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Bebas Neue" panose="020B0606020202050201" pitchFamily="34" charset="77"/>
      <p:regular r:id="rId17"/>
    </p:embeddedFont>
    <p:embeddedFont>
      <p:font typeface="Bebas Neue Bold" panose="020B0606020202050201" pitchFamily="34" charset="77"/>
      <p:regular r:id="rId18"/>
      <p:bold r:id="rId19"/>
    </p:embeddedFont>
    <p:embeddedFont>
      <p:font typeface="Calibri" panose="020F0502020204030204" pitchFamily="34" charset="0"/>
      <p:regular r:id="rId20"/>
      <p:bold r:id="rId21"/>
      <p:italic r:id="rId22"/>
      <p:boldItalic r:id="rId23"/>
    </p:embeddedFont>
    <p:embeddedFont>
      <p:font typeface="Canva Sans Bold" panose="020B0803030501040103" pitchFamily="34" charset="0"/>
      <p:regular r:id="rId24"/>
      <p:bold r:id="rId25"/>
    </p:embeddedFont>
    <p:embeddedFont>
      <p:font typeface="Montserrat" pitchFamily="2" charset="77"/>
      <p:regular r:id="rId26"/>
      <p:bold r:id="rId27"/>
      <p:italic r:id="rId28"/>
      <p:boldItalic r:id="rId29"/>
    </p:embeddedFont>
    <p:embeddedFont>
      <p:font typeface="Montserrat Classic" pitchFamily="2" charset="77"/>
      <p:regular r:id="rId30"/>
    </p:embeddedFont>
    <p:embeddedFont>
      <p:font typeface="Montserrat Classic Bold" pitchFamily="2" charset="77"/>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4" autoAdjust="0"/>
  </p:normalViewPr>
  <p:slideViewPr>
    <p:cSldViewPr>
      <p:cViewPr varScale="1">
        <p:scale>
          <a:sx n="69" d="100"/>
          <a:sy n="69" d="100"/>
        </p:scale>
        <p:origin x="92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30.04.2023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were given the task to create an architecture for a customer service chatbot. Currently there are many hours of time when Humans are trying to contact people with no answer. This adds a huge expense to MRS and with todays technology there can be an alternative. </a:t>
            </a:r>
          </a:p>
          <a:p>
            <a:endParaRPr lang="en-US"/>
          </a:p>
          <a:p>
            <a:r>
              <a:rPr lang="en-US"/>
              <a:t>We created a chatbot that allows us to give the customer a great experience that is a simplistic user friendly model. It will meet various needs of the customer such as answering questions and allowing for payments to be mad. </a:t>
            </a:r>
          </a:p>
          <a:p>
            <a:endParaRPr lang="en-US"/>
          </a:p>
          <a:p>
            <a:r>
              <a:rPr lang="en-US"/>
              <a:t>It will eliminate the need for a significant amount of labor. labor at the company.</a:t>
            </a:r>
          </a:p>
          <a:p>
            <a:endParaRPr lang="en-US"/>
          </a:p>
          <a:p>
            <a:r>
              <a:rPr lang="en-US"/>
              <a:t>We used agile tools to facilitate this process by asking the customer in depth questions to make </a:t>
            </a:r>
          </a:p>
          <a:p>
            <a:endParaRPr lang="en-US"/>
          </a:p>
          <a:p>
            <a:r>
              <a:rPr lang="en-US"/>
              <a:t>With that I will pass it onto Colin to describe the network.</a:t>
            </a:r>
          </a:p>
          <a:p>
            <a:endParaRPr lang="en-US"/>
          </a:p>
          <a:p>
            <a:r>
              <a:rPr lang="en-US"/>
              <a:t>"Improving customer experience"</a:t>
            </a:r>
          </a:p>
          <a:p>
            <a:endParaRPr lang="en-US"/>
          </a:p>
          <a:p>
            <a:r>
              <a:rPr lang="en-US"/>
              <a:t>"Regardless of day/time they can receive the answer they need"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Personal Identifiable Information</a:t>
            </a:r>
          </a:p>
          <a:p>
            <a:r>
              <a:rPr lang="en-US"/>
              <a:t>     this will integrate within out chatbot bc it already will have access to client information so it will be easy for the person to verify things like </a:t>
            </a:r>
          </a:p>
          <a:p>
            <a:r>
              <a:rPr lang="en-US"/>
              <a:t>      birthday</a:t>
            </a:r>
          </a:p>
          <a:p>
            <a:r>
              <a:rPr lang="en-US"/>
              <a:t>      SS#</a:t>
            </a:r>
          </a:p>
          <a:p>
            <a:r>
              <a:rPr lang="en-US"/>
              <a:t>       Account #</a:t>
            </a:r>
          </a:p>
          <a:p>
            <a:endParaRPr lang="en-US"/>
          </a:p>
          <a:p>
            <a:r>
              <a:rPr lang="en-US"/>
              <a:t>Google authenticator app-</a:t>
            </a:r>
          </a:p>
          <a:p>
            <a:r>
              <a:rPr lang="en-US"/>
              <a:t>    free </a:t>
            </a:r>
          </a:p>
          <a:p>
            <a:r>
              <a:rPr lang="en-US"/>
              <a:t>     widely used</a:t>
            </a:r>
          </a:p>
          <a:p>
            <a:r>
              <a:rPr lang="en-US"/>
              <a:t>    simple process</a:t>
            </a:r>
          </a:p>
          <a:p>
            <a:r>
              <a:rPr lang="en-US"/>
              <a:t>     used for commercial use </a:t>
            </a:r>
          </a:p>
          <a:p>
            <a:endParaRPr lang="en-US"/>
          </a:p>
          <a:p>
            <a:endParaRPr lang="en-US"/>
          </a:p>
          <a:p>
            <a:endParaRPr lang="en-US"/>
          </a:p>
          <a:p>
            <a:r>
              <a:rPr lang="en-US"/>
              <a:t>-although many people are more willing to give info to a bot bc not biased for the people that are nervous or that if that fact ever changes and pple are nervous to give out infor then can use authenticator cause not revealing info to a bot </a:t>
            </a:r>
          </a:p>
          <a:p>
            <a:endParaRPr lang="en-US"/>
          </a:p>
          <a:p>
            <a:r>
              <a:rPr lang="en-US"/>
              <a:t>-backup in case one fails</a:t>
            </a:r>
          </a:p>
          <a:p>
            <a:r>
              <a:rPr lang="en-US"/>
              <a:t>forgot password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ChatGPT runs off of GPT-3 - a versatile model with approx. 175B parameters which offers the ability to perform tasks and provide contextually relevant responses </a:t>
            </a:r>
          </a:p>
          <a:p>
            <a:endParaRPr lang="en-US"/>
          </a:p>
          <a:p>
            <a:r>
              <a:rPr lang="en-US"/>
              <a:t>It has the ability to run 24/7 to mitigate the need for human interaction and facilitate the ability to answer consumers' queries and receive the answers they desire at any time/day </a:t>
            </a:r>
          </a:p>
          <a:p>
            <a:endParaRPr lang="en-US"/>
          </a:p>
          <a:p>
            <a:r>
              <a:rPr lang="en-US"/>
              <a:t>Next, ChatGPT is extremely flexible and offers the option to answer a broad range of questions from simple FAQ's - which often warrant the need for expensive human labor - to more elaborate questions regarding rules, regulations, policies, and procedures across financial institutions</a:t>
            </a:r>
          </a:p>
          <a:p>
            <a:endParaRPr lang="en-US"/>
          </a:p>
          <a:p>
            <a:r>
              <a:rPr lang="en-US"/>
              <a:t>It is hosted on a cloud-based infrastructure with the ability to handle large volumes of traffic (which is a factor for MRS), and offers the potential to mesh with other AI models as we've proposed to further enhance the consumer's experience </a:t>
            </a:r>
          </a:p>
          <a:p>
            <a:endParaRPr lang="en-US"/>
          </a:p>
          <a:p>
            <a:r>
              <a:rPr lang="en-US"/>
              <a:t>It can learn and update its responses based on data collected to continuously curate its responses more closely to the unique answers different consumers are looking for </a:t>
            </a:r>
          </a:p>
          <a:p>
            <a:endParaRPr lang="en-US"/>
          </a:p>
          <a:p>
            <a:r>
              <a:rPr lang="en-US"/>
              <a:t>Lastly, it offers an immense corpus of data ranging from simple text, books, articles, and websites, in addition to the critical client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believe we created Chatbot interface that uses a system of interconnected APIs that will satisfy all of the customers needs. It will eliminate the need for a significant amount of labor that is very expensive for the company. It will also allow for evenly distributed  </a:t>
            </a:r>
          </a:p>
          <a:p>
            <a:endParaRPr lang="en-US"/>
          </a:p>
          <a:p>
            <a:r>
              <a:rPr lang="en-US"/>
              <a:t>immediate and imrpove customer service</a:t>
            </a:r>
          </a:p>
          <a:p>
            <a:r>
              <a:rPr lang="en-US"/>
              <a:t>low hanging fruit</a:t>
            </a:r>
          </a:p>
          <a:p>
            <a:endParaRPr lang="en-US"/>
          </a:p>
          <a:p>
            <a:endParaRPr lang="en-US"/>
          </a:p>
          <a:p>
            <a:r>
              <a:rPr lang="en-US"/>
              <a:t>-One thing that we considered with the interconnected system is that there is a possibility of failure with so many different integrated part and there may need to be backups incorporated in the model</a:t>
            </a:r>
          </a:p>
          <a:p>
            <a:r>
              <a:rPr lang="en-US"/>
              <a:t>    -in our sample we have one example of failsafes in the two options for authentification </a:t>
            </a:r>
          </a:p>
          <a:p>
            <a:endParaRPr lang="en-US"/>
          </a:p>
          <a:p>
            <a:r>
              <a:rPr lang="en-US"/>
              <a:t>Although people may prefer to do things online a human touch can help to bring life to a cold conversation. With an issue like debt collection it has been found that people are more willing to pay when pple are nice to them so adding that human touch can help to collect data </a:t>
            </a:r>
          </a:p>
          <a:p>
            <a:endParaRPr lang="en-US"/>
          </a:p>
          <a:p>
            <a:r>
              <a:rPr lang="en-US"/>
              <a:t>Also allowing people to opt out and get in touch with a human can also help increase the collection rate. Also when the system notifies a human that the person has opted out of the chatbot they can be placed on the call list</a:t>
            </a:r>
          </a:p>
          <a:p>
            <a:endParaRPr lang="en-US"/>
          </a:p>
          <a:p>
            <a:r>
              <a:rPr lang="en-US"/>
              <a:t>It is key to have the entire system encrypted as there is a lot of sensitive information in the system. Each element of the architecture will include an encryption element. </a:t>
            </a:r>
          </a:p>
          <a:p>
            <a:endParaRPr lang="en-US"/>
          </a:p>
          <a:p>
            <a:r>
              <a:rPr lang="en-US"/>
              <a:t>and from there we would like to move onto talking a little about our process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a:p>
          <a:p>
            <a:endParaRPr/>
          </a:p>
          <a:p>
            <a:endParaRPr/>
          </a:p>
          <a:p>
            <a:endParaRPr/>
          </a:p>
          <a:p>
            <a:endParaRPr/>
          </a:p>
          <a:p>
            <a:r>
              <a:rPr lang="en-US"/>
              <a:t>Communication</a:t>
            </a:r>
          </a:p>
          <a:p>
            <a:r>
              <a:rPr lang="en-US"/>
              <a:t>-talking allowed us to discover holes and gaps </a:t>
            </a:r>
          </a:p>
          <a:p>
            <a:r>
              <a:rPr lang="en-US"/>
              <a:t>-also allowed us to work more efficiently bc we knew what each other were best at</a:t>
            </a:r>
          </a:p>
          <a:p>
            <a:r>
              <a:rPr lang="en-US"/>
              <a:t>- discuss</a:t>
            </a:r>
          </a:p>
          <a:p>
            <a:endParaRPr lang="en-US"/>
          </a:p>
          <a:p>
            <a:endParaRPr lang="en-US"/>
          </a:p>
          <a:p>
            <a:r>
              <a:rPr lang="en-US"/>
              <a:t>deliver product in segments; prioritizing elements that are the most important. It allowed us to get it as close to what MRS was looking for in customer assistance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893"/>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a:solidFill>
                <a:srgbClr val="000000"/>
              </a:solidFill>
            </a:ln>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9144000" y="6067569"/>
            <a:ext cx="6498845" cy="2137910"/>
          </a:xfrm>
          <a:prstGeom prst="rect">
            <a:avLst/>
          </a:prstGeom>
        </p:spPr>
        <p:txBody>
          <a:bodyPr lIns="0" tIns="0" rIns="0" bIns="0" rtlCol="0" anchor="t">
            <a:spAutoFit/>
          </a:bodyPr>
          <a:lstStyle/>
          <a:p>
            <a:pPr>
              <a:lnSpc>
                <a:spcPts val="3437"/>
              </a:lnSpc>
            </a:pPr>
            <a:r>
              <a:rPr lang="en-US" sz="2455">
                <a:solidFill>
                  <a:srgbClr val="5479F7"/>
                </a:solidFill>
                <a:latin typeface="Montserrat Classic Bold"/>
              </a:rPr>
              <a:t>Team 3</a:t>
            </a:r>
            <a:r>
              <a:rPr lang="en-US" sz="2455">
                <a:solidFill>
                  <a:srgbClr val="5479F7"/>
                </a:solidFill>
                <a:latin typeface="Montserrat Classic"/>
              </a:rPr>
              <a:t> - Natalie Nye, Himanshi Tanwar, Colin Quinn, Roshan Dubey,</a:t>
            </a:r>
          </a:p>
          <a:p>
            <a:pPr>
              <a:lnSpc>
                <a:spcPts val="3437"/>
              </a:lnSpc>
            </a:pPr>
            <a:r>
              <a:rPr lang="en-US" sz="2455">
                <a:solidFill>
                  <a:srgbClr val="5479F7"/>
                </a:solidFill>
                <a:latin typeface="Montserrat Classic"/>
              </a:rPr>
              <a:t>Shravanth Kulkarni</a:t>
            </a:r>
          </a:p>
          <a:p>
            <a:pPr>
              <a:lnSpc>
                <a:spcPts val="3437"/>
              </a:lnSpc>
            </a:pPr>
            <a:endParaRPr lang="en-US" sz="2455">
              <a:solidFill>
                <a:srgbClr val="5479F7"/>
              </a:solidFill>
              <a:latin typeface="Montserrat Classic"/>
            </a:endParaRPr>
          </a:p>
          <a:p>
            <a:pPr>
              <a:lnSpc>
                <a:spcPts val="3437"/>
              </a:lnSpc>
              <a:spcBef>
                <a:spcPct val="0"/>
              </a:spcBef>
            </a:pPr>
            <a:endParaRPr lang="en-US" sz="2455">
              <a:solidFill>
                <a:srgbClr val="5479F7"/>
              </a:solidFill>
              <a:latin typeface="Montserrat Classic"/>
            </a:endParaRPr>
          </a:p>
        </p:txBody>
      </p:sp>
      <p:sp>
        <p:nvSpPr>
          <p:cNvPr id="6" name="TextBox 6"/>
          <p:cNvSpPr txBox="1"/>
          <p:nvPr/>
        </p:nvSpPr>
        <p:spPr>
          <a:xfrm>
            <a:off x="9144000" y="931125"/>
            <a:ext cx="8014276" cy="3717337"/>
          </a:xfrm>
          <a:prstGeom prst="rect">
            <a:avLst/>
          </a:prstGeom>
        </p:spPr>
        <p:txBody>
          <a:bodyPr lIns="0" tIns="0" rIns="0" bIns="0" rtlCol="0" anchor="t">
            <a:spAutoFit/>
          </a:bodyPr>
          <a:lstStyle/>
          <a:p>
            <a:pPr>
              <a:lnSpc>
                <a:spcPts val="9564"/>
              </a:lnSpc>
            </a:pPr>
            <a:r>
              <a:rPr lang="en-US" sz="10174" u="sng">
                <a:solidFill>
                  <a:srgbClr val="000000"/>
                </a:solidFill>
                <a:latin typeface="Bebas Neue Bold"/>
              </a:rPr>
              <a:t> AI AUTOMATED CUSTOMER SERVICE CHAT BOT</a:t>
            </a:r>
          </a:p>
        </p:txBody>
      </p:sp>
      <p:pic>
        <p:nvPicPr>
          <p:cNvPr id="7" name="Picture 7"/>
          <p:cNvPicPr>
            <a:picLocks noChangeAspect="1"/>
          </p:cNvPicPr>
          <p:nvPr/>
        </p:nvPicPr>
        <p:blipFill>
          <a:blip r:embed="rId2"/>
          <a:srcRect/>
          <a:stretch>
            <a:fillRect/>
          </a:stretch>
        </p:blipFill>
        <p:spPr>
          <a:xfrm>
            <a:off x="928078" y="1591107"/>
            <a:ext cx="8215922" cy="71047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6886005" y="8965409"/>
            <a:ext cx="1065465" cy="1065465"/>
          </a:xfrm>
          <a:prstGeom prst="rect">
            <a:avLst/>
          </a:prstGeom>
        </p:spPr>
      </p:pic>
      <p:pic>
        <p:nvPicPr>
          <p:cNvPr id="3" name="Picture 3"/>
          <p:cNvPicPr>
            <a:picLocks noChangeAspect="1"/>
          </p:cNvPicPr>
          <p:nvPr/>
        </p:nvPicPr>
        <p:blipFill>
          <a:blip r:embed="rId3"/>
          <a:srcRect/>
          <a:stretch>
            <a:fillRect/>
          </a:stretch>
        </p:blipFill>
        <p:spPr>
          <a:xfrm>
            <a:off x="6210235" y="410391"/>
            <a:ext cx="8351828" cy="9434812"/>
          </a:xfrm>
          <a:prstGeom prst="rect">
            <a:avLst/>
          </a:prstGeom>
        </p:spPr>
      </p:pic>
      <p:sp>
        <p:nvSpPr>
          <p:cNvPr id="4" name="TextBox 4"/>
          <p:cNvSpPr txBox="1"/>
          <p:nvPr/>
        </p:nvSpPr>
        <p:spPr>
          <a:xfrm>
            <a:off x="375593" y="515166"/>
            <a:ext cx="8643191" cy="1666798"/>
          </a:xfrm>
          <a:prstGeom prst="rect">
            <a:avLst/>
          </a:prstGeom>
        </p:spPr>
        <p:txBody>
          <a:bodyPr lIns="0" tIns="0" rIns="0" bIns="0" rtlCol="0" anchor="t">
            <a:spAutoFit/>
          </a:bodyPr>
          <a:lstStyle/>
          <a:p>
            <a:pPr>
              <a:lnSpc>
                <a:spcPts val="6375"/>
              </a:lnSpc>
            </a:pPr>
            <a:r>
              <a:rPr lang="en-US" sz="6312" u="sng">
                <a:solidFill>
                  <a:srgbClr val="000000"/>
                </a:solidFill>
                <a:latin typeface="Bebas Neue Bold"/>
              </a:rPr>
              <a:t>Network Diagram:</a:t>
            </a:r>
          </a:p>
          <a:p>
            <a:pPr marL="0" lvl="0" indent="0">
              <a:lnSpc>
                <a:spcPts val="6375"/>
              </a:lnSpc>
              <a:spcBef>
                <a:spcPct val="0"/>
              </a:spcBef>
            </a:pPr>
            <a:r>
              <a:rPr lang="en-US" sz="6312" u="sng">
                <a:solidFill>
                  <a:srgbClr val="000000"/>
                </a:solidFill>
                <a:latin typeface="Bebas Neue Bold"/>
              </a:rPr>
              <a:t>low-level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5893"/>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91488"/>
            <a:chOff x="0" y="0"/>
            <a:chExt cx="4440427" cy="2368129"/>
          </a:xfrm>
        </p:grpSpPr>
        <p:sp>
          <p:nvSpPr>
            <p:cNvPr id="3" name="Freeform 3"/>
            <p:cNvSpPr/>
            <p:nvPr/>
          </p:nvSpPr>
          <p:spPr>
            <a:xfrm>
              <a:off x="0" y="0"/>
              <a:ext cx="4440427" cy="2368129"/>
            </a:xfrm>
            <a:custGeom>
              <a:avLst/>
              <a:gdLst/>
              <a:ahLst/>
              <a:cxnLst/>
              <a:rect l="l" t="t" r="r" b="b"/>
              <a:pathLst>
                <a:path w="4440427" h="2368129">
                  <a:moveTo>
                    <a:pt x="15613" y="0"/>
                  </a:moveTo>
                  <a:lnTo>
                    <a:pt x="4424814" y="0"/>
                  </a:lnTo>
                  <a:cubicBezTo>
                    <a:pt x="4428955" y="0"/>
                    <a:pt x="4432926" y="1645"/>
                    <a:pt x="4435854" y="4573"/>
                  </a:cubicBezTo>
                  <a:cubicBezTo>
                    <a:pt x="4438782" y="7501"/>
                    <a:pt x="4440427" y="11472"/>
                    <a:pt x="4440427" y="15613"/>
                  </a:cubicBezTo>
                  <a:lnTo>
                    <a:pt x="4440427" y="2352516"/>
                  </a:lnTo>
                  <a:cubicBezTo>
                    <a:pt x="4440427" y="2356657"/>
                    <a:pt x="4438782" y="2360628"/>
                    <a:pt x="4435854" y="2363556"/>
                  </a:cubicBezTo>
                  <a:cubicBezTo>
                    <a:pt x="4432926" y="2366484"/>
                    <a:pt x="4428955" y="2368129"/>
                    <a:pt x="4424814" y="2368129"/>
                  </a:cubicBezTo>
                  <a:lnTo>
                    <a:pt x="15613" y="2368129"/>
                  </a:lnTo>
                  <a:cubicBezTo>
                    <a:pt x="11472" y="2368129"/>
                    <a:pt x="7501" y="2366484"/>
                    <a:pt x="4573" y="2363556"/>
                  </a:cubicBezTo>
                  <a:cubicBezTo>
                    <a:pt x="1645" y="2360628"/>
                    <a:pt x="0" y="2356657"/>
                    <a:pt x="0" y="2352516"/>
                  </a:cubicBezTo>
                  <a:lnTo>
                    <a:pt x="0" y="15613"/>
                  </a:lnTo>
                  <a:cubicBezTo>
                    <a:pt x="0" y="11472"/>
                    <a:pt x="1645" y="7501"/>
                    <a:pt x="4573" y="4573"/>
                  </a:cubicBezTo>
                  <a:cubicBezTo>
                    <a:pt x="7501" y="1645"/>
                    <a:pt x="11472" y="0"/>
                    <a:pt x="15613" y="0"/>
                  </a:cubicBezTo>
                  <a:close/>
                </a:path>
              </a:pathLst>
            </a:custGeom>
            <a:solidFill>
              <a:srgbClr val="FFFFFF"/>
            </a:solidFill>
            <a:ln w="19050">
              <a:solidFill>
                <a:srgbClr val="000000"/>
              </a:solidFill>
            </a:ln>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2"/>
          <a:srcRect/>
          <a:stretch>
            <a:fillRect/>
          </a:stretch>
        </p:blipFill>
        <p:spPr>
          <a:xfrm>
            <a:off x="16193835" y="8447237"/>
            <a:ext cx="1065465" cy="1065465"/>
          </a:xfrm>
          <a:prstGeom prst="rect">
            <a:avLst/>
          </a:prstGeom>
        </p:spPr>
      </p:pic>
      <p:pic>
        <p:nvPicPr>
          <p:cNvPr id="6" name="Picture 6"/>
          <p:cNvPicPr>
            <a:picLocks noChangeAspect="1"/>
          </p:cNvPicPr>
          <p:nvPr/>
        </p:nvPicPr>
        <p:blipFill>
          <a:blip r:embed="rId3"/>
          <a:srcRect/>
          <a:stretch>
            <a:fillRect/>
          </a:stretch>
        </p:blipFill>
        <p:spPr>
          <a:xfrm>
            <a:off x="1473555" y="4344922"/>
            <a:ext cx="3787102" cy="456277"/>
          </a:xfrm>
          <a:prstGeom prst="rect">
            <a:avLst/>
          </a:prstGeom>
        </p:spPr>
      </p:pic>
      <p:pic>
        <p:nvPicPr>
          <p:cNvPr id="7" name="Picture 7"/>
          <p:cNvPicPr>
            <a:picLocks noChangeAspect="1"/>
          </p:cNvPicPr>
          <p:nvPr/>
        </p:nvPicPr>
        <p:blipFill>
          <a:blip r:embed="rId4"/>
          <a:srcRect/>
          <a:stretch>
            <a:fillRect/>
          </a:stretch>
        </p:blipFill>
        <p:spPr>
          <a:xfrm>
            <a:off x="1332027" y="5439375"/>
            <a:ext cx="14301454" cy="672666"/>
          </a:xfrm>
          <a:prstGeom prst="rect">
            <a:avLst/>
          </a:prstGeom>
        </p:spPr>
      </p:pic>
      <p:pic>
        <p:nvPicPr>
          <p:cNvPr id="8" name="Picture 8"/>
          <p:cNvPicPr>
            <a:picLocks noChangeAspect="1"/>
          </p:cNvPicPr>
          <p:nvPr/>
        </p:nvPicPr>
        <p:blipFill>
          <a:blip r:embed="rId5"/>
          <a:srcRect/>
          <a:stretch>
            <a:fillRect/>
          </a:stretch>
        </p:blipFill>
        <p:spPr>
          <a:xfrm>
            <a:off x="1473555" y="3113214"/>
            <a:ext cx="14720280" cy="535546"/>
          </a:xfrm>
          <a:prstGeom prst="rect">
            <a:avLst/>
          </a:prstGeom>
        </p:spPr>
      </p:pic>
      <p:pic>
        <p:nvPicPr>
          <p:cNvPr id="9" name="Picture 9"/>
          <p:cNvPicPr>
            <a:picLocks noChangeAspect="1"/>
          </p:cNvPicPr>
          <p:nvPr/>
        </p:nvPicPr>
        <p:blipFill>
          <a:blip r:embed="rId6"/>
          <a:srcRect/>
          <a:stretch>
            <a:fillRect/>
          </a:stretch>
        </p:blipFill>
        <p:spPr>
          <a:xfrm>
            <a:off x="1473555" y="3677335"/>
            <a:ext cx="14159926" cy="639012"/>
          </a:xfrm>
          <a:prstGeom prst="rect">
            <a:avLst/>
          </a:prstGeom>
        </p:spPr>
      </p:pic>
      <p:pic>
        <p:nvPicPr>
          <p:cNvPr id="10" name="Picture 10"/>
          <p:cNvPicPr>
            <a:picLocks noChangeAspect="1"/>
          </p:cNvPicPr>
          <p:nvPr/>
        </p:nvPicPr>
        <p:blipFill>
          <a:blip r:embed="rId7"/>
          <a:srcRect/>
          <a:stretch>
            <a:fillRect/>
          </a:stretch>
        </p:blipFill>
        <p:spPr>
          <a:xfrm>
            <a:off x="1473555" y="6112040"/>
            <a:ext cx="14159926" cy="613110"/>
          </a:xfrm>
          <a:prstGeom prst="rect">
            <a:avLst/>
          </a:prstGeom>
        </p:spPr>
      </p:pic>
      <p:pic>
        <p:nvPicPr>
          <p:cNvPr id="11" name="Picture 11"/>
          <p:cNvPicPr>
            <a:picLocks noChangeAspect="1"/>
          </p:cNvPicPr>
          <p:nvPr/>
        </p:nvPicPr>
        <p:blipFill>
          <a:blip r:embed="rId8"/>
          <a:srcRect/>
          <a:stretch>
            <a:fillRect/>
          </a:stretch>
        </p:blipFill>
        <p:spPr>
          <a:xfrm>
            <a:off x="1473555" y="6753725"/>
            <a:ext cx="3392183" cy="418610"/>
          </a:xfrm>
          <a:prstGeom prst="rect">
            <a:avLst/>
          </a:prstGeom>
        </p:spPr>
      </p:pic>
      <p:sp>
        <p:nvSpPr>
          <p:cNvPr id="12" name="TextBox 12"/>
          <p:cNvSpPr txBox="1"/>
          <p:nvPr/>
        </p:nvSpPr>
        <p:spPr>
          <a:xfrm>
            <a:off x="6403681" y="1285875"/>
            <a:ext cx="5286075" cy="1396909"/>
          </a:xfrm>
          <a:prstGeom prst="rect">
            <a:avLst/>
          </a:prstGeom>
        </p:spPr>
        <p:txBody>
          <a:bodyPr lIns="0" tIns="0" rIns="0" bIns="0" rtlCol="0" anchor="t">
            <a:spAutoFit/>
          </a:bodyPr>
          <a:lstStyle/>
          <a:p>
            <a:pPr>
              <a:lnSpc>
                <a:spcPts val="10212"/>
              </a:lnSpc>
            </a:pPr>
            <a:r>
              <a:rPr lang="en-US" sz="10864" u="sng">
                <a:solidFill>
                  <a:srgbClr val="000000"/>
                </a:solidFill>
                <a:latin typeface="Bebas Neue Bold"/>
              </a:rPr>
              <a:t>PROTOTYPE</a:t>
            </a:r>
            <a:r>
              <a:rPr lang="en-US" sz="10864" u="sng">
                <a:solidFill>
                  <a:srgbClr val="000000"/>
                </a:solidFill>
                <a:latin typeface="Bebas Neue"/>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0819" y="2373160"/>
            <a:ext cx="5127922" cy="7400345"/>
            <a:chOff x="0" y="0"/>
            <a:chExt cx="909057" cy="1311902"/>
          </a:xfrm>
        </p:grpSpPr>
        <p:sp>
          <p:nvSpPr>
            <p:cNvPr id="3" name="Freeform 3"/>
            <p:cNvSpPr/>
            <p:nvPr/>
          </p:nvSpPr>
          <p:spPr>
            <a:xfrm>
              <a:off x="0" y="0"/>
              <a:ext cx="909057" cy="1311902"/>
            </a:xfrm>
            <a:custGeom>
              <a:avLst/>
              <a:gdLst/>
              <a:ahLst/>
              <a:cxnLst/>
              <a:rect l="l" t="t" r="r" b="b"/>
              <a:pathLst>
                <a:path w="909057" h="1311902">
                  <a:moveTo>
                    <a:pt x="51332" y="0"/>
                  </a:moveTo>
                  <a:lnTo>
                    <a:pt x="857725" y="0"/>
                  </a:lnTo>
                  <a:cubicBezTo>
                    <a:pt x="871339" y="0"/>
                    <a:pt x="884395" y="5408"/>
                    <a:pt x="894022" y="15035"/>
                  </a:cubicBezTo>
                  <a:cubicBezTo>
                    <a:pt x="903649" y="24661"/>
                    <a:pt x="909057" y="37718"/>
                    <a:pt x="909057" y="51332"/>
                  </a:cubicBezTo>
                  <a:lnTo>
                    <a:pt x="909057" y="1260571"/>
                  </a:lnTo>
                  <a:cubicBezTo>
                    <a:pt x="909057" y="1274185"/>
                    <a:pt x="903649" y="1287241"/>
                    <a:pt x="894022" y="1296868"/>
                  </a:cubicBezTo>
                  <a:cubicBezTo>
                    <a:pt x="884395" y="1306494"/>
                    <a:pt x="871339" y="1311902"/>
                    <a:pt x="857725" y="1311902"/>
                  </a:cubicBezTo>
                  <a:lnTo>
                    <a:pt x="51332" y="1311902"/>
                  </a:lnTo>
                  <a:cubicBezTo>
                    <a:pt x="37718" y="1311902"/>
                    <a:pt x="24661" y="1306494"/>
                    <a:pt x="15035" y="1296868"/>
                  </a:cubicBezTo>
                  <a:cubicBezTo>
                    <a:pt x="5408" y="1287241"/>
                    <a:pt x="0" y="1274185"/>
                    <a:pt x="0" y="1260571"/>
                  </a:cubicBezTo>
                  <a:lnTo>
                    <a:pt x="0" y="51332"/>
                  </a:lnTo>
                  <a:cubicBezTo>
                    <a:pt x="0" y="37718"/>
                    <a:pt x="5408" y="24661"/>
                    <a:pt x="15035" y="15035"/>
                  </a:cubicBezTo>
                  <a:cubicBezTo>
                    <a:pt x="24661" y="5408"/>
                    <a:pt x="37718" y="0"/>
                    <a:pt x="51332" y="0"/>
                  </a:cubicBezTo>
                  <a:close/>
                </a:path>
              </a:pathLst>
            </a:custGeom>
            <a:solidFill>
              <a:srgbClr val="CADDFF"/>
            </a:solidFill>
            <a:ln w="19050">
              <a:solidFill>
                <a:srgbClr val="000000"/>
              </a:solidFill>
            </a:ln>
          </p:spPr>
        </p:sp>
        <p:sp>
          <p:nvSpPr>
            <p:cNvPr id="4" name="TextBox 4"/>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2131378" y="2373160"/>
            <a:ext cx="5127922" cy="7400345"/>
            <a:chOff x="0" y="0"/>
            <a:chExt cx="909057" cy="1311902"/>
          </a:xfrm>
        </p:grpSpPr>
        <p:sp>
          <p:nvSpPr>
            <p:cNvPr id="6" name="Freeform 6"/>
            <p:cNvSpPr/>
            <p:nvPr/>
          </p:nvSpPr>
          <p:spPr>
            <a:xfrm>
              <a:off x="0" y="0"/>
              <a:ext cx="909057" cy="1311902"/>
            </a:xfrm>
            <a:custGeom>
              <a:avLst/>
              <a:gdLst/>
              <a:ahLst/>
              <a:cxnLst/>
              <a:rect l="l" t="t" r="r" b="b"/>
              <a:pathLst>
                <a:path w="909057" h="1311902">
                  <a:moveTo>
                    <a:pt x="51332" y="0"/>
                  </a:moveTo>
                  <a:lnTo>
                    <a:pt x="857725" y="0"/>
                  </a:lnTo>
                  <a:cubicBezTo>
                    <a:pt x="871339" y="0"/>
                    <a:pt x="884395" y="5408"/>
                    <a:pt x="894022" y="15035"/>
                  </a:cubicBezTo>
                  <a:cubicBezTo>
                    <a:pt x="903649" y="24661"/>
                    <a:pt x="909057" y="37718"/>
                    <a:pt x="909057" y="51332"/>
                  </a:cubicBezTo>
                  <a:lnTo>
                    <a:pt x="909057" y="1260571"/>
                  </a:lnTo>
                  <a:cubicBezTo>
                    <a:pt x="909057" y="1274185"/>
                    <a:pt x="903649" y="1287241"/>
                    <a:pt x="894022" y="1296868"/>
                  </a:cubicBezTo>
                  <a:cubicBezTo>
                    <a:pt x="884395" y="1306494"/>
                    <a:pt x="871339" y="1311902"/>
                    <a:pt x="857725" y="1311902"/>
                  </a:cubicBezTo>
                  <a:lnTo>
                    <a:pt x="51332" y="1311902"/>
                  </a:lnTo>
                  <a:cubicBezTo>
                    <a:pt x="37718" y="1311902"/>
                    <a:pt x="24661" y="1306494"/>
                    <a:pt x="15035" y="1296868"/>
                  </a:cubicBezTo>
                  <a:cubicBezTo>
                    <a:pt x="5408" y="1287241"/>
                    <a:pt x="0" y="1274185"/>
                    <a:pt x="0" y="1260571"/>
                  </a:cubicBezTo>
                  <a:lnTo>
                    <a:pt x="0" y="51332"/>
                  </a:lnTo>
                  <a:cubicBezTo>
                    <a:pt x="0" y="37718"/>
                    <a:pt x="5408" y="24661"/>
                    <a:pt x="15035" y="15035"/>
                  </a:cubicBezTo>
                  <a:cubicBezTo>
                    <a:pt x="24661" y="5408"/>
                    <a:pt x="37718" y="0"/>
                    <a:pt x="51332" y="0"/>
                  </a:cubicBezTo>
                  <a:close/>
                </a:path>
              </a:pathLst>
            </a:custGeom>
            <a:solidFill>
              <a:srgbClr val="CADDFF"/>
            </a:solidFill>
            <a:ln w="19050">
              <a:solidFill>
                <a:srgbClr val="000000"/>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6386098" y="2373160"/>
            <a:ext cx="5127922" cy="7400345"/>
            <a:chOff x="0" y="0"/>
            <a:chExt cx="909057" cy="1311902"/>
          </a:xfrm>
        </p:grpSpPr>
        <p:sp>
          <p:nvSpPr>
            <p:cNvPr id="9" name="Freeform 9"/>
            <p:cNvSpPr/>
            <p:nvPr/>
          </p:nvSpPr>
          <p:spPr>
            <a:xfrm>
              <a:off x="0" y="0"/>
              <a:ext cx="909057" cy="1311902"/>
            </a:xfrm>
            <a:custGeom>
              <a:avLst/>
              <a:gdLst/>
              <a:ahLst/>
              <a:cxnLst/>
              <a:rect l="l" t="t" r="r" b="b"/>
              <a:pathLst>
                <a:path w="909057" h="1311902">
                  <a:moveTo>
                    <a:pt x="51332" y="0"/>
                  </a:moveTo>
                  <a:lnTo>
                    <a:pt x="857725" y="0"/>
                  </a:lnTo>
                  <a:cubicBezTo>
                    <a:pt x="871339" y="0"/>
                    <a:pt x="884395" y="5408"/>
                    <a:pt x="894022" y="15035"/>
                  </a:cubicBezTo>
                  <a:cubicBezTo>
                    <a:pt x="903649" y="24661"/>
                    <a:pt x="909057" y="37718"/>
                    <a:pt x="909057" y="51332"/>
                  </a:cubicBezTo>
                  <a:lnTo>
                    <a:pt x="909057" y="1260571"/>
                  </a:lnTo>
                  <a:cubicBezTo>
                    <a:pt x="909057" y="1274185"/>
                    <a:pt x="903649" y="1287241"/>
                    <a:pt x="894022" y="1296868"/>
                  </a:cubicBezTo>
                  <a:cubicBezTo>
                    <a:pt x="884395" y="1306494"/>
                    <a:pt x="871339" y="1311902"/>
                    <a:pt x="857725" y="1311902"/>
                  </a:cubicBezTo>
                  <a:lnTo>
                    <a:pt x="51332" y="1311902"/>
                  </a:lnTo>
                  <a:cubicBezTo>
                    <a:pt x="37718" y="1311902"/>
                    <a:pt x="24661" y="1306494"/>
                    <a:pt x="15035" y="1296868"/>
                  </a:cubicBezTo>
                  <a:cubicBezTo>
                    <a:pt x="5408" y="1287241"/>
                    <a:pt x="0" y="1274185"/>
                    <a:pt x="0" y="1260571"/>
                  </a:cubicBezTo>
                  <a:lnTo>
                    <a:pt x="0" y="51332"/>
                  </a:lnTo>
                  <a:cubicBezTo>
                    <a:pt x="0" y="37718"/>
                    <a:pt x="5408" y="24661"/>
                    <a:pt x="15035" y="15035"/>
                  </a:cubicBezTo>
                  <a:cubicBezTo>
                    <a:pt x="24661" y="5408"/>
                    <a:pt x="37718" y="0"/>
                    <a:pt x="51332" y="0"/>
                  </a:cubicBezTo>
                  <a:close/>
                </a:path>
              </a:pathLst>
            </a:custGeom>
            <a:solidFill>
              <a:srgbClr val="CADDFF"/>
            </a:solidFill>
            <a:ln w="19050">
              <a:solidFill>
                <a:srgbClr val="000000"/>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TextBox 11"/>
          <p:cNvSpPr txBox="1"/>
          <p:nvPr/>
        </p:nvSpPr>
        <p:spPr>
          <a:xfrm>
            <a:off x="1230589" y="3020693"/>
            <a:ext cx="3948381" cy="674046"/>
          </a:xfrm>
          <a:prstGeom prst="rect">
            <a:avLst/>
          </a:prstGeom>
        </p:spPr>
        <p:txBody>
          <a:bodyPr lIns="0" tIns="0" rIns="0" bIns="0" rtlCol="0" anchor="t">
            <a:spAutoFit/>
          </a:bodyPr>
          <a:lstStyle/>
          <a:p>
            <a:pPr marL="0" lvl="0" indent="0" algn="ctr">
              <a:lnSpc>
                <a:spcPts val="5407"/>
              </a:lnSpc>
              <a:spcBef>
                <a:spcPct val="0"/>
              </a:spcBef>
            </a:pPr>
            <a:r>
              <a:rPr lang="en-US" sz="4159">
                <a:solidFill>
                  <a:srgbClr val="000000"/>
                </a:solidFill>
                <a:latin typeface="Montserrat Classic Bold"/>
              </a:rPr>
              <a:t>First Sprint</a:t>
            </a:r>
          </a:p>
        </p:txBody>
      </p:sp>
      <p:sp>
        <p:nvSpPr>
          <p:cNvPr id="12" name="TextBox 12"/>
          <p:cNvSpPr txBox="1"/>
          <p:nvPr/>
        </p:nvSpPr>
        <p:spPr>
          <a:xfrm>
            <a:off x="932960" y="4992538"/>
            <a:ext cx="4529213" cy="2919603"/>
          </a:xfrm>
          <a:prstGeom prst="rect">
            <a:avLst/>
          </a:prstGeom>
        </p:spPr>
        <p:txBody>
          <a:bodyPr lIns="0" tIns="0" rIns="0" bIns="0" rtlCol="0" anchor="t">
            <a:spAutoFit/>
          </a:bodyPr>
          <a:lstStyle/>
          <a:p>
            <a:pPr marL="673608" lvl="1" indent="-336804" algn="just">
              <a:lnSpc>
                <a:spcPts val="4680"/>
              </a:lnSpc>
              <a:buFont typeface="Arial"/>
              <a:buChar char="•"/>
            </a:pPr>
            <a:r>
              <a:rPr lang="en-US" sz="3120">
                <a:solidFill>
                  <a:srgbClr val="000000"/>
                </a:solidFill>
                <a:latin typeface="Montserrat"/>
              </a:rPr>
              <a:t> Pre-planning</a:t>
            </a:r>
          </a:p>
          <a:p>
            <a:pPr marL="673608" lvl="1" indent="-336804" algn="just">
              <a:lnSpc>
                <a:spcPts val="4680"/>
              </a:lnSpc>
              <a:buFont typeface="Arial"/>
              <a:buChar char="•"/>
            </a:pPr>
            <a:r>
              <a:rPr lang="en-US" sz="3120">
                <a:solidFill>
                  <a:srgbClr val="000000"/>
                </a:solidFill>
                <a:latin typeface="Montserrat"/>
              </a:rPr>
              <a:t>Researched chatbot</a:t>
            </a:r>
          </a:p>
          <a:p>
            <a:pPr marL="673608" lvl="1" indent="-336804" algn="just">
              <a:lnSpc>
                <a:spcPts val="4680"/>
              </a:lnSpc>
              <a:buFont typeface="Arial"/>
              <a:buChar char="•"/>
            </a:pPr>
            <a:r>
              <a:rPr lang="en-US" sz="3120">
                <a:solidFill>
                  <a:srgbClr val="000000"/>
                </a:solidFill>
                <a:latin typeface="Montserrat"/>
              </a:rPr>
              <a:t>Learning process</a:t>
            </a:r>
          </a:p>
          <a:p>
            <a:pPr marL="673608" lvl="1" indent="-336804" algn="just">
              <a:lnSpc>
                <a:spcPts val="4680"/>
              </a:lnSpc>
              <a:buFont typeface="Arial"/>
              <a:buChar char="•"/>
            </a:pPr>
            <a:r>
              <a:rPr lang="en-US" sz="3120">
                <a:solidFill>
                  <a:srgbClr val="000000"/>
                </a:solidFill>
                <a:latin typeface="Montserrat"/>
              </a:rPr>
              <a:t>Simple visual aids</a:t>
            </a:r>
          </a:p>
        </p:txBody>
      </p:sp>
      <p:sp>
        <p:nvSpPr>
          <p:cNvPr id="13" name="TextBox 13"/>
          <p:cNvSpPr txBox="1"/>
          <p:nvPr/>
        </p:nvSpPr>
        <p:spPr>
          <a:xfrm>
            <a:off x="12433840" y="3020693"/>
            <a:ext cx="4522999" cy="674046"/>
          </a:xfrm>
          <a:prstGeom prst="rect">
            <a:avLst/>
          </a:prstGeom>
        </p:spPr>
        <p:txBody>
          <a:bodyPr lIns="0" tIns="0" rIns="0" bIns="0" rtlCol="0" anchor="t">
            <a:spAutoFit/>
          </a:bodyPr>
          <a:lstStyle/>
          <a:p>
            <a:pPr marL="0" lvl="0" indent="0" algn="ctr">
              <a:lnSpc>
                <a:spcPts val="5407"/>
              </a:lnSpc>
              <a:spcBef>
                <a:spcPct val="0"/>
              </a:spcBef>
            </a:pPr>
            <a:r>
              <a:rPr lang="en-US" sz="4159">
                <a:solidFill>
                  <a:srgbClr val="000000"/>
                </a:solidFill>
                <a:latin typeface="Montserrat Classic Bold"/>
              </a:rPr>
              <a:t>Sprints 5-7</a:t>
            </a:r>
          </a:p>
        </p:txBody>
      </p:sp>
      <p:sp>
        <p:nvSpPr>
          <p:cNvPr id="14" name="TextBox 14"/>
          <p:cNvSpPr txBox="1"/>
          <p:nvPr/>
        </p:nvSpPr>
        <p:spPr>
          <a:xfrm>
            <a:off x="12742745" y="4718080"/>
            <a:ext cx="4214093" cy="4101204"/>
          </a:xfrm>
          <a:prstGeom prst="rect">
            <a:avLst/>
          </a:prstGeom>
        </p:spPr>
        <p:txBody>
          <a:bodyPr lIns="0" tIns="0" rIns="0" bIns="0" rtlCol="0" anchor="t">
            <a:spAutoFit/>
          </a:bodyPr>
          <a:lstStyle/>
          <a:p>
            <a:pPr marL="670766" lvl="1" indent="-335383">
              <a:lnSpc>
                <a:spcPts val="4660"/>
              </a:lnSpc>
              <a:buFont typeface="Arial"/>
              <a:buChar char="•"/>
            </a:pPr>
            <a:r>
              <a:rPr lang="en-US" sz="3106">
                <a:solidFill>
                  <a:srgbClr val="000000"/>
                </a:solidFill>
                <a:latin typeface="Montserrat"/>
              </a:rPr>
              <a:t>Comfortable with process</a:t>
            </a:r>
          </a:p>
          <a:p>
            <a:pPr marL="670766" lvl="1" indent="-335383">
              <a:lnSpc>
                <a:spcPts val="4660"/>
              </a:lnSpc>
              <a:buFont typeface="Arial"/>
              <a:buChar char="•"/>
            </a:pPr>
            <a:r>
              <a:rPr lang="en-US" sz="3106">
                <a:solidFill>
                  <a:srgbClr val="000000"/>
                </a:solidFill>
                <a:latin typeface="Montserrat"/>
              </a:rPr>
              <a:t>Lots of visual aids</a:t>
            </a:r>
          </a:p>
          <a:p>
            <a:pPr marL="670766" lvl="1" indent="-335383">
              <a:lnSpc>
                <a:spcPts val="4660"/>
              </a:lnSpc>
              <a:buFont typeface="Arial"/>
              <a:buChar char="•"/>
            </a:pPr>
            <a:r>
              <a:rPr lang="en-US" sz="3106">
                <a:solidFill>
                  <a:srgbClr val="000000"/>
                </a:solidFill>
                <a:latin typeface="Montserrat"/>
              </a:rPr>
              <a:t>Reflection of process</a:t>
            </a:r>
          </a:p>
          <a:p>
            <a:pPr marL="670766" lvl="1" indent="-335383">
              <a:lnSpc>
                <a:spcPts val="4660"/>
              </a:lnSpc>
              <a:buFont typeface="Arial"/>
              <a:buChar char="•"/>
            </a:pPr>
            <a:r>
              <a:rPr lang="en-US" sz="3106">
                <a:solidFill>
                  <a:srgbClr val="000000"/>
                </a:solidFill>
                <a:latin typeface="Montserrat"/>
              </a:rPr>
              <a:t>Collaboration of ideas</a:t>
            </a:r>
          </a:p>
        </p:txBody>
      </p:sp>
      <p:sp>
        <p:nvSpPr>
          <p:cNvPr id="15" name="TextBox 15"/>
          <p:cNvSpPr txBox="1"/>
          <p:nvPr/>
        </p:nvSpPr>
        <p:spPr>
          <a:xfrm>
            <a:off x="4656140" y="457252"/>
            <a:ext cx="8975721" cy="1078866"/>
          </a:xfrm>
          <a:prstGeom prst="rect">
            <a:avLst/>
          </a:prstGeom>
        </p:spPr>
        <p:txBody>
          <a:bodyPr lIns="0" tIns="0" rIns="0" bIns="0" rtlCol="0" anchor="t">
            <a:spAutoFit/>
          </a:bodyPr>
          <a:lstStyle/>
          <a:p>
            <a:pPr marL="0" lvl="0" indent="0" algn="ctr">
              <a:lnSpc>
                <a:spcPts val="8080"/>
              </a:lnSpc>
              <a:spcBef>
                <a:spcPct val="0"/>
              </a:spcBef>
            </a:pPr>
            <a:r>
              <a:rPr lang="en-US" sz="8000" u="sng">
                <a:solidFill>
                  <a:srgbClr val="000000"/>
                </a:solidFill>
                <a:latin typeface="Bebas Neue Bold"/>
              </a:rPr>
              <a:t>Learning From Process</a:t>
            </a:r>
          </a:p>
        </p:txBody>
      </p:sp>
      <p:sp>
        <p:nvSpPr>
          <p:cNvPr id="16" name="TextBox 16"/>
          <p:cNvSpPr txBox="1"/>
          <p:nvPr/>
        </p:nvSpPr>
        <p:spPr>
          <a:xfrm>
            <a:off x="6975869" y="3020693"/>
            <a:ext cx="3948381" cy="674046"/>
          </a:xfrm>
          <a:prstGeom prst="rect">
            <a:avLst/>
          </a:prstGeom>
        </p:spPr>
        <p:txBody>
          <a:bodyPr lIns="0" tIns="0" rIns="0" bIns="0" rtlCol="0" anchor="t">
            <a:spAutoFit/>
          </a:bodyPr>
          <a:lstStyle/>
          <a:p>
            <a:pPr marL="0" lvl="0" indent="0" algn="ctr">
              <a:lnSpc>
                <a:spcPts val="5407"/>
              </a:lnSpc>
              <a:spcBef>
                <a:spcPct val="0"/>
              </a:spcBef>
            </a:pPr>
            <a:r>
              <a:rPr lang="en-US" sz="4159">
                <a:solidFill>
                  <a:srgbClr val="000000"/>
                </a:solidFill>
                <a:latin typeface="Montserrat Classic Bold"/>
              </a:rPr>
              <a:t>Sprints 2-4</a:t>
            </a:r>
          </a:p>
        </p:txBody>
      </p:sp>
      <p:sp>
        <p:nvSpPr>
          <p:cNvPr id="17" name="TextBox 17"/>
          <p:cNvSpPr txBox="1"/>
          <p:nvPr/>
        </p:nvSpPr>
        <p:spPr>
          <a:xfrm>
            <a:off x="6688702" y="4718080"/>
            <a:ext cx="4522715" cy="2919606"/>
          </a:xfrm>
          <a:prstGeom prst="rect">
            <a:avLst/>
          </a:prstGeom>
        </p:spPr>
        <p:txBody>
          <a:bodyPr lIns="0" tIns="0" rIns="0" bIns="0" rtlCol="0" anchor="t">
            <a:spAutoFit/>
          </a:bodyPr>
          <a:lstStyle/>
          <a:p>
            <a:pPr marL="673590" lvl="1" indent="-336795">
              <a:lnSpc>
                <a:spcPts val="4679"/>
              </a:lnSpc>
              <a:buFont typeface="Arial"/>
              <a:buChar char="•"/>
            </a:pPr>
            <a:r>
              <a:rPr lang="en-US" sz="3119">
                <a:solidFill>
                  <a:srgbClr val="000000"/>
                </a:solidFill>
                <a:latin typeface="Montserrat"/>
              </a:rPr>
              <a:t>Improving process </a:t>
            </a:r>
          </a:p>
          <a:p>
            <a:pPr marL="673590" lvl="1" indent="-336795">
              <a:lnSpc>
                <a:spcPts val="4679"/>
              </a:lnSpc>
              <a:buFont typeface="Arial"/>
              <a:buChar char="•"/>
            </a:pPr>
            <a:r>
              <a:rPr lang="en-US" sz="3119">
                <a:solidFill>
                  <a:srgbClr val="000000"/>
                </a:solidFill>
                <a:latin typeface="Montserrat"/>
              </a:rPr>
              <a:t>Better Flow</a:t>
            </a:r>
          </a:p>
          <a:p>
            <a:pPr marL="673590" lvl="1" indent="-336795">
              <a:lnSpc>
                <a:spcPts val="4679"/>
              </a:lnSpc>
              <a:buFont typeface="Arial"/>
              <a:buChar char="•"/>
            </a:pPr>
            <a:r>
              <a:rPr lang="en-US" sz="3119">
                <a:solidFill>
                  <a:srgbClr val="000000"/>
                </a:solidFill>
                <a:latin typeface="Montserrat"/>
              </a:rPr>
              <a:t>Learning to be flexible</a:t>
            </a:r>
          </a:p>
          <a:p>
            <a:pPr marL="673590" lvl="1" indent="-336795">
              <a:lnSpc>
                <a:spcPts val="4679"/>
              </a:lnSpc>
              <a:buFont typeface="Arial"/>
              <a:buChar char="•"/>
            </a:pPr>
            <a:r>
              <a:rPr lang="en-US" sz="3119">
                <a:solidFill>
                  <a:srgbClr val="000000"/>
                </a:solidFill>
                <a:latin typeface="Montserrat"/>
              </a:rPr>
              <a:t>Smaller stories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306" y="4584338"/>
            <a:ext cx="3451574" cy="4981129"/>
            <a:chOff x="0" y="0"/>
            <a:chExt cx="909057" cy="1311902"/>
          </a:xfrm>
        </p:grpSpPr>
        <p:sp>
          <p:nvSpPr>
            <p:cNvPr id="3" name="Freeform 3"/>
            <p:cNvSpPr/>
            <p:nvPr/>
          </p:nvSpPr>
          <p:spPr>
            <a:xfrm>
              <a:off x="0" y="0"/>
              <a:ext cx="909057" cy="1311902"/>
            </a:xfrm>
            <a:custGeom>
              <a:avLst/>
              <a:gdLst/>
              <a:ahLst/>
              <a:cxnLst/>
              <a:rect l="l" t="t" r="r" b="b"/>
              <a:pathLst>
                <a:path w="909057" h="1311902">
                  <a:moveTo>
                    <a:pt x="76262" y="0"/>
                  </a:moveTo>
                  <a:lnTo>
                    <a:pt x="832794" y="0"/>
                  </a:lnTo>
                  <a:cubicBezTo>
                    <a:pt x="874913" y="0"/>
                    <a:pt x="909057" y="34144"/>
                    <a:pt x="909057" y="76262"/>
                  </a:cubicBezTo>
                  <a:lnTo>
                    <a:pt x="909057" y="1235640"/>
                  </a:lnTo>
                  <a:cubicBezTo>
                    <a:pt x="909057" y="1277758"/>
                    <a:pt x="874913" y="1311902"/>
                    <a:pt x="832794" y="1311902"/>
                  </a:cubicBezTo>
                  <a:lnTo>
                    <a:pt x="76262" y="1311902"/>
                  </a:lnTo>
                  <a:cubicBezTo>
                    <a:pt x="34144" y="1311902"/>
                    <a:pt x="0" y="1277758"/>
                    <a:pt x="0" y="1235640"/>
                  </a:cubicBezTo>
                  <a:lnTo>
                    <a:pt x="0" y="76262"/>
                  </a:lnTo>
                  <a:cubicBezTo>
                    <a:pt x="0" y="34144"/>
                    <a:pt x="34144" y="0"/>
                    <a:pt x="76262" y="0"/>
                  </a:cubicBezTo>
                  <a:close/>
                </a:path>
              </a:pathLst>
            </a:custGeom>
            <a:solidFill>
              <a:srgbClr val="CADDFF"/>
            </a:solidFill>
            <a:ln w="19050">
              <a:solidFill>
                <a:srgbClr val="000000"/>
              </a:solidFill>
            </a:ln>
          </p:spPr>
        </p:sp>
        <p:sp>
          <p:nvSpPr>
            <p:cNvPr id="4" name="TextBox 4"/>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9543535" y="4584338"/>
            <a:ext cx="3451574" cy="4981129"/>
            <a:chOff x="0" y="0"/>
            <a:chExt cx="909057" cy="1311902"/>
          </a:xfrm>
        </p:grpSpPr>
        <p:sp>
          <p:nvSpPr>
            <p:cNvPr id="6" name="Freeform 6"/>
            <p:cNvSpPr/>
            <p:nvPr/>
          </p:nvSpPr>
          <p:spPr>
            <a:xfrm>
              <a:off x="0" y="0"/>
              <a:ext cx="909057" cy="1311902"/>
            </a:xfrm>
            <a:custGeom>
              <a:avLst/>
              <a:gdLst/>
              <a:ahLst/>
              <a:cxnLst/>
              <a:rect l="l" t="t" r="r" b="b"/>
              <a:pathLst>
                <a:path w="909057" h="1311902">
                  <a:moveTo>
                    <a:pt x="76262" y="0"/>
                  </a:moveTo>
                  <a:lnTo>
                    <a:pt x="832794" y="0"/>
                  </a:lnTo>
                  <a:cubicBezTo>
                    <a:pt x="874913" y="0"/>
                    <a:pt x="909057" y="34144"/>
                    <a:pt x="909057" y="76262"/>
                  </a:cubicBezTo>
                  <a:lnTo>
                    <a:pt x="909057" y="1235640"/>
                  </a:lnTo>
                  <a:cubicBezTo>
                    <a:pt x="909057" y="1277758"/>
                    <a:pt x="874913" y="1311902"/>
                    <a:pt x="832794" y="1311902"/>
                  </a:cubicBezTo>
                  <a:lnTo>
                    <a:pt x="76262" y="1311902"/>
                  </a:lnTo>
                  <a:cubicBezTo>
                    <a:pt x="34144" y="1311902"/>
                    <a:pt x="0" y="1277758"/>
                    <a:pt x="0" y="1235640"/>
                  </a:cubicBezTo>
                  <a:lnTo>
                    <a:pt x="0" y="76262"/>
                  </a:lnTo>
                  <a:cubicBezTo>
                    <a:pt x="0" y="34144"/>
                    <a:pt x="34144" y="0"/>
                    <a:pt x="76262" y="0"/>
                  </a:cubicBezTo>
                  <a:close/>
                </a:path>
              </a:pathLst>
            </a:custGeom>
            <a:solidFill>
              <a:srgbClr val="CADDFF"/>
            </a:solidFill>
            <a:ln w="19050">
              <a:solidFill>
                <a:srgbClr val="000000"/>
              </a:solidFill>
            </a:ln>
          </p:spPr>
        </p:sp>
        <p:sp>
          <p:nvSpPr>
            <p:cNvPr id="7" name="TextBox 7"/>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3410649" y="4584338"/>
            <a:ext cx="3451574" cy="4981129"/>
            <a:chOff x="0" y="0"/>
            <a:chExt cx="909057" cy="1311902"/>
          </a:xfrm>
        </p:grpSpPr>
        <p:sp>
          <p:nvSpPr>
            <p:cNvPr id="9" name="Freeform 9"/>
            <p:cNvSpPr/>
            <p:nvPr/>
          </p:nvSpPr>
          <p:spPr>
            <a:xfrm>
              <a:off x="0" y="0"/>
              <a:ext cx="909057" cy="1311902"/>
            </a:xfrm>
            <a:custGeom>
              <a:avLst/>
              <a:gdLst/>
              <a:ahLst/>
              <a:cxnLst/>
              <a:rect l="l" t="t" r="r" b="b"/>
              <a:pathLst>
                <a:path w="909057" h="1311902">
                  <a:moveTo>
                    <a:pt x="76262" y="0"/>
                  </a:moveTo>
                  <a:lnTo>
                    <a:pt x="832794" y="0"/>
                  </a:lnTo>
                  <a:cubicBezTo>
                    <a:pt x="874913" y="0"/>
                    <a:pt x="909057" y="34144"/>
                    <a:pt x="909057" y="76262"/>
                  </a:cubicBezTo>
                  <a:lnTo>
                    <a:pt x="909057" y="1235640"/>
                  </a:lnTo>
                  <a:cubicBezTo>
                    <a:pt x="909057" y="1277758"/>
                    <a:pt x="874913" y="1311902"/>
                    <a:pt x="832794" y="1311902"/>
                  </a:cubicBezTo>
                  <a:lnTo>
                    <a:pt x="76262" y="1311902"/>
                  </a:lnTo>
                  <a:cubicBezTo>
                    <a:pt x="34144" y="1311902"/>
                    <a:pt x="0" y="1277758"/>
                    <a:pt x="0" y="1235640"/>
                  </a:cubicBezTo>
                  <a:lnTo>
                    <a:pt x="0" y="76262"/>
                  </a:lnTo>
                  <a:cubicBezTo>
                    <a:pt x="0" y="34144"/>
                    <a:pt x="34144" y="0"/>
                    <a:pt x="76262" y="0"/>
                  </a:cubicBezTo>
                  <a:close/>
                </a:path>
              </a:pathLst>
            </a:custGeom>
            <a:solidFill>
              <a:srgbClr val="CADDFF"/>
            </a:solidFill>
            <a:ln w="19050">
              <a:solidFill>
                <a:srgbClr val="000000"/>
              </a:solidFill>
            </a:ln>
          </p:spPr>
        </p:sp>
        <p:sp>
          <p:nvSpPr>
            <p:cNvPr id="10" name="TextBox 10"/>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5676420" y="4584338"/>
            <a:ext cx="3451574" cy="4981129"/>
            <a:chOff x="0" y="0"/>
            <a:chExt cx="909057" cy="1311902"/>
          </a:xfrm>
        </p:grpSpPr>
        <p:sp>
          <p:nvSpPr>
            <p:cNvPr id="12" name="Freeform 12"/>
            <p:cNvSpPr/>
            <p:nvPr/>
          </p:nvSpPr>
          <p:spPr>
            <a:xfrm>
              <a:off x="0" y="0"/>
              <a:ext cx="909057" cy="1311902"/>
            </a:xfrm>
            <a:custGeom>
              <a:avLst/>
              <a:gdLst/>
              <a:ahLst/>
              <a:cxnLst/>
              <a:rect l="l" t="t" r="r" b="b"/>
              <a:pathLst>
                <a:path w="909057" h="1311902">
                  <a:moveTo>
                    <a:pt x="76262" y="0"/>
                  </a:moveTo>
                  <a:lnTo>
                    <a:pt x="832794" y="0"/>
                  </a:lnTo>
                  <a:cubicBezTo>
                    <a:pt x="874913" y="0"/>
                    <a:pt x="909057" y="34144"/>
                    <a:pt x="909057" y="76262"/>
                  </a:cubicBezTo>
                  <a:lnTo>
                    <a:pt x="909057" y="1235640"/>
                  </a:lnTo>
                  <a:cubicBezTo>
                    <a:pt x="909057" y="1277758"/>
                    <a:pt x="874913" y="1311902"/>
                    <a:pt x="832794" y="1311902"/>
                  </a:cubicBezTo>
                  <a:lnTo>
                    <a:pt x="76262" y="1311902"/>
                  </a:lnTo>
                  <a:cubicBezTo>
                    <a:pt x="34144" y="1311902"/>
                    <a:pt x="0" y="1277758"/>
                    <a:pt x="0" y="1235640"/>
                  </a:cubicBezTo>
                  <a:lnTo>
                    <a:pt x="0" y="76262"/>
                  </a:lnTo>
                  <a:cubicBezTo>
                    <a:pt x="0" y="34144"/>
                    <a:pt x="34144" y="0"/>
                    <a:pt x="76262" y="0"/>
                  </a:cubicBezTo>
                  <a:close/>
                </a:path>
              </a:pathLst>
            </a:custGeom>
            <a:solidFill>
              <a:srgbClr val="CADDFF"/>
            </a:solidFill>
            <a:ln w="19050">
              <a:solidFill>
                <a:srgbClr val="000000"/>
              </a:solidFill>
            </a:ln>
          </p:spPr>
        </p:sp>
        <p:sp>
          <p:nvSpPr>
            <p:cNvPr id="13" name="TextBox 13"/>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14" name="Picture 14"/>
          <p:cNvPicPr>
            <a:picLocks noChangeAspect="1"/>
          </p:cNvPicPr>
          <p:nvPr/>
        </p:nvPicPr>
        <p:blipFill>
          <a:blip r:embed="rId3"/>
          <a:srcRect t="23527" r="13965" b="13261"/>
          <a:stretch>
            <a:fillRect/>
          </a:stretch>
        </p:blipFill>
        <p:spPr>
          <a:xfrm>
            <a:off x="9127995" y="152400"/>
            <a:ext cx="7595296" cy="4185239"/>
          </a:xfrm>
          <a:prstGeom prst="rect">
            <a:avLst/>
          </a:prstGeom>
        </p:spPr>
      </p:pic>
      <p:sp>
        <p:nvSpPr>
          <p:cNvPr id="15" name="TextBox 15"/>
          <p:cNvSpPr txBox="1"/>
          <p:nvPr/>
        </p:nvSpPr>
        <p:spPr>
          <a:xfrm>
            <a:off x="2206277" y="5023670"/>
            <a:ext cx="2657633" cy="4502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Bold"/>
              </a:rPr>
              <a:t>Transparency</a:t>
            </a:r>
          </a:p>
        </p:txBody>
      </p:sp>
      <p:sp>
        <p:nvSpPr>
          <p:cNvPr id="16" name="TextBox 16"/>
          <p:cNvSpPr txBox="1"/>
          <p:nvPr/>
        </p:nvSpPr>
        <p:spPr>
          <a:xfrm>
            <a:off x="2005945" y="6003221"/>
            <a:ext cx="3058297" cy="3177540"/>
          </a:xfrm>
          <a:prstGeom prst="rect">
            <a:avLst/>
          </a:prstGeom>
        </p:spPr>
        <p:txBody>
          <a:bodyPr lIns="0" tIns="0" rIns="0" bIns="0" rtlCol="0" anchor="t">
            <a:spAutoFit/>
          </a:bodyPr>
          <a:lstStyle/>
          <a:p>
            <a:pPr marL="453390" lvl="1" indent="-226695">
              <a:lnSpc>
                <a:spcPts val="3150"/>
              </a:lnSpc>
              <a:buFont typeface="Arial"/>
              <a:buChar char="•"/>
            </a:pPr>
            <a:r>
              <a:rPr lang="en-US" sz="2100">
                <a:solidFill>
                  <a:srgbClr val="000000"/>
                </a:solidFill>
                <a:latin typeface="Montserrat"/>
              </a:rPr>
              <a:t> Utilize unique areas of expertise</a:t>
            </a:r>
          </a:p>
          <a:p>
            <a:pPr marL="453390" lvl="1" indent="-226695">
              <a:lnSpc>
                <a:spcPts val="3150"/>
              </a:lnSpc>
              <a:buFont typeface="Arial"/>
              <a:buChar char="•"/>
            </a:pPr>
            <a:r>
              <a:rPr lang="en-US" sz="2100">
                <a:solidFill>
                  <a:srgbClr val="000000"/>
                </a:solidFill>
                <a:latin typeface="Montserrat"/>
              </a:rPr>
              <a:t>Identified strengths &amp; weaknesses</a:t>
            </a:r>
          </a:p>
          <a:p>
            <a:pPr marL="453390" lvl="1" indent="-226695">
              <a:lnSpc>
                <a:spcPts val="3150"/>
              </a:lnSpc>
              <a:buFont typeface="Arial"/>
              <a:buChar char="•"/>
            </a:pPr>
            <a:r>
              <a:rPr lang="en-US" sz="2100">
                <a:solidFill>
                  <a:srgbClr val="000000"/>
                </a:solidFill>
                <a:latin typeface="Montserrat"/>
              </a:rPr>
              <a:t>Understood &amp; managed stress points effectively</a:t>
            </a:r>
          </a:p>
        </p:txBody>
      </p:sp>
      <p:sp>
        <p:nvSpPr>
          <p:cNvPr id="17" name="TextBox 17"/>
          <p:cNvSpPr txBox="1"/>
          <p:nvPr/>
        </p:nvSpPr>
        <p:spPr>
          <a:xfrm>
            <a:off x="9747120" y="5023670"/>
            <a:ext cx="3044404" cy="4502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Bold"/>
              </a:rPr>
              <a:t>Communication</a:t>
            </a:r>
          </a:p>
        </p:txBody>
      </p:sp>
      <p:sp>
        <p:nvSpPr>
          <p:cNvPr id="18" name="TextBox 18"/>
          <p:cNvSpPr txBox="1"/>
          <p:nvPr/>
        </p:nvSpPr>
        <p:spPr>
          <a:xfrm>
            <a:off x="9747120" y="6363266"/>
            <a:ext cx="3044404" cy="2777490"/>
          </a:xfrm>
          <a:prstGeom prst="rect">
            <a:avLst/>
          </a:prstGeom>
        </p:spPr>
        <p:txBody>
          <a:bodyPr lIns="0" tIns="0" rIns="0" bIns="0" rtlCol="0" anchor="t">
            <a:spAutoFit/>
          </a:bodyPr>
          <a:lstStyle/>
          <a:p>
            <a:pPr marL="453390" lvl="1" indent="-226695">
              <a:lnSpc>
                <a:spcPts val="3150"/>
              </a:lnSpc>
              <a:buFont typeface="Arial"/>
              <a:buChar char="•"/>
            </a:pPr>
            <a:r>
              <a:rPr lang="en-US" sz="2100">
                <a:solidFill>
                  <a:srgbClr val="000000"/>
                </a:solidFill>
                <a:latin typeface="Montserrat"/>
              </a:rPr>
              <a:t>Transparency communication = progress</a:t>
            </a:r>
          </a:p>
          <a:p>
            <a:pPr marL="453390" lvl="1" indent="-226695">
              <a:lnSpc>
                <a:spcPts val="3150"/>
              </a:lnSpc>
              <a:buFont typeface="Arial"/>
              <a:buChar char="•"/>
            </a:pPr>
            <a:r>
              <a:rPr lang="en-US" sz="2100">
                <a:solidFill>
                  <a:srgbClr val="000000"/>
                </a:solidFill>
                <a:latin typeface="Montserrat"/>
              </a:rPr>
              <a:t>Create the optimal solution</a:t>
            </a:r>
          </a:p>
          <a:p>
            <a:pPr marL="453390" lvl="1" indent="-226695">
              <a:lnSpc>
                <a:spcPts val="3150"/>
              </a:lnSpc>
              <a:buFont typeface="Arial"/>
              <a:buChar char="•"/>
            </a:pPr>
            <a:r>
              <a:rPr lang="en-US" sz="2100">
                <a:solidFill>
                  <a:srgbClr val="000000"/>
                </a:solidFill>
                <a:latin typeface="Montserrat"/>
              </a:rPr>
              <a:t>Feedback over coaching</a:t>
            </a:r>
          </a:p>
        </p:txBody>
      </p:sp>
      <p:sp>
        <p:nvSpPr>
          <p:cNvPr id="19" name="TextBox 19"/>
          <p:cNvSpPr txBox="1"/>
          <p:nvPr/>
        </p:nvSpPr>
        <p:spPr>
          <a:xfrm>
            <a:off x="13807620" y="5023670"/>
            <a:ext cx="2657633" cy="13646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Bold"/>
              </a:rPr>
              <a:t>Move Items Through the process</a:t>
            </a:r>
          </a:p>
        </p:txBody>
      </p:sp>
      <p:sp>
        <p:nvSpPr>
          <p:cNvPr id="20" name="TextBox 20"/>
          <p:cNvSpPr txBox="1"/>
          <p:nvPr/>
        </p:nvSpPr>
        <p:spPr>
          <a:xfrm>
            <a:off x="13804734" y="6603296"/>
            <a:ext cx="2743188" cy="2021205"/>
          </a:xfrm>
          <a:prstGeom prst="rect">
            <a:avLst/>
          </a:prstGeom>
        </p:spPr>
        <p:txBody>
          <a:bodyPr lIns="0" tIns="0" rIns="0" bIns="0" rtlCol="0" anchor="t">
            <a:spAutoFit/>
          </a:bodyPr>
          <a:lstStyle/>
          <a:p>
            <a:pPr marL="474979" lvl="1" indent="-237490" algn="just">
              <a:lnSpc>
                <a:spcPts val="3299"/>
              </a:lnSpc>
              <a:buFont typeface="Arial"/>
              <a:buChar char="•"/>
            </a:pPr>
            <a:r>
              <a:rPr lang="en-US" sz="2199">
                <a:solidFill>
                  <a:srgbClr val="000000"/>
                </a:solidFill>
                <a:latin typeface="Montserrat"/>
              </a:rPr>
              <a:t>Gave guidance</a:t>
            </a:r>
          </a:p>
          <a:p>
            <a:pPr marL="474979" lvl="1" indent="-237490" algn="just">
              <a:lnSpc>
                <a:spcPts val="3299"/>
              </a:lnSpc>
              <a:buFont typeface="Arial"/>
              <a:buChar char="•"/>
            </a:pPr>
            <a:r>
              <a:rPr lang="en-US" sz="2199">
                <a:solidFill>
                  <a:srgbClr val="000000"/>
                </a:solidFill>
                <a:latin typeface="Montserrat"/>
              </a:rPr>
              <a:t>Completing tasks</a:t>
            </a:r>
          </a:p>
          <a:p>
            <a:pPr marL="474979" lvl="1" indent="-237490" algn="just">
              <a:lnSpc>
                <a:spcPts val="3299"/>
              </a:lnSpc>
              <a:buFont typeface="Arial"/>
              <a:buChar char="•"/>
            </a:pPr>
            <a:r>
              <a:rPr lang="en-US" sz="2199">
                <a:solidFill>
                  <a:srgbClr val="000000"/>
                </a:solidFill>
                <a:latin typeface="Montserrat"/>
              </a:rPr>
              <a:t>Easier Adjustments</a:t>
            </a:r>
          </a:p>
        </p:txBody>
      </p:sp>
      <p:sp>
        <p:nvSpPr>
          <p:cNvPr id="21" name="TextBox 21"/>
          <p:cNvSpPr txBox="1"/>
          <p:nvPr/>
        </p:nvSpPr>
        <p:spPr>
          <a:xfrm>
            <a:off x="791706" y="772509"/>
            <a:ext cx="7402208" cy="2098041"/>
          </a:xfrm>
          <a:prstGeom prst="rect">
            <a:avLst/>
          </a:prstGeom>
        </p:spPr>
        <p:txBody>
          <a:bodyPr lIns="0" tIns="0" rIns="0" bIns="0" rtlCol="0" anchor="t">
            <a:spAutoFit/>
          </a:bodyPr>
          <a:lstStyle/>
          <a:p>
            <a:pPr marL="0" lvl="0" indent="0" algn="ctr">
              <a:lnSpc>
                <a:spcPts val="8080"/>
              </a:lnSpc>
              <a:spcBef>
                <a:spcPct val="0"/>
              </a:spcBef>
            </a:pPr>
            <a:r>
              <a:rPr lang="en-US" sz="8000" u="sng">
                <a:solidFill>
                  <a:srgbClr val="000000"/>
                </a:solidFill>
                <a:latin typeface="Bebas Neue Bold"/>
              </a:rPr>
              <a:t>Summary and Lessons LEarned</a:t>
            </a:r>
          </a:p>
        </p:txBody>
      </p:sp>
      <p:sp>
        <p:nvSpPr>
          <p:cNvPr id="22" name="TextBox 22"/>
          <p:cNvSpPr txBox="1"/>
          <p:nvPr/>
        </p:nvSpPr>
        <p:spPr>
          <a:xfrm>
            <a:off x="6073391" y="5023670"/>
            <a:ext cx="2657633" cy="450215"/>
          </a:xfrm>
          <a:prstGeom prst="rect">
            <a:avLst/>
          </a:prstGeom>
        </p:spPr>
        <p:txBody>
          <a:bodyPr lIns="0" tIns="0" rIns="0" bIns="0" rtlCol="0" anchor="t">
            <a:spAutoFit/>
          </a:bodyPr>
          <a:lstStyle/>
          <a:p>
            <a:pPr marL="0" lvl="0" indent="0" algn="ctr">
              <a:lnSpc>
                <a:spcPts val="3639"/>
              </a:lnSpc>
              <a:spcBef>
                <a:spcPct val="0"/>
              </a:spcBef>
            </a:pPr>
            <a:r>
              <a:rPr lang="en-US" sz="2799">
                <a:solidFill>
                  <a:srgbClr val="000000"/>
                </a:solidFill>
                <a:latin typeface="Montserrat Classic Bold"/>
              </a:rPr>
              <a:t>Flexibility</a:t>
            </a:r>
          </a:p>
        </p:txBody>
      </p:sp>
      <p:sp>
        <p:nvSpPr>
          <p:cNvPr id="23" name="TextBox 23"/>
          <p:cNvSpPr txBox="1"/>
          <p:nvPr/>
        </p:nvSpPr>
        <p:spPr>
          <a:xfrm>
            <a:off x="5873059" y="6136571"/>
            <a:ext cx="3058297" cy="2777490"/>
          </a:xfrm>
          <a:prstGeom prst="rect">
            <a:avLst/>
          </a:prstGeom>
        </p:spPr>
        <p:txBody>
          <a:bodyPr lIns="0" tIns="0" rIns="0" bIns="0" rtlCol="0" anchor="t">
            <a:spAutoFit/>
          </a:bodyPr>
          <a:lstStyle/>
          <a:p>
            <a:pPr marL="453390" lvl="1" indent="-226695">
              <a:lnSpc>
                <a:spcPts val="3150"/>
              </a:lnSpc>
              <a:buFont typeface="Arial"/>
              <a:buChar char="•"/>
            </a:pPr>
            <a:r>
              <a:rPr lang="en-US" sz="2100">
                <a:solidFill>
                  <a:srgbClr val="000000"/>
                </a:solidFill>
                <a:latin typeface="Montserrat"/>
              </a:rPr>
              <a:t>Making small changes</a:t>
            </a:r>
          </a:p>
          <a:p>
            <a:pPr marL="453390" lvl="1" indent="-226695">
              <a:lnSpc>
                <a:spcPts val="3150"/>
              </a:lnSpc>
              <a:buFont typeface="Arial"/>
              <a:buChar char="•"/>
            </a:pPr>
            <a:r>
              <a:rPr lang="en-US" sz="2100">
                <a:solidFill>
                  <a:srgbClr val="000000"/>
                </a:solidFill>
                <a:latin typeface="Montserrat"/>
              </a:rPr>
              <a:t>Identified priorities and re-oriented</a:t>
            </a:r>
          </a:p>
          <a:p>
            <a:pPr marL="453390" lvl="1" indent="-226695">
              <a:lnSpc>
                <a:spcPts val="3150"/>
              </a:lnSpc>
              <a:buFont typeface="Arial"/>
              <a:buChar char="•"/>
            </a:pPr>
            <a:r>
              <a:rPr lang="en-US" sz="2100">
                <a:solidFill>
                  <a:srgbClr val="000000"/>
                </a:solidFill>
                <a:latin typeface="Montserrat"/>
              </a:rPr>
              <a:t>Reflection on improvement</a:t>
            </a:r>
          </a:p>
          <a:p>
            <a:pPr>
              <a:lnSpc>
                <a:spcPts val="3150"/>
              </a:lnSpc>
            </a:pPr>
            <a:endParaRPr lang="en-US" sz="2100">
              <a:solidFill>
                <a:srgbClr val="000000"/>
              </a:solidFill>
              <a:latin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5893"/>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a:solidFill>
                <a:srgbClr val="000000"/>
              </a:solidFill>
            </a:ln>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2"/>
          <a:srcRect t="98" b="98"/>
          <a:stretch>
            <a:fillRect/>
          </a:stretch>
        </p:blipFill>
        <p:spPr>
          <a:xfrm>
            <a:off x="890454" y="865736"/>
            <a:ext cx="10022795" cy="7502284"/>
          </a:xfrm>
          <a:prstGeom prst="rect">
            <a:avLst/>
          </a:prstGeom>
        </p:spPr>
      </p:pic>
      <p:sp>
        <p:nvSpPr>
          <p:cNvPr id="6" name="TextBox 6"/>
          <p:cNvSpPr txBox="1"/>
          <p:nvPr/>
        </p:nvSpPr>
        <p:spPr>
          <a:xfrm>
            <a:off x="11470603" y="1853880"/>
            <a:ext cx="5788697" cy="5754597"/>
          </a:xfrm>
          <a:prstGeom prst="rect">
            <a:avLst/>
          </a:prstGeom>
        </p:spPr>
        <p:txBody>
          <a:bodyPr lIns="0" tIns="0" rIns="0" bIns="0" rtlCol="0" anchor="t">
            <a:spAutoFit/>
          </a:bodyPr>
          <a:lstStyle/>
          <a:p>
            <a:pPr>
              <a:lnSpc>
                <a:spcPts val="8962"/>
              </a:lnSpc>
            </a:pPr>
            <a:r>
              <a:rPr lang="en-US" sz="9534">
                <a:solidFill>
                  <a:srgbClr val="000000"/>
                </a:solidFill>
                <a:latin typeface="Bebas Neue Bold"/>
              </a:rPr>
              <a:t>THANK YOU FOR LISTENING!</a:t>
            </a:r>
          </a:p>
          <a:p>
            <a:pPr>
              <a:lnSpc>
                <a:spcPts val="8962"/>
              </a:lnSpc>
            </a:pPr>
            <a:endParaRPr lang="en-US" sz="9534">
              <a:solidFill>
                <a:srgbClr val="000000"/>
              </a:solidFill>
              <a:latin typeface="Bebas Neue Bold"/>
            </a:endParaRPr>
          </a:p>
          <a:p>
            <a:pPr>
              <a:lnSpc>
                <a:spcPts val="8962"/>
              </a:lnSpc>
            </a:pPr>
            <a:r>
              <a:rPr lang="en-US" sz="9534">
                <a:solidFill>
                  <a:srgbClr val="000000"/>
                </a:solidFill>
                <a:latin typeface="Bebas Neue Bold"/>
              </a:rPr>
              <a:t>ANY QUESTIONS?</a:t>
            </a:r>
          </a:p>
        </p:txBody>
      </p:sp>
      <p:sp>
        <p:nvSpPr>
          <p:cNvPr id="7" name="TextBox 7"/>
          <p:cNvSpPr txBox="1"/>
          <p:nvPr/>
        </p:nvSpPr>
        <p:spPr>
          <a:xfrm>
            <a:off x="866527" y="8520421"/>
            <a:ext cx="16318301" cy="662939"/>
          </a:xfrm>
          <a:prstGeom prst="rect">
            <a:avLst/>
          </a:prstGeom>
        </p:spPr>
        <p:txBody>
          <a:bodyPr lIns="0" tIns="0" rIns="0" bIns="0" rtlCol="0" anchor="t">
            <a:spAutoFit/>
          </a:bodyPr>
          <a:lstStyle/>
          <a:p>
            <a:pPr algn="ctr">
              <a:lnSpc>
                <a:spcPts val="5460"/>
              </a:lnSpc>
            </a:pPr>
            <a:r>
              <a:rPr lang="en-US" sz="3900">
                <a:solidFill>
                  <a:srgbClr val="000000"/>
                </a:solidFill>
                <a:latin typeface="Canva Sans Bold"/>
              </a:rPr>
              <a:t>"Hey ChatGPT What is the best quote for the end of a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7931076" y="3043326"/>
            <a:ext cx="927410" cy="927410"/>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w="19050">
              <a:solidFill>
                <a:srgbClr val="000000"/>
              </a:solidFill>
            </a:ln>
          </p:spPr>
        </p:sp>
        <p:sp>
          <p:nvSpPr>
            <p:cNvPr id="4" name="TextBox 4"/>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grpSp>
        <p:nvGrpSpPr>
          <p:cNvPr id="5" name="Group 5"/>
          <p:cNvGrpSpPr/>
          <p:nvPr/>
        </p:nvGrpSpPr>
        <p:grpSpPr>
          <a:xfrm>
            <a:off x="7931076" y="4273272"/>
            <a:ext cx="927410" cy="92741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w="19050">
              <a:solidFill>
                <a:srgbClr val="000000"/>
              </a:solidFill>
            </a:ln>
          </p:spPr>
        </p:sp>
        <p:sp>
          <p:nvSpPr>
            <p:cNvPr id="7" name="TextBox 7"/>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grpSp>
        <p:nvGrpSpPr>
          <p:cNvPr id="8" name="Group 8"/>
          <p:cNvGrpSpPr/>
          <p:nvPr/>
        </p:nvGrpSpPr>
        <p:grpSpPr>
          <a:xfrm>
            <a:off x="7931076" y="5503218"/>
            <a:ext cx="927410" cy="92741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w="19050">
              <a:solidFill>
                <a:srgbClr val="000000"/>
              </a:solidFill>
            </a:ln>
          </p:spPr>
        </p:sp>
        <p:sp>
          <p:nvSpPr>
            <p:cNvPr id="10" name="TextBox 10"/>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grpSp>
        <p:nvGrpSpPr>
          <p:cNvPr id="11" name="Group 11"/>
          <p:cNvGrpSpPr/>
          <p:nvPr/>
        </p:nvGrpSpPr>
        <p:grpSpPr>
          <a:xfrm>
            <a:off x="7931076" y="6733165"/>
            <a:ext cx="927410" cy="927410"/>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w="19050">
              <a:solidFill>
                <a:srgbClr val="000000"/>
              </a:solidFill>
            </a:ln>
          </p:spPr>
        </p:sp>
        <p:sp>
          <p:nvSpPr>
            <p:cNvPr id="13" name="TextBox 13"/>
            <p:cNvSpPr txBox="1"/>
            <p:nvPr/>
          </p:nvSpPr>
          <p:spPr>
            <a:xfrm>
              <a:off x="76200" y="38100"/>
              <a:ext cx="660400" cy="698500"/>
            </a:xfrm>
            <a:prstGeom prst="rect">
              <a:avLst/>
            </a:prstGeom>
          </p:spPr>
          <p:txBody>
            <a:bodyPr lIns="53368" tIns="53368" rIns="53368" bIns="53368" rtlCol="0" anchor="ctr"/>
            <a:lstStyle/>
            <a:p>
              <a:pPr algn="ctr">
                <a:lnSpc>
                  <a:spcPts val="2659"/>
                </a:lnSpc>
              </a:pPr>
              <a:endParaRPr/>
            </a:p>
          </p:txBody>
        </p:sp>
      </p:grpSp>
      <p:pic>
        <p:nvPicPr>
          <p:cNvPr id="14" name="Picture 14"/>
          <p:cNvPicPr>
            <a:picLocks noChangeAspect="1"/>
          </p:cNvPicPr>
          <p:nvPr/>
        </p:nvPicPr>
        <p:blipFill>
          <a:blip r:embed="rId2"/>
          <a:srcRect/>
          <a:stretch>
            <a:fillRect/>
          </a:stretch>
        </p:blipFill>
        <p:spPr>
          <a:xfrm>
            <a:off x="639439" y="3275337"/>
            <a:ext cx="5970671" cy="5970671"/>
          </a:xfrm>
          <a:prstGeom prst="rect">
            <a:avLst/>
          </a:prstGeom>
        </p:spPr>
      </p:pic>
      <p:sp>
        <p:nvSpPr>
          <p:cNvPr id="15" name="TextBox 15"/>
          <p:cNvSpPr txBox="1"/>
          <p:nvPr/>
        </p:nvSpPr>
        <p:spPr>
          <a:xfrm>
            <a:off x="9114628" y="2945594"/>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Bold"/>
              </a:rPr>
              <a:t>Business Problem &amp; Solution</a:t>
            </a:r>
          </a:p>
        </p:txBody>
      </p:sp>
      <p:sp>
        <p:nvSpPr>
          <p:cNvPr id="16" name="TextBox 16"/>
          <p:cNvSpPr txBox="1"/>
          <p:nvPr/>
        </p:nvSpPr>
        <p:spPr>
          <a:xfrm>
            <a:off x="8261490" y="2942764"/>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1</a:t>
            </a:r>
          </a:p>
        </p:txBody>
      </p:sp>
      <p:sp>
        <p:nvSpPr>
          <p:cNvPr id="17" name="TextBox 17"/>
          <p:cNvSpPr txBox="1"/>
          <p:nvPr/>
        </p:nvSpPr>
        <p:spPr>
          <a:xfrm>
            <a:off x="8261490" y="4172710"/>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2</a:t>
            </a:r>
          </a:p>
        </p:txBody>
      </p:sp>
      <p:sp>
        <p:nvSpPr>
          <p:cNvPr id="18" name="TextBox 18"/>
          <p:cNvSpPr txBox="1"/>
          <p:nvPr/>
        </p:nvSpPr>
        <p:spPr>
          <a:xfrm>
            <a:off x="9114628" y="4171144"/>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Bold"/>
              </a:rPr>
              <a:t> Architecture</a:t>
            </a:r>
          </a:p>
        </p:txBody>
      </p:sp>
      <p:sp>
        <p:nvSpPr>
          <p:cNvPr id="19" name="TextBox 19"/>
          <p:cNvSpPr txBox="1"/>
          <p:nvPr/>
        </p:nvSpPr>
        <p:spPr>
          <a:xfrm>
            <a:off x="8261490" y="5402657"/>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3</a:t>
            </a:r>
          </a:p>
        </p:txBody>
      </p:sp>
      <p:sp>
        <p:nvSpPr>
          <p:cNvPr id="20" name="TextBox 20"/>
          <p:cNvSpPr txBox="1"/>
          <p:nvPr/>
        </p:nvSpPr>
        <p:spPr>
          <a:xfrm>
            <a:off x="8261490" y="6632603"/>
            <a:ext cx="266582" cy="842783"/>
          </a:xfrm>
          <a:prstGeom prst="rect">
            <a:avLst/>
          </a:prstGeom>
        </p:spPr>
        <p:txBody>
          <a:bodyPr lIns="0" tIns="0" rIns="0" bIns="0" rtlCol="0" anchor="t">
            <a:spAutoFit/>
          </a:bodyPr>
          <a:lstStyle/>
          <a:p>
            <a:pPr algn="ctr">
              <a:lnSpc>
                <a:spcPts val="7353"/>
              </a:lnSpc>
              <a:spcBef>
                <a:spcPct val="0"/>
              </a:spcBef>
            </a:pPr>
            <a:r>
              <a:rPr lang="en-US" sz="3676">
                <a:solidFill>
                  <a:srgbClr val="000000"/>
                </a:solidFill>
                <a:latin typeface="Montserrat Classic Bold"/>
              </a:rPr>
              <a:t>4</a:t>
            </a:r>
          </a:p>
        </p:txBody>
      </p:sp>
      <p:sp>
        <p:nvSpPr>
          <p:cNvPr id="21" name="TextBox 21"/>
          <p:cNvSpPr txBox="1"/>
          <p:nvPr/>
        </p:nvSpPr>
        <p:spPr>
          <a:xfrm>
            <a:off x="9114628" y="5408317"/>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Bold"/>
              </a:rPr>
              <a:t>Agile Process</a:t>
            </a:r>
          </a:p>
        </p:txBody>
      </p:sp>
      <p:sp>
        <p:nvSpPr>
          <p:cNvPr id="22" name="TextBox 22"/>
          <p:cNvSpPr txBox="1"/>
          <p:nvPr/>
        </p:nvSpPr>
        <p:spPr>
          <a:xfrm>
            <a:off x="1531449" y="1443126"/>
            <a:ext cx="4186651" cy="1600200"/>
          </a:xfrm>
          <a:prstGeom prst="rect">
            <a:avLst/>
          </a:prstGeom>
        </p:spPr>
        <p:txBody>
          <a:bodyPr lIns="0" tIns="0" rIns="0" bIns="0" rtlCol="0" anchor="t">
            <a:spAutoFit/>
          </a:bodyPr>
          <a:lstStyle/>
          <a:p>
            <a:pPr marL="0" lvl="0" indent="0" algn="ctr">
              <a:lnSpc>
                <a:spcPts val="12475"/>
              </a:lnSpc>
              <a:spcBef>
                <a:spcPct val="0"/>
              </a:spcBef>
            </a:pPr>
            <a:r>
              <a:rPr lang="en-US" sz="10396" u="sng">
                <a:solidFill>
                  <a:srgbClr val="000000"/>
                </a:solidFill>
                <a:latin typeface="Bebas Neue Bold"/>
              </a:rPr>
              <a:t>Contents</a:t>
            </a:r>
          </a:p>
        </p:txBody>
      </p:sp>
      <p:sp>
        <p:nvSpPr>
          <p:cNvPr id="23" name="TextBox 23"/>
          <p:cNvSpPr txBox="1"/>
          <p:nvPr/>
        </p:nvSpPr>
        <p:spPr>
          <a:xfrm>
            <a:off x="9114628" y="6645490"/>
            <a:ext cx="7958219" cy="837123"/>
          </a:xfrm>
          <a:prstGeom prst="rect">
            <a:avLst/>
          </a:prstGeom>
        </p:spPr>
        <p:txBody>
          <a:bodyPr lIns="0" tIns="0" rIns="0" bIns="0" rtlCol="0" anchor="t">
            <a:spAutoFit/>
          </a:bodyPr>
          <a:lstStyle/>
          <a:p>
            <a:pPr algn="l">
              <a:lnSpc>
                <a:spcPts val="7333"/>
              </a:lnSpc>
            </a:pPr>
            <a:r>
              <a:rPr lang="en-US" sz="3666">
                <a:solidFill>
                  <a:srgbClr val="000000"/>
                </a:solidFill>
                <a:latin typeface="Montserrat Classic Bold"/>
              </a:rPr>
              <a:t>Lessons Learned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3"/>
          <a:srcRect/>
          <a:stretch>
            <a:fillRect/>
          </a:stretch>
        </p:blipFill>
        <p:spPr>
          <a:xfrm>
            <a:off x="11005248" y="1814415"/>
            <a:ext cx="6254052" cy="6254052"/>
          </a:xfrm>
          <a:prstGeom prst="rect">
            <a:avLst/>
          </a:prstGeom>
        </p:spPr>
      </p:pic>
      <p:sp>
        <p:nvSpPr>
          <p:cNvPr id="6" name="TextBox 6"/>
          <p:cNvSpPr txBox="1"/>
          <p:nvPr/>
        </p:nvSpPr>
        <p:spPr>
          <a:xfrm>
            <a:off x="1028700" y="3882674"/>
            <a:ext cx="6118937" cy="5208270"/>
          </a:xfrm>
          <a:prstGeom prst="rect">
            <a:avLst/>
          </a:prstGeom>
        </p:spPr>
        <p:txBody>
          <a:bodyPr lIns="0" tIns="0" rIns="0" bIns="0" rtlCol="0" anchor="t">
            <a:spAutoFit/>
          </a:bodyPr>
          <a:lstStyle/>
          <a:p>
            <a:pPr marL="604519" lvl="1" indent="-302260">
              <a:lnSpc>
                <a:spcPts val="4199"/>
              </a:lnSpc>
              <a:buFont typeface="Arial"/>
              <a:buChar char="•"/>
            </a:pPr>
            <a:r>
              <a:rPr lang="en-US" sz="2799">
                <a:solidFill>
                  <a:srgbClr val="000000"/>
                </a:solidFill>
                <a:latin typeface="Montserrat Classic Bold"/>
              </a:rPr>
              <a:t>Problem</a:t>
            </a:r>
          </a:p>
          <a:p>
            <a:pPr marL="1209039" lvl="2" indent="-403013">
              <a:lnSpc>
                <a:spcPts val="4199"/>
              </a:lnSpc>
              <a:buFont typeface="Arial"/>
              <a:buChar char="⚬"/>
            </a:pPr>
            <a:r>
              <a:rPr lang="en-US" sz="2799">
                <a:solidFill>
                  <a:srgbClr val="000000"/>
                </a:solidFill>
                <a:latin typeface="Montserrat Classic"/>
              </a:rPr>
              <a:t>Expensive Labor </a:t>
            </a:r>
          </a:p>
          <a:p>
            <a:pPr marL="1209039" lvl="2" indent="-403013">
              <a:lnSpc>
                <a:spcPts val="4199"/>
              </a:lnSpc>
              <a:buFont typeface="Arial"/>
              <a:buChar char="⚬"/>
            </a:pPr>
            <a:r>
              <a:rPr lang="en-US" sz="2799">
                <a:solidFill>
                  <a:srgbClr val="000000"/>
                </a:solidFill>
                <a:latin typeface="Montserrat Classic"/>
              </a:rPr>
              <a:t>Need for Automation</a:t>
            </a:r>
          </a:p>
          <a:p>
            <a:pPr marL="604519" lvl="1" indent="-302260">
              <a:lnSpc>
                <a:spcPts val="4199"/>
              </a:lnSpc>
              <a:buFont typeface="Arial"/>
              <a:buChar char="•"/>
            </a:pPr>
            <a:r>
              <a:rPr lang="en-US" sz="2799">
                <a:solidFill>
                  <a:srgbClr val="000000"/>
                </a:solidFill>
                <a:latin typeface="Montserrat Classic Bold"/>
              </a:rPr>
              <a:t>Solution</a:t>
            </a:r>
          </a:p>
          <a:p>
            <a:pPr marL="1209039" lvl="2" indent="-403013">
              <a:lnSpc>
                <a:spcPts val="4199"/>
              </a:lnSpc>
              <a:buFont typeface="Arial"/>
              <a:buChar char="⚬"/>
            </a:pPr>
            <a:r>
              <a:rPr lang="en-US" sz="2799">
                <a:solidFill>
                  <a:srgbClr val="000000"/>
                </a:solidFill>
                <a:latin typeface="Montserrat Classic"/>
              </a:rPr>
              <a:t>Customer Service Bot</a:t>
            </a:r>
          </a:p>
          <a:p>
            <a:pPr marL="1813558" lvl="3" indent="-453390">
              <a:lnSpc>
                <a:spcPts val="4199"/>
              </a:lnSpc>
              <a:buFont typeface="Arial"/>
              <a:buChar char="￭"/>
            </a:pPr>
            <a:r>
              <a:rPr lang="en-US" sz="2799">
                <a:solidFill>
                  <a:srgbClr val="000000"/>
                </a:solidFill>
                <a:latin typeface="Montserrat Classic"/>
              </a:rPr>
              <a:t>Giving the Customer a great experience</a:t>
            </a:r>
          </a:p>
          <a:p>
            <a:pPr marL="1813558" lvl="3" indent="-453390">
              <a:lnSpc>
                <a:spcPts val="4199"/>
              </a:lnSpc>
              <a:buFont typeface="Arial"/>
              <a:buChar char="￭"/>
            </a:pPr>
            <a:r>
              <a:rPr lang="en-US" sz="2799">
                <a:solidFill>
                  <a:srgbClr val="000000"/>
                </a:solidFill>
                <a:latin typeface="Montserrat Classic"/>
              </a:rPr>
              <a:t>Automated, seamless customer assistance </a:t>
            </a:r>
          </a:p>
          <a:p>
            <a:pPr marL="1813558" lvl="3" indent="-453390" algn="l">
              <a:lnSpc>
                <a:spcPts val="4199"/>
              </a:lnSpc>
              <a:buFont typeface="Arial"/>
              <a:buChar char="￭"/>
            </a:pPr>
            <a:r>
              <a:rPr lang="en-US" sz="2799">
                <a:solidFill>
                  <a:srgbClr val="000000"/>
                </a:solidFill>
                <a:latin typeface="Montserrat Classic"/>
              </a:rPr>
              <a:t>Simple - User Friendly</a:t>
            </a:r>
          </a:p>
        </p:txBody>
      </p:sp>
      <p:sp>
        <p:nvSpPr>
          <p:cNvPr id="7" name="TextBox 7"/>
          <p:cNvSpPr txBox="1"/>
          <p:nvPr/>
        </p:nvSpPr>
        <p:spPr>
          <a:xfrm>
            <a:off x="1028700" y="628283"/>
            <a:ext cx="7133595" cy="2098041"/>
          </a:xfrm>
          <a:prstGeom prst="rect">
            <a:avLst/>
          </a:prstGeom>
        </p:spPr>
        <p:txBody>
          <a:bodyPr lIns="0" tIns="0" rIns="0" bIns="0" rtlCol="0" anchor="t">
            <a:spAutoFit/>
          </a:bodyPr>
          <a:lstStyle/>
          <a:p>
            <a:pPr marL="0" lvl="0" indent="0">
              <a:lnSpc>
                <a:spcPts val="8080"/>
              </a:lnSpc>
            </a:pPr>
            <a:r>
              <a:rPr lang="en-US" sz="8000" u="sng">
                <a:solidFill>
                  <a:srgbClr val="000000"/>
                </a:solidFill>
                <a:latin typeface="Bebas Neue Bold"/>
              </a:rPr>
              <a:t>Business problem &amp;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166698" y="1296178"/>
            <a:ext cx="10833480" cy="6805257"/>
          </a:xfrm>
          <a:prstGeom prst="rect">
            <a:avLst/>
          </a:prstGeom>
        </p:spPr>
      </p:pic>
      <p:pic>
        <p:nvPicPr>
          <p:cNvPr id="3" name="Picture 3"/>
          <p:cNvPicPr>
            <a:picLocks noChangeAspect="1"/>
          </p:cNvPicPr>
          <p:nvPr/>
        </p:nvPicPr>
        <p:blipFill>
          <a:blip r:embed="rId3"/>
          <a:srcRect/>
          <a:stretch>
            <a:fillRect/>
          </a:stretch>
        </p:blipFill>
        <p:spPr>
          <a:xfrm>
            <a:off x="16726567" y="9025198"/>
            <a:ext cx="1065465" cy="1065465"/>
          </a:xfrm>
          <a:prstGeom prst="rect">
            <a:avLst/>
          </a:prstGeom>
        </p:spPr>
      </p:pic>
      <p:sp>
        <p:nvSpPr>
          <p:cNvPr id="4" name="TextBox 4"/>
          <p:cNvSpPr txBox="1"/>
          <p:nvPr/>
        </p:nvSpPr>
        <p:spPr>
          <a:xfrm>
            <a:off x="375593" y="515166"/>
            <a:ext cx="8643191" cy="1666798"/>
          </a:xfrm>
          <a:prstGeom prst="rect">
            <a:avLst/>
          </a:prstGeom>
        </p:spPr>
        <p:txBody>
          <a:bodyPr lIns="0" tIns="0" rIns="0" bIns="0" rtlCol="0" anchor="t">
            <a:spAutoFit/>
          </a:bodyPr>
          <a:lstStyle/>
          <a:p>
            <a:pPr>
              <a:lnSpc>
                <a:spcPts val="6375"/>
              </a:lnSpc>
            </a:pPr>
            <a:r>
              <a:rPr lang="en-US" sz="6312" u="sng">
                <a:solidFill>
                  <a:srgbClr val="000000"/>
                </a:solidFill>
                <a:latin typeface="Bebas Neue Bold"/>
              </a:rPr>
              <a:t>Network Diagram:</a:t>
            </a:r>
          </a:p>
          <a:p>
            <a:pPr marL="0" lvl="0" indent="0">
              <a:lnSpc>
                <a:spcPts val="6375"/>
              </a:lnSpc>
              <a:spcBef>
                <a:spcPct val="0"/>
              </a:spcBef>
            </a:pPr>
            <a:r>
              <a:rPr lang="en-US" sz="6312" u="sng">
                <a:solidFill>
                  <a:srgbClr val="000000"/>
                </a:solidFill>
                <a:latin typeface="Bebas Neue Bold"/>
              </a:rPr>
              <a:t>High-level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2"/>
          <a:srcRect/>
          <a:stretch>
            <a:fillRect/>
          </a:stretch>
        </p:blipFill>
        <p:spPr>
          <a:xfrm>
            <a:off x="13577221" y="5143500"/>
            <a:ext cx="4215662" cy="4903755"/>
          </a:xfrm>
          <a:prstGeom prst="rect">
            <a:avLst/>
          </a:prstGeom>
        </p:spPr>
      </p:pic>
      <p:pic>
        <p:nvPicPr>
          <p:cNvPr id="6" name="Picture 6"/>
          <p:cNvPicPr>
            <a:picLocks noChangeAspect="1"/>
          </p:cNvPicPr>
          <p:nvPr/>
        </p:nvPicPr>
        <p:blipFill>
          <a:blip r:embed="rId3"/>
          <a:srcRect/>
          <a:stretch>
            <a:fillRect/>
          </a:stretch>
        </p:blipFill>
        <p:spPr>
          <a:xfrm>
            <a:off x="9740465" y="720830"/>
            <a:ext cx="3648049" cy="5412270"/>
          </a:xfrm>
          <a:prstGeom prst="rect">
            <a:avLst/>
          </a:prstGeom>
        </p:spPr>
      </p:pic>
      <p:sp>
        <p:nvSpPr>
          <p:cNvPr id="7" name="TextBox 7"/>
          <p:cNvSpPr txBox="1"/>
          <p:nvPr/>
        </p:nvSpPr>
        <p:spPr>
          <a:xfrm>
            <a:off x="340370" y="4761541"/>
            <a:ext cx="7990332" cy="3215917"/>
          </a:xfrm>
          <a:prstGeom prst="rect">
            <a:avLst/>
          </a:prstGeom>
        </p:spPr>
        <p:txBody>
          <a:bodyPr lIns="0" tIns="0" rIns="0" bIns="0" rtlCol="0" anchor="t">
            <a:spAutoFit/>
          </a:bodyPr>
          <a:lstStyle/>
          <a:p>
            <a:pPr marL="604519" lvl="1" indent="-302260">
              <a:lnSpc>
                <a:spcPts val="4199"/>
              </a:lnSpc>
              <a:buFont typeface="Arial"/>
              <a:buChar char="•"/>
            </a:pPr>
            <a:r>
              <a:rPr lang="en-US" sz="2799">
                <a:solidFill>
                  <a:srgbClr val="000000"/>
                </a:solidFill>
                <a:latin typeface="Montserrat Classic Bold"/>
              </a:rPr>
              <a:t>HuggingChat Plug-in</a:t>
            </a:r>
          </a:p>
          <a:p>
            <a:pPr marL="1209039" lvl="2" indent="-403013">
              <a:lnSpc>
                <a:spcPts val="4199"/>
              </a:lnSpc>
              <a:buFont typeface="Arial"/>
              <a:buChar char="⚬"/>
            </a:pPr>
            <a:r>
              <a:rPr lang="en-US" sz="2799">
                <a:solidFill>
                  <a:srgbClr val="000000"/>
                </a:solidFill>
                <a:latin typeface="Montserrat Classic"/>
              </a:rPr>
              <a:t> Social Interaction</a:t>
            </a:r>
          </a:p>
          <a:p>
            <a:pPr marL="1209039" lvl="2" indent="-403013">
              <a:lnSpc>
                <a:spcPts val="4199"/>
              </a:lnSpc>
              <a:buFont typeface="Arial"/>
              <a:buChar char="⚬"/>
            </a:pPr>
            <a:r>
              <a:rPr lang="en-US" sz="2799">
                <a:solidFill>
                  <a:srgbClr val="000000"/>
                </a:solidFill>
                <a:latin typeface="Montserrat Classic"/>
              </a:rPr>
              <a:t>Emotions Intelligence</a:t>
            </a:r>
          </a:p>
          <a:p>
            <a:pPr marL="1209039" lvl="2" indent="-403013">
              <a:lnSpc>
                <a:spcPts val="4199"/>
              </a:lnSpc>
              <a:buFont typeface="Arial"/>
              <a:buChar char="⚬"/>
            </a:pPr>
            <a:r>
              <a:rPr lang="en-US" sz="2799">
                <a:solidFill>
                  <a:srgbClr val="000000"/>
                </a:solidFill>
                <a:latin typeface="Montserrat Classic"/>
              </a:rPr>
              <a:t>Improvement Feedback</a:t>
            </a:r>
          </a:p>
          <a:p>
            <a:pPr marL="1209039" lvl="2" indent="-403013">
              <a:lnSpc>
                <a:spcPts val="4199"/>
              </a:lnSpc>
              <a:buFont typeface="Arial"/>
              <a:buChar char="⚬"/>
            </a:pPr>
            <a:r>
              <a:rPr lang="en-US" sz="2799">
                <a:solidFill>
                  <a:srgbClr val="000000"/>
                </a:solidFill>
                <a:latin typeface="Montserrat Classic"/>
              </a:rPr>
              <a:t>Contextual Awareness</a:t>
            </a:r>
          </a:p>
          <a:p>
            <a:pPr algn="l">
              <a:lnSpc>
                <a:spcPts val="5078"/>
              </a:lnSpc>
            </a:pPr>
            <a:endParaRPr lang="en-US" sz="2799">
              <a:solidFill>
                <a:srgbClr val="000000"/>
              </a:solidFill>
              <a:latin typeface="Montserrat Classic"/>
            </a:endParaRPr>
          </a:p>
        </p:txBody>
      </p:sp>
      <p:sp>
        <p:nvSpPr>
          <p:cNvPr id="8" name="TextBox 8"/>
          <p:cNvSpPr txBox="1"/>
          <p:nvPr/>
        </p:nvSpPr>
        <p:spPr>
          <a:xfrm>
            <a:off x="998336" y="1181100"/>
            <a:ext cx="6674401" cy="2245865"/>
          </a:xfrm>
          <a:prstGeom prst="rect">
            <a:avLst/>
          </a:prstGeom>
        </p:spPr>
        <p:txBody>
          <a:bodyPr lIns="0" tIns="0" rIns="0" bIns="0" rtlCol="0" anchor="t">
            <a:spAutoFit/>
          </a:bodyPr>
          <a:lstStyle/>
          <a:p>
            <a:pPr marL="0" lvl="0" indent="0">
              <a:lnSpc>
                <a:spcPts val="8685"/>
              </a:lnSpc>
            </a:pPr>
            <a:r>
              <a:rPr lang="en-US" sz="8599" u="sng">
                <a:solidFill>
                  <a:srgbClr val="000000"/>
                </a:solidFill>
                <a:latin typeface="Bebas Neue Bold"/>
              </a:rPr>
              <a:t>Human Interaction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3"/>
          <a:srcRect/>
          <a:stretch>
            <a:fillRect/>
          </a:stretch>
        </p:blipFill>
        <p:spPr>
          <a:xfrm>
            <a:off x="11726212" y="769495"/>
            <a:ext cx="3953491" cy="7809766"/>
          </a:xfrm>
          <a:prstGeom prst="rect">
            <a:avLst/>
          </a:prstGeom>
        </p:spPr>
      </p:pic>
      <p:sp>
        <p:nvSpPr>
          <p:cNvPr id="6" name="TextBox 6"/>
          <p:cNvSpPr txBox="1"/>
          <p:nvPr/>
        </p:nvSpPr>
        <p:spPr>
          <a:xfrm>
            <a:off x="1584164" y="5165808"/>
            <a:ext cx="6608640" cy="2065020"/>
          </a:xfrm>
          <a:prstGeom prst="rect">
            <a:avLst/>
          </a:prstGeom>
        </p:spPr>
        <p:txBody>
          <a:bodyPr lIns="0" tIns="0" rIns="0" bIns="0" rtlCol="0" anchor="t">
            <a:spAutoFit/>
          </a:bodyPr>
          <a:lstStyle/>
          <a:p>
            <a:pPr>
              <a:lnSpc>
                <a:spcPts val="4199"/>
              </a:lnSpc>
            </a:pPr>
            <a:r>
              <a:rPr lang="en-US" sz="2799">
                <a:solidFill>
                  <a:srgbClr val="000000"/>
                </a:solidFill>
                <a:latin typeface="Montserrat Classic"/>
              </a:rPr>
              <a:t>2 Options:</a:t>
            </a:r>
          </a:p>
          <a:p>
            <a:pPr marL="604519" lvl="1" indent="-302260">
              <a:lnSpc>
                <a:spcPts val="4199"/>
              </a:lnSpc>
              <a:buFont typeface="Arial"/>
              <a:buChar char="•"/>
            </a:pPr>
            <a:r>
              <a:rPr lang="en-US" sz="2799">
                <a:solidFill>
                  <a:srgbClr val="000000"/>
                </a:solidFill>
                <a:latin typeface="Montserrat Classic"/>
              </a:rPr>
              <a:t>PII Authentication</a:t>
            </a:r>
          </a:p>
          <a:p>
            <a:pPr marL="1209039" lvl="2" indent="-403013">
              <a:lnSpc>
                <a:spcPts val="4199"/>
              </a:lnSpc>
              <a:buFont typeface="Arial"/>
              <a:buChar char="⚬"/>
            </a:pPr>
            <a:r>
              <a:rPr lang="en-US" sz="2799">
                <a:solidFill>
                  <a:srgbClr val="000000"/>
                </a:solidFill>
                <a:latin typeface="Montserrat Classic"/>
              </a:rPr>
              <a:t>Client Data</a:t>
            </a:r>
          </a:p>
          <a:p>
            <a:pPr marL="604519" lvl="1" indent="-302260" algn="l">
              <a:lnSpc>
                <a:spcPts val="4199"/>
              </a:lnSpc>
              <a:buFont typeface="Arial"/>
              <a:buChar char="•"/>
            </a:pPr>
            <a:r>
              <a:rPr lang="en-US" sz="2799">
                <a:solidFill>
                  <a:srgbClr val="000000"/>
                </a:solidFill>
                <a:latin typeface="Montserrat Classic"/>
              </a:rPr>
              <a:t>Google Authenticator</a:t>
            </a:r>
          </a:p>
        </p:txBody>
      </p:sp>
      <p:sp>
        <p:nvSpPr>
          <p:cNvPr id="7" name="TextBox 7"/>
          <p:cNvSpPr txBox="1"/>
          <p:nvPr/>
        </p:nvSpPr>
        <p:spPr>
          <a:xfrm>
            <a:off x="870704" y="1378063"/>
            <a:ext cx="6674401" cy="2245865"/>
          </a:xfrm>
          <a:prstGeom prst="rect">
            <a:avLst/>
          </a:prstGeom>
        </p:spPr>
        <p:txBody>
          <a:bodyPr lIns="0" tIns="0" rIns="0" bIns="0" rtlCol="0" anchor="t">
            <a:spAutoFit/>
          </a:bodyPr>
          <a:lstStyle/>
          <a:p>
            <a:pPr marL="0" lvl="0" indent="0">
              <a:lnSpc>
                <a:spcPts val="8685"/>
              </a:lnSpc>
            </a:pPr>
            <a:r>
              <a:rPr lang="en-US" sz="8599" u="sng">
                <a:solidFill>
                  <a:srgbClr val="000000"/>
                </a:solidFill>
                <a:latin typeface="Bebas Neue Bold"/>
              </a:rPr>
              <a:t>Authentication Layer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3"/>
          <a:srcRect/>
          <a:stretch>
            <a:fillRect/>
          </a:stretch>
        </p:blipFill>
        <p:spPr>
          <a:xfrm>
            <a:off x="9713736" y="1028700"/>
            <a:ext cx="7415707" cy="5412270"/>
          </a:xfrm>
          <a:prstGeom prst="rect">
            <a:avLst/>
          </a:prstGeom>
        </p:spPr>
      </p:pic>
      <p:sp>
        <p:nvSpPr>
          <p:cNvPr id="6" name="TextBox 6"/>
          <p:cNvSpPr txBox="1"/>
          <p:nvPr/>
        </p:nvSpPr>
        <p:spPr>
          <a:xfrm>
            <a:off x="1584164" y="5165808"/>
            <a:ext cx="6118937" cy="3636645"/>
          </a:xfrm>
          <a:prstGeom prst="rect">
            <a:avLst/>
          </a:prstGeom>
        </p:spPr>
        <p:txBody>
          <a:bodyPr lIns="0" tIns="0" rIns="0" bIns="0" rtlCol="0" anchor="t">
            <a:spAutoFit/>
          </a:bodyPr>
          <a:lstStyle/>
          <a:p>
            <a:pPr marL="604519" lvl="1" indent="-302260">
              <a:lnSpc>
                <a:spcPts val="4199"/>
              </a:lnSpc>
              <a:buFont typeface="Arial"/>
              <a:buChar char="•"/>
            </a:pPr>
            <a:r>
              <a:rPr lang="en-US" sz="2799">
                <a:solidFill>
                  <a:srgbClr val="000000"/>
                </a:solidFill>
                <a:latin typeface="Montserrat Classic Bold"/>
              </a:rPr>
              <a:t>ChatGPT Plug-in</a:t>
            </a:r>
          </a:p>
          <a:p>
            <a:pPr marL="1209039" lvl="2" indent="-403013">
              <a:lnSpc>
                <a:spcPts val="4199"/>
              </a:lnSpc>
              <a:buFont typeface="Arial"/>
              <a:buChar char="⚬"/>
            </a:pPr>
            <a:r>
              <a:rPr lang="en-US" sz="2799">
                <a:solidFill>
                  <a:srgbClr val="000000"/>
                </a:solidFill>
                <a:latin typeface="Montserrat Classic"/>
              </a:rPr>
              <a:t>GPT-3 Architecture</a:t>
            </a:r>
          </a:p>
          <a:p>
            <a:pPr marL="1209039" lvl="2" indent="-403013">
              <a:lnSpc>
                <a:spcPts val="4199"/>
              </a:lnSpc>
              <a:buFont typeface="Arial"/>
              <a:buChar char="⚬"/>
            </a:pPr>
            <a:r>
              <a:rPr lang="en-US" sz="2799">
                <a:solidFill>
                  <a:srgbClr val="000000"/>
                </a:solidFill>
                <a:latin typeface="Montserrat Classic"/>
              </a:rPr>
              <a:t>24/7 Availability</a:t>
            </a:r>
          </a:p>
          <a:p>
            <a:pPr marL="1209039" lvl="2" indent="-403013">
              <a:lnSpc>
                <a:spcPts val="4199"/>
              </a:lnSpc>
              <a:buFont typeface="Arial"/>
              <a:buChar char="⚬"/>
            </a:pPr>
            <a:r>
              <a:rPr lang="en-US" sz="2799">
                <a:solidFill>
                  <a:srgbClr val="000000"/>
                </a:solidFill>
                <a:latin typeface="Montserrat Classic"/>
              </a:rPr>
              <a:t>Flexibility</a:t>
            </a:r>
          </a:p>
          <a:p>
            <a:pPr marL="1209039" lvl="2" indent="-403013">
              <a:lnSpc>
                <a:spcPts val="4199"/>
              </a:lnSpc>
              <a:buFont typeface="Arial"/>
              <a:buChar char="⚬"/>
            </a:pPr>
            <a:r>
              <a:rPr lang="en-US" sz="2799">
                <a:solidFill>
                  <a:srgbClr val="000000"/>
                </a:solidFill>
                <a:latin typeface="Montserrat Classic"/>
              </a:rPr>
              <a:t>Scalability</a:t>
            </a:r>
          </a:p>
          <a:p>
            <a:pPr marL="1209039" lvl="2" indent="-403013">
              <a:lnSpc>
                <a:spcPts val="4199"/>
              </a:lnSpc>
              <a:buFont typeface="Arial"/>
              <a:buChar char="⚬"/>
            </a:pPr>
            <a:r>
              <a:rPr lang="en-US" sz="2799">
                <a:solidFill>
                  <a:srgbClr val="000000"/>
                </a:solidFill>
                <a:latin typeface="Montserrat Classic"/>
              </a:rPr>
              <a:t>Continuous Learning</a:t>
            </a:r>
          </a:p>
          <a:p>
            <a:pPr marL="1209039" lvl="2" indent="-403013" algn="l">
              <a:lnSpc>
                <a:spcPts val="4199"/>
              </a:lnSpc>
              <a:buFont typeface="Arial"/>
              <a:buChar char="⚬"/>
            </a:pPr>
            <a:r>
              <a:rPr lang="en-US" sz="2799">
                <a:solidFill>
                  <a:srgbClr val="000000"/>
                </a:solidFill>
                <a:latin typeface="Montserrat Classic"/>
              </a:rPr>
              <a:t>Broad Range of Data</a:t>
            </a:r>
          </a:p>
        </p:txBody>
      </p:sp>
      <p:sp>
        <p:nvSpPr>
          <p:cNvPr id="7" name="TextBox 7"/>
          <p:cNvSpPr txBox="1"/>
          <p:nvPr/>
        </p:nvSpPr>
        <p:spPr>
          <a:xfrm>
            <a:off x="1265288" y="2187791"/>
            <a:ext cx="6437813" cy="2245869"/>
          </a:xfrm>
          <a:prstGeom prst="rect">
            <a:avLst/>
          </a:prstGeom>
        </p:spPr>
        <p:txBody>
          <a:bodyPr lIns="0" tIns="0" rIns="0" bIns="0" rtlCol="0" anchor="t">
            <a:spAutoFit/>
          </a:bodyPr>
          <a:lstStyle/>
          <a:p>
            <a:pPr marL="0" lvl="0" indent="0">
              <a:lnSpc>
                <a:spcPts val="8686"/>
              </a:lnSpc>
            </a:pPr>
            <a:r>
              <a:rPr lang="en-US" sz="8600" u="sng">
                <a:solidFill>
                  <a:srgbClr val="000000"/>
                </a:solidFill>
                <a:latin typeface="Bebas Neue Bold"/>
              </a:rPr>
              <a:t>Info. Generative Layer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5" name="Picture 5"/>
          <p:cNvPicPr>
            <a:picLocks noChangeAspect="1"/>
          </p:cNvPicPr>
          <p:nvPr/>
        </p:nvPicPr>
        <p:blipFill>
          <a:blip r:embed="rId2"/>
          <a:srcRect/>
          <a:stretch>
            <a:fillRect/>
          </a:stretch>
        </p:blipFill>
        <p:spPr>
          <a:xfrm>
            <a:off x="10046306" y="3067344"/>
            <a:ext cx="7490507" cy="4349327"/>
          </a:xfrm>
          <a:prstGeom prst="rect">
            <a:avLst/>
          </a:prstGeom>
        </p:spPr>
      </p:pic>
      <p:sp>
        <p:nvSpPr>
          <p:cNvPr id="6" name="TextBox 6"/>
          <p:cNvSpPr txBox="1"/>
          <p:nvPr/>
        </p:nvSpPr>
        <p:spPr>
          <a:xfrm>
            <a:off x="1028700" y="1536058"/>
            <a:ext cx="6674401" cy="2245869"/>
          </a:xfrm>
          <a:prstGeom prst="rect">
            <a:avLst/>
          </a:prstGeom>
        </p:spPr>
        <p:txBody>
          <a:bodyPr lIns="0" tIns="0" rIns="0" bIns="0" rtlCol="0" anchor="t">
            <a:spAutoFit/>
          </a:bodyPr>
          <a:lstStyle/>
          <a:p>
            <a:pPr marL="0" lvl="0" indent="0">
              <a:lnSpc>
                <a:spcPts val="8686"/>
              </a:lnSpc>
            </a:pPr>
            <a:r>
              <a:rPr lang="en-US" sz="8600" u="sng">
                <a:solidFill>
                  <a:srgbClr val="000000"/>
                </a:solidFill>
                <a:latin typeface="Bebas Neue Bold"/>
              </a:rPr>
              <a:t>Account Action Layer</a:t>
            </a:r>
          </a:p>
        </p:txBody>
      </p:sp>
      <p:sp>
        <p:nvSpPr>
          <p:cNvPr id="7" name="TextBox 7"/>
          <p:cNvSpPr txBox="1"/>
          <p:nvPr/>
        </p:nvSpPr>
        <p:spPr>
          <a:xfrm>
            <a:off x="1584164" y="5165808"/>
            <a:ext cx="6940469" cy="3112770"/>
          </a:xfrm>
          <a:prstGeom prst="rect">
            <a:avLst/>
          </a:prstGeom>
        </p:spPr>
        <p:txBody>
          <a:bodyPr lIns="0" tIns="0" rIns="0" bIns="0" rtlCol="0" anchor="t">
            <a:spAutoFit/>
          </a:bodyPr>
          <a:lstStyle/>
          <a:p>
            <a:pPr marL="604519" lvl="1" indent="-302260">
              <a:lnSpc>
                <a:spcPts val="4199"/>
              </a:lnSpc>
              <a:buFont typeface="Arial"/>
              <a:buChar char="•"/>
            </a:pPr>
            <a:r>
              <a:rPr lang="en-US" sz="2799">
                <a:solidFill>
                  <a:srgbClr val="000000"/>
                </a:solidFill>
                <a:latin typeface="Montserrat Classic Bold"/>
              </a:rPr>
              <a:t>KAI Kasisto Plug-in</a:t>
            </a:r>
          </a:p>
          <a:p>
            <a:pPr marL="1209039" lvl="2" indent="-403013">
              <a:lnSpc>
                <a:spcPts val="4199"/>
              </a:lnSpc>
              <a:buFont typeface="Arial"/>
              <a:buChar char="⚬"/>
            </a:pPr>
            <a:r>
              <a:rPr lang="en-US" sz="2799">
                <a:solidFill>
                  <a:srgbClr val="000000"/>
                </a:solidFill>
                <a:latin typeface="Montserrat Classic"/>
              </a:rPr>
              <a:t>Account Related Actions</a:t>
            </a:r>
          </a:p>
          <a:p>
            <a:pPr marL="1209039" lvl="2" indent="-403013">
              <a:lnSpc>
                <a:spcPts val="4199"/>
              </a:lnSpc>
              <a:buFont typeface="Arial"/>
              <a:buChar char="⚬"/>
            </a:pPr>
            <a:r>
              <a:rPr lang="en-US" sz="2799">
                <a:solidFill>
                  <a:srgbClr val="000000"/>
                </a:solidFill>
                <a:latin typeface="Montserrat Classic"/>
              </a:rPr>
              <a:t>Outstanding Payment</a:t>
            </a:r>
          </a:p>
          <a:p>
            <a:pPr marL="1209039" lvl="2" indent="-403013">
              <a:lnSpc>
                <a:spcPts val="4199"/>
              </a:lnSpc>
              <a:buFont typeface="Arial"/>
              <a:buChar char="⚬"/>
            </a:pPr>
            <a:r>
              <a:rPr lang="en-US" sz="2799">
                <a:solidFill>
                  <a:srgbClr val="000000"/>
                </a:solidFill>
                <a:latin typeface="Montserrat Classic"/>
              </a:rPr>
              <a:t>Payment Condition verification</a:t>
            </a:r>
          </a:p>
          <a:p>
            <a:pPr marL="1209039" lvl="2" indent="-403013">
              <a:lnSpc>
                <a:spcPts val="4199"/>
              </a:lnSpc>
              <a:buFont typeface="Arial"/>
              <a:buChar char="⚬"/>
            </a:pPr>
            <a:r>
              <a:rPr lang="en-US" sz="2799">
                <a:solidFill>
                  <a:srgbClr val="000000"/>
                </a:solidFill>
                <a:latin typeface="Montserrat Classic"/>
              </a:rPr>
              <a:t>Payments and opt-out options </a:t>
            </a:r>
          </a:p>
          <a:p>
            <a:pPr algn="l">
              <a:lnSpc>
                <a:spcPts val="4199"/>
              </a:lnSpc>
            </a:pPr>
            <a:endParaRPr lang="en-US" sz="2799">
              <a:solidFill>
                <a:srgbClr val="000000"/>
              </a:solidFill>
              <a:latin typeface="Montserrat Class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584164" y="5118183"/>
            <a:ext cx="6553791" cy="3752704"/>
          </a:xfrm>
          <a:prstGeom prst="rect">
            <a:avLst/>
          </a:prstGeom>
        </p:spPr>
        <p:txBody>
          <a:bodyPr lIns="0" tIns="0" rIns="0" bIns="0" rtlCol="0" anchor="t">
            <a:spAutoFit/>
          </a:bodyPr>
          <a:lstStyle/>
          <a:p>
            <a:pPr marL="873058" lvl="1" indent="-436529">
              <a:lnSpc>
                <a:spcPts val="6065"/>
              </a:lnSpc>
              <a:buFont typeface="Arial"/>
              <a:buChar char="•"/>
            </a:pPr>
            <a:r>
              <a:rPr lang="en-US" sz="4043">
                <a:solidFill>
                  <a:srgbClr val="000000"/>
                </a:solidFill>
                <a:latin typeface="Montserrat Classic"/>
              </a:rPr>
              <a:t>Connected API's </a:t>
            </a:r>
          </a:p>
          <a:p>
            <a:pPr marL="873058" lvl="1" indent="-436529">
              <a:lnSpc>
                <a:spcPts val="6065"/>
              </a:lnSpc>
              <a:buFont typeface="Arial"/>
              <a:buChar char="•"/>
            </a:pPr>
            <a:r>
              <a:rPr lang="en-US" sz="4043">
                <a:solidFill>
                  <a:srgbClr val="000000"/>
                </a:solidFill>
                <a:latin typeface="Montserrat Classic"/>
              </a:rPr>
              <a:t>Disaster Preparation</a:t>
            </a:r>
          </a:p>
          <a:p>
            <a:pPr marL="873058" lvl="1" indent="-436529">
              <a:lnSpc>
                <a:spcPts val="6065"/>
              </a:lnSpc>
              <a:buFont typeface="Arial"/>
              <a:buChar char="•"/>
            </a:pPr>
            <a:r>
              <a:rPr lang="en-US" sz="4043">
                <a:solidFill>
                  <a:srgbClr val="000000"/>
                </a:solidFill>
                <a:latin typeface="Montserrat Classic"/>
              </a:rPr>
              <a:t>Human Contact</a:t>
            </a:r>
          </a:p>
          <a:p>
            <a:pPr marL="873058" lvl="1" indent="-436529">
              <a:lnSpc>
                <a:spcPts val="6065"/>
              </a:lnSpc>
              <a:buFont typeface="Arial"/>
              <a:buChar char="•"/>
            </a:pPr>
            <a:r>
              <a:rPr lang="en-US" sz="4043">
                <a:solidFill>
                  <a:srgbClr val="000000"/>
                </a:solidFill>
                <a:latin typeface="Montserrat Classic"/>
              </a:rPr>
              <a:t>Encryption</a:t>
            </a:r>
          </a:p>
          <a:p>
            <a:pPr marL="0" lvl="0" indent="0" algn="l">
              <a:lnSpc>
                <a:spcPts val="6065"/>
              </a:lnSpc>
              <a:spcBef>
                <a:spcPct val="0"/>
              </a:spcBef>
            </a:pPr>
            <a:endParaRPr lang="en-US" sz="4043">
              <a:solidFill>
                <a:srgbClr val="000000"/>
              </a:solidFill>
              <a:latin typeface="Montserrat Classic"/>
            </a:endParaRPr>
          </a:p>
        </p:txBody>
      </p:sp>
      <p:sp>
        <p:nvSpPr>
          <p:cNvPr id="6" name="TextBox 6"/>
          <p:cNvSpPr txBox="1"/>
          <p:nvPr/>
        </p:nvSpPr>
        <p:spPr>
          <a:xfrm>
            <a:off x="1028700" y="1345968"/>
            <a:ext cx="6988644" cy="2098041"/>
          </a:xfrm>
          <a:prstGeom prst="rect">
            <a:avLst/>
          </a:prstGeom>
        </p:spPr>
        <p:txBody>
          <a:bodyPr lIns="0" tIns="0" rIns="0" bIns="0" rtlCol="0" anchor="t">
            <a:spAutoFit/>
          </a:bodyPr>
          <a:lstStyle/>
          <a:p>
            <a:pPr marL="0" lvl="0" indent="0">
              <a:lnSpc>
                <a:spcPts val="8080"/>
              </a:lnSpc>
            </a:pPr>
            <a:r>
              <a:rPr lang="en-US" sz="8000" u="sng">
                <a:solidFill>
                  <a:srgbClr val="000000"/>
                </a:solidFill>
                <a:latin typeface="Bebas Neue Bold"/>
              </a:rPr>
              <a:t>Architecture Functions Summary</a:t>
            </a:r>
          </a:p>
        </p:txBody>
      </p:sp>
      <p:pic>
        <p:nvPicPr>
          <p:cNvPr id="7" name="Picture 7"/>
          <p:cNvPicPr>
            <a:picLocks noChangeAspect="1"/>
          </p:cNvPicPr>
          <p:nvPr/>
        </p:nvPicPr>
        <p:blipFill>
          <a:blip r:embed="rId3"/>
          <a:srcRect l="1271" r="2019"/>
          <a:stretch>
            <a:fillRect/>
          </a:stretch>
        </p:blipFill>
        <p:spPr>
          <a:xfrm>
            <a:off x="9877491" y="2059679"/>
            <a:ext cx="7686266" cy="61676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1064</Words>
  <Application>Microsoft Macintosh PowerPoint</Application>
  <PresentationFormat>Custom</PresentationFormat>
  <Paragraphs>173</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Canva Sans Bold</vt:lpstr>
      <vt:lpstr>Bebas Neue</vt:lpstr>
      <vt:lpstr>Bebas Neue Bold</vt:lpstr>
      <vt:lpstr>Montserrat Classic Bold</vt:lpstr>
      <vt:lpstr>Arial</vt:lpstr>
      <vt:lpstr>Montserrat</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Natalie Himanshi Tanwar Colin Quinn Roshan Dubey Shravanth Kulkarni</dc:title>
  <cp:lastModifiedBy>Quinn,Colin/Student</cp:lastModifiedBy>
  <cp:revision>1</cp:revision>
  <dcterms:created xsi:type="dcterms:W3CDTF">2006-08-16T00:00:00Z</dcterms:created>
  <dcterms:modified xsi:type="dcterms:W3CDTF">2023-04-30T16:24:00Z</dcterms:modified>
  <dc:identifier>DAFhgqoTbDg</dc:identifier>
</cp:coreProperties>
</file>