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7" r:id="rId3"/>
    <p:sldId id="276" r:id="rId4"/>
    <p:sldId id="261" r:id="rId5"/>
    <p:sldId id="274" r:id="rId6"/>
    <p:sldId id="257" r:id="rId7"/>
    <p:sldId id="273" r:id="rId8"/>
    <p:sldId id="278" r:id="rId9"/>
    <p:sldId id="279" r:id="rId10"/>
    <p:sldId id="258" r:id="rId11"/>
    <p:sldId id="262" r:id="rId12"/>
    <p:sldId id="263" r:id="rId13"/>
    <p:sldId id="264" r:id="rId14"/>
    <p:sldId id="265" r:id="rId15"/>
    <p:sldId id="266" r:id="rId16"/>
    <p:sldId id="259" r:id="rId17"/>
    <p:sldId id="260" r:id="rId18"/>
    <p:sldId id="268" r:id="rId19"/>
    <p:sldId id="275" r:id="rId20"/>
    <p:sldId id="267" r:id="rId21"/>
    <p:sldId id="269" r:id="rId22"/>
    <p:sldId id="270" r:id="rId23"/>
    <p:sldId id="271" r:id="rId24"/>
    <p:sldId id="272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43763"/>
    <p:restoredTop sz="86398"/>
  </p:normalViewPr>
  <p:slideViewPr>
    <p:cSldViewPr snapToGrid="0" snapToObjects="1">
      <p:cViewPr varScale="1">
        <p:scale>
          <a:sx n="79" d="100"/>
          <a:sy n="79" d="100"/>
        </p:scale>
        <p:origin x="240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B7A19-7317-D144-BEB6-B8B7CB6665B6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FE0EE-0597-B94C-9FAE-ABE2EFCA71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8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91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0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50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16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415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971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1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470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2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020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2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79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www.r-tutor.com</a:t>
            </a:r>
            <a:r>
              <a:rPr lang="pt-BR" dirty="0"/>
              <a:t>/</a:t>
            </a:r>
            <a:r>
              <a:rPr lang="pt-BR" dirty="0" err="1"/>
              <a:t>elementary-statistics</a:t>
            </a:r>
            <a:r>
              <a:rPr lang="pt-BR" dirty="0"/>
              <a:t>/</a:t>
            </a:r>
            <a:r>
              <a:rPr lang="pt-BR" dirty="0" err="1"/>
              <a:t>quantitative</a:t>
            </a:r>
            <a:r>
              <a:rPr lang="pt-BR" dirty="0"/>
              <a:t>-data/</a:t>
            </a:r>
            <a:r>
              <a:rPr lang="pt-BR" dirty="0" err="1"/>
              <a:t>stem-and-leaf-plot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098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note que a unidade</a:t>
            </a:r>
            <a:r>
              <a:rPr lang="pt-BR" baseline="0" dirty="0"/>
              <a:t> de medida da </a:t>
            </a:r>
            <a:r>
              <a:rPr lang="pt-BR" baseline="0" dirty="0" err="1"/>
              <a:t>variancia</a:t>
            </a:r>
            <a:r>
              <a:rPr lang="pt-BR" baseline="0" dirty="0"/>
              <a:t> </a:t>
            </a:r>
            <a:r>
              <a:rPr lang="en-US" baseline="0" dirty="0" err="1"/>
              <a:t>é</a:t>
            </a:r>
            <a:r>
              <a:rPr lang="en-US" baseline="0" dirty="0"/>
              <a:t> unidadesˆ2</a:t>
            </a:r>
          </a:p>
          <a:p>
            <a:r>
              <a:rPr lang="en-US" baseline="0" dirty="0" err="1"/>
              <a:t>jah</a:t>
            </a:r>
            <a:r>
              <a:rPr lang="en-US" baseline="0" dirty="0"/>
              <a:t> a do </a:t>
            </a:r>
            <a:r>
              <a:rPr lang="en-US" baseline="0" dirty="0" err="1"/>
              <a:t>desvio</a:t>
            </a:r>
            <a:r>
              <a:rPr lang="en-US" baseline="0" dirty="0"/>
              <a:t> </a:t>
            </a:r>
            <a:r>
              <a:rPr lang="en-US" baseline="0" dirty="0" err="1"/>
              <a:t>padrao</a:t>
            </a:r>
            <a:r>
              <a:rPr lang="en-US" baseline="0" dirty="0"/>
              <a:t> eh a </a:t>
            </a:r>
            <a:r>
              <a:rPr lang="en-US" baseline="0" dirty="0" err="1"/>
              <a:t>mesma</a:t>
            </a:r>
            <a:r>
              <a:rPr lang="en-US" baseline="0" dirty="0"/>
              <a:t> da </a:t>
            </a:r>
            <a:r>
              <a:rPr lang="en-US" baseline="0" dirty="0" err="1"/>
              <a:t>amostra</a:t>
            </a:r>
            <a:endParaRPr lang="en-US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4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33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2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tipo de pessoa que compõe o corpo de entrevistadores pode acabar </a:t>
            </a:r>
            <a:r>
              <a:rPr lang="pt-BR" dirty="0" err="1"/>
              <a:t>tamb</a:t>
            </a:r>
            <a:r>
              <a:rPr lang="en-US" dirty="0" err="1"/>
              <a:t>ém</a:t>
            </a:r>
            <a:r>
              <a:rPr lang="en-US" dirty="0"/>
              <a:t> </a:t>
            </a:r>
            <a:r>
              <a:rPr lang="en-US" dirty="0" err="1"/>
              <a:t>mascarando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fatos</a:t>
            </a:r>
            <a:r>
              <a:rPr lang="en-US" baseline="0" dirty="0"/>
              <a:t>.</a:t>
            </a:r>
          </a:p>
          <a:p>
            <a:r>
              <a:rPr lang="pt-BR" dirty="0" err="1"/>
              <a:t>something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still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much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it </a:t>
            </a:r>
            <a:r>
              <a:rPr lang="pt-BR" dirty="0" err="1"/>
              <a:t>unless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out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common </a:t>
            </a:r>
            <a:r>
              <a:rPr lang="pt-BR" dirty="0" err="1"/>
              <a:t>kinds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—</a:t>
            </a:r>
            <a:r>
              <a:rPr lang="pt-BR" dirty="0" err="1"/>
              <a:t>mean</a:t>
            </a:r>
            <a:r>
              <a:rPr lang="pt-BR" dirty="0"/>
              <a:t>, </a:t>
            </a:r>
            <a:r>
              <a:rPr lang="pt-BR" dirty="0" err="1"/>
              <a:t>median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Huff</a:t>
            </a:r>
            <a:r>
              <a:rPr lang="pt-BR" dirty="0"/>
              <a:t>, </a:t>
            </a:r>
            <a:r>
              <a:rPr lang="pt-BR" dirty="0" err="1"/>
              <a:t>Darrell</a:t>
            </a:r>
            <a:r>
              <a:rPr lang="pt-BR" dirty="0"/>
              <a:t>; Irving </a:t>
            </a:r>
            <a:r>
              <a:rPr lang="pt-BR" dirty="0" err="1"/>
              <a:t>Geis</a:t>
            </a:r>
            <a:r>
              <a:rPr lang="pt-BR" dirty="0"/>
              <a:t>.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Lie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Statistics</a:t>
            </a:r>
            <a:r>
              <a:rPr lang="pt-BR" dirty="0"/>
              <a:t> (</a:t>
            </a:r>
            <a:r>
              <a:rPr lang="pt-BR" dirty="0" err="1"/>
              <a:t>Kindle</a:t>
            </a:r>
            <a:r>
              <a:rPr lang="pt-BR" dirty="0"/>
              <a:t> </a:t>
            </a:r>
            <a:r>
              <a:rPr lang="pt-BR" dirty="0" err="1"/>
              <a:t>Locations</a:t>
            </a:r>
            <a:r>
              <a:rPr lang="pt-BR" dirty="0"/>
              <a:t> 230-231). Norton. </a:t>
            </a:r>
            <a:r>
              <a:rPr lang="pt-BR" dirty="0" err="1"/>
              <a:t>Kindle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averages</a:t>
            </a:r>
            <a:r>
              <a:rPr lang="pt-BR" dirty="0"/>
              <a:t> come out close </a:t>
            </a:r>
            <a:r>
              <a:rPr lang="pt-BR" dirty="0" err="1"/>
              <a:t>together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deal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data,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dirty="0" err="1"/>
              <a:t>those</a:t>
            </a:r>
            <a:r>
              <a:rPr lang="pt-BR" dirty="0"/>
              <a:t> </a:t>
            </a:r>
            <a:r>
              <a:rPr lang="pt-BR" dirty="0" err="1"/>
              <a:t>having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human</a:t>
            </a:r>
            <a:r>
              <a:rPr lang="pt-BR" dirty="0"/>
              <a:t> </a:t>
            </a:r>
            <a:r>
              <a:rPr lang="pt-BR" dirty="0" err="1"/>
              <a:t>characteristics</a:t>
            </a:r>
            <a:r>
              <a:rPr lang="pt-BR" dirty="0"/>
              <a:t>,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grace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fall</a:t>
            </a:r>
            <a:r>
              <a:rPr lang="pt-BR" dirty="0"/>
              <a:t> close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called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normal </a:t>
            </a:r>
            <a:r>
              <a:rPr lang="pt-BR" dirty="0" err="1"/>
              <a:t>distribution</a:t>
            </a:r>
            <a:r>
              <a:rPr lang="pt-BR" dirty="0"/>
              <a:t>.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draw</a:t>
            </a:r>
            <a:r>
              <a:rPr lang="pt-BR" dirty="0"/>
              <a:t> a curve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represent</a:t>
            </a:r>
            <a:r>
              <a:rPr lang="pt-BR" dirty="0"/>
              <a:t> it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something</a:t>
            </a:r>
            <a:r>
              <a:rPr lang="pt-BR" dirty="0"/>
              <a:t> </a:t>
            </a:r>
            <a:r>
              <a:rPr lang="pt-BR" dirty="0" err="1"/>
              <a:t>shaped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a </a:t>
            </a:r>
            <a:r>
              <a:rPr lang="pt-BR" dirty="0" err="1"/>
              <a:t>bell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, </a:t>
            </a:r>
            <a:r>
              <a:rPr lang="pt-BR" dirty="0" err="1"/>
              <a:t>median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fall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point.</a:t>
            </a:r>
          </a:p>
          <a:p>
            <a:endParaRPr lang="pt-BR" dirty="0"/>
          </a:p>
          <a:p>
            <a:r>
              <a:rPr lang="pt-BR" dirty="0" err="1"/>
              <a:t>Huff</a:t>
            </a:r>
            <a:r>
              <a:rPr lang="pt-BR" dirty="0"/>
              <a:t>, </a:t>
            </a:r>
            <a:r>
              <a:rPr lang="pt-BR" dirty="0" err="1"/>
              <a:t>Darrell</a:t>
            </a:r>
            <a:r>
              <a:rPr lang="pt-BR" dirty="0"/>
              <a:t>; Irving </a:t>
            </a:r>
            <a:r>
              <a:rPr lang="pt-BR" dirty="0" err="1"/>
              <a:t>Geis</a:t>
            </a:r>
            <a:r>
              <a:rPr lang="pt-BR" dirty="0"/>
              <a:t>.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Lie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Statistics</a:t>
            </a:r>
            <a:r>
              <a:rPr lang="pt-BR" dirty="0"/>
              <a:t> (</a:t>
            </a:r>
            <a:r>
              <a:rPr lang="pt-BR" dirty="0" err="1"/>
              <a:t>Kindle</a:t>
            </a:r>
            <a:r>
              <a:rPr lang="pt-BR" dirty="0"/>
              <a:t> </a:t>
            </a:r>
            <a:r>
              <a:rPr lang="pt-BR" dirty="0" err="1"/>
              <a:t>Locations</a:t>
            </a:r>
            <a:r>
              <a:rPr lang="pt-BR" dirty="0"/>
              <a:t> 243-245). Norton. </a:t>
            </a:r>
            <a:r>
              <a:rPr lang="pt-BR" dirty="0" err="1"/>
              <a:t>Kindle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55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7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78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9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forma mais </a:t>
            </a:r>
            <a:r>
              <a:rPr lang="pt-BR" dirty="0" err="1"/>
              <a:t>f</a:t>
            </a:r>
            <a:r>
              <a:rPr lang="en-US" dirty="0" err="1"/>
              <a:t>ácil</a:t>
            </a:r>
            <a:r>
              <a:rPr lang="en-US" dirty="0"/>
              <a:t> de </a:t>
            </a:r>
            <a:r>
              <a:rPr lang="en-US" dirty="0" err="1"/>
              <a:t>mentir</a:t>
            </a:r>
            <a:r>
              <a:rPr lang="en-US" dirty="0"/>
              <a:t> com </a:t>
            </a:r>
            <a:r>
              <a:rPr lang="en-US" dirty="0" err="1"/>
              <a:t>estatisca</a:t>
            </a:r>
            <a:r>
              <a:rPr lang="en-US" baseline="0" dirty="0"/>
              <a:t> eh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coleta</a:t>
            </a:r>
            <a:r>
              <a:rPr lang="en-US" baseline="0" dirty="0"/>
              <a:t> de dados, </a:t>
            </a:r>
            <a:r>
              <a:rPr lang="en-US" baseline="0" dirty="0" err="1"/>
              <a:t>escolhendo</a:t>
            </a:r>
            <a:r>
              <a:rPr lang="en-US" baseline="0" dirty="0"/>
              <a:t> </a:t>
            </a:r>
            <a:r>
              <a:rPr lang="en-US" baseline="0" dirty="0" err="1"/>
              <a:t>amostra</a:t>
            </a:r>
            <a:r>
              <a:rPr lang="en-US" baseline="0" dirty="0"/>
              <a:t> com vies.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Tem que </a:t>
            </a:r>
            <a:r>
              <a:rPr lang="en-US" baseline="0" dirty="0" err="1"/>
              <a:t>pensar</a:t>
            </a:r>
            <a:r>
              <a:rPr lang="en-US" baseline="0" dirty="0"/>
              <a:t> que </a:t>
            </a:r>
            <a:r>
              <a:rPr lang="en-US" baseline="0" dirty="0" err="1"/>
              <a:t>algumas</a:t>
            </a:r>
            <a:r>
              <a:rPr lang="en-US" baseline="0" dirty="0"/>
              <a:t> </a:t>
            </a:r>
            <a:r>
              <a:rPr lang="en-US" baseline="0" dirty="0" err="1"/>
              <a:t>pessoas</a:t>
            </a:r>
            <a:r>
              <a:rPr lang="en-US" baseline="0" dirty="0"/>
              <a:t> </a:t>
            </a:r>
            <a:r>
              <a:rPr lang="en-US" baseline="0" dirty="0" err="1"/>
              <a:t>podem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se </a:t>
            </a:r>
            <a:r>
              <a:rPr lang="en-US" baseline="0" dirty="0" err="1"/>
              <a:t>interessar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responder o </a:t>
            </a:r>
            <a:r>
              <a:rPr lang="en-US" baseline="0" dirty="0" err="1"/>
              <a:t>questionario</a:t>
            </a:r>
            <a:r>
              <a:rPr lang="en-US" baseline="0" dirty="0"/>
              <a:t>, que </a:t>
            </a:r>
            <a:r>
              <a:rPr lang="en-US" baseline="0" dirty="0" err="1"/>
              <a:t>grupo</a:t>
            </a:r>
            <a:r>
              <a:rPr lang="en-US" baseline="0" dirty="0"/>
              <a:t> </a:t>
            </a:r>
            <a:r>
              <a:rPr lang="en-US" baseline="0" dirty="0" err="1"/>
              <a:t>seria</a:t>
            </a:r>
            <a:r>
              <a:rPr lang="en-US" baseline="0" dirty="0"/>
              <a:t> </a:t>
            </a:r>
            <a:r>
              <a:rPr lang="en-US" baseline="0" dirty="0" err="1"/>
              <a:t>esse</a:t>
            </a:r>
            <a:r>
              <a:rPr lang="en-US" baseline="0" dirty="0"/>
              <a:t>? 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Quando</a:t>
            </a:r>
            <a:r>
              <a:rPr lang="en-US" baseline="0" dirty="0"/>
              <a:t> </a:t>
            </a:r>
            <a:r>
              <a:rPr lang="en-US" baseline="0" dirty="0" err="1"/>
              <a:t>vir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pesquisa</a:t>
            </a:r>
            <a:r>
              <a:rPr lang="en-US" baseline="0" dirty="0"/>
              <a:t> </a:t>
            </a:r>
            <a:r>
              <a:rPr lang="en-US" baseline="0" dirty="0" err="1"/>
              <a:t>tente</a:t>
            </a:r>
            <a:r>
              <a:rPr lang="en-US" baseline="0" dirty="0"/>
              <a:t> </a:t>
            </a:r>
            <a:r>
              <a:rPr lang="en-US" baseline="0" dirty="0" err="1"/>
              <a:t>identificar</a:t>
            </a:r>
            <a:r>
              <a:rPr lang="en-US" baseline="0" dirty="0"/>
              <a:t> </a:t>
            </a:r>
            <a:r>
              <a:rPr lang="en-US" baseline="0" dirty="0" err="1"/>
              <a:t>quais</a:t>
            </a:r>
            <a:r>
              <a:rPr lang="en-US" baseline="0" dirty="0"/>
              <a:t> as fonts de </a:t>
            </a:r>
            <a:r>
              <a:rPr lang="en-US" baseline="0" dirty="0" err="1"/>
              <a:t>viés</a:t>
            </a:r>
            <a:r>
              <a:rPr lang="en-US" baseline="0" dirty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E0EE-0597-B94C-9FAE-ABE2EFCA717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4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F8B5-E1C1-C14E-BB57-C734BAB8C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46675-EF6A-5947-8F1D-60C78FFE3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16CD-FFEE-E244-B0ED-E8D38ECD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83F7-8969-EE4E-BEED-52971F54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764B-675F-5149-ABF7-C554F33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912A-8146-4449-83A1-ACAA9210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A1C0B-0A88-9C4C-9B77-9AF43362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11BB-8A6B-1E48-8A52-AB07C78E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0794-82FC-DB4C-A550-E35FBD76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D4AA-479A-9B4B-96BD-DD3FF37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C93AA-F3FD-E147-9D61-4C6B4F41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990D9-DC5F-AD42-98DB-F3719B5B3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A695-1F1D-414F-8946-131EA617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40C5-9F4F-6C41-840D-FCF48EC2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5040-BAAD-C742-912F-A4B2C145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5A5D-3D9E-BF4F-BD8C-60A38201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A999-9048-664D-801B-4B19AE7F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3C98-E968-034C-BAF9-8D3E6446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82F10-BBCD-6D4B-9950-707B8123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815D-3090-1D4D-A19F-D4F884EA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EC59-FECE-EE44-8800-27619D8B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6501-F104-FE4F-9378-453690B2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5D8A-C69F-6846-B624-AF111B4C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498C-3F9F-CB4F-9C72-AF173239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1329-D890-414F-BB6D-8366F2A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0A1A-D6F0-F34B-B53E-2516992F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F933-6A92-6342-8EC7-0D4241411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00DD2-CD5C-524B-8F2B-115C94F2A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F4345-FBC0-2E4E-A836-AC561869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29818-1C6B-C34D-9818-F6BF12D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69D6A-4FFF-A748-AFB8-41081404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077A-B811-0B4B-9A1E-134F1B55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FE22-3C3F-6C4A-A7E4-AA101234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C5ECE-6315-A04F-B7D9-7D6509AA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6D176-6E0D-1541-AB55-AB57A13BD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193B1-D5F0-164B-A49D-AF0FE757A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A6FA1-49F6-3645-9FE4-E8D5CEE9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ADED6-9995-0845-B238-1E57104C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18B7A-4881-8047-871D-19CF48A0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AC52-D449-9940-A653-94AF4B12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92B7A-6A38-284E-AA46-9D784773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8B60-4184-334B-AE2B-6BE41D42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B8323-67A7-C240-81F3-3C619B27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0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37EE1-B7B0-224D-8D28-10CC1BDE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AA76-596C-BF49-980C-EB1F633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BD7BD-5F1C-4B43-AB19-EDCDD8BD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B60E-C102-5D46-9E3C-97ACD4EB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64DD-C41F-FC4E-BE2B-998DE093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27EE6-2BF0-6D49-9545-5E777A6C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75A6-946B-7A41-81EE-03BC05F2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449E-BC25-CC44-BEB9-8310B2FD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E1E-206C-2D43-97B7-394F5F13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5226-7154-7E40-B6D7-CD7C3D7E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1C1AB-639D-AC4C-8E6D-B6EDAE14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FD84E-7451-A047-A0DD-F868FF64D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C918-57BC-D940-BF4D-64A49357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41F4A-8AFA-B542-9993-C5B8D7B3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162A-80A0-F443-9591-5581E802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923F4-596D-0849-83AD-F5D0F84E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8856-43AB-654D-81A8-B149C51C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4D55-5E78-2447-BEAB-54492CEFD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3860-FD9A-C94C-B40C-D3BABE35D57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9575-FBE6-0E47-8FBB-BA1721569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6108-FC7E-6547-9639-85B1CFF6C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84A4-51FD-DE47-83D1-A7DE8A16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pac.com/surveys/sampling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jaes.rutgers.edu/fs995/" TargetMode="External"/><Relationship Id="rId4" Type="http://schemas.openxmlformats.org/officeDocument/2006/relationships/hyperlink" Target="https://www.lmu.edu/Assets/Academic+Affairs+Division/Assessment+and+Data+Analysis/Christine$!27s+Folder/Surveys+Website/Survey+Design+Resource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B9BE-0EA4-BC41-B800-E0B52371B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Como criar um </a:t>
            </a:r>
            <a:r>
              <a:rPr lang="pt-BR" noProof="0" dirty="0" err="1"/>
              <a:t>Survey</a:t>
            </a:r>
            <a:endParaRPr lang="pt-B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0776D-D912-F941-8D77-0D3B0061A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Carlos </a:t>
            </a:r>
            <a:r>
              <a:rPr lang="pt-BR" noProof="0" dirty="0" err="1"/>
              <a:t>Alvaro</a:t>
            </a:r>
            <a:r>
              <a:rPr lang="pt-BR" noProof="0" dirty="0"/>
              <a:t> de Macedo Soares </a:t>
            </a:r>
            <a:r>
              <a:rPr lang="pt-BR" noProof="0" dirty="0" err="1"/>
              <a:t>Quintella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125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11CB-7A78-8B45-94E4-89EB4B1F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Qual o proposito da pesquisa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8D9F-65D6-B848-8579-1E7BA15E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CB4C-17EA-264E-B279-F91D3B8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O que será medido?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7FE0-D29E-3C48-A792-D754C849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0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D1D4-917A-E949-8CBE-5C20D08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Quem será perguntado?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FB8B-44E6-BF40-9807-D193D852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9273-7F3F-C04F-B1EE-5109385D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Considere sua audiência.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0175-4C53-1449-A885-16D18533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D99-4F9A-DF43-AB53-1EB30F3F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Escolha o método de coleta apropriado.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B499-98EC-E54F-824A-456ACED0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Correio, Telefone, Face-a-Face, via web, etc.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118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343E-D4F4-CA4F-A166-2230E492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Escolha a Escala e Pontuação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8E5B-4A7C-964D-B18F-608470C3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25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A972-080F-6445-8366-C810A2F7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6F5D-A759-E34C-BC49-DF9CF664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F857-B0D3-194F-B105-4AA3BA20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1177-A10A-0341-B7F9-DBB1489B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8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46A8-1B59-8544-BA10-7FBBFC29A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Técnicas de Amostragem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596A0-3553-364E-8C10-2E2F08595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09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8A57-7DEF-8548-A879-0098979B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C693-5DB4-034E-B498-4E857B57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“A forma mais básica de </a:t>
            </a:r>
            <a:r>
              <a:rPr lang="pt-BR" i="1" dirty="0"/>
              <a:t>amostragem</a:t>
            </a:r>
            <a:r>
              <a:rPr lang="pt-BR" dirty="0"/>
              <a:t> é chamada “aleatória”. É selecionada por sorte de um UNIVERSO, uma palavra que o estatístico define para o todo que a amostra faz parte.”</a:t>
            </a:r>
          </a:p>
          <a:p>
            <a:r>
              <a:rPr lang="pt-BR" dirty="0"/>
              <a:t>“Entrevistar cada vigésima pessoa que passa  na Rua da Quitanda não é amostra representativa do Brasil, é apenas das pessoas que passam na Rua da Quitanda naquele horário específico.”</a:t>
            </a:r>
          </a:p>
          <a:p>
            <a:r>
              <a:rPr lang="pt-BR" dirty="0"/>
              <a:t>Para testar uma amostra </a:t>
            </a:r>
            <a:r>
              <a:rPr lang="pt-BR" dirty="0" err="1"/>
              <a:t>aletória</a:t>
            </a:r>
            <a:r>
              <a:rPr lang="pt-BR" dirty="0"/>
              <a:t> é preciso garantir que qualquer elemento possa ser selecionado com a mesma probabilidade.</a:t>
            </a:r>
          </a:p>
          <a:p>
            <a:pPr lvl="1"/>
            <a:r>
              <a:rPr lang="pt-BR" dirty="0"/>
              <a:t>É o único tipo de amostra que pode ser examinado com total confiança pela estatística. Mas por outro lado pode ser difícil e cara de obter.</a:t>
            </a:r>
          </a:p>
          <a:p>
            <a:pPr lvl="1"/>
            <a:r>
              <a:rPr lang="pt-BR" dirty="0"/>
              <a:t>Já uma forma mais econômica é a amostragem estratificada.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E637A-B2B6-E345-8A49-7CA91E0767B6}"/>
              </a:ext>
            </a:extLst>
          </p:cNvPr>
          <p:cNvSpPr/>
          <p:nvPr/>
        </p:nvSpPr>
        <p:spPr>
          <a:xfrm>
            <a:off x="6276110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Fonte: </a:t>
            </a:r>
            <a:r>
              <a:rPr lang="en-US" dirty="0" err="1"/>
              <a:t>Tradução</a:t>
            </a:r>
            <a:r>
              <a:rPr lang="en-US" dirty="0"/>
              <a:t> livre de </a:t>
            </a:r>
            <a:r>
              <a:rPr lang="en-US" dirty="0" err="1"/>
              <a:t>trecho</a:t>
            </a:r>
            <a:r>
              <a:rPr lang="en-US" dirty="0"/>
              <a:t> do </a:t>
            </a:r>
            <a:r>
              <a:rPr lang="en-US" dirty="0" err="1"/>
              <a:t>Livro</a:t>
            </a:r>
            <a:r>
              <a:rPr lang="en-US" dirty="0"/>
              <a:t>: “How to Lie with Statistics” – Huff </a:t>
            </a:r>
            <a:r>
              <a:rPr lang="en-US" dirty="0" err="1"/>
              <a:t>Darell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08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7E24-62A5-2548-B242-749C40B2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54B7-9226-0C4F-9F5D-8B430AD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é dono de uma construtora e acaba de descobrir que a família media no Brasil tem 3,6 pessoas.</a:t>
            </a:r>
          </a:p>
          <a:p>
            <a:r>
              <a:rPr lang="pt-BR" dirty="0"/>
              <a:t>Pergunta você vai construir casa de quantos quartos?</a:t>
            </a:r>
          </a:p>
        </p:txBody>
      </p:sp>
    </p:spTree>
    <p:extLst>
      <p:ext uri="{BB962C8B-B14F-4D97-AF65-F5344CB8AC3E}">
        <p14:creationId xmlns:p14="http://schemas.microsoft.com/office/powerpoint/2010/main" val="11297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4AFD-4B6F-624D-BFCB-21A79D7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Métodos de Amostragem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BF0A-319B-014A-A0DF-C67BEA81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São divididos em duas grandes categorias…</a:t>
            </a:r>
          </a:p>
          <a:p>
            <a:r>
              <a:rPr lang="pt-BR" noProof="0" dirty="0"/>
              <a:t>Probabilísticos: Nessa categoria todos os membros da amostra tem uma probabilidade de ser selecionada diferente de zero.</a:t>
            </a:r>
          </a:p>
          <a:p>
            <a:pPr lvl="1"/>
            <a:r>
              <a:rPr lang="pt-BR" noProof="0" dirty="0"/>
              <a:t>Exemplos: Aleatória, Sistemática, Estratificada*</a:t>
            </a:r>
          </a:p>
          <a:p>
            <a:r>
              <a:rPr lang="pt-BR" noProof="0" dirty="0"/>
              <a:t>Não probabilísticos: Nessa categoria os membros de uma amostra são selecionados de uma forma não aleatória.</a:t>
            </a:r>
          </a:p>
          <a:p>
            <a:pPr lvl="1"/>
            <a:r>
              <a:rPr lang="pt-BR" noProof="0" dirty="0"/>
              <a:t>Exemplos: por conveniência, por julgamento de amostra, por quota de amostragem, Bola de Neve.</a:t>
            </a:r>
          </a:p>
        </p:txBody>
      </p:sp>
    </p:spTree>
    <p:extLst>
      <p:ext uri="{BB962C8B-B14F-4D97-AF65-F5344CB8AC3E}">
        <p14:creationId xmlns:p14="http://schemas.microsoft.com/office/powerpoint/2010/main" val="402108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53FF-5DF5-1F40-B8A2-A0731948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Métodos de Amostragem (continuação)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724E9-A09E-C64E-90ED-80F98D07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noProof="0" dirty="0"/>
              <a:t>Amostragem aleatória: cada componente tem a mesma probabilidade de ser selecionado. Em amostras muito grandes é difícil poder selecionar um membro específico deixando a amostra tendenciosa (bias) *</a:t>
            </a:r>
          </a:p>
          <a:p>
            <a:r>
              <a:rPr lang="pt-BR" noProof="0" dirty="0"/>
              <a:t>Sistemática: é a mais usada depois da aleatória, uma vez definida o tamanho da amostra a cada N registros de ocorrência é selecionada uma lista de membros da população. Esse método é tão bom quanto o de amostragem aleatória.</a:t>
            </a:r>
          </a:p>
          <a:p>
            <a:r>
              <a:rPr lang="pt-BR" noProof="0" dirty="0"/>
              <a:t>Amostragem estratificada, é considerada superior a aleatória, por que reduz erros de amostragem. Um </a:t>
            </a:r>
            <a:r>
              <a:rPr lang="pt-BR" noProof="0" dirty="0" err="1"/>
              <a:t>stratum</a:t>
            </a:r>
            <a:r>
              <a:rPr lang="pt-BR" noProof="0" dirty="0"/>
              <a:t> é um subconjunto da população com pelo menos uma característica em comum. Exemplo: homens e mulheres, gerentes e não gerentes. Uma vez escolhido um </a:t>
            </a:r>
            <a:r>
              <a:rPr lang="pt-BR" noProof="0" dirty="0" err="1"/>
              <a:t>stratum</a:t>
            </a:r>
            <a:r>
              <a:rPr lang="pt-BR" noProof="0" dirty="0"/>
              <a:t> um número significante de amostras aleatórias é selecionado. (é interessante quando a ocorrência de um </a:t>
            </a:r>
            <a:r>
              <a:rPr lang="pt-BR" noProof="0" dirty="0" err="1"/>
              <a:t>stratum</a:t>
            </a:r>
            <a:r>
              <a:rPr lang="pt-BR" noProof="0" dirty="0"/>
              <a:t> na população é muito menor que o outro).</a:t>
            </a:r>
          </a:p>
        </p:txBody>
      </p:sp>
    </p:spTree>
    <p:extLst>
      <p:ext uri="{BB962C8B-B14F-4D97-AF65-F5344CB8AC3E}">
        <p14:creationId xmlns:p14="http://schemas.microsoft.com/office/powerpoint/2010/main" val="2647769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BF87-A59F-7F44-A3D8-7F092B78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Métodos de Amostragem (continuação)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0B70-FF62-0A43-BACD-D61273AA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Amostragem por conveniência: É usada em pesquisas exploratórias onde o pesquisador somente precisa de uma aproximação (barata) da realidade. É usado em fases iniciais de pesquisa, quando existe uma limitação de recursos e não faz sentido fazer uma amostragem aleatória de maior custo.</a:t>
            </a:r>
          </a:p>
          <a:p>
            <a:r>
              <a:rPr lang="pt-BR" noProof="0" dirty="0"/>
              <a:t>Amostragem por julgamento: é um caso particular de amostragem por conveniência quando o pesquisador escolhe a amostra baseada em uma avaliação (julgamento). Um exemplo é quando o pesquisador escolhe uma cidade para tirar as amostras considerando que essa cidade é representativa das cidades em estudo.</a:t>
            </a:r>
          </a:p>
        </p:txBody>
      </p:sp>
    </p:spTree>
    <p:extLst>
      <p:ext uri="{BB962C8B-B14F-4D97-AF65-F5344CB8AC3E}">
        <p14:creationId xmlns:p14="http://schemas.microsoft.com/office/powerpoint/2010/main" val="42099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00B8-35C5-FC43-A714-27B395CF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Métodos de Amostragem (continuação)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EA01-2797-A247-9059-AD0137CB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Amostragem por cota: assim como na amostragem estratificada, por esse método o pesquisador primeiro identifica o </a:t>
            </a:r>
            <a:r>
              <a:rPr lang="pt-BR" noProof="0" dirty="0" err="1"/>
              <a:t>stratum</a:t>
            </a:r>
            <a:r>
              <a:rPr lang="pt-BR" noProof="0" dirty="0"/>
              <a:t> a ser usado e depois aplica conveniência ou julgamento para escolher o tamanho da amostra. (é diferente do estratificado pois não utiliza amostragem aleatória depois que o </a:t>
            </a:r>
            <a:r>
              <a:rPr lang="pt-BR" noProof="0" dirty="0" err="1"/>
              <a:t>stratum</a:t>
            </a:r>
            <a:r>
              <a:rPr lang="pt-BR" noProof="0" dirty="0"/>
              <a:t> é definido)</a:t>
            </a:r>
          </a:p>
          <a:p>
            <a:r>
              <a:rPr lang="pt-BR" noProof="0" dirty="0"/>
              <a:t>Bola de neve: Quando características necessárias a amostra são raras é difícil e caro selecionar amostras, então existe a alternativa de usar indicações das pessoas já selecionadas para indicar pessoas que tenham as características necessárias para participar das pesquisas. Isso obviamente introduz (bias) viés na amostra.</a:t>
            </a:r>
          </a:p>
        </p:txBody>
      </p:sp>
    </p:spTree>
    <p:extLst>
      <p:ext uri="{BB962C8B-B14F-4D97-AF65-F5344CB8AC3E}">
        <p14:creationId xmlns:p14="http://schemas.microsoft.com/office/powerpoint/2010/main" val="303148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0C1-201A-7249-B29D-3DCF796D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D641-56A7-4A44-BC30-0B204812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>
                <a:hlinkClick r:id="rId3"/>
              </a:rPr>
              <a:t>https://www.statpac.com/surveys/sampling.htm</a:t>
            </a:r>
            <a:endParaRPr lang="pt-BR" noProof="0" dirty="0"/>
          </a:p>
          <a:p>
            <a:r>
              <a:rPr lang="pt-BR" noProof="0" dirty="0">
                <a:hlinkClick r:id="rId4"/>
              </a:rPr>
              <a:t>https://www.lmu.edu/Assets/Academic+Affairs+Division/Assessment+and+Data+Analysis/Christine$!27s+Folder/Surveys+Website/Survey+Design+Resource.pdf</a:t>
            </a:r>
            <a:endParaRPr lang="pt-BR" noProof="0" dirty="0"/>
          </a:p>
          <a:p>
            <a:r>
              <a:rPr lang="pt-BR" noProof="0" dirty="0">
                <a:hlinkClick r:id="rId5"/>
              </a:rPr>
              <a:t>https://njaes.rutgers.edu/fs995/</a:t>
            </a:r>
            <a:endParaRPr lang="pt-BR" noProof="0" dirty="0"/>
          </a:p>
          <a:p>
            <a:r>
              <a:rPr lang="pt-BR" noProof="0" dirty="0" err="1"/>
              <a:t>https</a:t>
            </a:r>
            <a:r>
              <a:rPr lang="pt-BR" noProof="0" dirty="0"/>
              <a:t>://</a:t>
            </a:r>
            <a:r>
              <a:rPr lang="pt-BR" noProof="0" dirty="0" err="1"/>
              <a:t>njaes.rutgers.edu</a:t>
            </a:r>
            <a:r>
              <a:rPr lang="pt-BR" noProof="0" dirty="0"/>
              <a:t>/</a:t>
            </a:r>
            <a:r>
              <a:rPr lang="pt-BR" noProof="0" dirty="0" err="1"/>
              <a:t>evaluation</a:t>
            </a:r>
            <a:r>
              <a:rPr lang="pt-BR" noProof="0" dirty="0"/>
              <a:t>/</a:t>
            </a:r>
            <a:r>
              <a:rPr lang="pt-BR" noProof="0" dirty="0" err="1"/>
              <a:t>resources</a:t>
            </a:r>
            <a:r>
              <a:rPr lang="pt-BR" noProof="0" dirty="0"/>
              <a:t>/</a:t>
            </a:r>
            <a:r>
              <a:rPr lang="pt-BR" noProof="0" dirty="0" err="1"/>
              <a:t>survey-instrument.php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701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E334-923A-ED4D-8A5E-098140B48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étodos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para </a:t>
            </a:r>
            <a:r>
              <a:rPr lang="en-US" dirty="0" err="1"/>
              <a:t>Apresentar</a:t>
            </a:r>
            <a:r>
              <a:rPr lang="en-US" dirty="0"/>
              <a:t> dados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EB483-AB6E-DF45-AD3B-36E802A2A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52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B2D5-8D8B-4F4F-9889-70009C36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849B-A27B-2149-B3BF-6A0C11AC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Descrever dados usando </a:t>
            </a:r>
            <a:r>
              <a:rPr lang="pt-BR" dirty="0" err="1"/>
              <a:t>gr</a:t>
            </a:r>
            <a:r>
              <a:rPr lang="en-US" dirty="0" err="1"/>
              <a:t>áficos</a:t>
            </a:r>
            <a:endParaRPr lang="en-US" dirty="0"/>
          </a:p>
          <a:p>
            <a:r>
              <a:rPr lang="en-US" dirty="0" err="1"/>
              <a:t>Descrever</a:t>
            </a:r>
            <a:r>
              <a:rPr lang="en-US" dirty="0"/>
              <a:t> dados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numéricas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7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1CD0-4AE9-A44C-B791-A7425A8F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BAF2-2D43-DE41-9B93-8C7FD411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Classe: categoria na qual dados qualitativos podem ser classificados</a:t>
            </a:r>
          </a:p>
          <a:p>
            <a:r>
              <a:rPr lang="pt-BR" dirty="0"/>
              <a:t>Frequência de Classe: numero de observações que caem numa determinada classe</a:t>
            </a:r>
          </a:p>
          <a:p>
            <a:r>
              <a:rPr lang="pt-BR" dirty="0"/>
              <a:t>Frequência de Classe Relativa: </a:t>
            </a:r>
            <a:r>
              <a:rPr lang="pt-BR" dirty="0" err="1"/>
              <a:t>Frequencia</a:t>
            </a:r>
            <a:r>
              <a:rPr lang="pt-BR" dirty="0"/>
              <a:t> de classe dividida pelo </a:t>
            </a:r>
            <a:r>
              <a:rPr lang="pt-BR" dirty="0" err="1"/>
              <a:t>n</a:t>
            </a:r>
            <a:r>
              <a:rPr lang="en-US" dirty="0" err="1"/>
              <a:t>úmero</a:t>
            </a:r>
            <a:r>
              <a:rPr lang="en-US" dirty="0"/>
              <a:t> total de </a:t>
            </a:r>
            <a:r>
              <a:rPr lang="en-US" dirty="0" err="1"/>
              <a:t>elementos</a:t>
            </a:r>
            <a:r>
              <a:rPr lang="en-US" dirty="0"/>
              <a:t> da </a:t>
            </a:r>
            <a:r>
              <a:rPr lang="en-US" dirty="0" err="1"/>
              <a:t>amostra</a:t>
            </a:r>
            <a:endParaRPr lang="en-US" dirty="0"/>
          </a:p>
          <a:p>
            <a:r>
              <a:rPr lang="en-US" dirty="0" err="1"/>
              <a:t>Percentagem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Frequencia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</a:t>
            </a:r>
            <a:r>
              <a:rPr lang="en-US" dirty="0" err="1"/>
              <a:t>multiplicada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100.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928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1647-1004-2445-A226-80C2490B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4E12-3B10-7745-A69C-7EC4B24D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</a:t>
            </a:r>
            <a:r>
              <a:rPr lang="en-US" dirty="0" err="1"/>
              <a:t>áfico</a:t>
            </a:r>
            <a:r>
              <a:rPr lang="en-US" dirty="0"/>
              <a:t> de </a:t>
            </a:r>
            <a:r>
              <a:rPr lang="en-US" dirty="0" err="1"/>
              <a:t>Barras</a:t>
            </a:r>
            <a:endParaRPr lang="en-US" dirty="0"/>
          </a:p>
          <a:p>
            <a:r>
              <a:rPr lang="en-US" dirty="0" err="1"/>
              <a:t>Gráfico</a:t>
            </a:r>
            <a:r>
              <a:rPr lang="en-US" dirty="0"/>
              <a:t> de Pizza</a:t>
            </a:r>
          </a:p>
          <a:p>
            <a:r>
              <a:rPr lang="en-US" dirty="0" err="1"/>
              <a:t>Gráfico</a:t>
            </a:r>
            <a:r>
              <a:rPr lang="en-US" dirty="0"/>
              <a:t> de Pareto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137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7E88-0D86-E94A-9E49-2BC91CF3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Dados Quantitativos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CEF3-AAF8-C440-8C0E-61D50671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dot</a:t>
            </a:r>
            <a:r>
              <a:rPr lang="pt-BR" dirty="0"/>
              <a:t> </a:t>
            </a:r>
            <a:r>
              <a:rPr lang="pt-BR" dirty="0" err="1"/>
              <a:t>plots</a:t>
            </a:r>
            <a:endParaRPr lang="pt-BR" dirty="0"/>
          </a:p>
          <a:p>
            <a:r>
              <a:rPr lang="pt-BR" dirty="0" err="1"/>
              <a:t>Steam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leaf</a:t>
            </a:r>
            <a:endParaRPr lang="pt-BR" dirty="0"/>
          </a:p>
          <a:p>
            <a:r>
              <a:rPr lang="pt-BR" dirty="0"/>
              <a:t>histograma</a:t>
            </a:r>
          </a:p>
          <a:p>
            <a:pPr lvl="1"/>
            <a:r>
              <a:rPr lang="pt-BR" dirty="0"/>
              <a:t>-&gt; numero de classes num histograma (menos de 25-&gt;5,6; 25-50-&gt;7-14; 50+-&gt; 15-20).</a:t>
            </a:r>
          </a:p>
          <a:p>
            <a:r>
              <a:rPr lang="pt-BR" dirty="0"/>
              <a:t>SUMMATION (SOMATORIO DOS NUMEROS)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38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BAEF-4B64-C840-936F-90847BFC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71B7-8793-6648-8C33-2E2E3942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prevalência.</a:t>
            </a:r>
          </a:p>
        </p:txBody>
      </p:sp>
    </p:spTree>
    <p:extLst>
      <p:ext uri="{BB962C8B-B14F-4D97-AF65-F5344CB8AC3E}">
        <p14:creationId xmlns:p14="http://schemas.microsoft.com/office/powerpoint/2010/main" val="275682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D077-548C-EF49-A9AA-CBCF0896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CB8A-B992-2546-9A3D-07A90195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édia</a:t>
            </a:r>
            <a:r>
              <a:rPr lang="en-US" dirty="0"/>
              <a:t> </a:t>
            </a:r>
            <a:r>
              <a:rPr lang="en-US" dirty="0" err="1"/>
              <a:t>amostral</a:t>
            </a:r>
            <a:endParaRPr lang="en-US" dirty="0"/>
          </a:p>
          <a:p>
            <a:r>
              <a:rPr lang="en-US" dirty="0" err="1"/>
              <a:t>mediana</a:t>
            </a:r>
            <a:r>
              <a:rPr lang="en-US" dirty="0"/>
              <a:t> -&gt;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do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qdo</a:t>
            </a:r>
            <a:r>
              <a:rPr lang="en-US" dirty="0"/>
              <a:t> a </a:t>
            </a:r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ordenada</a:t>
            </a:r>
            <a:endParaRPr lang="en-US" dirty="0"/>
          </a:p>
          <a:p>
            <a:r>
              <a:rPr lang="en-US" dirty="0" err="1"/>
              <a:t>moda</a:t>
            </a:r>
            <a:endParaRPr lang="en-US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dado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skew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dados de um </a:t>
            </a:r>
            <a:r>
              <a:rPr lang="en-US" dirty="0" err="1"/>
              <a:t>lado</a:t>
            </a:r>
            <a:r>
              <a:rPr lang="en-US" dirty="0"/>
              <a:t> do que do outro da </a:t>
            </a:r>
            <a:r>
              <a:rPr lang="en-US" dirty="0" err="1"/>
              <a:t>mediana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840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EF6-EBE5-7242-9A3C-0BAC8685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Variabilidade ou espalhamento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9D27-F8FF-394E-974F-25F30FD7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=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- a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medida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variancia</a:t>
            </a:r>
            <a:r>
              <a:rPr lang="en-US" dirty="0"/>
              <a:t> da </a:t>
            </a:r>
            <a:r>
              <a:rPr lang="en-US" dirty="0" err="1"/>
              <a:t>amostra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padrao</a:t>
            </a:r>
            <a:r>
              <a:rPr lang="en-US" dirty="0"/>
              <a:t> da </a:t>
            </a:r>
            <a:r>
              <a:rPr lang="en-US" dirty="0" err="1"/>
              <a:t>amostra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14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061-E69B-2C4B-B8FC-7240D02E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53E4-91E9-C548-9C39-FF6567A3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7332-4DFD-D94C-AF14-DF34909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 Viés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2D7A-CC1D-E347-A2B7-0F7DF2D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540A-2475-3C4E-A6CA-93AF0CB0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Objetivo do Estudo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897D-80ED-104A-95E2-7D4B86CB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A primeira coisa antes de você fazer um SURVEY, é ter um </a:t>
            </a:r>
            <a:r>
              <a:rPr lang="pt-BR" b="1" noProof="0" dirty="0"/>
              <a:t>OBJETO</a:t>
            </a:r>
            <a:r>
              <a:rPr lang="pt-BR" noProof="0" dirty="0"/>
              <a:t> de Estudo, o que vai ser ser estudado.</a:t>
            </a:r>
          </a:p>
          <a:p>
            <a:r>
              <a:rPr lang="pt-BR" noProof="0" dirty="0"/>
              <a:t>Logo depois você precisa definir o </a:t>
            </a:r>
            <a:r>
              <a:rPr lang="pt-BR" b="1" noProof="0" dirty="0"/>
              <a:t>OBJETIVO</a:t>
            </a:r>
            <a:r>
              <a:rPr lang="pt-BR" noProof="0" dirty="0"/>
              <a:t> que tem que ser atingido com o SURVEY.</a:t>
            </a:r>
          </a:p>
          <a:p>
            <a:r>
              <a:rPr lang="pt-BR" noProof="0" dirty="0"/>
              <a:t>Algumas questões a gente pode usar para definir o Objetivo.</a:t>
            </a:r>
          </a:p>
          <a:p>
            <a:pPr lvl="1"/>
            <a:r>
              <a:rPr lang="pt-BR" noProof="0" dirty="0"/>
              <a:t>O que você está tentando aprender pela aplicação do SURVEY?</a:t>
            </a:r>
          </a:p>
          <a:p>
            <a:pPr lvl="1"/>
            <a:r>
              <a:rPr lang="pt-BR" noProof="0" dirty="0"/>
              <a:t>Qual é a população estudada (alvo)?</a:t>
            </a:r>
          </a:p>
          <a:p>
            <a:pPr lvl="1"/>
            <a:r>
              <a:rPr lang="pt-BR" noProof="0" dirty="0"/>
              <a:t>Qual a sua audiência?</a:t>
            </a:r>
          </a:p>
          <a:p>
            <a:pPr lvl="1"/>
            <a:r>
              <a:rPr lang="pt-BR" noProof="0" dirty="0"/>
              <a:t>Como a informação vai ser usada?</a:t>
            </a:r>
          </a:p>
        </p:txBody>
      </p:sp>
    </p:spTree>
    <p:extLst>
      <p:ext uri="{BB962C8B-B14F-4D97-AF65-F5344CB8AC3E}">
        <p14:creationId xmlns:p14="http://schemas.microsoft.com/office/powerpoint/2010/main" val="304934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4DCF-058D-6541-A160-35F26EB7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Defina as perguntas da Pesquisa.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8FF2-C9C3-624E-A81B-8D3B6C7B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Deve levar em conta o público alvo</a:t>
            </a:r>
          </a:p>
          <a:p>
            <a:r>
              <a:rPr lang="pt-BR" noProof="0" dirty="0"/>
              <a:t>Perguntas claras e sem ambiguidade</a:t>
            </a:r>
          </a:p>
          <a:p>
            <a:r>
              <a:rPr lang="pt-BR" noProof="0" dirty="0"/>
              <a:t>Específicas (que não precisem de explicações adicionais para serem respondidas)</a:t>
            </a:r>
          </a:p>
          <a:p>
            <a:r>
              <a:rPr lang="pt-BR" dirty="0"/>
              <a:t>Perguntas simples que possam ser respondidas de imediato.</a:t>
            </a:r>
          </a:p>
          <a:p>
            <a:r>
              <a:rPr lang="pt-BR" noProof="0" dirty="0"/>
              <a:t>Não use dupla negação</a:t>
            </a:r>
          </a:p>
          <a:p>
            <a:r>
              <a:rPr lang="pt-BR" dirty="0"/>
              <a:t>Concisa e direto ao ponto</a:t>
            </a:r>
          </a:p>
          <a:p>
            <a:r>
              <a:rPr lang="pt-BR" noProof="0" dirty="0"/>
              <a:t>Sem viés e sem texto de apresentação</a:t>
            </a:r>
          </a:p>
          <a:p>
            <a:r>
              <a:rPr lang="pt-BR" dirty="0"/>
              <a:t>Evite tocar em pontos sensíveis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1196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0460-398F-AE4C-986A-ABDADAB0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Defina o formato das respostas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E898-483C-B946-9A72-4591EC0E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Sim/Não</a:t>
            </a:r>
          </a:p>
          <a:p>
            <a:r>
              <a:rPr lang="pt-BR" dirty="0" err="1"/>
              <a:t>Multiplas</a:t>
            </a:r>
            <a:r>
              <a:rPr lang="pt-BR" dirty="0"/>
              <a:t> escolhas (mutuamente exclusiva, capturar todas as possíveis respostas, organizadas de forma lógica)</a:t>
            </a:r>
          </a:p>
          <a:p>
            <a:r>
              <a:rPr lang="pt-BR" dirty="0"/>
              <a:t>Escala de </a:t>
            </a:r>
            <a:r>
              <a:rPr lang="pt-BR" dirty="0" err="1"/>
              <a:t>Likert</a:t>
            </a:r>
            <a:r>
              <a:rPr lang="pt-BR" dirty="0"/>
              <a:t> (5-6 pontos; se for o caso de 6, o 6 é o eu </a:t>
            </a:r>
            <a:r>
              <a:rPr lang="pt-BR" dirty="0" err="1"/>
              <a:t>nao</a:t>
            </a:r>
            <a:r>
              <a:rPr lang="pt-BR" dirty="0"/>
              <a:t> sei)</a:t>
            </a:r>
          </a:p>
          <a:p>
            <a:r>
              <a:rPr lang="pt-BR" dirty="0"/>
              <a:t>Respostas de fim aberto</a:t>
            </a:r>
          </a:p>
          <a:p>
            <a:r>
              <a:rPr lang="pt-BR" dirty="0"/>
              <a:t>Permitir respostas alternativas ou </a:t>
            </a:r>
            <a:r>
              <a:rPr lang="pt-BR" dirty="0" err="1"/>
              <a:t>nao</a:t>
            </a:r>
            <a:r>
              <a:rPr lang="pt-BR" dirty="0"/>
              <a:t> responder.</a:t>
            </a:r>
          </a:p>
        </p:txBody>
      </p:sp>
    </p:spTree>
    <p:extLst>
      <p:ext uri="{BB962C8B-B14F-4D97-AF65-F5344CB8AC3E}">
        <p14:creationId xmlns:p14="http://schemas.microsoft.com/office/powerpoint/2010/main" val="168601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3F0D-EC73-5249-B97F-E757059E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formatação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53F6-4B7C-7246-A6F3-D20C66DA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 de introdução </a:t>
            </a:r>
          </a:p>
          <a:p>
            <a:r>
              <a:rPr lang="pt-BR" dirty="0"/>
              <a:t>mantenha curto</a:t>
            </a:r>
          </a:p>
          <a:p>
            <a:r>
              <a:rPr lang="pt-BR" dirty="0"/>
              <a:t>perguntas em ordem lógica</a:t>
            </a:r>
          </a:p>
          <a:p>
            <a:r>
              <a:rPr lang="pt-BR" dirty="0"/>
              <a:t>No final agradeça</a:t>
            </a:r>
          </a:p>
        </p:txBody>
      </p:sp>
    </p:spTree>
    <p:extLst>
      <p:ext uri="{BB962C8B-B14F-4D97-AF65-F5344CB8AC3E}">
        <p14:creationId xmlns:p14="http://schemas.microsoft.com/office/powerpoint/2010/main" val="14965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1418</Words>
  <Application>Microsoft Macintosh PowerPoint</Application>
  <PresentationFormat>Widescreen</PresentationFormat>
  <Paragraphs>141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Como criar um Survey</vt:lpstr>
      <vt:lpstr>Problema</vt:lpstr>
      <vt:lpstr>Termos</vt:lpstr>
      <vt:lpstr>Conteúdo</vt:lpstr>
      <vt:lpstr>Cuidado Viés</vt:lpstr>
      <vt:lpstr>Objetivo do Estudo</vt:lpstr>
      <vt:lpstr>Defina as perguntas da Pesquisa.</vt:lpstr>
      <vt:lpstr>Defina o formato das respostas</vt:lpstr>
      <vt:lpstr> formatação</vt:lpstr>
      <vt:lpstr>Qual o proposito da pesquisa</vt:lpstr>
      <vt:lpstr>O que será medido?</vt:lpstr>
      <vt:lpstr>Quem será perguntado?</vt:lpstr>
      <vt:lpstr>Considere sua audiência.</vt:lpstr>
      <vt:lpstr>Escolha o método de coleta apropriado.</vt:lpstr>
      <vt:lpstr>Escolha a Escala e Pontuação</vt:lpstr>
      <vt:lpstr>Conclusão</vt:lpstr>
      <vt:lpstr>Referências</vt:lpstr>
      <vt:lpstr>Técnicas de Amostragem</vt:lpstr>
      <vt:lpstr>Amostra</vt:lpstr>
      <vt:lpstr>Métodos de Amostragem</vt:lpstr>
      <vt:lpstr>Métodos de Amostragem (continuação)</vt:lpstr>
      <vt:lpstr>Métodos de Amostragem (continuação)</vt:lpstr>
      <vt:lpstr>Métodos de Amostragem (continuação)</vt:lpstr>
      <vt:lpstr>Referências</vt:lpstr>
      <vt:lpstr>Métodos Utilizados para Apresentar dados</vt:lpstr>
      <vt:lpstr>Objetivos</vt:lpstr>
      <vt:lpstr>PowerPoint Presentation</vt:lpstr>
      <vt:lpstr>PowerPoint Presentation</vt:lpstr>
      <vt:lpstr>Descrevendo Dados Quantitativos</vt:lpstr>
      <vt:lpstr>Medidas de tendência central</vt:lpstr>
      <vt:lpstr>Medidas de Variabilidade ou espalhamento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criar um Survey</dc:title>
  <dc:subject/>
  <dc:creator/>
  <cp:keywords/>
  <dc:description/>
  <cp:lastModifiedBy>Microsoft Office User</cp:lastModifiedBy>
  <cp:revision>29</cp:revision>
  <dcterms:created xsi:type="dcterms:W3CDTF">2018-04-02T14:55:53Z</dcterms:created>
  <dcterms:modified xsi:type="dcterms:W3CDTF">2018-04-05T13:06:22Z</dcterms:modified>
  <cp:category/>
</cp:coreProperties>
</file>