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f614e9ff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f614e9f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f59efcd53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f59efcd5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f0c969de6_0_1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f0c969de6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f614e9ffb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f614e9ff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f614e9ffb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f614e9ff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f614e9ffb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f614e9ff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f614e9ffb_0_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f614e9ff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f614e9ffb_0_1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f614e9ffb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f614e9ffb_0_1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f614e9ffb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f0c969de6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f0c969de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f614e9ffb_0_1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f614e9ff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f614e9ffb_0_1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f614e9ffb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f614e9ffb_0_1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f614e9ffb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f0c969de6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f0c969de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f0c969de6_0_1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f0c969de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f0c969de6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f0c969de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f614e9ffb_0_1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f614e9ffb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f614e9ffb_0_1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f614e9ffb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f614e9ffb_0_1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f614e9ffb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f0c969de6_0_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f0c969de6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f0c969de6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f0c969de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f0c969de6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f0c969de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f614e9ffb_0_1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f614e9ffb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youtube.com/watch?v=j-EB6RqqjGI" TargetMode="External"/><Relationship Id="rId4" Type="http://schemas.openxmlformats.org/officeDocument/2006/relationships/hyperlink" Target="https://www.youtube.com/watch?v=FAr2GmWNbT0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portalaction.com.br/analise-de-regressao/analise-dos-residuos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mineracaodedados.wordpress.com/2015/06/13/7-tecnicas-para-reducao-da-dimensionalidade/" TargetMode="External"/><Relationship Id="rId4" Type="http://schemas.openxmlformats.org/officeDocument/2006/relationships/hyperlink" Target="https://mineracaodedados.wordpress.com/2015/06/13/7-tecnicas-para-reducao-da-dimensionalidade/" TargetMode="External"/><Relationship Id="rId5" Type="http://schemas.openxmlformats.org/officeDocument/2006/relationships/hyperlink" Target="https://www.ic.unicamp.br/~wainer/cursos/1s2017/ml/aula3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Avaliação de Modelos</a:t>
            </a:r>
            <a:endParaRPr b="0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3970038" y="5950950"/>
            <a:ext cx="82017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4135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fonte: https://pt.wikipedia.org/wiki/Precis%C3%A3o_e_revoca%C3%A7%C3%A3o</a:t>
            </a:r>
            <a:endParaRPr sz="1800"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450" y="245376"/>
            <a:ext cx="4680400" cy="538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2750" y="601650"/>
            <a:ext cx="6157000" cy="466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Matriz de Confusão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Uma técnica bastante utilizada para avaliar o desempenho de </a:t>
            </a:r>
            <a:r>
              <a:rPr lang="en-US"/>
              <a:t>classificadores</a:t>
            </a:r>
            <a:r>
              <a:rPr lang="en-US"/>
              <a:t> é organizar o resultado em uma matriz de confusão.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O objetivo é organizar os resultados em uma tabela, dessa forma fica fácil visualizar a saída do processo de classificação.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Classificação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Quais são os resultados possíveis de uma classificação?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VP (TP) = Verdadeiro Positivo, classificado certo como positivo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FP (FP) = Falso Verdadeiro, classificou como positivo mas o certo era falso.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VF (TN) = Foi predito como falso e era realmente falso. 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NF (FN)= Foi classificado como falso, mas o certo era positivo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Matriz de Confusão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6872725" y="732150"/>
            <a:ext cx="4480800" cy="5444700"/>
          </a:xfrm>
          <a:prstGeom prst="rect">
            <a:avLst/>
          </a:prstGeom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Aqui vemos a estrutura de uma matriz de confusão de duas classes (ou a classificação sobre pertencimento ou não de um elemento a uma classe).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/>
              <a:t>Nota: Dependendo do Programa que usar a classe prevista e atual pode mudar de lugar.</a:t>
            </a:r>
            <a:endParaRPr i="1"/>
          </a:p>
        </p:txBody>
      </p:sp>
      <p:sp>
        <p:nvSpPr>
          <p:cNvPr id="159" name="Google Shape;159;p25"/>
          <p:cNvSpPr/>
          <p:nvPr/>
        </p:nvSpPr>
        <p:spPr>
          <a:xfrm rot="-5400000">
            <a:off x="505800" y="4586875"/>
            <a:ext cx="2133600" cy="81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Classe Real</a:t>
            </a:r>
            <a:endParaRPr/>
          </a:p>
        </p:txBody>
      </p:sp>
      <p:sp>
        <p:nvSpPr>
          <p:cNvPr id="160" name="Google Shape;160;p25"/>
          <p:cNvSpPr/>
          <p:nvPr/>
        </p:nvSpPr>
        <p:spPr>
          <a:xfrm>
            <a:off x="2530400" y="2791275"/>
            <a:ext cx="2348400" cy="69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Classe Prevista</a:t>
            </a:r>
            <a:endParaRPr/>
          </a:p>
        </p:txBody>
      </p:sp>
      <p:sp>
        <p:nvSpPr>
          <p:cNvPr id="161" name="Google Shape;161;p25"/>
          <p:cNvSpPr/>
          <p:nvPr/>
        </p:nvSpPr>
        <p:spPr>
          <a:xfrm>
            <a:off x="2530400" y="3926575"/>
            <a:ext cx="1136400" cy="101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TP</a:t>
            </a:r>
            <a:endParaRPr/>
          </a:p>
        </p:txBody>
      </p:sp>
      <p:sp>
        <p:nvSpPr>
          <p:cNvPr id="162" name="Google Shape;162;p25"/>
          <p:cNvSpPr/>
          <p:nvPr/>
        </p:nvSpPr>
        <p:spPr>
          <a:xfrm>
            <a:off x="2530400" y="5023675"/>
            <a:ext cx="1136400" cy="101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FP</a:t>
            </a:r>
            <a:endParaRPr/>
          </a:p>
        </p:txBody>
      </p:sp>
      <p:sp>
        <p:nvSpPr>
          <p:cNvPr id="163" name="Google Shape;163;p25"/>
          <p:cNvSpPr/>
          <p:nvPr/>
        </p:nvSpPr>
        <p:spPr>
          <a:xfrm>
            <a:off x="3742500" y="3926575"/>
            <a:ext cx="1136400" cy="101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FN</a:t>
            </a:r>
            <a:endParaRPr/>
          </a:p>
        </p:txBody>
      </p:sp>
      <p:sp>
        <p:nvSpPr>
          <p:cNvPr id="164" name="Google Shape;164;p25"/>
          <p:cNvSpPr/>
          <p:nvPr/>
        </p:nvSpPr>
        <p:spPr>
          <a:xfrm>
            <a:off x="3742500" y="5023675"/>
            <a:ext cx="1136400" cy="101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TF</a:t>
            </a:r>
            <a:endParaRPr/>
          </a:p>
        </p:txBody>
      </p:sp>
      <p:sp>
        <p:nvSpPr>
          <p:cNvPr id="165" name="Google Shape;165;p25"/>
          <p:cNvSpPr/>
          <p:nvPr/>
        </p:nvSpPr>
        <p:spPr>
          <a:xfrm>
            <a:off x="2096200" y="3926575"/>
            <a:ext cx="317100" cy="101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TRUE</a:t>
            </a:r>
            <a:endParaRPr/>
          </a:p>
        </p:txBody>
      </p:sp>
      <p:sp>
        <p:nvSpPr>
          <p:cNvPr id="166" name="Google Shape;166;p25"/>
          <p:cNvSpPr/>
          <p:nvPr/>
        </p:nvSpPr>
        <p:spPr>
          <a:xfrm>
            <a:off x="2096200" y="5023675"/>
            <a:ext cx="317100" cy="101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FALSE</a:t>
            </a:r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2530400" y="3558413"/>
            <a:ext cx="1136400" cy="29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TRUE</a:t>
            </a:r>
            <a:endParaRPr/>
          </a:p>
        </p:txBody>
      </p:sp>
      <p:sp>
        <p:nvSpPr>
          <p:cNvPr id="168" name="Google Shape;168;p25"/>
          <p:cNvSpPr/>
          <p:nvPr/>
        </p:nvSpPr>
        <p:spPr>
          <a:xfrm>
            <a:off x="3742500" y="3565775"/>
            <a:ext cx="1136400" cy="29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FALSE</a:t>
            </a:r>
            <a:endParaRPr/>
          </a:p>
        </p:txBody>
      </p:sp>
      <p:cxnSp>
        <p:nvCxnSpPr>
          <p:cNvPr id="169" name="Google Shape;169;p25"/>
          <p:cNvCxnSpPr/>
          <p:nvPr/>
        </p:nvCxnSpPr>
        <p:spPr>
          <a:xfrm>
            <a:off x="2752025" y="4220025"/>
            <a:ext cx="2413500" cy="208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" name="Google Shape;170;p25"/>
          <p:cNvSpPr txBox="1"/>
          <p:nvPr/>
        </p:nvSpPr>
        <p:spPr>
          <a:xfrm>
            <a:off x="4812325" y="6309825"/>
            <a:ext cx="11364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/>
              <a:t>acertou</a:t>
            </a:r>
            <a:endParaRPr b="1" i="1"/>
          </a:p>
        </p:txBody>
      </p:sp>
      <p:sp>
        <p:nvSpPr>
          <p:cNvPr id="171" name="Google Shape;171;p25"/>
          <p:cNvSpPr txBox="1"/>
          <p:nvPr/>
        </p:nvSpPr>
        <p:spPr>
          <a:xfrm>
            <a:off x="5307563" y="3256525"/>
            <a:ext cx="11364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/>
              <a:t>Erros</a:t>
            </a:r>
            <a:endParaRPr b="1" i="1"/>
          </a:p>
        </p:txBody>
      </p:sp>
      <p:cxnSp>
        <p:nvCxnSpPr>
          <p:cNvPr id="172" name="Google Shape;172;p25"/>
          <p:cNvCxnSpPr/>
          <p:nvPr/>
        </p:nvCxnSpPr>
        <p:spPr>
          <a:xfrm flipH="1" rot="10800000">
            <a:off x="2722625" y="3727525"/>
            <a:ext cx="2472300" cy="21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Matriz de Confusão várias classes.</a:t>
            </a:r>
            <a:endParaRPr/>
          </a:p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7548075" y="1876350"/>
            <a:ext cx="4290600" cy="3105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Aqui vemos a estrutura de uma matriz de confusão de trê classes, A, B,C.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 diagonal da tabela são os acertos, True Positives, verdadeiros positivos.</a:t>
            </a:r>
            <a:endParaRPr/>
          </a:p>
        </p:txBody>
      </p:sp>
      <p:sp>
        <p:nvSpPr>
          <p:cNvPr id="179" name="Google Shape;179;p26"/>
          <p:cNvSpPr/>
          <p:nvPr/>
        </p:nvSpPr>
        <p:spPr>
          <a:xfrm rot="-5400000">
            <a:off x="-10025" y="4120775"/>
            <a:ext cx="3194700" cy="81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Classe Real</a:t>
            </a:r>
            <a:endParaRPr/>
          </a:p>
        </p:txBody>
      </p:sp>
      <p:sp>
        <p:nvSpPr>
          <p:cNvPr id="180" name="Google Shape;180;p26"/>
          <p:cNvSpPr/>
          <p:nvPr/>
        </p:nvSpPr>
        <p:spPr>
          <a:xfrm>
            <a:off x="2545125" y="1794550"/>
            <a:ext cx="3560700" cy="69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Classe Previsto</a:t>
            </a:r>
            <a:endParaRPr/>
          </a:p>
        </p:txBody>
      </p:sp>
      <p:sp>
        <p:nvSpPr>
          <p:cNvPr id="181" name="Google Shape;181;p26"/>
          <p:cNvSpPr/>
          <p:nvPr/>
        </p:nvSpPr>
        <p:spPr>
          <a:xfrm>
            <a:off x="2545125" y="2929850"/>
            <a:ext cx="1136400" cy="10155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VP</a:t>
            </a:r>
            <a:endParaRPr/>
          </a:p>
        </p:txBody>
      </p:sp>
      <p:sp>
        <p:nvSpPr>
          <p:cNvPr id="182" name="Google Shape;182;p26"/>
          <p:cNvSpPr/>
          <p:nvPr/>
        </p:nvSpPr>
        <p:spPr>
          <a:xfrm>
            <a:off x="2545125" y="4026950"/>
            <a:ext cx="1136400" cy="10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ERR</a:t>
            </a:r>
            <a:endParaRPr/>
          </a:p>
        </p:txBody>
      </p:sp>
      <p:sp>
        <p:nvSpPr>
          <p:cNvPr id="183" name="Google Shape;183;p26"/>
          <p:cNvSpPr/>
          <p:nvPr/>
        </p:nvSpPr>
        <p:spPr>
          <a:xfrm>
            <a:off x="3757225" y="2929850"/>
            <a:ext cx="1136400" cy="10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ERR</a:t>
            </a:r>
            <a:endParaRPr/>
          </a:p>
        </p:txBody>
      </p:sp>
      <p:sp>
        <p:nvSpPr>
          <p:cNvPr id="184" name="Google Shape;184;p26"/>
          <p:cNvSpPr/>
          <p:nvPr/>
        </p:nvSpPr>
        <p:spPr>
          <a:xfrm>
            <a:off x="3757225" y="4026950"/>
            <a:ext cx="1136400" cy="10155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VP</a:t>
            </a:r>
            <a:endParaRPr/>
          </a:p>
        </p:txBody>
      </p:sp>
      <p:sp>
        <p:nvSpPr>
          <p:cNvPr id="185" name="Google Shape;185;p26"/>
          <p:cNvSpPr/>
          <p:nvPr/>
        </p:nvSpPr>
        <p:spPr>
          <a:xfrm>
            <a:off x="2110925" y="2929850"/>
            <a:ext cx="317100" cy="101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endParaRPr/>
          </a:p>
        </p:txBody>
      </p:sp>
      <p:sp>
        <p:nvSpPr>
          <p:cNvPr id="186" name="Google Shape;186;p26"/>
          <p:cNvSpPr/>
          <p:nvPr/>
        </p:nvSpPr>
        <p:spPr>
          <a:xfrm>
            <a:off x="2110925" y="4026950"/>
            <a:ext cx="317100" cy="101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</a:t>
            </a:r>
            <a:endParaRPr/>
          </a:p>
        </p:txBody>
      </p:sp>
      <p:sp>
        <p:nvSpPr>
          <p:cNvPr id="187" name="Google Shape;187;p26"/>
          <p:cNvSpPr/>
          <p:nvPr/>
        </p:nvSpPr>
        <p:spPr>
          <a:xfrm>
            <a:off x="2545125" y="2561688"/>
            <a:ext cx="1136400" cy="29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endParaRPr/>
          </a:p>
        </p:txBody>
      </p:sp>
      <p:sp>
        <p:nvSpPr>
          <p:cNvPr id="188" name="Google Shape;188;p26"/>
          <p:cNvSpPr/>
          <p:nvPr/>
        </p:nvSpPr>
        <p:spPr>
          <a:xfrm>
            <a:off x="3757225" y="2569050"/>
            <a:ext cx="1136400" cy="29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</a:t>
            </a:r>
            <a:endParaRPr/>
          </a:p>
        </p:txBody>
      </p:sp>
      <p:sp>
        <p:nvSpPr>
          <p:cNvPr id="189" name="Google Shape;189;p26"/>
          <p:cNvSpPr/>
          <p:nvPr/>
        </p:nvSpPr>
        <p:spPr>
          <a:xfrm>
            <a:off x="4969325" y="2929850"/>
            <a:ext cx="1136400" cy="10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ERR</a:t>
            </a:r>
            <a:endParaRPr/>
          </a:p>
        </p:txBody>
      </p:sp>
      <p:sp>
        <p:nvSpPr>
          <p:cNvPr id="190" name="Google Shape;190;p26"/>
          <p:cNvSpPr/>
          <p:nvPr/>
        </p:nvSpPr>
        <p:spPr>
          <a:xfrm>
            <a:off x="4969325" y="2561700"/>
            <a:ext cx="1136400" cy="29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</a:t>
            </a:r>
            <a:endParaRPr/>
          </a:p>
        </p:txBody>
      </p:sp>
      <p:sp>
        <p:nvSpPr>
          <p:cNvPr id="191" name="Google Shape;191;p26"/>
          <p:cNvSpPr/>
          <p:nvPr/>
        </p:nvSpPr>
        <p:spPr>
          <a:xfrm>
            <a:off x="4969325" y="4026950"/>
            <a:ext cx="1136400" cy="10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ERR</a:t>
            </a:r>
            <a:endParaRPr/>
          </a:p>
        </p:txBody>
      </p:sp>
      <p:sp>
        <p:nvSpPr>
          <p:cNvPr id="192" name="Google Shape;192;p26"/>
          <p:cNvSpPr/>
          <p:nvPr/>
        </p:nvSpPr>
        <p:spPr>
          <a:xfrm>
            <a:off x="4969325" y="5124050"/>
            <a:ext cx="1136400" cy="10155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VP</a:t>
            </a:r>
            <a:endParaRPr/>
          </a:p>
        </p:txBody>
      </p:sp>
      <p:sp>
        <p:nvSpPr>
          <p:cNvPr id="193" name="Google Shape;193;p26"/>
          <p:cNvSpPr/>
          <p:nvPr/>
        </p:nvSpPr>
        <p:spPr>
          <a:xfrm>
            <a:off x="3757225" y="5124050"/>
            <a:ext cx="1136400" cy="10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ERR</a:t>
            </a:r>
            <a:endParaRPr/>
          </a:p>
        </p:txBody>
      </p:sp>
      <p:sp>
        <p:nvSpPr>
          <p:cNvPr id="194" name="Google Shape;194;p26"/>
          <p:cNvSpPr/>
          <p:nvPr/>
        </p:nvSpPr>
        <p:spPr>
          <a:xfrm>
            <a:off x="2545125" y="5124050"/>
            <a:ext cx="1136400" cy="10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ERR</a:t>
            </a:r>
            <a:endParaRPr/>
          </a:p>
        </p:txBody>
      </p:sp>
      <p:sp>
        <p:nvSpPr>
          <p:cNvPr id="195" name="Google Shape;195;p26"/>
          <p:cNvSpPr/>
          <p:nvPr/>
        </p:nvSpPr>
        <p:spPr>
          <a:xfrm>
            <a:off x="2110925" y="5124050"/>
            <a:ext cx="317100" cy="101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Matriz de Confusão várias classes.</a:t>
            </a:r>
            <a:endParaRPr/>
          </a:p>
        </p:txBody>
      </p:sp>
      <p:sp>
        <p:nvSpPr>
          <p:cNvPr id="201" name="Google Shape;201;p27"/>
          <p:cNvSpPr txBox="1"/>
          <p:nvPr>
            <p:ph idx="1" type="body"/>
          </p:nvPr>
        </p:nvSpPr>
        <p:spPr>
          <a:xfrm>
            <a:off x="5989700" y="1876350"/>
            <a:ext cx="5849100" cy="480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Nesse cenário o número de exemplos de testes de uma classe é a soma linha dela.</a:t>
            </a:r>
            <a:endParaRPr/>
          </a:p>
        </p:txBody>
      </p:sp>
      <p:sp>
        <p:nvSpPr>
          <p:cNvPr id="202" name="Google Shape;202;p27"/>
          <p:cNvSpPr/>
          <p:nvPr/>
        </p:nvSpPr>
        <p:spPr>
          <a:xfrm rot="-5400000">
            <a:off x="-848875" y="4680000"/>
            <a:ext cx="3194700" cy="81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Classe Real</a:t>
            </a:r>
            <a:endParaRPr/>
          </a:p>
        </p:txBody>
      </p:sp>
      <p:sp>
        <p:nvSpPr>
          <p:cNvPr id="203" name="Google Shape;203;p27"/>
          <p:cNvSpPr/>
          <p:nvPr/>
        </p:nvSpPr>
        <p:spPr>
          <a:xfrm>
            <a:off x="1706275" y="2353775"/>
            <a:ext cx="3560700" cy="69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Classe Previsto</a:t>
            </a:r>
            <a:endParaRPr/>
          </a:p>
        </p:txBody>
      </p:sp>
      <p:sp>
        <p:nvSpPr>
          <p:cNvPr id="204" name="Google Shape;204;p27"/>
          <p:cNvSpPr/>
          <p:nvPr/>
        </p:nvSpPr>
        <p:spPr>
          <a:xfrm>
            <a:off x="1706275" y="3489075"/>
            <a:ext cx="1136400" cy="10155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VP</a:t>
            </a:r>
            <a:endParaRPr/>
          </a:p>
        </p:txBody>
      </p:sp>
      <p:sp>
        <p:nvSpPr>
          <p:cNvPr id="205" name="Google Shape;205;p27"/>
          <p:cNvSpPr/>
          <p:nvPr/>
        </p:nvSpPr>
        <p:spPr>
          <a:xfrm>
            <a:off x="1706275" y="4586175"/>
            <a:ext cx="1136400" cy="10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ERR</a:t>
            </a:r>
            <a:endParaRPr/>
          </a:p>
        </p:txBody>
      </p:sp>
      <p:sp>
        <p:nvSpPr>
          <p:cNvPr id="206" name="Google Shape;206;p27"/>
          <p:cNvSpPr/>
          <p:nvPr/>
        </p:nvSpPr>
        <p:spPr>
          <a:xfrm>
            <a:off x="2918375" y="3489075"/>
            <a:ext cx="1136400" cy="10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ERR</a:t>
            </a:r>
            <a:endParaRPr/>
          </a:p>
        </p:txBody>
      </p:sp>
      <p:sp>
        <p:nvSpPr>
          <p:cNvPr id="207" name="Google Shape;207;p27"/>
          <p:cNvSpPr/>
          <p:nvPr/>
        </p:nvSpPr>
        <p:spPr>
          <a:xfrm>
            <a:off x="2918375" y="4586175"/>
            <a:ext cx="1136400" cy="10155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VP</a:t>
            </a:r>
            <a:endParaRPr/>
          </a:p>
        </p:txBody>
      </p:sp>
      <p:sp>
        <p:nvSpPr>
          <p:cNvPr id="208" name="Google Shape;208;p27"/>
          <p:cNvSpPr/>
          <p:nvPr/>
        </p:nvSpPr>
        <p:spPr>
          <a:xfrm>
            <a:off x="1272075" y="3489075"/>
            <a:ext cx="317100" cy="101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endParaRPr/>
          </a:p>
        </p:txBody>
      </p:sp>
      <p:sp>
        <p:nvSpPr>
          <p:cNvPr id="209" name="Google Shape;209;p27"/>
          <p:cNvSpPr/>
          <p:nvPr/>
        </p:nvSpPr>
        <p:spPr>
          <a:xfrm>
            <a:off x="1272075" y="4586175"/>
            <a:ext cx="317100" cy="101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</a:t>
            </a:r>
            <a:endParaRPr/>
          </a:p>
        </p:txBody>
      </p:sp>
      <p:sp>
        <p:nvSpPr>
          <p:cNvPr id="210" name="Google Shape;210;p27"/>
          <p:cNvSpPr/>
          <p:nvPr/>
        </p:nvSpPr>
        <p:spPr>
          <a:xfrm>
            <a:off x="1706275" y="3120913"/>
            <a:ext cx="1136400" cy="29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endParaRPr/>
          </a:p>
        </p:txBody>
      </p:sp>
      <p:sp>
        <p:nvSpPr>
          <p:cNvPr id="211" name="Google Shape;211;p27"/>
          <p:cNvSpPr/>
          <p:nvPr/>
        </p:nvSpPr>
        <p:spPr>
          <a:xfrm>
            <a:off x="2918375" y="3128275"/>
            <a:ext cx="1136400" cy="29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</a:t>
            </a:r>
            <a:endParaRPr/>
          </a:p>
        </p:txBody>
      </p:sp>
      <p:sp>
        <p:nvSpPr>
          <p:cNvPr id="212" name="Google Shape;212;p27"/>
          <p:cNvSpPr/>
          <p:nvPr/>
        </p:nvSpPr>
        <p:spPr>
          <a:xfrm>
            <a:off x="4130475" y="3489075"/>
            <a:ext cx="1136400" cy="10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ERR</a:t>
            </a:r>
            <a:endParaRPr/>
          </a:p>
        </p:txBody>
      </p:sp>
      <p:sp>
        <p:nvSpPr>
          <p:cNvPr id="213" name="Google Shape;213;p27"/>
          <p:cNvSpPr/>
          <p:nvPr/>
        </p:nvSpPr>
        <p:spPr>
          <a:xfrm>
            <a:off x="4130475" y="3120925"/>
            <a:ext cx="1136400" cy="29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</a:t>
            </a:r>
            <a:endParaRPr/>
          </a:p>
        </p:txBody>
      </p:sp>
      <p:sp>
        <p:nvSpPr>
          <p:cNvPr id="214" name="Google Shape;214;p27"/>
          <p:cNvSpPr/>
          <p:nvPr/>
        </p:nvSpPr>
        <p:spPr>
          <a:xfrm>
            <a:off x="4130475" y="4586175"/>
            <a:ext cx="1136400" cy="10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ERR</a:t>
            </a:r>
            <a:endParaRPr/>
          </a:p>
        </p:txBody>
      </p:sp>
      <p:sp>
        <p:nvSpPr>
          <p:cNvPr id="215" name="Google Shape;215;p27"/>
          <p:cNvSpPr/>
          <p:nvPr/>
        </p:nvSpPr>
        <p:spPr>
          <a:xfrm>
            <a:off x="4130475" y="5683275"/>
            <a:ext cx="1136400" cy="10155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VP</a:t>
            </a:r>
            <a:endParaRPr/>
          </a:p>
        </p:txBody>
      </p:sp>
      <p:sp>
        <p:nvSpPr>
          <p:cNvPr id="216" name="Google Shape;216;p27"/>
          <p:cNvSpPr/>
          <p:nvPr/>
        </p:nvSpPr>
        <p:spPr>
          <a:xfrm>
            <a:off x="2918375" y="5683275"/>
            <a:ext cx="1136400" cy="10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ERR</a:t>
            </a:r>
            <a:endParaRPr/>
          </a:p>
        </p:txBody>
      </p:sp>
      <p:sp>
        <p:nvSpPr>
          <p:cNvPr id="217" name="Google Shape;217;p27"/>
          <p:cNvSpPr/>
          <p:nvPr/>
        </p:nvSpPr>
        <p:spPr>
          <a:xfrm>
            <a:off x="1706275" y="5683275"/>
            <a:ext cx="1136400" cy="10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ERR</a:t>
            </a:r>
            <a:endParaRPr/>
          </a:p>
        </p:txBody>
      </p:sp>
      <p:sp>
        <p:nvSpPr>
          <p:cNvPr id="218" name="Google Shape;218;p27"/>
          <p:cNvSpPr/>
          <p:nvPr/>
        </p:nvSpPr>
        <p:spPr>
          <a:xfrm>
            <a:off x="1272075" y="5683275"/>
            <a:ext cx="317100" cy="101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</a:t>
            </a:r>
            <a:endParaRPr/>
          </a:p>
        </p:txBody>
      </p:sp>
      <p:cxnSp>
        <p:nvCxnSpPr>
          <p:cNvPr id="219" name="Google Shape;219;p27"/>
          <p:cNvCxnSpPr/>
          <p:nvPr/>
        </p:nvCxnSpPr>
        <p:spPr>
          <a:xfrm flipH="1" rot="10800000">
            <a:off x="2487125" y="4182075"/>
            <a:ext cx="30759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" name="Google Shape;220;p27"/>
          <p:cNvSpPr txBox="1"/>
          <p:nvPr/>
        </p:nvSpPr>
        <p:spPr>
          <a:xfrm>
            <a:off x="5665950" y="3922275"/>
            <a:ext cx="32082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/>
              <a:t>exemplos de testes da classe A</a:t>
            </a:r>
            <a:endParaRPr b="1" i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Matriz de Confusão várias classes.</a:t>
            </a:r>
            <a:endParaRPr/>
          </a:p>
        </p:txBody>
      </p:sp>
      <p:sp>
        <p:nvSpPr>
          <p:cNvPr id="226" name="Google Shape;226;p28"/>
          <p:cNvSpPr txBox="1"/>
          <p:nvPr>
            <p:ph idx="1" type="body"/>
          </p:nvPr>
        </p:nvSpPr>
        <p:spPr>
          <a:xfrm>
            <a:off x="7548075" y="1876350"/>
            <a:ext cx="4290600" cy="3105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O falsos negativos para uma classe é a soma dos valores previstos errados para a linha dela.</a:t>
            </a:r>
            <a:endParaRPr/>
          </a:p>
        </p:txBody>
      </p:sp>
      <p:sp>
        <p:nvSpPr>
          <p:cNvPr id="227" name="Google Shape;227;p28"/>
          <p:cNvSpPr/>
          <p:nvPr/>
        </p:nvSpPr>
        <p:spPr>
          <a:xfrm rot="-5400000">
            <a:off x="-10025" y="4120775"/>
            <a:ext cx="3194700" cy="81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Classe Real</a:t>
            </a:r>
            <a:endParaRPr/>
          </a:p>
        </p:txBody>
      </p:sp>
      <p:sp>
        <p:nvSpPr>
          <p:cNvPr id="228" name="Google Shape;228;p28"/>
          <p:cNvSpPr/>
          <p:nvPr/>
        </p:nvSpPr>
        <p:spPr>
          <a:xfrm>
            <a:off x="2545125" y="1794550"/>
            <a:ext cx="3560700" cy="69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Classe Previsto</a:t>
            </a:r>
            <a:endParaRPr/>
          </a:p>
        </p:txBody>
      </p:sp>
      <p:sp>
        <p:nvSpPr>
          <p:cNvPr id="229" name="Google Shape;229;p28"/>
          <p:cNvSpPr/>
          <p:nvPr/>
        </p:nvSpPr>
        <p:spPr>
          <a:xfrm>
            <a:off x="2545125" y="2929850"/>
            <a:ext cx="1136400" cy="10155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VP</a:t>
            </a:r>
            <a:endParaRPr/>
          </a:p>
        </p:txBody>
      </p:sp>
      <p:sp>
        <p:nvSpPr>
          <p:cNvPr id="230" name="Google Shape;230;p28"/>
          <p:cNvSpPr/>
          <p:nvPr/>
        </p:nvSpPr>
        <p:spPr>
          <a:xfrm>
            <a:off x="2545125" y="4026950"/>
            <a:ext cx="1136400" cy="10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ERR</a:t>
            </a:r>
            <a:endParaRPr/>
          </a:p>
        </p:txBody>
      </p:sp>
      <p:sp>
        <p:nvSpPr>
          <p:cNvPr id="231" name="Google Shape;231;p28"/>
          <p:cNvSpPr/>
          <p:nvPr/>
        </p:nvSpPr>
        <p:spPr>
          <a:xfrm>
            <a:off x="3757225" y="2929850"/>
            <a:ext cx="1136400" cy="10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ERR</a:t>
            </a:r>
            <a:endParaRPr/>
          </a:p>
        </p:txBody>
      </p:sp>
      <p:sp>
        <p:nvSpPr>
          <p:cNvPr id="232" name="Google Shape;232;p28"/>
          <p:cNvSpPr/>
          <p:nvPr/>
        </p:nvSpPr>
        <p:spPr>
          <a:xfrm>
            <a:off x="3757225" y="4026950"/>
            <a:ext cx="1136400" cy="10155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VP</a:t>
            </a:r>
            <a:endParaRPr/>
          </a:p>
        </p:txBody>
      </p:sp>
      <p:sp>
        <p:nvSpPr>
          <p:cNvPr id="233" name="Google Shape;233;p28"/>
          <p:cNvSpPr/>
          <p:nvPr/>
        </p:nvSpPr>
        <p:spPr>
          <a:xfrm>
            <a:off x="2110925" y="2929850"/>
            <a:ext cx="317100" cy="101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endParaRPr/>
          </a:p>
        </p:txBody>
      </p:sp>
      <p:sp>
        <p:nvSpPr>
          <p:cNvPr id="234" name="Google Shape;234;p28"/>
          <p:cNvSpPr/>
          <p:nvPr/>
        </p:nvSpPr>
        <p:spPr>
          <a:xfrm>
            <a:off x="2110925" y="4026950"/>
            <a:ext cx="317100" cy="101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</a:t>
            </a:r>
            <a:endParaRPr/>
          </a:p>
        </p:txBody>
      </p:sp>
      <p:sp>
        <p:nvSpPr>
          <p:cNvPr id="235" name="Google Shape;235;p28"/>
          <p:cNvSpPr/>
          <p:nvPr/>
        </p:nvSpPr>
        <p:spPr>
          <a:xfrm>
            <a:off x="2545125" y="2561688"/>
            <a:ext cx="1136400" cy="29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endParaRPr/>
          </a:p>
        </p:txBody>
      </p:sp>
      <p:sp>
        <p:nvSpPr>
          <p:cNvPr id="236" name="Google Shape;236;p28"/>
          <p:cNvSpPr/>
          <p:nvPr/>
        </p:nvSpPr>
        <p:spPr>
          <a:xfrm>
            <a:off x="3757225" y="2569050"/>
            <a:ext cx="1136400" cy="29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</a:t>
            </a:r>
            <a:endParaRPr/>
          </a:p>
        </p:txBody>
      </p:sp>
      <p:sp>
        <p:nvSpPr>
          <p:cNvPr id="237" name="Google Shape;237;p28"/>
          <p:cNvSpPr/>
          <p:nvPr/>
        </p:nvSpPr>
        <p:spPr>
          <a:xfrm>
            <a:off x="4969325" y="2929850"/>
            <a:ext cx="1136400" cy="10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ERR</a:t>
            </a:r>
            <a:endParaRPr/>
          </a:p>
        </p:txBody>
      </p:sp>
      <p:sp>
        <p:nvSpPr>
          <p:cNvPr id="238" name="Google Shape;238;p28"/>
          <p:cNvSpPr/>
          <p:nvPr/>
        </p:nvSpPr>
        <p:spPr>
          <a:xfrm>
            <a:off x="4969325" y="2561700"/>
            <a:ext cx="1136400" cy="29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</a:t>
            </a:r>
            <a:endParaRPr/>
          </a:p>
        </p:txBody>
      </p:sp>
      <p:sp>
        <p:nvSpPr>
          <p:cNvPr id="239" name="Google Shape;239;p28"/>
          <p:cNvSpPr/>
          <p:nvPr/>
        </p:nvSpPr>
        <p:spPr>
          <a:xfrm>
            <a:off x="4969325" y="4026950"/>
            <a:ext cx="1136400" cy="10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ERR</a:t>
            </a:r>
            <a:endParaRPr/>
          </a:p>
        </p:txBody>
      </p:sp>
      <p:sp>
        <p:nvSpPr>
          <p:cNvPr id="240" name="Google Shape;240;p28"/>
          <p:cNvSpPr/>
          <p:nvPr/>
        </p:nvSpPr>
        <p:spPr>
          <a:xfrm>
            <a:off x="4969325" y="5124050"/>
            <a:ext cx="1136400" cy="10155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VP</a:t>
            </a:r>
            <a:endParaRPr/>
          </a:p>
        </p:txBody>
      </p:sp>
      <p:sp>
        <p:nvSpPr>
          <p:cNvPr id="241" name="Google Shape;241;p28"/>
          <p:cNvSpPr/>
          <p:nvPr/>
        </p:nvSpPr>
        <p:spPr>
          <a:xfrm>
            <a:off x="3757225" y="5124050"/>
            <a:ext cx="1136400" cy="10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ERR</a:t>
            </a:r>
            <a:endParaRPr/>
          </a:p>
        </p:txBody>
      </p:sp>
      <p:sp>
        <p:nvSpPr>
          <p:cNvPr id="242" name="Google Shape;242;p28"/>
          <p:cNvSpPr/>
          <p:nvPr/>
        </p:nvSpPr>
        <p:spPr>
          <a:xfrm>
            <a:off x="2545125" y="5124050"/>
            <a:ext cx="1136400" cy="10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ERR</a:t>
            </a:r>
            <a:endParaRPr/>
          </a:p>
        </p:txBody>
      </p:sp>
      <p:sp>
        <p:nvSpPr>
          <p:cNvPr id="243" name="Google Shape;243;p28"/>
          <p:cNvSpPr/>
          <p:nvPr/>
        </p:nvSpPr>
        <p:spPr>
          <a:xfrm>
            <a:off x="2110925" y="5124050"/>
            <a:ext cx="317100" cy="101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</a:t>
            </a:r>
            <a:endParaRPr/>
          </a:p>
        </p:txBody>
      </p:sp>
      <p:sp>
        <p:nvSpPr>
          <p:cNvPr id="244" name="Google Shape;244;p28"/>
          <p:cNvSpPr/>
          <p:nvPr/>
        </p:nvSpPr>
        <p:spPr>
          <a:xfrm>
            <a:off x="2428025" y="4968950"/>
            <a:ext cx="2532300" cy="1325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8"/>
          <p:cNvSpPr txBox="1"/>
          <p:nvPr/>
        </p:nvSpPr>
        <p:spPr>
          <a:xfrm>
            <a:off x="2545125" y="6221150"/>
            <a:ext cx="26565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soma = Falsos negativos classe C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Matriz de Confusão várias classes.</a:t>
            </a:r>
            <a:endParaRPr/>
          </a:p>
        </p:txBody>
      </p:sp>
      <p:sp>
        <p:nvSpPr>
          <p:cNvPr id="251" name="Google Shape;251;p29"/>
          <p:cNvSpPr txBox="1"/>
          <p:nvPr>
            <p:ph idx="1" type="body"/>
          </p:nvPr>
        </p:nvSpPr>
        <p:spPr>
          <a:xfrm>
            <a:off x="7548075" y="1876350"/>
            <a:ext cx="4290600" cy="3105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O falsos positivos para uma classe é a soma dos valores previstos errados para a coluna dela.</a:t>
            </a:r>
            <a:endParaRPr/>
          </a:p>
        </p:txBody>
      </p:sp>
      <p:sp>
        <p:nvSpPr>
          <p:cNvPr id="252" name="Google Shape;252;p29"/>
          <p:cNvSpPr/>
          <p:nvPr/>
        </p:nvSpPr>
        <p:spPr>
          <a:xfrm rot="-5400000">
            <a:off x="-10025" y="4120775"/>
            <a:ext cx="3194700" cy="81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Classe Real</a:t>
            </a:r>
            <a:endParaRPr/>
          </a:p>
        </p:txBody>
      </p:sp>
      <p:sp>
        <p:nvSpPr>
          <p:cNvPr id="253" name="Google Shape;253;p29"/>
          <p:cNvSpPr/>
          <p:nvPr/>
        </p:nvSpPr>
        <p:spPr>
          <a:xfrm>
            <a:off x="2545125" y="1794550"/>
            <a:ext cx="3560700" cy="69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Classe Previsto</a:t>
            </a:r>
            <a:endParaRPr/>
          </a:p>
        </p:txBody>
      </p:sp>
      <p:sp>
        <p:nvSpPr>
          <p:cNvPr id="254" name="Google Shape;254;p29"/>
          <p:cNvSpPr/>
          <p:nvPr/>
        </p:nvSpPr>
        <p:spPr>
          <a:xfrm>
            <a:off x="2545125" y="2929850"/>
            <a:ext cx="1136400" cy="10155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VP</a:t>
            </a:r>
            <a:endParaRPr/>
          </a:p>
        </p:txBody>
      </p:sp>
      <p:sp>
        <p:nvSpPr>
          <p:cNvPr id="255" name="Google Shape;255;p29"/>
          <p:cNvSpPr/>
          <p:nvPr/>
        </p:nvSpPr>
        <p:spPr>
          <a:xfrm>
            <a:off x="2545125" y="4026950"/>
            <a:ext cx="1136400" cy="10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ERR</a:t>
            </a:r>
            <a:endParaRPr/>
          </a:p>
        </p:txBody>
      </p:sp>
      <p:sp>
        <p:nvSpPr>
          <p:cNvPr id="256" name="Google Shape;256;p29"/>
          <p:cNvSpPr/>
          <p:nvPr/>
        </p:nvSpPr>
        <p:spPr>
          <a:xfrm>
            <a:off x="3757225" y="2929850"/>
            <a:ext cx="1136400" cy="10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ERR</a:t>
            </a:r>
            <a:endParaRPr/>
          </a:p>
        </p:txBody>
      </p:sp>
      <p:sp>
        <p:nvSpPr>
          <p:cNvPr id="257" name="Google Shape;257;p29"/>
          <p:cNvSpPr/>
          <p:nvPr/>
        </p:nvSpPr>
        <p:spPr>
          <a:xfrm>
            <a:off x="3757225" y="4026950"/>
            <a:ext cx="1136400" cy="10155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VP</a:t>
            </a:r>
            <a:endParaRPr/>
          </a:p>
        </p:txBody>
      </p:sp>
      <p:sp>
        <p:nvSpPr>
          <p:cNvPr id="258" name="Google Shape;258;p29"/>
          <p:cNvSpPr/>
          <p:nvPr/>
        </p:nvSpPr>
        <p:spPr>
          <a:xfrm>
            <a:off x="2110925" y="2929850"/>
            <a:ext cx="317100" cy="101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endParaRPr/>
          </a:p>
        </p:txBody>
      </p:sp>
      <p:sp>
        <p:nvSpPr>
          <p:cNvPr id="259" name="Google Shape;259;p29"/>
          <p:cNvSpPr/>
          <p:nvPr/>
        </p:nvSpPr>
        <p:spPr>
          <a:xfrm>
            <a:off x="2110925" y="4026950"/>
            <a:ext cx="317100" cy="101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</a:t>
            </a:r>
            <a:endParaRPr/>
          </a:p>
        </p:txBody>
      </p:sp>
      <p:sp>
        <p:nvSpPr>
          <p:cNvPr id="260" name="Google Shape;260;p29"/>
          <p:cNvSpPr/>
          <p:nvPr/>
        </p:nvSpPr>
        <p:spPr>
          <a:xfrm>
            <a:off x="2545125" y="2561688"/>
            <a:ext cx="1136400" cy="29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endParaRPr/>
          </a:p>
        </p:txBody>
      </p:sp>
      <p:sp>
        <p:nvSpPr>
          <p:cNvPr id="261" name="Google Shape;261;p29"/>
          <p:cNvSpPr/>
          <p:nvPr/>
        </p:nvSpPr>
        <p:spPr>
          <a:xfrm>
            <a:off x="3757225" y="2569050"/>
            <a:ext cx="1136400" cy="29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</a:t>
            </a:r>
            <a:endParaRPr/>
          </a:p>
        </p:txBody>
      </p:sp>
      <p:sp>
        <p:nvSpPr>
          <p:cNvPr id="262" name="Google Shape;262;p29"/>
          <p:cNvSpPr/>
          <p:nvPr/>
        </p:nvSpPr>
        <p:spPr>
          <a:xfrm>
            <a:off x="4969325" y="2929850"/>
            <a:ext cx="1136400" cy="10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ERR</a:t>
            </a:r>
            <a:endParaRPr/>
          </a:p>
        </p:txBody>
      </p:sp>
      <p:sp>
        <p:nvSpPr>
          <p:cNvPr id="263" name="Google Shape;263;p29"/>
          <p:cNvSpPr/>
          <p:nvPr/>
        </p:nvSpPr>
        <p:spPr>
          <a:xfrm>
            <a:off x="4969325" y="2561700"/>
            <a:ext cx="1136400" cy="29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</a:t>
            </a:r>
            <a:endParaRPr/>
          </a:p>
        </p:txBody>
      </p:sp>
      <p:sp>
        <p:nvSpPr>
          <p:cNvPr id="264" name="Google Shape;264;p29"/>
          <p:cNvSpPr/>
          <p:nvPr/>
        </p:nvSpPr>
        <p:spPr>
          <a:xfrm>
            <a:off x="4969325" y="4026950"/>
            <a:ext cx="1136400" cy="10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ERR</a:t>
            </a:r>
            <a:endParaRPr/>
          </a:p>
        </p:txBody>
      </p:sp>
      <p:sp>
        <p:nvSpPr>
          <p:cNvPr id="265" name="Google Shape;265;p29"/>
          <p:cNvSpPr/>
          <p:nvPr/>
        </p:nvSpPr>
        <p:spPr>
          <a:xfrm>
            <a:off x="4969325" y="5124050"/>
            <a:ext cx="1136400" cy="10155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VP</a:t>
            </a:r>
            <a:endParaRPr/>
          </a:p>
        </p:txBody>
      </p:sp>
      <p:sp>
        <p:nvSpPr>
          <p:cNvPr id="266" name="Google Shape;266;p29"/>
          <p:cNvSpPr/>
          <p:nvPr/>
        </p:nvSpPr>
        <p:spPr>
          <a:xfrm>
            <a:off x="3757225" y="5124050"/>
            <a:ext cx="1136400" cy="10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ERR</a:t>
            </a:r>
            <a:endParaRPr/>
          </a:p>
        </p:txBody>
      </p:sp>
      <p:sp>
        <p:nvSpPr>
          <p:cNvPr id="267" name="Google Shape;267;p29"/>
          <p:cNvSpPr/>
          <p:nvPr/>
        </p:nvSpPr>
        <p:spPr>
          <a:xfrm>
            <a:off x="2545125" y="5124050"/>
            <a:ext cx="1136400" cy="10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ERR</a:t>
            </a:r>
            <a:endParaRPr/>
          </a:p>
        </p:txBody>
      </p:sp>
      <p:sp>
        <p:nvSpPr>
          <p:cNvPr id="268" name="Google Shape;268;p29"/>
          <p:cNvSpPr/>
          <p:nvPr/>
        </p:nvSpPr>
        <p:spPr>
          <a:xfrm>
            <a:off x="2110925" y="5124050"/>
            <a:ext cx="317100" cy="101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</a:t>
            </a:r>
            <a:endParaRPr/>
          </a:p>
        </p:txBody>
      </p:sp>
      <p:sp>
        <p:nvSpPr>
          <p:cNvPr id="269" name="Google Shape;269;p29"/>
          <p:cNvSpPr/>
          <p:nvPr/>
        </p:nvSpPr>
        <p:spPr>
          <a:xfrm>
            <a:off x="2468925" y="3828800"/>
            <a:ext cx="1329300" cy="2465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9"/>
          <p:cNvSpPr txBox="1"/>
          <p:nvPr/>
        </p:nvSpPr>
        <p:spPr>
          <a:xfrm>
            <a:off x="2110925" y="6221150"/>
            <a:ext cx="26565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Falsos positivos para classe A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Matriz de Confusão várias classes.</a:t>
            </a:r>
            <a:endParaRPr/>
          </a:p>
        </p:txBody>
      </p:sp>
      <p:sp>
        <p:nvSpPr>
          <p:cNvPr id="276" name="Google Shape;276;p30"/>
          <p:cNvSpPr txBox="1"/>
          <p:nvPr>
            <p:ph idx="1" type="body"/>
          </p:nvPr>
        </p:nvSpPr>
        <p:spPr>
          <a:xfrm>
            <a:off x="7548075" y="1876350"/>
            <a:ext cx="4290600" cy="3105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Já os verdadeiros falsos, isso aí aqueles que foram classificados como não sendo da classe realmente não sendo é tudo menos a linha e a coluna da classe de interesse</a:t>
            </a:r>
            <a:endParaRPr/>
          </a:p>
        </p:txBody>
      </p:sp>
      <p:sp>
        <p:nvSpPr>
          <p:cNvPr id="277" name="Google Shape;277;p30"/>
          <p:cNvSpPr/>
          <p:nvPr/>
        </p:nvSpPr>
        <p:spPr>
          <a:xfrm rot="-5400000">
            <a:off x="-10025" y="4120775"/>
            <a:ext cx="3194700" cy="81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Classe Real</a:t>
            </a:r>
            <a:endParaRPr/>
          </a:p>
        </p:txBody>
      </p:sp>
      <p:sp>
        <p:nvSpPr>
          <p:cNvPr id="278" name="Google Shape;278;p30"/>
          <p:cNvSpPr/>
          <p:nvPr/>
        </p:nvSpPr>
        <p:spPr>
          <a:xfrm>
            <a:off x="2545125" y="1794550"/>
            <a:ext cx="3560700" cy="69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Classe Previsto</a:t>
            </a:r>
            <a:endParaRPr/>
          </a:p>
        </p:txBody>
      </p:sp>
      <p:sp>
        <p:nvSpPr>
          <p:cNvPr id="279" name="Google Shape;279;p30"/>
          <p:cNvSpPr/>
          <p:nvPr/>
        </p:nvSpPr>
        <p:spPr>
          <a:xfrm>
            <a:off x="2545125" y="2929850"/>
            <a:ext cx="1136400" cy="10155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VP</a:t>
            </a:r>
            <a:endParaRPr/>
          </a:p>
        </p:txBody>
      </p:sp>
      <p:sp>
        <p:nvSpPr>
          <p:cNvPr id="280" name="Google Shape;280;p30"/>
          <p:cNvSpPr/>
          <p:nvPr/>
        </p:nvSpPr>
        <p:spPr>
          <a:xfrm>
            <a:off x="2545125" y="4026950"/>
            <a:ext cx="1136400" cy="10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ERR</a:t>
            </a:r>
            <a:endParaRPr/>
          </a:p>
        </p:txBody>
      </p:sp>
      <p:sp>
        <p:nvSpPr>
          <p:cNvPr id="281" name="Google Shape;281;p30"/>
          <p:cNvSpPr/>
          <p:nvPr/>
        </p:nvSpPr>
        <p:spPr>
          <a:xfrm>
            <a:off x="3757225" y="2929850"/>
            <a:ext cx="1136400" cy="10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ERR</a:t>
            </a:r>
            <a:endParaRPr/>
          </a:p>
        </p:txBody>
      </p:sp>
      <p:sp>
        <p:nvSpPr>
          <p:cNvPr id="282" name="Google Shape;282;p30"/>
          <p:cNvSpPr/>
          <p:nvPr/>
        </p:nvSpPr>
        <p:spPr>
          <a:xfrm>
            <a:off x="3757225" y="4026950"/>
            <a:ext cx="1136400" cy="10155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VP</a:t>
            </a:r>
            <a:endParaRPr/>
          </a:p>
        </p:txBody>
      </p:sp>
      <p:sp>
        <p:nvSpPr>
          <p:cNvPr id="283" name="Google Shape;283;p30"/>
          <p:cNvSpPr/>
          <p:nvPr/>
        </p:nvSpPr>
        <p:spPr>
          <a:xfrm>
            <a:off x="2110925" y="2929850"/>
            <a:ext cx="317100" cy="101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endParaRPr/>
          </a:p>
        </p:txBody>
      </p:sp>
      <p:sp>
        <p:nvSpPr>
          <p:cNvPr id="284" name="Google Shape;284;p30"/>
          <p:cNvSpPr/>
          <p:nvPr/>
        </p:nvSpPr>
        <p:spPr>
          <a:xfrm>
            <a:off x="2110925" y="4026950"/>
            <a:ext cx="317100" cy="101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</a:t>
            </a:r>
            <a:endParaRPr/>
          </a:p>
        </p:txBody>
      </p:sp>
      <p:sp>
        <p:nvSpPr>
          <p:cNvPr id="285" name="Google Shape;285;p30"/>
          <p:cNvSpPr/>
          <p:nvPr/>
        </p:nvSpPr>
        <p:spPr>
          <a:xfrm>
            <a:off x="2545125" y="2561688"/>
            <a:ext cx="1136400" cy="29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endParaRPr/>
          </a:p>
        </p:txBody>
      </p:sp>
      <p:sp>
        <p:nvSpPr>
          <p:cNvPr id="286" name="Google Shape;286;p30"/>
          <p:cNvSpPr/>
          <p:nvPr/>
        </p:nvSpPr>
        <p:spPr>
          <a:xfrm>
            <a:off x="3757225" y="2569050"/>
            <a:ext cx="1136400" cy="29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</a:t>
            </a:r>
            <a:endParaRPr/>
          </a:p>
        </p:txBody>
      </p:sp>
      <p:sp>
        <p:nvSpPr>
          <p:cNvPr id="287" name="Google Shape;287;p30"/>
          <p:cNvSpPr/>
          <p:nvPr/>
        </p:nvSpPr>
        <p:spPr>
          <a:xfrm>
            <a:off x="4969325" y="2929850"/>
            <a:ext cx="1136400" cy="10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</a:t>
            </a:r>
            <a:r>
              <a:rPr lang="en-US"/>
              <a:t>RR</a:t>
            </a:r>
            <a:endParaRPr/>
          </a:p>
        </p:txBody>
      </p:sp>
      <p:sp>
        <p:nvSpPr>
          <p:cNvPr id="288" name="Google Shape;288;p30"/>
          <p:cNvSpPr/>
          <p:nvPr/>
        </p:nvSpPr>
        <p:spPr>
          <a:xfrm>
            <a:off x="4969325" y="2561700"/>
            <a:ext cx="1136400" cy="29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</a:t>
            </a:r>
            <a:endParaRPr/>
          </a:p>
        </p:txBody>
      </p:sp>
      <p:sp>
        <p:nvSpPr>
          <p:cNvPr id="289" name="Google Shape;289;p30"/>
          <p:cNvSpPr/>
          <p:nvPr/>
        </p:nvSpPr>
        <p:spPr>
          <a:xfrm>
            <a:off x="4969325" y="4026950"/>
            <a:ext cx="1136400" cy="10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ERR</a:t>
            </a:r>
            <a:endParaRPr/>
          </a:p>
        </p:txBody>
      </p:sp>
      <p:sp>
        <p:nvSpPr>
          <p:cNvPr id="290" name="Google Shape;290;p30"/>
          <p:cNvSpPr/>
          <p:nvPr/>
        </p:nvSpPr>
        <p:spPr>
          <a:xfrm>
            <a:off x="4969325" y="5124050"/>
            <a:ext cx="1136400" cy="10155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VP</a:t>
            </a:r>
            <a:endParaRPr/>
          </a:p>
        </p:txBody>
      </p:sp>
      <p:sp>
        <p:nvSpPr>
          <p:cNvPr id="291" name="Google Shape;291;p30"/>
          <p:cNvSpPr/>
          <p:nvPr/>
        </p:nvSpPr>
        <p:spPr>
          <a:xfrm>
            <a:off x="3757225" y="5124050"/>
            <a:ext cx="1136400" cy="10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ERR</a:t>
            </a:r>
            <a:endParaRPr/>
          </a:p>
        </p:txBody>
      </p:sp>
      <p:sp>
        <p:nvSpPr>
          <p:cNvPr id="292" name="Google Shape;292;p30"/>
          <p:cNvSpPr/>
          <p:nvPr/>
        </p:nvSpPr>
        <p:spPr>
          <a:xfrm>
            <a:off x="2545125" y="5124050"/>
            <a:ext cx="1136400" cy="10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ERR</a:t>
            </a:r>
            <a:endParaRPr/>
          </a:p>
        </p:txBody>
      </p:sp>
      <p:sp>
        <p:nvSpPr>
          <p:cNvPr id="293" name="Google Shape;293;p30"/>
          <p:cNvSpPr/>
          <p:nvPr/>
        </p:nvSpPr>
        <p:spPr>
          <a:xfrm>
            <a:off x="2110925" y="5124050"/>
            <a:ext cx="317100" cy="101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</a:t>
            </a:r>
            <a:endParaRPr/>
          </a:p>
        </p:txBody>
      </p:sp>
      <p:sp>
        <p:nvSpPr>
          <p:cNvPr id="294" name="Google Shape;294;p30"/>
          <p:cNvSpPr/>
          <p:nvPr/>
        </p:nvSpPr>
        <p:spPr>
          <a:xfrm>
            <a:off x="2428025" y="2774750"/>
            <a:ext cx="2532300" cy="2407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0"/>
          <p:cNvSpPr txBox="1"/>
          <p:nvPr/>
        </p:nvSpPr>
        <p:spPr>
          <a:xfrm>
            <a:off x="6562800" y="1555950"/>
            <a:ext cx="26565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FN (TF) para a classe C</a:t>
            </a:r>
            <a:endParaRPr i="1"/>
          </a:p>
        </p:txBody>
      </p:sp>
      <p:cxnSp>
        <p:nvCxnSpPr>
          <p:cNvPr id="296" name="Google Shape;296;p30"/>
          <p:cNvCxnSpPr/>
          <p:nvPr/>
        </p:nvCxnSpPr>
        <p:spPr>
          <a:xfrm flipH="1" rot="10800000">
            <a:off x="5018400" y="2195325"/>
            <a:ext cx="1722000" cy="86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Computando as métricas...</a:t>
            </a:r>
            <a:endParaRPr/>
          </a:p>
        </p:txBody>
      </p:sp>
      <p:sp>
        <p:nvSpPr>
          <p:cNvPr id="302" name="Google Shape;302;p3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Acurácia é a soma da diagonal (as classificações corretas), dividido pela soma do total de classificações.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Já a precisão e a revocação vão ser computadas em relação a uma determinada classe.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Precisão para A =  VP de A dividido por VP de A + os Erros da coluna de A.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Recall ou revocação de A = </a:t>
            </a:r>
            <a:r>
              <a:rPr lang="en-US"/>
              <a:t>VP de A dividido por VPA + os Erros da linha de A.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/>
              <a:t>Tecnicas para modelos de regressão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Soma dos erros quadráticos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Média do quadrado dos erros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Análise de Resíduos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Média do erro absoluto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Exemplo em R da função confusionMatrix()</a:t>
            </a:r>
            <a:endParaRPr/>
          </a:p>
        </p:txBody>
      </p:sp>
      <p:sp>
        <p:nvSpPr>
          <p:cNvPr id="308" name="Google Shape;308;p3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library(caret)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obs&lt;-as.factor(c("a","a","a","b","b","b","b","c","c","c","c","c","c"))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pred&lt;-as.factor(c("b","a","a","c","b","b","b","c","c","b","c","a","b"))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res&lt;-table(obs,pred)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confusionMatrix(pred,obs)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&gt; confusionMatrix(pred,obs)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Confusion Matrix and Statistics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Overall Statistics	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	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Accuracy : 0.6154 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	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	95% CI : (0.3158, 0.8614)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No Information Rate : 0.4615     	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P-Value [Acc &gt; NIR] : 0.2019     	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                     	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	Kappa : 0.4196     	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Mcnemar's Test P-Value : 0.5062     	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Statistics by Class: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 	Class: a Class: b Class: c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Sensitivity        	0.6667   0.7500   0.5000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Specificity        	0.9000   0.6667   0.8571 ---&gt; RECALL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Pos Pred Value     	0.6667   0.5000   0.7500 ---&gt; PRECISION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Neg Pred Value     	0.9000   0.8571   0.6667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Prevalence         	0.2308   0.3077   0.4615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Detection Rate     	0.1538   0.2308   0.2308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Detection Prevalence   0.2308   0.4615   0.3077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Balanced Accuracy  	0.7833   0.7083   0.6786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Recursos adicionais:</a:t>
            </a:r>
            <a:endParaRPr/>
          </a:p>
        </p:txBody>
      </p:sp>
      <p:sp>
        <p:nvSpPr>
          <p:cNvPr id="326" name="Google Shape;326;p3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400" u="sng">
                <a:solidFill>
                  <a:schemeClr val="hlink"/>
                </a:solidFill>
                <a:hlinkClick r:id="rId3"/>
              </a:rPr>
              <a:t>https://www.youtube.com/watch?v=j-EB6RqqjGI</a:t>
            </a:r>
            <a:endParaRPr sz="4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400" u="sng">
                <a:solidFill>
                  <a:schemeClr val="hlink"/>
                </a:solidFill>
                <a:hlinkClick r:id="rId4"/>
              </a:rPr>
              <a:t>https://www.youtube.com/watch?v=FAr2GmWNbT0</a:t>
            </a:r>
            <a:endParaRPr sz="4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400"/>
              <a:t>https://www.youtube.com/watch?v=4TH5XTw8lrE</a:t>
            </a:r>
            <a:endParaRPr sz="4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Técnicas gráficas</a:t>
            </a:r>
            <a:endParaRPr/>
          </a:p>
        </p:txBody>
      </p:sp>
      <p:sp>
        <p:nvSpPr>
          <p:cNvPr id="332" name="Google Shape;332;p3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As técnicas gráficas, por serem visuais, podem ser subjetivas e por isso técnicas formais são mais indicadas para a tomada de decisão.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Análise de Resíduos</a:t>
            </a:r>
            <a:endParaRPr/>
          </a:p>
        </p:txBody>
      </p:sp>
      <p:sp>
        <p:nvSpPr>
          <p:cNvPr id="338" name="Google Shape;338;p3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/>
              <a:t>	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http://www.portalaction.com.br/analise-de-regressao/analise-dos-residuos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Referencias</a:t>
            </a:r>
            <a:endParaRPr/>
          </a:p>
        </p:txBody>
      </p:sp>
      <p:sp>
        <p:nvSpPr>
          <p:cNvPr id="344" name="Google Shape;344;p3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http://www.est.ufmg.br/portal/arquivos/rts/RT-SE-2009.pdf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https://mineracaodedados.wordpress.com/2015/06/13/7-tecnicas-para-reducao-da-dimensionalidade/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https://www.ic.unicamp.br/~wainer/cursos/1s2017/ml/aula3.pdf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Considerando a regressão linear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&gt; lm(formula = mpg ~ wt, data = mtcars)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Call: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lm(formula = mpg ~ wt, data = mtcars)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Coefficients: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(Intercept)       	wt 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	37.285   	-5.344 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&gt; predict.lm(model, se.fit = TRUE)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Avaliando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Soma dos erros quadrados (Residual Squares Sum)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RSS &lt;- c(crossprod(model$residuals))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Referências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https://www.dummies.com/programming/r/how-to-evaluate-linear-data-with-r/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/>
              <a:t>Técnicas para Classificação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Accuracy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Precision/Recall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Matriz de Confusão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Curva ROC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F-Measure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448550" y="29455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Acurácia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400"/>
              <a:t>N</a:t>
            </a:r>
            <a:r>
              <a:rPr lang="en-US" sz="4400"/>
              <a:t>úmero</a:t>
            </a:r>
            <a:r>
              <a:rPr lang="en-US" sz="4400"/>
              <a:t> de amostras que o classificador acertou VP+VF/ pelo </a:t>
            </a:r>
            <a:r>
              <a:rPr lang="en-US" sz="4400"/>
              <a:t>número</a:t>
            </a:r>
            <a:r>
              <a:rPr lang="en-US" sz="4400"/>
              <a:t> total de amostras (n).</a:t>
            </a:r>
            <a:endParaRPr sz="4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400"/>
              <a:t>Taxa de erro :são as soma dos erros/total da casos.</a:t>
            </a:r>
            <a:endParaRPr sz="4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Precision/Recall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/>
              <a:t>Precision  = TP + FP / TP</a:t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/>
              <a:t>Recall (revocação) = TP/TP+FN</a:t>
            </a:r>
            <a:endParaRPr sz="3000"/>
          </a:p>
          <a:p>
            <a:pPr indent="16383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/>
              <a:t>Nota: Especificidade é a mesma coisa que revocação.</a:t>
            </a:r>
            <a:endParaRPr sz="3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Precisão e Recall</a:t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https://www.youtube.com/watch?v=VPZiJGNX4_s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https://www.youtube.com/watch?v=o9A4e7zopu8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