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00" r:id="rId21"/>
    <p:sldId id="301" r:id="rId22"/>
    <p:sldId id="295" r:id="rId23"/>
    <p:sldId id="279" r:id="rId24"/>
    <p:sldId id="302" r:id="rId25"/>
    <p:sldId id="303" r:id="rId26"/>
    <p:sldId id="304" r:id="rId27"/>
    <p:sldId id="305" r:id="rId28"/>
    <p:sldId id="306" r:id="rId29"/>
    <p:sldId id="308" r:id="rId30"/>
    <p:sldId id="30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5" autoAdjust="0"/>
    <p:restoredTop sz="94624" autoAdjust="0"/>
  </p:normalViewPr>
  <p:slideViewPr>
    <p:cSldViewPr>
      <p:cViewPr varScale="1">
        <p:scale>
          <a:sx n="69" d="100"/>
          <a:sy n="69" d="100"/>
        </p:scale>
        <p:origin x="7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609F-F8FF-490D-9F18-84F74F02A3B1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DCFF-A6E5-40A1-9C53-D1B4B0CABF5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609F-F8FF-490D-9F18-84F74F02A3B1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DCFF-A6E5-40A1-9C53-D1B4B0CABF5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609F-F8FF-490D-9F18-84F74F02A3B1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DCFF-A6E5-40A1-9C53-D1B4B0CABF5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609F-F8FF-490D-9F18-84F74F02A3B1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DCFF-A6E5-40A1-9C53-D1B4B0CABF5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609F-F8FF-490D-9F18-84F74F02A3B1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DCFF-A6E5-40A1-9C53-D1B4B0CABF5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609F-F8FF-490D-9F18-84F74F02A3B1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DCFF-A6E5-40A1-9C53-D1B4B0CABF5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609F-F8FF-490D-9F18-84F74F02A3B1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DCFF-A6E5-40A1-9C53-D1B4B0CABF5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609F-F8FF-490D-9F18-84F74F02A3B1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DCFF-A6E5-40A1-9C53-D1B4B0CABF5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609F-F8FF-490D-9F18-84F74F02A3B1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DCFF-A6E5-40A1-9C53-D1B4B0CABF5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609F-F8FF-490D-9F18-84F74F02A3B1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DCFF-A6E5-40A1-9C53-D1B4B0CABF5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609F-F8FF-490D-9F18-84F74F02A3B1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DCFF-A6E5-40A1-9C53-D1B4B0CABF5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7609F-F8FF-490D-9F18-84F74F02A3B1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7DCFF-A6E5-40A1-9C53-D1B4B0CABF5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Trabalho de Extração de Medidas e Análise Estatística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Elton F. de S. </a:t>
            </a:r>
            <a:r>
              <a:rPr lang="en-US" dirty="0" err="1" smtClean="0"/>
              <a:t>Soares</a:t>
            </a:r>
            <a:endParaRPr lang="en-US" dirty="0" smtClean="0"/>
          </a:p>
          <a:p>
            <a:r>
              <a:rPr lang="en-US" dirty="0" smtClean="0"/>
              <a:t>Carlos </a:t>
            </a:r>
            <a:r>
              <a:rPr lang="pt-BR" dirty="0" smtClean="0"/>
              <a:t>A. de M. S. </a:t>
            </a:r>
            <a:r>
              <a:rPr lang="pt-BR" dirty="0" err="1" smtClean="0"/>
              <a:t>Quintella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Distribuições Cumulativas</a:t>
            </a:r>
            <a:endParaRPr lang="en-US" dirty="0"/>
          </a:p>
        </p:txBody>
      </p:sp>
      <p:pic>
        <p:nvPicPr>
          <p:cNvPr id="4" name="Espaço Reservado para Conteúdo 3" descr="CDF10Segundo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554" y="1644232"/>
            <a:ext cx="7132846" cy="4188201"/>
          </a:xfrm>
        </p:spPr>
      </p:pic>
      <p:sp>
        <p:nvSpPr>
          <p:cNvPr id="5" name="CaixaDeTexto 4"/>
          <p:cNvSpPr txBox="1"/>
          <p:nvPr/>
        </p:nvSpPr>
        <p:spPr>
          <a:xfrm>
            <a:off x="0" y="59436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my_ecdf</a:t>
            </a:r>
            <a:r>
              <a:rPr lang="pt-BR" sz="1600" dirty="0"/>
              <a:t> &lt;- </a:t>
            </a:r>
            <a:r>
              <a:rPr lang="pt-BR" sz="1600" dirty="0" err="1"/>
              <a:t>ecdf</a:t>
            </a:r>
            <a:r>
              <a:rPr lang="pt-BR" sz="1600" dirty="0"/>
              <a:t>(BC_pOct89_AveragesPer10Seconds$X2 )</a:t>
            </a:r>
          </a:p>
          <a:p>
            <a:r>
              <a:rPr lang="pt-BR" sz="1600" dirty="0" err="1"/>
              <a:t>plot</a:t>
            </a:r>
            <a:r>
              <a:rPr lang="pt-BR" sz="1600" dirty="0"/>
              <a:t>(</a:t>
            </a:r>
            <a:r>
              <a:rPr lang="pt-BR" sz="1600" dirty="0" err="1"/>
              <a:t>my_ecdf</a:t>
            </a:r>
            <a:r>
              <a:rPr lang="pt-BR" sz="1600" dirty="0"/>
              <a:t>, </a:t>
            </a:r>
            <a:r>
              <a:rPr lang="pt-BR" sz="1600" dirty="0" err="1"/>
              <a:t>xlab</a:t>
            </a:r>
            <a:r>
              <a:rPr lang="pt-BR" sz="1600" dirty="0"/>
              <a:t> = "Taxa de envio média por 10 segundos", </a:t>
            </a:r>
            <a:r>
              <a:rPr lang="pt-BR" sz="1600" dirty="0" err="1" smtClean="0"/>
              <a:t>ylab</a:t>
            </a:r>
            <a:r>
              <a:rPr lang="pt-BR" sz="1600" dirty="0" smtClean="0"/>
              <a:t> </a:t>
            </a:r>
            <a:r>
              <a:rPr lang="pt-BR" sz="1600" dirty="0"/>
              <a:t>= "Frequência cumulativa", </a:t>
            </a:r>
            <a:r>
              <a:rPr lang="pt-BR" sz="1600" dirty="0" err="1" smtClean="0"/>
              <a:t>main</a:t>
            </a:r>
            <a:r>
              <a:rPr lang="pt-BR" sz="1600" dirty="0" smtClean="0"/>
              <a:t> </a:t>
            </a:r>
            <a:r>
              <a:rPr lang="pt-BR" sz="1600" dirty="0"/>
              <a:t>= "CDF da taxa de envio a cada intervalo de 10 segundos", </a:t>
            </a:r>
            <a:r>
              <a:rPr lang="pt-BR" sz="1600" dirty="0" err="1" smtClean="0"/>
              <a:t>verticals</a:t>
            </a:r>
            <a:r>
              <a:rPr lang="pt-BR" sz="1600" dirty="0" smtClean="0"/>
              <a:t>=T</a:t>
            </a:r>
            <a:r>
              <a:rPr lang="pt-BR" sz="1600" dirty="0"/>
              <a:t>, </a:t>
            </a:r>
            <a:r>
              <a:rPr lang="pt-BR" sz="1600" dirty="0" err="1"/>
              <a:t>do.points</a:t>
            </a:r>
            <a:r>
              <a:rPr lang="pt-BR" sz="1600" dirty="0"/>
              <a:t>=F,col.01line = NULL)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CDFs </a:t>
            </a:r>
            <a:r>
              <a:rPr lang="en-US" dirty="0" err="1"/>
              <a:t>complementares</a:t>
            </a:r>
            <a:endParaRPr lang="en-US" dirty="0"/>
          </a:p>
        </p:txBody>
      </p:sp>
      <p:pic>
        <p:nvPicPr>
          <p:cNvPr id="4" name="Espaço Reservado para Conteúdo 3" descr="CCDF1Segund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583" y="1600200"/>
            <a:ext cx="7137613" cy="4191000"/>
          </a:xfrm>
        </p:spPr>
      </p:pic>
      <p:sp>
        <p:nvSpPr>
          <p:cNvPr id="5" name="CaixaDeTexto 4"/>
          <p:cNvSpPr txBox="1"/>
          <p:nvPr/>
        </p:nvSpPr>
        <p:spPr>
          <a:xfrm>
            <a:off x="0" y="5791200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ccdf</a:t>
            </a:r>
            <a:r>
              <a:rPr lang="pt-BR" sz="1400" dirty="0"/>
              <a:t> &lt;- </a:t>
            </a:r>
            <a:r>
              <a:rPr lang="pt-BR" sz="1400" dirty="0" err="1"/>
              <a:t>data.frame</a:t>
            </a:r>
            <a:r>
              <a:rPr lang="pt-BR" sz="1400" dirty="0"/>
              <a:t>( x = </a:t>
            </a:r>
            <a:r>
              <a:rPr lang="pt-BR" sz="1400" dirty="0" err="1"/>
              <a:t>sort</a:t>
            </a:r>
            <a:r>
              <a:rPr lang="pt-BR" sz="1400" dirty="0"/>
              <a:t>(BC_pOct89_AveragesPerSecond$X2</a:t>
            </a:r>
            <a:r>
              <a:rPr lang="pt-BR" sz="1400" dirty="0" smtClean="0"/>
              <a:t>), y </a:t>
            </a:r>
            <a:r>
              <a:rPr lang="pt-BR" sz="1400" dirty="0"/>
              <a:t>= </a:t>
            </a:r>
            <a:r>
              <a:rPr lang="pt-BR" sz="1400" dirty="0" smtClean="0"/>
              <a:t>1-my_ecdf(</a:t>
            </a:r>
            <a:r>
              <a:rPr lang="pt-BR" sz="1400" dirty="0" err="1" smtClean="0"/>
              <a:t>sort</a:t>
            </a:r>
            <a:r>
              <a:rPr lang="pt-BR" sz="1400" dirty="0" smtClean="0"/>
              <a:t>(BC_pOct89_AveragesPerSecond$X2</a:t>
            </a:r>
            <a:r>
              <a:rPr lang="pt-BR" sz="1400" dirty="0"/>
              <a:t>) ))</a:t>
            </a:r>
          </a:p>
          <a:p>
            <a:r>
              <a:rPr lang="pt-BR" sz="1400" dirty="0" err="1"/>
              <a:t>ggplot</a:t>
            </a:r>
            <a:r>
              <a:rPr lang="pt-BR" sz="1400" dirty="0"/>
              <a:t>(data=</a:t>
            </a:r>
            <a:r>
              <a:rPr lang="pt-BR" sz="1400" dirty="0" err="1"/>
              <a:t>ccdf</a:t>
            </a:r>
            <a:r>
              <a:rPr lang="pt-BR" sz="1400" dirty="0"/>
              <a:t>, </a:t>
            </a:r>
            <a:r>
              <a:rPr lang="pt-BR" sz="1400" dirty="0" err="1"/>
              <a:t>aes</a:t>
            </a:r>
            <a:r>
              <a:rPr lang="pt-BR" sz="1400" dirty="0"/>
              <a:t>(x, y)) +  </a:t>
            </a:r>
            <a:r>
              <a:rPr lang="pt-BR" sz="1400" dirty="0" err="1"/>
              <a:t>geom_line</a:t>
            </a:r>
            <a:r>
              <a:rPr lang="pt-BR" sz="1400" dirty="0"/>
              <a:t>() + </a:t>
            </a:r>
            <a:r>
              <a:rPr lang="pt-BR" sz="1400" dirty="0" err="1"/>
              <a:t>xlab</a:t>
            </a:r>
            <a:r>
              <a:rPr lang="pt-BR" sz="1400" dirty="0"/>
              <a:t>("Taxa de envio média por segundo") + </a:t>
            </a:r>
            <a:r>
              <a:rPr lang="pt-BR" sz="1400" dirty="0" err="1"/>
              <a:t>ylab</a:t>
            </a:r>
            <a:r>
              <a:rPr lang="pt-BR" sz="1400" dirty="0"/>
              <a:t>("Frequência cumulativa complementar") + </a:t>
            </a:r>
            <a:r>
              <a:rPr lang="pt-BR" sz="1400" dirty="0" err="1"/>
              <a:t>ggtitle</a:t>
            </a:r>
            <a:r>
              <a:rPr lang="pt-BR" sz="1400" dirty="0"/>
              <a:t>("CCDF da taxa de envio a cada intervalo de 1 segundo", </a:t>
            </a:r>
            <a:r>
              <a:rPr lang="pt-BR" sz="1400" dirty="0" err="1"/>
              <a:t>subtitle</a:t>
            </a:r>
            <a:r>
              <a:rPr lang="pt-BR" sz="1400" dirty="0"/>
              <a:t> = NULL)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CDFs </a:t>
            </a:r>
            <a:r>
              <a:rPr lang="en-US" dirty="0" err="1"/>
              <a:t>complementares</a:t>
            </a:r>
            <a:endParaRPr lang="en-US" dirty="0"/>
          </a:p>
        </p:txBody>
      </p:sp>
      <p:pic>
        <p:nvPicPr>
          <p:cNvPr id="4" name="Espaço Reservado para Conteúdo 3" descr="CCDF10Segundo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303" y="1586206"/>
            <a:ext cx="7406697" cy="4348998"/>
          </a:xfrm>
        </p:spPr>
      </p:pic>
      <p:sp>
        <p:nvSpPr>
          <p:cNvPr id="5" name="CaixaDeTexto 4"/>
          <p:cNvSpPr txBox="1"/>
          <p:nvPr/>
        </p:nvSpPr>
        <p:spPr>
          <a:xfrm>
            <a:off x="76200" y="611933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ccdf</a:t>
            </a:r>
            <a:r>
              <a:rPr lang="pt-BR" sz="1200" dirty="0"/>
              <a:t> &lt;- </a:t>
            </a:r>
            <a:r>
              <a:rPr lang="pt-BR" sz="1200" dirty="0" err="1"/>
              <a:t>data.frame</a:t>
            </a:r>
            <a:r>
              <a:rPr lang="pt-BR" sz="1200" dirty="0"/>
              <a:t>( x = </a:t>
            </a:r>
            <a:r>
              <a:rPr lang="pt-BR" sz="1200" dirty="0" err="1"/>
              <a:t>sort</a:t>
            </a:r>
            <a:r>
              <a:rPr lang="pt-BR" sz="1200" dirty="0"/>
              <a:t>(BC_pOct89_AveragesPer10Seconds$X2</a:t>
            </a:r>
            <a:r>
              <a:rPr lang="pt-BR" sz="1200" dirty="0" smtClean="0"/>
              <a:t>), </a:t>
            </a:r>
            <a:r>
              <a:rPr lang="pt-BR" sz="1200" dirty="0"/>
              <a:t>y = </a:t>
            </a:r>
            <a:r>
              <a:rPr lang="pt-BR" sz="1200" dirty="0" smtClean="0"/>
              <a:t>1-my_ecdf(</a:t>
            </a:r>
            <a:r>
              <a:rPr lang="pt-BR" sz="1200" dirty="0" err="1" smtClean="0"/>
              <a:t>sort</a:t>
            </a:r>
            <a:r>
              <a:rPr lang="pt-BR" sz="1200" dirty="0" smtClean="0"/>
              <a:t>(BC_pOct89_AveragesPer10Seconds$X2</a:t>
            </a:r>
            <a:r>
              <a:rPr lang="pt-BR" sz="1200" dirty="0"/>
              <a:t>) ))</a:t>
            </a:r>
          </a:p>
          <a:p>
            <a:r>
              <a:rPr lang="pt-BR" sz="1200" dirty="0" err="1"/>
              <a:t>ggplot</a:t>
            </a:r>
            <a:r>
              <a:rPr lang="pt-BR" sz="1200" dirty="0"/>
              <a:t>(data=</a:t>
            </a:r>
            <a:r>
              <a:rPr lang="pt-BR" sz="1200" dirty="0" err="1"/>
              <a:t>ccdf</a:t>
            </a:r>
            <a:r>
              <a:rPr lang="pt-BR" sz="1200" dirty="0"/>
              <a:t>, </a:t>
            </a:r>
            <a:r>
              <a:rPr lang="pt-BR" sz="1200" dirty="0" err="1"/>
              <a:t>aes</a:t>
            </a:r>
            <a:r>
              <a:rPr lang="pt-BR" sz="1200" dirty="0"/>
              <a:t>(x, y)) +  </a:t>
            </a:r>
            <a:r>
              <a:rPr lang="pt-BR" sz="1200" dirty="0" err="1"/>
              <a:t>geom_line</a:t>
            </a:r>
            <a:r>
              <a:rPr lang="pt-BR" sz="1200" dirty="0"/>
              <a:t>() + </a:t>
            </a:r>
            <a:r>
              <a:rPr lang="pt-BR" sz="1200" dirty="0" err="1"/>
              <a:t>xlab</a:t>
            </a:r>
            <a:r>
              <a:rPr lang="pt-BR" sz="1200" dirty="0"/>
              <a:t>("Taxa de envio média por 10 segundos") + </a:t>
            </a:r>
            <a:r>
              <a:rPr lang="pt-BR" sz="1200" dirty="0" err="1"/>
              <a:t>ylab</a:t>
            </a:r>
            <a:r>
              <a:rPr lang="pt-BR" sz="1200" dirty="0"/>
              <a:t>("Frequência cumulativa complementar") + </a:t>
            </a:r>
            <a:r>
              <a:rPr lang="pt-BR" sz="1200" dirty="0" err="1"/>
              <a:t>ggtitle</a:t>
            </a:r>
            <a:r>
              <a:rPr lang="pt-BR" sz="1200" dirty="0"/>
              <a:t>("CCDF da taxa de envio a cada intervalo de 10 segundos", </a:t>
            </a:r>
            <a:r>
              <a:rPr lang="pt-BR" sz="1200" dirty="0" err="1"/>
              <a:t>subtitle</a:t>
            </a:r>
            <a:r>
              <a:rPr lang="pt-BR" sz="1200" dirty="0"/>
              <a:t> = NULL)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QQ-Plot</a:t>
            </a:r>
            <a:r>
              <a:rPr lang="pt-BR" dirty="0"/>
              <a:t> </a:t>
            </a:r>
            <a:r>
              <a:rPr lang="pt-BR" dirty="0" smtClean="0"/>
              <a:t>comparando com a normal</a:t>
            </a:r>
            <a:endParaRPr lang="en-US" dirty="0"/>
          </a:p>
        </p:txBody>
      </p:sp>
      <p:pic>
        <p:nvPicPr>
          <p:cNvPr id="4" name="Espaço Reservado para Conteúdo 3" descr="QQNormal1Segund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00200"/>
            <a:ext cx="7007838" cy="4114800"/>
          </a:xfrm>
        </p:spPr>
      </p:pic>
      <p:sp>
        <p:nvSpPr>
          <p:cNvPr id="5" name="CaixaDeTexto 4"/>
          <p:cNvSpPr txBox="1"/>
          <p:nvPr/>
        </p:nvSpPr>
        <p:spPr>
          <a:xfrm>
            <a:off x="0" y="58674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qqnorm</a:t>
            </a:r>
            <a:r>
              <a:rPr lang="pt-BR" sz="1600" dirty="0"/>
              <a:t>( BC_pOct89_AveragesPerSecond$X2, </a:t>
            </a:r>
            <a:r>
              <a:rPr lang="pt-BR" sz="1600" dirty="0" err="1"/>
              <a:t>ylab</a:t>
            </a:r>
            <a:r>
              <a:rPr lang="pt-BR" sz="1600" dirty="0"/>
              <a:t>="Taxa de envio média por segundo", </a:t>
            </a:r>
            <a:r>
              <a:rPr lang="pt-BR" sz="1600" dirty="0" err="1"/>
              <a:t>main</a:t>
            </a:r>
            <a:r>
              <a:rPr lang="pt-BR" sz="1600" dirty="0"/>
              <a:t>='QQ-Normal para intervalo de 1 segundo')</a:t>
            </a:r>
          </a:p>
          <a:p>
            <a:r>
              <a:rPr lang="pt-BR" sz="1600" dirty="0" err="1"/>
              <a:t>qqline</a:t>
            </a:r>
            <a:r>
              <a:rPr lang="pt-BR" sz="1600" dirty="0"/>
              <a:t>( BC_pOct89_AveragesPerSecond$X2 )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QQ-Plot</a:t>
            </a:r>
            <a:r>
              <a:rPr lang="pt-BR" dirty="0" smtClean="0"/>
              <a:t> comparando com a normal</a:t>
            </a:r>
            <a:endParaRPr lang="en-US" dirty="0"/>
          </a:p>
        </p:txBody>
      </p:sp>
      <p:pic>
        <p:nvPicPr>
          <p:cNvPr id="4" name="Espaço Reservado para Conteúdo 3" descr="QQNormal10Segundo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999" y="1410143"/>
            <a:ext cx="7331521" cy="4304857"/>
          </a:xfrm>
        </p:spPr>
      </p:pic>
      <p:sp>
        <p:nvSpPr>
          <p:cNvPr id="5" name="CaixaDeTexto 4"/>
          <p:cNvSpPr txBox="1"/>
          <p:nvPr/>
        </p:nvSpPr>
        <p:spPr>
          <a:xfrm>
            <a:off x="0" y="58674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qqnorm</a:t>
            </a:r>
            <a:r>
              <a:rPr lang="pt-BR" sz="1600" dirty="0"/>
              <a:t>( BC_pOct89_AveragesPer10Seconds$X2, </a:t>
            </a:r>
            <a:r>
              <a:rPr lang="pt-BR" sz="1600" dirty="0" err="1"/>
              <a:t>ylab</a:t>
            </a:r>
            <a:r>
              <a:rPr lang="pt-BR" sz="1600" dirty="0"/>
              <a:t>="Taxa de envio média por 10 segundos", </a:t>
            </a:r>
            <a:r>
              <a:rPr lang="pt-BR" sz="1600" dirty="0" err="1"/>
              <a:t>main</a:t>
            </a:r>
            <a:r>
              <a:rPr lang="pt-BR" sz="1600" dirty="0"/>
              <a:t>='QQ-Normal para intervalo de 10 segundos')</a:t>
            </a:r>
          </a:p>
          <a:p>
            <a:r>
              <a:rPr lang="pt-BR" sz="1600" dirty="0" err="1"/>
              <a:t>qqline</a:t>
            </a:r>
            <a:r>
              <a:rPr lang="pt-BR" sz="1600" dirty="0"/>
              <a:t>( BC_pOct89_AveragesPer10Seconds$X2 )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Função</a:t>
            </a:r>
            <a:r>
              <a:rPr lang="en-US" dirty="0" smtClean="0"/>
              <a:t> de </a:t>
            </a:r>
            <a:r>
              <a:rPr lang="en-US" dirty="0" err="1" smtClean="0"/>
              <a:t>autocorrelação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0928" y="1295400"/>
            <a:ext cx="7553121" cy="443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152400" y="59436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acf</a:t>
            </a:r>
            <a:r>
              <a:rPr lang="pt-BR" sz="2000" dirty="0"/>
              <a:t>(BC_pOct89_AveragesPerSecond$X2, </a:t>
            </a:r>
            <a:r>
              <a:rPr lang="pt-BR" sz="2000" dirty="0" err="1"/>
              <a:t>main</a:t>
            </a:r>
            <a:r>
              <a:rPr lang="pt-BR" sz="2000" dirty="0"/>
              <a:t>="ACF da taxa de envio por segundo", </a:t>
            </a:r>
            <a:r>
              <a:rPr lang="pt-BR" sz="2000" dirty="0" err="1"/>
              <a:t>lag.max</a:t>
            </a:r>
            <a:r>
              <a:rPr lang="pt-BR" sz="2000" dirty="0"/>
              <a:t> = 200)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Função</a:t>
            </a:r>
            <a:r>
              <a:rPr lang="en-US" dirty="0" smtClean="0"/>
              <a:t> de </a:t>
            </a:r>
            <a:r>
              <a:rPr lang="en-US" dirty="0" err="1" smtClean="0"/>
              <a:t>autocorrelação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413" y="1600200"/>
            <a:ext cx="7391187" cy="4339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228600" y="596174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acf</a:t>
            </a:r>
            <a:r>
              <a:rPr lang="pt-BR" sz="2000" dirty="0"/>
              <a:t>(BC_pOct89_AveragesPer10Seconds$X2, </a:t>
            </a:r>
            <a:r>
              <a:rPr lang="pt-BR" sz="2000" dirty="0" err="1"/>
              <a:t>main</a:t>
            </a:r>
            <a:r>
              <a:rPr lang="pt-BR" sz="2000" dirty="0"/>
              <a:t>="ACF da taxa de envio por 10 segundos", </a:t>
            </a:r>
            <a:r>
              <a:rPr lang="pt-BR" sz="2000" dirty="0" err="1"/>
              <a:t>lag.max</a:t>
            </a:r>
            <a:r>
              <a:rPr lang="pt-BR" sz="2000" dirty="0"/>
              <a:t> = 200)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Skewness</a:t>
            </a:r>
            <a:r>
              <a:rPr lang="en-US" dirty="0"/>
              <a:t>, Kurtosis e Hazard Rate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752601"/>
            <a:ext cx="8001000" cy="2209800"/>
          </a:xfrm>
        </p:spPr>
        <p:txBody>
          <a:bodyPr/>
          <a:lstStyle/>
          <a:p>
            <a:r>
              <a:rPr lang="pt-BR" dirty="0" smtClean="0"/>
              <a:t>Para intervalos de 1 segundo:</a:t>
            </a:r>
          </a:p>
          <a:p>
            <a:pPr lvl="1"/>
            <a:r>
              <a:rPr lang="pt-BR" dirty="0" err="1" smtClean="0"/>
              <a:t>Skewness</a:t>
            </a:r>
            <a:r>
              <a:rPr lang="pt-BR" dirty="0" smtClean="0"/>
              <a:t> = </a:t>
            </a:r>
            <a:r>
              <a:rPr lang="en-US" dirty="0" smtClean="0"/>
              <a:t>-0.7722392</a:t>
            </a:r>
          </a:p>
          <a:p>
            <a:pPr lvl="1"/>
            <a:r>
              <a:rPr lang="pt-BR" dirty="0" err="1" smtClean="0"/>
              <a:t>Kurtosis</a:t>
            </a:r>
            <a:r>
              <a:rPr lang="en-US" dirty="0" smtClean="0"/>
              <a:t>: 3.783097</a:t>
            </a:r>
          </a:p>
          <a:p>
            <a:pPr lvl="1"/>
            <a:r>
              <a:rPr lang="en-US" dirty="0" smtClean="0"/>
              <a:t>Hazard Rate: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18627" r="5263" b="5182"/>
          <a:stretch>
            <a:fillRect/>
          </a:stretch>
        </p:blipFill>
        <p:spPr bwMode="auto">
          <a:xfrm>
            <a:off x="3276600" y="3387462"/>
            <a:ext cx="3853700" cy="181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0" y="5387182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skewness</a:t>
            </a:r>
            <a:r>
              <a:rPr lang="pt-BR" dirty="0"/>
              <a:t>(BC_pOct89_AveragesPerSecond$X2</a:t>
            </a:r>
            <a:r>
              <a:rPr lang="pt-BR" dirty="0" smtClean="0"/>
              <a:t>)</a:t>
            </a:r>
          </a:p>
          <a:p>
            <a:r>
              <a:rPr lang="pt-BR" dirty="0" err="1"/>
              <a:t>kurtosis</a:t>
            </a:r>
            <a:r>
              <a:rPr lang="pt-BR" dirty="0"/>
              <a:t>(BC_pOct89_AveragesPerSecond$X2</a:t>
            </a:r>
            <a:r>
              <a:rPr lang="pt-BR" dirty="0" smtClean="0"/>
              <a:t>)</a:t>
            </a:r>
          </a:p>
          <a:p>
            <a:r>
              <a:rPr lang="pt-BR" dirty="0" err="1"/>
              <a:t>coxPh</a:t>
            </a:r>
            <a:r>
              <a:rPr lang="pt-BR" dirty="0"/>
              <a:t> = </a:t>
            </a:r>
            <a:r>
              <a:rPr lang="pt-BR" dirty="0" err="1"/>
              <a:t>coxph</a:t>
            </a:r>
            <a:r>
              <a:rPr lang="pt-BR" dirty="0"/>
              <a:t>(</a:t>
            </a:r>
            <a:r>
              <a:rPr lang="pt-BR" dirty="0" err="1"/>
              <a:t>Surv</a:t>
            </a:r>
            <a:r>
              <a:rPr lang="pt-BR" dirty="0"/>
              <a:t>(BC_pOct89_AveragesPerSecond$X2) ~  BC_pOct89_AveragesPerSecond$X1, BC_pOct89_AveragesPerSecond)</a:t>
            </a:r>
          </a:p>
          <a:p>
            <a:r>
              <a:rPr lang="pt-BR" dirty="0" err="1"/>
              <a:t>plot</a:t>
            </a:r>
            <a:r>
              <a:rPr lang="pt-BR" dirty="0"/>
              <a:t>(</a:t>
            </a:r>
            <a:r>
              <a:rPr lang="pt-BR" dirty="0" err="1"/>
              <a:t>basehaz</a:t>
            </a:r>
            <a:r>
              <a:rPr lang="pt-BR" dirty="0"/>
              <a:t>(</a:t>
            </a:r>
            <a:r>
              <a:rPr lang="pt-BR" dirty="0" err="1"/>
              <a:t>coxPh</a:t>
            </a:r>
            <a:r>
              <a:rPr lang="pt-BR" dirty="0"/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Skewness</a:t>
            </a:r>
            <a:r>
              <a:rPr lang="en-US" dirty="0"/>
              <a:t>, Kurtosis e Hazard Rate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752601"/>
            <a:ext cx="8001000" cy="2209800"/>
          </a:xfrm>
        </p:spPr>
        <p:txBody>
          <a:bodyPr/>
          <a:lstStyle/>
          <a:p>
            <a:r>
              <a:rPr lang="pt-BR" dirty="0" smtClean="0"/>
              <a:t>Para intervalos de 10 segundos:</a:t>
            </a:r>
          </a:p>
          <a:p>
            <a:pPr lvl="1"/>
            <a:r>
              <a:rPr lang="pt-BR" dirty="0" err="1" smtClean="0"/>
              <a:t>Skewness</a:t>
            </a:r>
            <a:r>
              <a:rPr lang="pt-BR" dirty="0" smtClean="0"/>
              <a:t> = </a:t>
            </a:r>
            <a:r>
              <a:rPr lang="en-US" dirty="0" smtClean="0"/>
              <a:t>-0.8760983</a:t>
            </a:r>
          </a:p>
          <a:p>
            <a:pPr lvl="1"/>
            <a:r>
              <a:rPr lang="pt-BR" dirty="0" err="1" smtClean="0"/>
              <a:t>Kurtosis</a:t>
            </a:r>
            <a:r>
              <a:rPr lang="en-US" dirty="0" smtClean="0"/>
              <a:t>: 3.805881</a:t>
            </a:r>
          </a:p>
          <a:p>
            <a:pPr lvl="1"/>
            <a:r>
              <a:rPr lang="en-US" dirty="0" smtClean="0"/>
              <a:t>Hazard Rate: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19328" r="5263" b="6723"/>
          <a:stretch>
            <a:fillRect/>
          </a:stretch>
        </p:blipFill>
        <p:spPr bwMode="auto">
          <a:xfrm>
            <a:off x="3200400" y="3466307"/>
            <a:ext cx="4191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0" y="5387182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skewness</a:t>
            </a:r>
            <a:r>
              <a:rPr lang="pt-BR" dirty="0"/>
              <a:t>(BC_pOct89_AveragesPer10Seconds$X2</a:t>
            </a:r>
            <a:r>
              <a:rPr lang="pt-BR" dirty="0" smtClean="0"/>
              <a:t>)</a:t>
            </a:r>
          </a:p>
          <a:p>
            <a:r>
              <a:rPr lang="pt-BR" dirty="0" err="1"/>
              <a:t>kurtosis</a:t>
            </a:r>
            <a:r>
              <a:rPr lang="pt-BR" dirty="0"/>
              <a:t>(BC_pOct89_AveragesPer10Seconds$X2</a:t>
            </a:r>
            <a:r>
              <a:rPr lang="pt-BR" dirty="0" smtClean="0"/>
              <a:t>)</a:t>
            </a:r>
          </a:p>
          <a:p>
            <a:r>
              <a:rPr lang="pt-BR" dirty="0" err="1"/>
              <a:t>coxPh</a:t>
            </a:r>
            <a:r>
              <a:rPr lang="pt-BR" dirty="0"/>
              <a:t> = </a:t>
            </a:r>
            <a:r>
              <a:rPr lang="pt-BR" dirty="0" err="1"/>
              <a:t>coxph</a:t>
            </a:r>
            <a:r>
              <a:rPr lang="pt-BR" dirty="0"/>
              <a:t>(</a:t>
            </a:r>
            <a:r>
              <a:rPr lang="pt-BR" dirty="0" err="1"/>
              <a:t>Surv</a:t>
            </a:r>
            <a:r>
              <a:rPr lang="pt-BR" dirty="0"/>
              <a:t>(BC_pOct89_AveragesPer10Seconds$X2) ~  BC_pOct89_AveragesPer10Seconds$X1, BC_pOct89_AveragesPer10Seconds)</a:t>
            </a:r>
          </a:p>
          <a:p>
            <a:r>
              <a:rPr lang="pt-BR" dirty="0" err="1"/>
              <a:t>plot</a:t>
            </a:r>
            <a:r>
              <a:rPr lang="pt-BR" dirty="0"/>
              <a:t>(</a:t>
            </a:r>
            <a:r>
              <a:rPr lang="pt-BR" dirty="0" err="1"/>
              <a:t>basehaz</a:t>
            </a:r>
            <a:r>
              <a:rPr lang="pt-BR" dirty="0"/>
              <a:t>(</a:t>
            </a:r>
            <a:r>
              <a:rPr lang="pt-BR" dirty="0" err="1"/>
              <a:t>coxPh</a:t>
            </a:r>
            <a:r>
              <a:rPr lang="pt-BR" dirty="0"/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</a:t>
            </a:r>
            <a:r>
              <a:rPr lang="pt-BR" dirty="0" err="1" smtClean="0"/>
              <a:t>álise</a:t>
            </a:r>
            <a:r>
              <a:rPr lang="pt-BR" dirty="0" smtClean="0"/>
              <a:t> das Medidas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Series Temporais, Histogramas, CDF e CCDF sugerem uma distribuição normal com uma cauda leve à esquerda.</a:t>
            </a:r>
            <a:endParaRPr lang="en-US" dirty="0" smtClean="0"/>
          </a:p>
          <a:p>
            <a:endParaRPr lang="pt-BR" dirty="0" smtClean="0"/>
          </a:p>
          <a:p>
            <a:r>
              <a:rPr lang="pt-BR" dirty="0" err="1" smtClean="0"/>
              <a:t>Skewness</a:t>
            </a:r>
            <a:r>
              <a:rPr lang="pt-BR" dirty="0" smtClean="0"/>
              <a:t> e </a:t>
            </a:r>
            <a:r>
              <a:rPr lang="pt-BR" dirty="0" err="1" smtClean="0"/>
              <a:t>Hazard</a:t>
            </a:r>
            <a:r>
              <a:rPr lang="pt-BR" dirty="0" smtClean="0"/>
              <a:t> Rate sugerem que a distribuição tem uma cauda leve à esquerda.</a:t>
            </a:r>
          </a:p>
          <a:p>
            <a:endParaRPr lang="pt-BR" dirty="0" smtClean="0"/>
          </a:p>
          <a:p>
            <a:r>
              <a:rPr lang="pt-BR" dirty="0" err="1" smtClean="0"/>
              <a:t>Kurtosis</a:t>
            </a:r>
            <a:r>
              <a:rPr lang="pt-BR" dirty="0" smtClean="0"/>
              <a:t> e </a:t>
            </a:r>
            <a:r>
              <a:rPr lang="pt-BR" dirty="0" err="1" smtClean="0"/>
              <a:t>QQ-Normal</a:t>
            </a:r>
            <a:r>
              <a:rPr lang="pt-BR" dirty="0" smtClean="0"/>
              <a:t> sugerem que a distribuição é próxima da normal.</a:t>
            </a:r>
          </a:p>
          <a:p>
            <a:endParaRPr lang="pt-BR" dirty="0" smtClean="0"/>
          </a:p>
          <a:p>
            <a:r>
              <a:rPr lang="pt-BR" dirty="0" smtClean="0"/>
              <a:t>Função de </a:t>
            </a:r>
            <a:r>
              <a:rPr lang="pt-BR" dirty="0" err="1" smtClean="0"/>
              <a:t>Autocorrelação</a:t>
            </a:r>
            <a:r>
              <a:rPr lang="en-US" dirty="0" smtClean="0"/>
              <a:t> </a:t>
            </a:r>
            <a:r>
              <a:rPr lang="en-US" dirty="0" err="1" smtClean="0"/>
              <a:t>sugere</a:t>
            </a:r>
            <a:r>
              <a:rPr lang="en-US" dirty="0" smtClean="0"/>
              <a:t> um </a:t>
            </a:r>
            <a:r>
              <a:rPr lang="en-US" dirty="0" err="1" smtClean="0"/>
              <a:t>comportamento</a:t>
            </a:r>
            <a:r>
              <a:rPr lang="en-US" dirty="0" smtClean="0"/>
              <a:t> </a:t>
            </a:r>
            <a:r>
              <a:rPr lang="en-US" dirty="0" err="1" smtClean="0"/>
              <a:t>constante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longo</a:t>
            </a:r>
            <a:r>
              <a:rPr lang="en-US" dirty="0" smtClean="0"/>
              <a:t> do tempo n</a:t>
            </a:r>
            <a:r>
              <a:rPr lang="pt-BR" dirty="0" err="1" smtClean="0"/>
              <a:t>ão</a:t>
            </a:r>
            <a:r>
              <a:rPr lang="pt-BR" dirty="0" smtClean="0"/>
              <a:t> cíclico.</a:t>
            </a:r>
            <a:endParaRPr lang="en-US" dirty="0" smtClean="0"/>
          </a:p>
          <a:p>
            <a:endParaRPr lang="pt-B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Trace </a:t>
            </a:r>
            <a:r>
              <a:rPr lang="pt-BR" dirty="0" err="1" smtClean="0"/>
              <a:t>Bellcore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O trace de </a:t>
            </a:r>
            <a:r>
              <a:rPr lang="pt-BR" dirty="0" err="1"/>
              <a:t>Bellcore</a:t>
            </a:r>
            <a:r>
              <a:rPr lang="pt-BR" dirty="0"/>
              <a:t> consiste de um arquivo texto contendo duas colunas: na primeira </a:t>
            </a:r>
            <a:r>
              <a:rPr lang="pt-BR" dirty="0" smtClean="0"/>
              <a:t>coluna tem-se </a:t>
            </a:r>
            <a:r>
              <a:rPr lang="pt-BR" dirty="0"/>
              <a:t>o </a:t>
            </a:r>
            <a:r>
              <a:rPr lang="pt-BR" dirty="0" err="1"/>
              <a:t>timestamp</a:t>
            </a:r>
            <a:r>
              <a:rPr lang="pt-BR" dirty="0"/>
              <a:t> do envio de um pacote, na </a:t>
            </a:r>
            <a:r>
              <a:rPr lang="pt-BR" dirty="0" smtClean="0"/>
              <a:t>segunda </a:t>
            </a:r>
            <a:r>
              <a:rPr lang="pt-BR" dirty="0"/>
              <a:t>coluna tem-se o tamanho do </a:t>
            </a:r>
            <a:r>
              <a:rPr lang="pt-BR" dirty="0" smtClean="0"/>
              <a:t>respectivo pacote </a:t>
            </a:r>
            <a:r>
              <a:rPr lang="pt-BR" dirty="0"/>
              <a:t>em bytes.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Ao </a:t>
            </a:r>
            <a:r>
              <a:rPr lang="pt-BR" dirty="0"/>
              <a:t>todo tem-se um total de 30 minutos de medição.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Estas </a:t>
            </a:r>
            <a:r>
              <a:rPr lang="pt-BR" dirty="0"/>
              <a:t>medidas foram </a:t>
            </a:r>
            <a:r>
              <a:rPr lang="pt-BR" dirty="0" smtClean="0"/>
              <a:t>obtidas em </a:t>
            </a:r>
            <a:r>
              <a:rPr lang="pt-BR" dirty="0"/>
              <a:t>1989 a partir de uma interface Ethernet da rede de </a:t>
            </a:r>
            <a:r>
              <a:rPr lang="pt-BR" dirty="0" err="1"/>
              <a:t>Bellcore</a:t>
            </a:r>
            <a:r>
              <a:rPr lang="pt-BR" dirty="0"/>
              <a:t> (</a:t>
            </a:r>
            <a:r>
              <a:rPr lang="pt-BR" dirty="0" err="1"/>
              <a:t>Bellcore</a:t>
            </a:r>
            <a:r>
              <a:rPr lang="pt-BR" dirty="0"/>
              <a:t> </a:t>
            </a:r>
            <a:r>
              <a:rPr lang="pt-BR" dirty="0" err="1"/>
              <a:t>Morristown</a:t>
            </a:r>
            <a:r>
              <a:rPr lang="pt-BR" dirty="0"/>
              <a:t> </a:t>
            </a:r>
            <a:r>
              <a:rPr lang="pt-BR" dirty="0" err="1"/>
              <a:t>Research</a:t>
            </a:r>
            <a:r>
              <a:rPr lang="pt-BR" dirty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en-US" dirty="0" smtClean="0"/>
              <a:t>Engineering facility).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Distribui</a:t>
            </a:r>
            <a:r>
              <a:rPr lang="pt-BR" dirty="0" err="1" smtClean="0"/>
              <a:t>ção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r="8019"/>
          <a:stretch/>
        </p:blipFill>
        <p:spPr bwMode="auto">
          <a:xfrm>
            <a:off x="1349044" y="1412641"/>
            <a:ext cx="644591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tângulo 3"/>
          <p:cNvSpPr/>
          <p:nvPr/>
        </p:nvSpPr>
        <p:spPr>
          <a:xfrm>
            <a:off x="0" y="5527441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fit &lt;- </a:t>
            </a:r>
            <a:r>
              <a:rPr lang="en-US" sz="1200" dirty="0" err="1"/>
              <a:t>fitdistr</a:t>
            </a:r>
            <a:r>
              <a:rPr lang="en-US" sz="1200" dirty="0"/>
              <a:t>(BC_pOct89_AveragesPerSecond$X2, "normal")</a:t>
            </a:r>
          </a:p>
          <a:p>
            <a:r>
              <a:rPr lang="en-US" sz="1200" dirty="0"/>
              <a:t>class(fit)</a:t>
            </a:r>
          </a:p>
          <a:p>
            <a:r>
              <a:rPr lang="en-US" sz="1200" dirty="0" smtClean="0"/>
              <a:t>para </a:t>
            </a:r>
            <a:r>
              <a:rPr lang="en-US" sz="1200" dirty="0"/>
              <a:t>&lt;- </a:t>
            </a:r>
            <a:r>
              <a:rPr lang="en-US" sz="1200" dirty="0" err="1"/>
              <a:t>fit$estimate</a:t>
            </a:r>
            <a:endParaRPr lang="en-US" sz="1200" dirty="0"/>
          </a:p>
          <a:p>
            <a:r>
              <a:rPr lang="en-US" sz="1200" dirty="0" smtClean="0"/>
              <a:t>x </a:t>
            </a:r>
            <a:r>
              <a:rPr lang="en-US" sz="1200" dirty="0"/>
              <a:t>&lt;- BC_pOct89_AveragesPerSecond$X2</a:t>
            </a:r>
          </a:p>
          <a:p>
            <a:r>
              <a:rPr lang="en-US" sz="1200" dirty="0" err="1"/>
              <a:t>hist</a:t>
            </a:r>
            <a:r>
              <a:rPr lang="en-US" sz="1200" dirty="0"/>
              <a:t>(x, </a:t>
            </a:r>
            <a:r>
              <a:rPr lang="en-US" sz="1200" dirty="0" err="1"/>
              <a:t>prob</a:t>
            </a:r>
            <a:r>
              <a:rPr lang="en-US" sz="1200" dirty="0"/>
              <a:t> = TRUE, </a:t>
            </a:r>
            <a:r>
              <a:rPr lang="en-US" sz="1200" dirty="0" err="1"/>
              <a:t>xlab</a:t>
            </a:r>
            <a:r>
              <a:rPr lang="en-US" sz="1200" dirty="0"/>
              <a:t> = "Taxa de </a:t>
            </a:r>
            <a:r>
              <a:rPr lang="en-US" sz="1200" dirty="0" err="1"/>
              <a:t>envio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bits </a:t>
            </a:r>
            <a:r>
              <a:rPr lang="en-US" sz="1200" dirty="0" err="1"/>
              <a:t>por</a:t>
            </a:r>
            <a:r>
              <a:rPr lang="en-US" sz="1200" dirty="0"/>
              <a:t> </a:t>
            </a:r>
            <a:r>
              <a:rPr lang="en-US" sz="1200" dirty="0" err="1"/>
              <a:t>segundo</a:t>
            </a:r>
            <a:r>
              <a:rPr lang="en-US" sz="1200" dirty="0"/>
              <a:t>", </a:t>
            </a:r>
            <a:r>
              <a:rPr lang="en-US" sz="1200" dirty="0" smtClean="0"/>
              <a:t> </a:t>
            </a:r>
            <a:r>
              <a:rPr lang="en-US" sz="1200" dirty="0" err="1"/>
              <a:t>ylab</a:t>
            </a:r>
            <a:r>
              <a:rPr lang="en-US" sz="1200" dirty="0"/>
              <a:t> = "</a:t>
            </a:r>
            <a:r>
              <a:rPr lang="en-US" sz="1200" dirty="0" err="1"/>
              <a:t>Densidade</a:t>
            </a:r>
            <a:r>
              <a:rPr lang="en-US" sz="1200" dirty="0"/>
              <a:t>", main = "</a:t>
            </a:r>
            <a:r>
              <a:rPr lang="en-US" sz="1200" dirty="0" err="1"/>
              <a:t>Comparação</a:t>
            </a:r>
            <a:r>
              <a:rPr lang="en-US" sz="1200" dirty="0"/>
              <a:t> com a </a:t>
            </a:r>
            <a:r>
              <a:rPr lang="en-US" sz="1200" dirty="0" err="1"/>
              <a:t>distribuição</a:t>
            </a:r>
            <a:r>
              <a:rPr lang="en-US" sz="1200" dirty="0"/>
              <a:t> normal")</a:t>
            </a:r>
          </a:p>
          <a:p>
            <a:r>
              <a:rPr lang="en-US" sz="1200" dirty="0"/>
              <a:t>curve(</a:t>
            </a:r>
            <a:r>
              <a:rPr lang="en-US" sz="1200" dirty="0" err="1"/>
              <a:t>dnorm</a:t>
            </a:r>
            <a:r>
              <a:rPr lang="en-US" sz="1200" dirty="0"/>
              <a:t>(x, para[1], para[2]), col = 2, add = TRUE)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Distribui</a:t>
            </a:r>
            <a:r>
              <a:rPr lang="pt-BR" dirty="0" err="1" smtClean="0"/>
              <a:t>ção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6705599" cy="3937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tângulo 3"/>
          <p:cNvSpPr/>
          <p:nvPr/>
        </p:nvSpPr>
        <p:spPr>
          <a:xfrm>
            <a:off x="0" y="5527441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fit &lt;- </a:t>
            </a:r>
            <a:r>
              <a:rPr lang="en-US" sz="1200" dirty="0" err="1"/>
              <a:t>fitdistr</a:t>
            </a:r>
            <a:r>
              <a:rPr lang="en-US" sz="1200" dirty="0"/>
              <a:t>(BC_pOct89_AveragesPerSecond$X2, "normal")</a:t>
            </a:r>
          </a:p>
          <a:p>
            <a:r>
              <a:rPr lang="en-US" sz="1200" dirty="0"/>
              <a:t>class(fit)</a:t>
            </a:r>
          </a:p>
          <a:p>
            <a:r>
              <a:rPr lang="en-US" sz="1200" dirty="0" smtClean="0"/>
              <a:t>para </a:t>
            </a:r>
            <a:r>
              <a:rPr lang="en-US" sz="1200" dirty="0"/>
              <a:t>&lt;- </a:t>
            </a:r>
            <a:r>
              <a:rPr lang="en-US" sz="1200" dirty="0" err="1"/>
              <a:t>fit$estimate</a:t>
            </a:r>
            <a:endParaRPr lang="en-US" sz="1200" dirty="0"/>
          </a:p>
          <a:p>
            <a:r>
              <a:rPr lang="en-US" sz="1200" dirty="0" smtClean="0"/>
              <a:t>x </a:t>
            </a:r>
            <a:r>
              <a:rPr lang="en-US" sz="1200" dirty="0"/>
              <a:t>&lt;- BC_pOct89_AveragesPer10Seconds$X2</a:t>
            </a:r>
          </a:p>
          <a:p>
            <a:r>
              <a:rPr lang="en-US" sz="1200" dirty="0" err="1"/>
              <a:t>hist</a:t>
            </a:r>
            <a:r>
              <a:rPr lang="en-US" sz="1200" dirty="0"/>
              <a:t>(x, </a:t>
            </a:r>
            <a:r>
              <a:rPr lang="en-US" sz="1200" dirty="0" err="1"/>
              <a:t>prob</a:t>
            </a:r>
            <a:r>
              <a:rPr lang="en-US" sz="1200" dirty="0"/>
              <a:t> = TRUE, </a:t>
            </a:r>
            <a:r>
              <a:rPr lang="en-US" sz="1200" dirty="0" err="1"/>
              <a:t>xlab</a:t>
            </a:r>
            <a:r>
              <a:rPr lang="en-US" sz="1200" dirty="0"/>
              <a:t> = "Taxa de </a:t>
            </a:r>
            <a:r>
              <a:rPr lang="en-US" sz="1200" dirty="0" err="1"/>
              <a:t>envio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bits </a:t>
            </a:r>
            <a:r>
              <a:rPr lang="en-US" sz="1200" dirty="0" err="1"/>
              <a:t>por</a:t>
            </a:r>
            <a:r>
              <a:rPr lang="en-US" sz="1200" dirty="0"/>
              <a:t> 10 </a:t>
            </a:r>
            <a:r>
              <a:rPr lang="en-US" sz="1200" dirty="0" err="1"/>
              <a:t>segundos</a:t>
            </a:r>
            <a:r>
              <a:rPr lang="en-US" sz="1200" dirty="0"/>
              <a:t>", </a:t>
            </a:r>
            <a:r>
              <a:rPr lang="en-US" sz="1200" dirty="0" err="1" smtClean="0"/>
              <a:t>ylab</a:t>
            </a:r>
            <a:r>
              <a:rPr lang="en-US" sz="1200" dirty="0" smtClean="0"/>
              <a:t> </a:t>
            </a:r>
            <a:r>
              <a:rPr lang="en-US" sz="1200" dirty="0"/>
              <a:t>= "</a:t>
            </a:r>
            <a:r>
              <a:rPr lang="en-US" sz="1200" dirty="0" err="1"/>
              <a:t>Densidade</a:t>
            </a:r>
            <a:r>
              <a:rPr lang="en-US" sz="1200" dirty="0"/>
              <a:t>", main = "</a:t>
            </a:r>
            <a:r>
              <a:rPr lang="en-US" sz="1200" dirty="0" err="1"/>
              <a:t>Comparação</a:t>
            </a:r>
            <a:r>
              <a:rPr lang="en-US" sz="1200" dirty="0"/>
              <a:t> com a </a:t>
            </a:r>
            <a:r>
              <a:rPr lang="en-US" sz="1200" dirty="0" err="1"/>
              <a:t>distribuição</a:t>
            </a:r>
            <a:r>
              <a:rPr lang="en-US" sz="1200" dirty="0"/>
              <a:t> normal")</a:t>
            </a:r>
          </a:p>
          <a:p>
            <a:r>
              <a:rPr lang="en-US" sz="1200" dirty="0"/>
              <a:t>curve(</a:t>
            </a:r>
            <a:r>
              <a:rPr lang="en-US" sz="1200" dirty="0" err="1"/>
              <a:t>dnorm</a:t>
            </a:r>
            <a:r>
              <a:rPr lang="en-US" sz="1200" dirty="0"/>
              <a:t>(x, para[1], para[2]), col = 2, add = TRUE)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Trace </a:t>
            </a:r>
            <a:r>
              <a:rPr lang="pt-BR" dirty="0" err="1" smtClean="0"/>
              <a:t>CityTracks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r>
              <a:rPr lang="pt-BR" sz="1600" dirty="0"/>
              <a:t>O Data set é composto de 3 arquivos CSV, o primeiro posições </a:t>
            </a:r>
            <a:r>
              <a:rPr lang="pt-BR" sz="1600" dirty="0" err="1"/>
              <a:t>geolocalizadas</a:t>
            </a:r>
            <a:r>
              <a:rPr lang="pt-BR" sz="1600" dirty="0"/>
              <a:t> com </a:t>
            </a:r>
            <a:r>
              <a:rPr lang="pt-BR" sz="1600" dirty="0" err="1"/>
              <a:t>timestamp</a:t>
            </a:r>
            <a:r>
              <a:rPr lang="pt-BR" sz="1600" dirty="0"/>
              <a:t> de dispositivos celulares de (6 usuários ao longo de 5 meses). O segundo com origem, e data hora de início e fim de cada uma das trajetórias dos usuários. O terceiro é referente a um segmento de trajetória onde existe apenas um modal. </a:t>
            </a:r>
            <a:br>
              <a:rPr lang="pt-BR" sz="1600" dirty="0"/>
            </a:br>
            <a:endParaRPr lang="pt-BR" sz="1600" dirty="0" smtClean="0"/>
          </a:p>
          <a:p>
            <a:r>
              <a:rPr lang="pt-BR" sz="1600" dirty="0" smtClean="0"/>
              <a:t>Arquivo </a:t>
            </a:r>
            <a:r>
              <a:rPr lang="pt-BR" sz="1600" dirty="0"/>
              <a:t>CSV com duração de trajetórias e a distância entre o ponto de origem e o ponto final calculados usando a fórmula de </a:t>
            </a:r>
            <a:r>
              <a:rPr lang="pt-BR" sz="1600" dirty="0" err="1"/>
              <a:t>Harvesine</a:t>
            </a:r>
            <a:r>
              <a:rPr lang="pt-BR" sz="1600" dirty="0" smtClean="0"/>
              <a:t>.</a:t>
            </a:r>
            <a:r>
              <a:rPr lang="pt-BR" sz="1600" dirty="0"/>
              <a:t/>
            </a:r>
            <a:br>
              <a:rPr lang="pt-BR" sz="1600" dirty="0"/>
            </a:br>
            <a:endParaRPr lang="pt-BR" sz="1600" dirty="0" smtClean="0"/>
          </a:p>
          <a:p>
            <a:r>
              <a:rPr lang="pt-BR" sz="1600" dirty="0" err="1" smtClean="0"/>
              <a:t>device</a:t>
            </a:r>
            <a:r>
              <a:rPr lang="pt-BR" sz="1600" dirty="0"/>
              <a:t>: id do smartphone</a:t>
            </a:r>
          </a:p>
          <a:p>
            <a:r>
              <a:rPr lang="pt-BR" sz="1600" dirty="0"/>
              <a:t>Trajetória: número da trajetória</a:t>
            </a:r>
          </a:p>
          <a:p>
            <a:r>
              <a:rPr lang="pt-BR" sz="1600" dirty="0"/>
              <a:t>Início / Fim : </a:t>
            </a:r>
            <a:r>
              <a:rPr lang="pt-BR" sz="1600" dirty="0" err="1"/>
              <a:t>geolocation</a:t>
            </a:r>
            <a:r>
              <a:rPr lang="pt-BR" sz="1600" dirty="0"/>
              <a:t> </a:t>
            </a:r>
            <a:r>
              <a:rPr lang="pt-BR" sz="1600" dirty="0" err="1"/>
              <a:t>record</a:t>
            </a:r>
            <a:r>
              <a:rPr lang="pt-BR" sz="1600" dirty="0"/>
              <a:t>.</a:t>
            </a:r>
          </a:p>
          <a:p>
            <a:r>
              <a:rPr lang="pt-BR" sz="1600" dirty="0"/>
              <a:t>Duração: em segundos</a:t>
            </a:r>
          </a:p>
          <a:p>
            <a:r>
              <a:rPr lang="pt-BR" sz="1600" dirty="0" err="1"/>
              <a:t>Distância_begin_end</a:t>
            </a:r>
            <a:r>
              <a:rPr lang="pt-BR" sz="1600" dirty="0"/>
              <a:t>: em </a:t>
            </a:r>
            <a:r>
              <a:rPr lang="pt-BR" sz="1600" dirty="0" smtClean="0"/>
              <a:t>metros</a:t>
            </a:r>
          </a:p>
          <a:p>
            <a:endParaRPr lang="pt-BR" sz="1600" dirty="0" smtClean="0"/>
          </a:p>
          <a:p>
            <a:r>
              <a:rPr lang="pt-BR" sz="1600" dirty="0" smtClean="0"/>
              <a:t>Ao </a:t>
            </a:r>
            <a:r>
              <a:rPr lang="pt-BR" sz="1600" dirty="0"/>
              <a:t>todo tem-se um total de aproximadamente 44 horas de medição</a:t>
            </a:r>
            <a:r>
              <a:rPr lang="pt-BR" sz="1600" dirty="0" smtClean="0"/>
              <a:t>.</a:t>
            </a:r>
          </a:p>
          <a:p>
            <a:endParaRPr lang="pt-BR" sz="1600" dirty="0" smtClean="0"/>
          </a:p>
          <a:p>
            <a:r>
              <a:rPr lang="pt-BR" sz="1600" dirty="0" smtClean="0"/>
              <a:t>Estas </a:t>
            </a:r>
            <a:r>
              <a:rPr lang="pt-BR" sz="1600" dirty="0"/>
              <a:t>medidas foram obtidas em 2012 e 2013 a partir de </a:t>
            </a:r>
            <a:r>
              <a:rPr lang="pt-BR" sz="1600" dirty="0" err="1"/>
              <a:t>Iphones</a:t>
            </a:r>
            <a:r>
              <a:rPr lang="pt-BR" sz="1600" dirty="0"/>
              <a:t> de nove voluntários das cidades do Rio de Janeiro e Niterói.</a:t>
            </a:r>
            <a:endParaRPr lang="en-US" sz="2000" dirty="0"/>
          </a:p>
          <a:p>
            <a:pPr marL="0" indent="0">
              <a:buNone/>
            </a:pPr>
            <a:r>
              <a:rPr lang="pt-BR" sz="2000" dirty="0" smtClean="0"/>
              <a:t> </a:t>
            </a:r>
            <a:endParaRPr lang="pt-BR" sz="2000" dirty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Extração de Medidas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Para extração das medidas foi utilizada a ferramenta R Studio baseada na linguagem R.</a:t>
            </a:r>
          </a:p>
          <a:p>
            <a:endParaRPr lang="pt-BR" dirty="0" smtClean="0"/>
          </a:p>
          <a:p>
            <a:r>
              <a:rPr lang="pt-BR" dirty="0" smtClean="0"/>
              <a:t>As medidas extraídas foram</a:t>
            </a:r>
            <a:r>
              <a:rPr lang="en-US" dirty="0" smtClean="0"/>
              <a:t>:</a:t>
            </a:r>
          </a:p>
          <a:p>
            <a:pPr lvl="1"/>
            <a:r>
              <a:rPr lang="pt-BR" dirty="0" smtClean="0"/>
              <a:t>Serie temporal de registros coletados por dia</a:t>
            </a:r>
          </a:p>
          <a:p>
            <a:pPr lvl="1"/>
            <a:r>
              <a:rPr lang="pt-BR" dirty="0" smtClean="0"/>
              <a:t>Histograma da distância das trajetórias</a:t>
            </a:r>
          </a:p>
          <a:p>
            <a:pPr lvl="1"/>
            <a:r>
              <a:rPr lang="en-US" dirty="0" smtClean="0"/>
              <a:t>CDF da </a:t>
            </a:r>
            <a:r>
              <a:rPr lang="en-US" dirty="0" err="1" smtClean="0"/>
              <a:t>distância</a:t>
            </a:r>
            <a:r>
              <a:rPr lang="en-US" dirty="0" smtClean="0"/>
              <a:t> das </a:t>
            </a:r>
            <a:r>
              <a:rPr lang="en-US" dirty="0" err="1" smtClean="0"/>
              <a:t>trajetórias</a:t>
            </a:r>
            <a:endParaRPr lang="en-US" dirty="0"/>
          </a:p>
          <a:p>
            <a:pPr lvl="1"/>
            <a:r>
              <a:rPr lang="pt-BR" dirty="0"/>
              <a:t>QQ-</a:t>
            </a:r>
            <a:r>
              <a:rPr lang="pt-BR" dirty="0" err="1"/>
              <a:t>Plot</a:t>
            </a:r>
            <a:r>
              <a:rPr lang="pt-BR" dirty="0"/>
              <a:t> comparando com distribuição </a:t>
            </a:r>
            <a:r>
              <a:rPr lang="pt-BR" dirty="0" smtClean="0"/>
              <a:t>normal</a:t>
            </a:r>
          </a:p>
          <a:p>
            <a:pPr lvl="1"/>
            <a:r>
              <a:rPr lang="pt-BR" dirty="0" smtClean="0"/>
              <a:t>Função de </a:t>
            </a:r>
            <a:r>
              <a:rPr lang="pt-BR" dirty="0" err="1" smtClean="0"/>
              <a:t>autocorrelação</a:t>
            </a:r>
            <a:r>
              <a:rPr lang="pt-BR" dirty="0" smtClean="0"/>
              <a:t>, </a:t>
            </a:r>
            <a:r>
              <a:rPr lang="pt-BR" dirty="0" err="1" smtClean="0"/>
              <a:t>Skewness</a:t>
            </a:r>
            <a:r>
              <a:rPr lang="pt-BR" dirty="0" smtClean="0"/>
              <a:t> e </a:t>
            </a:r>
            <a:r>
              <a:rPr lang="pt-BR" dirty="0" err="1" smtClean="0"/>
              <a:t>Kurtosis</a:t>
            </a:r>
            <a:endParaRPr lang="pt-BR" dirty="0" smtClean="0"/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 smtClean="0"/>
              <a:t>Serie temporal de registros </a:t>
            </a:r>
            <a:r>
              <a:rPr lang="pt-BR" sz="3600" dirty="0"/>
              <a:t>coletados por dia</a:t>
            </a:r>
            <a:r>
              <a:rPr lang="pt-BR" dirty="0"/>
              <a:t/>
            </a:r>
            <a:br>
              <a:rPr lang="pt-BR" dirty="0"/>
            </a:br>
            <a:endParaRPr lang="en-US" dirty="0"/>
          </a:p>
        </p:txBody>
      </p:sp>
      <p:pic>
        <p:nvPicPr>
          <p:cNvPr id="1026" name="Picture 2" descr="https://lh6.googleusercontent.com/eGbH9WqHl91zS8gOI2J71PC5L5SmxHG76Xs5fRf73usdKBxki_Y68j8l4DwwNk80a5hMzM8NcTJXVrJ-CYVxHgUk5PFgA6xmjjMoUJlADsyzecsmtWUwC_BSQLNSu_Q9B0GgSc3U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17"/>
          <a:stretch/>
        </p:blipFill>
        <p:spPr bwMode="auto">
          <a:xfrm>
            <a:off x="762000" y="1219200"/>
            <a:ext cx="7162800" cy="491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7489" y="6072503"/>
            <a:ext cx="8669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>
                <a:latin typeface="Verdana" panose="020B0604030504040204" pitchFamily="34" charset="0"/>
              </a:rPr>
              <a:t>plot</a:t>
            </a:r>
            <a:r>
              <a:rPr lang="pt-BR" dirty="0" smtClean="0">
                <a:latin typeface="Verdana" panose="020B0604030504040204" pitchFamily="34" charset="0"/>
              </a:rPr>
              <a:t>(</a:t>
            </a:r>
            <a:r>
              <a:rPr lang="pt-BR" dirty="0" err="1" smtClean="0">
                <a:latin typeface="Verdana" panose="020B0604030504040204" pitchFamily="34" charset="0"/>
              </a:rPr>
              <a:t>trajectory$timeInDays</a:t>
            </a:r>
            <a:r>
              <a:rPr lang="pt-BR" dirty="0" smtClean="0">
                <a:latin typeface="Verdana" panose="020B0604030504040204" pitchFamily="34" charset="0"/>
              </a:rPr>
              <a:t>, </a:t>
            </a:r>
            <a:r>
              <a:rPr lang="pt-BR" dirty="0" err="1" smtClean="0">
                <a:latin typeface="Verdana" panose="020B0604030504040204" pitchFamily="34" charset="0"/>
              </a:rPr>
              <a:t>trajectory$dist_begin_end</a:t>
            </a:r>
            <a:r>
              <a:rPr lang="pt-BR" dirty="0">
                <a:latin typeface="Verdana" panose="020B0604030504040204" pitchFamily="34" charset="0"/>
              </a:rPr>
              <a:t>, </a:t>
            </a:r>
            <a:r>
              <a:rPr lang="pt-BR" dirty="0" err="1">
                <a:latin typeface="Verdana" panose="020B0604030504040204" pitchFamily="34" charset="0"/>
              </a:rPr>
              <a:t>xlab</a:t>
            </a:r>
            <a:r>
              <a:rPr lang="pt-BR" dirty="0">
                <a:latin typeface="Verdana" panose="020B0604030504040204" pitchFamily="34" charset="0"/>
              </a:rPr>
              <a:t>= </a:t>
            </a:r>
            <a:r>
              <a:rPr lang="pt-BR" dirty="0" smtClean="0">
                <a:latin typeface="Verdana" panose="020B0604030504040204" pitchFamily="34" charset="0"/>
              </a:rPr>
              <a:t>“Tempo em dias", </a:t>
            </a:r>
            <a:r>
              <a:rPr lang="pt-BR" dirty="0" err="1" smtClean="0">
                <a:latin typeface="Verdana" panose="020B0604030504040204" pitchFamily="34" charset="0"/>
              </a:rPr>
              <a:t>ylab</a:t>
            </a:r>
            <a:r>
              <a:rPr lang="pt-BR" dirty="0" smtClean="0">
                <a:latin typeface="Verdana" panose="020B0604030504040204" pitchFamily="34" charset="0"/>
              </a:rPr>
              <a:t>=“</a:t>
            </a:r>
            <a:r>
              <a:rPr lang="pt-BR" dirty="0" err="1" smtClean="0">
                <a:latin typeface="Verdana" panose="020B0604030504040204" pitchFamily="34" charset="0"/>
              </a:rPr>
              <a:t>nùmero</a:t>
            </a:r>
            <a:r>
              <a:rPr lang="pt-BR" dirty="0" smtClean="0">
                <a:latin typeface="Verdana" panose="020B0604030504040204" pitchFamily="34" charset="0"/>
              </a:rPr>
              <a:t> de registros”)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41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Histograma da distância das trajetórias</a:t>
            </a:r>
            <a:br>
              <a:rPr lang="pt-BR" dirty="0"/>
            </a:br>
            <a:endParaRPr lang="en-US" dirty="0"/>
          </a:p>
        </p:txBody>
      </p:sp>
      <p:pic>
        <p:nvPicPr>
          <p:cNvPr id="2050" name="Picture 2" descr="https://lh6.googleusercontent.com/-2feu34bSZt_gsg34SOYSeLDEJzmf-6Us8mWtDjvXhpRtBzk57sAI5nzQI6b-AsRlQIOupMFF0z8Q2dXxgCWKD6IIRXPn1xjGRbD61Iq6f1P0XV_9BAqXaDcGKO_0gXZjTfP0ext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56"/>
          <a:stretch/>
        </p:blipFill>
        <p:spPr bwMode="auto">
          <a:xfrm>
            <a:off x="1447799" y="1293750"/>
            <a:ext cx="6324601" cy="448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17489" y="6072503"/>
            <a:ext cx="8669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Verdana" panose="020B0604030504040204" pitchFamily="34" charset="0"/>
              </a:rPr>
              <a:t>hist</a:t>
            </a:r>
            <a:r>
              <a:rPr lang="pt-BR" dirty="0">
                <a:latin typeface="Verdana" panose="020B0604030504040204" pitchFamily="34" charset="0"/>
              </a:rPr>
              <a:t>(</a:t>
            </a:r>
            <a:r>
              <a:rPr lang="pt-BR" dirty="0" err="1">
                <a:latin typeface="Verdana" panose="020B0604030504040204" pitchFamily="34" charset="0"/>
              </a:rPr>
              <a:t>trajectory$dist_begin_end</a:t>
            </a:r>
            <a:r>
              <a:rPr lang="pt-BR" dirty="0">
                <a:latin typeface="Verdana" panose="020B0604030504040204" pitchFamily="34" charset="0"/>
              </a:rPr>
              <a:t>, </a:t>
            </a:r>
            <a:r>
              <a:rPr lang="pt-BR" dirty="0" err="1">
                <a:latin typeface="Verdana" panose="020B0604030504040204" pitchFamily="34" charset="0"/>
              </a:rPr>
              <a:t>xlab</a:t>
            </a:r>
            <a:r>
              <a:rPr lang="pt-BR" dirty="0">
                <a:latin typeface="Verdana" panose="020B0604030504040204" pitchFamily="34" charset="0"/>
              </a:rPr>
              <a:t>= "Distância em metros", </a:t>
            </a:r>
            <a:r>
              <a:rPr lang="pt-BR" dirty="0" err="1">
                <a:latin typeface="Verdana" panose="020B0604030504040204" pitchFamily="34" charset="0"/>
              </a:rPr>
              <a:t>main</a:t>
            </a:r>
            <a:r>
              <a:rPr lang="pt-BR" dirty="0">
                <a:latin typeface="Verdana" panose="020B0604030504040204" pitchFamily="34" charset="0"/>
              </a:rPr>
              <a:t>=" </a:t>
            </a:r>
            <a:r>
              <a:rPr lang="pt-BR" dirty="0" err="1">
                <a:latin typeface="Verdana" panose="020B0604030504040204" pitchFamily="34" charset="0"/>
              </a:rPr>
              <a:t>Dist</a:t>
            </a:r>
            <a:r>
              <a:rPr lang="pt-BR" dirty="0">
                <a:latin typeface="Verdana" panose="020B0604030504040204" pitchFamily="34" charset="0"/>
              </a:rPr>
              <a:t>. origem-destino das trajetórias.", breaks=15)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46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CDF da </a:t>
            </a:r>
            <a:r>
              <a:rPr lang="en-US" dirty="0" err="1"/>
              <a:t>distância</a:t>
            </a:r>
            <a:r>
              <a:rPr lang="en-US" dirty="0"/>
              <a:t> das </a:t>
            </a:r>
            <a:r>
              <a:rPr lang="en-US" dirty="0" err="1"/>
              <a:t>trajetórias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 descr="https://lh4.googleusercontent.com/MJDI4dHpEYdjjx8jO6a0xhJIzIDBGcukyBZvciQeymw3IpdoY36eTfhBM7a0-Pa5MRHYPH2RA-uYOYmAd2STBcBIkbAvkeHavgAiLjGqN08JwR-gZrOHBWYRvrdRG8x0WIpvsaji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56"/>
          <a:stretch/>
        </p:blipFill>
        <p:spPr bwMode="auto">
          <a:xfrm>
            <a:off x="694649" y="1417638"/>
            <a:ext cx="6163351" cy="437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52400" y="598154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</a:rPr>
              <a:t>plot(</a:t>
            </a:r>
            <a:r>
              <a:rPr lang="en-US" dirty="0" err="1">
                <a:latin typeface="Verdana" panose="020B0604030504040204" pitchFamily="34" charset="0"/>
              </a:rPr>
              <a:t>ecdf</a:t>
            </a:r>
            <a:r>
              <a:rPr lang="en-US" dirty="0">
                <a:latin typeface="Verdana" panose="020B0604030504040204" pitchFamily="34" charset="0"/>
              </a:rPr>
              <a:t>(</a:t>
            </a:r>
            <a:r>
              <a:rPr lang="en-US" dirty="0" err="1">
                <a:latin typeface="Verdana" panose="020B0604030504040204" pitchFamily="34" charset="0"/>
              </a:rPr>
              <a:t>trajectory$dist_begin_end</a:t>
            </a:r>
            <a:r>
              <a:rPr lang="en-US" dirty="0">
                <a:latin typeface="Verdana" panose="020B0604030504040204" pitchFamily="34" charset="0"/>
              </a:rPr>
              <a:t>), </a:t>
            </a:r>
            <a:r>
              <a:rPr lang="en-US" dirty="0" err="1">
                <a:latin typeface="Verdana" panose="020B0604030504040204" pitchFamily="34" charset="0"/>
              </a:rPr>
              <a:t>do.points</a:t>
            </a:r>
            <a:r>
              <a:rPr lang="en-US" dirty="0">
                <a:latin typeface="Verdana" panose="020B0604030504040204" pitchFamily="34" charset="0"/>
              </a:rPr>
              <a:t>=F, main="CDF </a:t>
            </a:r>
            <a:r>
              <a:rPr lang="en-US" dirty="0" err="1">
                <a:latin typeface="Verdana" panose="020B0604030504040204" pitchFamily="34" charset="0"/>
              </a:rPr>
              <a:t>distância</a:t>
            </a:r>
            <a:r>
              <a:rPr lang="en-US" dirty="0">
                <a:latin typeface="Verdana" panose="020B0604030504040204" pitchFamily="34" charset="0"/>
              </a:rPr>
              <a:t> entre </a:t>
            </a:r>
            <a:r>
              <a:rPr lang="en-US" dirty="0" err="1">
                <a:latin typeface="Verdana" panose="020B0604030504040204" pitchFamily="34" charset="0"/>
              </a:rPr>
              <a:t>origem</a:t>
            </a:r>
            <a:r>
              <a:rPr lang="en-US" dirty="0">
                <a:latin typeface="Verdana" panose="020B0604030504040204" pitchFamily="34" charset="0"/>
              </a:rPr>
              <a:t> e </a:t>
            </a:r>
            <a:r>
              <a:rPr lang="en-US" dirty="0" err="1">
                <a:latin typeface="Verdana" panose="020B0604030504040204" pitchFamily="34" charset="0"/>
              </a:rPr>
              <a:t>destino</a:t>
            </a:r>
            <a:r>
              <a:rPr lang="en-US" dirty="0">
                <a:latin typeface="Verdana" panose="020B0604030504040204" pitchFamily="34" charset="0"/>
              </a:rPr>
              <a:t> das </a:t>
            </a:r>
            <a:r>
              <a:rPr lang="en-US" dirty="0" err="1">
                <a:latin typeface="Verdana" panose="020B0604030504040204" pitchFamily="34" charset="0"/>
              </a:rPr>
              <a:t>trajetórias</a:t>
            </a:r>
            <a:r>
              <a:rPr lang="en-US" dirty="0">
                <a:latin typeface="Verdana" panose="020B0604030504040204" pitchFamily="34" charset="0"/>
              </a:rPr>
              <a:t>", </a:t>
            </a:r>
            <a:r>
              <a:rPr lang="en-US" dirty="0" err="1">
                <a:latin typeface="Verdana" panose="020B0604030504040204" pitchFamily="34" charset="0"/>
              </a:rPr>
              <a:t>xlab</a:t>
            </a:r>
            <a:r>
              <a:rPr lang="en-US" dirty="0">
                <a:latin typeface="Verdana" panose="020B0604030504040204" pitchFamily="34" charset="0"/>
              </a:rPr>
              <a:t>="</a:t>
            </a:r>
            <a:r>
              <a:rPr lang="en-US" dirty="0" err="1">
                <a:latin typeface="Verdana" panose="020B0604030504040204" pitchFamily="34" charset="0"/>
              </a:rPr>
              <a:t>distância</a:t>
            </a:r>
            <a:r>
              <a:rPr lang="en-US" dirty="0">
                <a:latin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</a:rPr>
              <a:t>em</a:t>
            </a:r>
            <a:r>
              <a:rPr lang="en-US" dirty="0">
                <a:latin typeface="Verdana" panose="020B0604030504040204" pitchFamily="34" charset="0"/>
              </a:rPr>
              <a:t> metros</a:t>
            </a:r>
            <a:r>
              <a:rPr lang="en-US" dirty="0" smtClean="0">
                <a:latin typeface="Verdana" panose="020B0604030504040204" pitchFamily="34" charset="0"/>
              </a:rPr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53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/>
              <a:t>QQ-</a:t>
            </a:r>
            <a:r>
              <a:rPr lang="pt-BR" sz="3600" dirty="0" err="1"/>
              <a:t>Plot</a:t>
            </a:r>
            <a:r>
              <a:rPr lang="pt-BR" sz="3600" dirty="0"/>
              <a:t> comparando com </a:t>
            </a:r>
            <a:r>
              <a:rPr lang="pt-BR" sz="3600" dirty="0" smtClean="0"/>
              <a:t>distribuição normal</a:t>
            </a:r>
            <a:r>
              <a:rPr lang="pt-BR" dirty="0"/>
              <a:t/>
            </a:r>
            <a:br>
              <a:rPr lang="pt-BR" dirty="0"/>
            </a:br>
            <a:endParaRPr lang="en-US" dirty="0"/>
          </a:p>
        </p:txBody>
      </p:sp>
      <p:pic>
        <p:nvPicPr>
          <p:cNvPr id="4098" name="Picture 2" descr="https://lh4.googleusercontent.com/yTkKPJDRoq-DEtSzF8ZM4oGDTNhvgc9HwtaJqOg05Ar8R361PoqnAIzyMImEsvAuF0hnrLHEsXh5oevw8-_X5xYLLBfydhnF99IF_mt7T3Fy3tppcetCXZf7HssX36HDZw8hAXRd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4"/>
          <a:stretch/>
        </p:blipFill>
        <p:spPr bwMode="auto">
          <a:xfrm>
            <a:off x="519306" y="1417638"/>
            <a:ext cx="6719694" cy="467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838200" y="6059269"/>
            <a:ext cx="678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Verdana" panose="020B0604030504040204" pitchFamily="34" charset="0"/>
              </a:rPr>
              <a:t>qqplot</a:t>
            </a:r>
            <a:r>
              <a:rPr lang="en-US" dirty="0">
                <a:latin typeface="Verdana" panose="020B0604030504040204" pitchFamily="34" charset="0"/>
              </a:rPr>
              <a:t>( </a:t>
            </a:r>
            <a:r>
              <a:rPr lang="en-US" dirty="0" err="1">
                <a:latin typeface="Verdana" panose="020B0604030504040204" pitchFamily="34" charset="0"/>
              </a:rPr>
              <a:t>trajectory$dist_begin_end</a:t>
            </a:r>
            <a:r>
              <a:rPr lang="en-US" dirty="0">
                <a:latin typeface="Verdana" panose="020B0604030504040204" pitchFamily="34" charset="0"/>
              </a:rPr>
              <a:t>)</a:t>
            </a:r>
            <a:endParaRPr lang="en-US" dirty="0"/>
          </a:p>
          <a:p>
            <a:r>
              <a:rPr lang="en-US" dirty="0" err="1">
                <a:latin typeface="Verdana" panose="020B0604030504040204" pitchFamily="34" charset="0"/>
              </a:rPr>
              <a:t>qqline</a:t>
            </a:r>
            <a:r>
              <a:rPr lang="en-US" dirty="0">
                <a:latin typeface="Verdana" panose="020B0604030504040204" pitchFamily="34" charset="0"/>
              </a:rPr>
              <a:t>(</a:t>
            </a:r>
            <a:r>
              <a:rPr lang="en-US" dirty="0" err="1">
                <a:latin typeface="Verdana" panose="020B0604030504040204" pitchFamily="34" charset="0"/>
              </a:rPr>
              <a:t>trajectory$dist_begin_end</a:t>
            </a:r>
            <a:r>
              <a:rPr lang="en-US" dirty="0">
                <a:latin typeface="Verdana" panose="020B0604030504040204" pitchFamily="34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337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Função de </a:t>
            </a:r>
            <a:r>
              <a:rPr lang="pt-BR" sz="3200" dirty="0" err="1" smtClean="0"/>
              <a:t>autocorrelação</a:t>
            </a:r>
            <a:r>
              <a:rPr lang="pt-BR" sz="3200" dirty="0" smtClean="0"/>
              <a:t>, </a:t>
            </a:r>
            <a:r>
              <a:rPr lang="pt-BR" sz="3200" dirty="0" err="1" smtClean="0"/>
              <a:t>Skewness</a:t>
            </a:r>
            <a:r>
              <a:rPr lang="pt-BR" sz="3200" dirty="0" smtClean="0"/>
              <a:t> e </a:t>
            </a:r>
            <a:r>
              <a:rPr lang="pt-BR" sz="3200" dirty="0" err="1" smtClean="0"/>
              <a:t>Kurtosis</a:t>
            </a:r>
            <a:endParaRPr lang="en-US" sz="3200" dirty="0"/>
          </a:p>
        </p:txBody>
      </p:sp>
      <p:pic>
        <p:nvPicPr>
          <p:cNvPr id="5122" name="Picture 2" descr="https://lh3.googleusercontent.com/NuP74IbFG6YrozVmXF1J2ddpSKTLgJUIhjGNqo3yFy1gHaMHhLJwPDx5gpRdt_d3kJFQTe-vSTdPrR8XFOwhZB4kcFT3_CVodSX5ypbINp2zM-pbFlTrV9keS9YnyOS3UhVj4YsJ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079" y="1417638"/>
            <a:ext cx="4615721" cy="381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647701" y="2026981"/>
            <a:ext cx="3200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 smtClean="0"/>
              <a:t>Skewness</a:t>
            </a:r>
            <a:r>
              <a:rPr lang="en-US" sz="2800" dirty="0" smtClean="0"/>
              <a:t>: 6.218299</a:t>
            </a:r>
          </a:p>
          <a:p>
            <a:endParaRPr lang="en-US" sz="2800" b="1" dirty="0" smtClean="0"/>
          </a:p>
          <a:p>
            <a:endParaRPr lang="en-US" sz="2800" b="1" dirty="0" smtClean="0"/>
          </a:p>
          <a:p>
            <a:endParaRPr lang="en-US" sz="2800" b="1" dirty="0" smtClean="0"/>
          </a:p>
          <a:p>
            <a:r>
              <a:rPr lang="en-US" sz="2800" b="1" dirty="0" smtClean="0"/>
              <a:t>Kurtosis</a:t>
            </a:r>
            <a:r>
              <a:rPr lang="en-US" sz="2800" dirty="0" smtClean="0"/>
              <a:t>: 53.99933</a:t>
            </a:r>
            <a:endParaRPr lang="en-US" sz="2800" dirty="0"/>
          </a:p>
        </p:txBody>
      </p:sp>
      <p:sp>
        <p:nvSpPr>
          <p:cNvPr id="6" name="Retângulo 5"/>
          <p:cNvSpPr/>
          <p:nvPr/>
        </p:nvSpPr>
        <p:spPr>
          <a:xfrm>
            <a:off x="-66206" y="5554887"/>
            <a:ext cx="899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acf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trajectory$dist_begin_end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lag.max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=100, main="ACF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Distância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origem-destino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")</a:t>
            </a:r>
            <a:endParaRPr lang="pt-B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pt-BR" dirty="0" err="1" smtClean="0"/>
              <a:t>skewness</a:t>
            </a:r>
            <a:r>
              <a:rPr lang="pt-BR" dirty="0" smtClean="0"/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trajectory$dist_begin_end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kurtosis</a:t>
            </a:r>
            <a:r>
              <a:rPr lang="pt-BR" dirty="0" smtClean="0"/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trajectory$dist_begin_end</a:t>
            </a:r>
            <a:r>
              <a:rPr lang="pt-BR" dirty="0" smtClean="0"/>
              <a:t>)</a:t>
            </a:r>
            <a:endParaRPr lang="pt-BR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966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das Medidas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Histograma, </a:t>
            </a:r>
            <a:r>
              <a:rPr lang="pt-BR" dirty="0" err="1" smtClean="0"/>
              <a:t>Skewness</a:t>
            </a:r>
            <a:r>
              <a:rPr lang="pt-BR" dirty="0" smtClean="0"/>
              <a:t> e </a:t>
            </a:r>
            <a:r>
              <a:rPr lang="pt-BR" dirty="0" err="1" smtClean="0"/>
              <a:t>Kurtosis</a:t>
            </a:r>
            <a:r>
              <a:rPr lang="pt-BR" dirty="0" smtClean="0"/>
              <a:t> sugerem uma distribuição de cauda longa à direita</a:t>
            </a:r>
          </a:p>
          <a:p>
            <a:endParaRPr lang="pt-BR" dirty="0" smtClean="0"/>
          </a:p>
          <a:p>
            <a:r>
              <a:rPr lang="pt-BR" dirty="0" smtClean="0"/>
              <a:t>Função de </a:t>
            </a:r>
            <a:r>
              <a:rPr lang="pt-BR" dirty="0" err="1" smtClean="0"/>
              <a:t>autocorrelação</a:t>
            </a:r>
            <a:r>
              <a:rPr lang="pt-BR" dirty="0" smtClean="0"/>
              <a:t> apresenta um padrão próximo do senoidal.</a:t>
            </a:r>
          </a:p>
          <a:p>
            <a:endParaRPr lang="pt-BR" dirty="0" smtClean="0"/>
          </a:p>
          <a:p>
            <a:r>
              <a:rPr lang="pt-BR" dirty="0" smtClean="0"/>
              <a:t>CDF e QQ-Normal são inconclusivas</a:t>
            </a:r>
          </a:p>
          <a:p>
            <a:endParaRPr lang="pt-BR" dirty="0" smtClean="0"/>
          </a:p>
          <a:p>
            <a:r>
              <a:rPr lang="pt-BR" dirty="0" smtClean="0"/>
              <a:t>Distribuição de </a:t>
            </a:r>
            <a:r>
              <a:rPr lang="pt-BR" dirty="0" err="1" smtClean="0"/>
              <a:t>Weibull</a:t>
            </a:r>
            <a:r>
              <a:rPr lang="pt-BR" dirty="0" smtClean="0"/>
              <a:t> parece ser uma boa aproximação para o histograma de densidade.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7921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Pré-processamento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Foram desenvolvidos dois scripts em </a:t>
            </a:r>
            <a:r>
              <a:rPr lang="pt-BR" dirty="0" err="1" smtClean="0"/>
              <a:t>python</a:t>
            </a:r>
            <a:r>
              <a:rPr lang="pt-BR" dirty="0" smtClean="0"/>
              <a:t> para cálculo das </a:t>
            </a:r>
            <a:r>
              <a:rPr lang="pt-BR" dirty="0"/>
              <a:t>taxas de envio de dados para médias a cada (a) 1 segundo e a cada (</a:t>
            </a:r>
            <a:r>
              <a:rPr lang="pt-BR" dirty="0" smtClean="0"/>
              <a:t>b) </a:t>
            </a:r>
            <a:r>
              <a:rPr lang="en-US" dirty="0" smtClean="0"/>
              <a:t>10 </a:t>
            </a:r>
            <a:r>
              <a:rPr lang="en-US" dirty="0" err="1" smtClean="0"/>
              <a:t>segundos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pt-BR" dirty="0" smtClean="0"/>
              <a:t>Cada um destes scripts gera um arquivo CSV de duas colunas, sendo a primeira o número de segundos e a segunda o tamanho médio de pacote enviado no período observado.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da </a:t>
            </a:r>
            <a:r>
              <a:rPr lang="en-US" dirty="0" err="1" smtClean="0"/>
              <a:t>distribui</a:t>
            </a:r>
            <a:r>
              <a:rPr lang="pt-BR" dirty="0" err="1" smtClean="0"/>
              <a:t>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t="16732"/>
          <a:stretch/>
        </p:blipFill>
        <p:spPr>
          <a:xfrm>
            <a:off x="465944" y="16764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4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Extração de Medidas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Para extração das medidas foi utilizada a ferramenta R Studio baseada na linguagem R.</a:t>
            </a:r>
          </a:p>
          <a:p>
            <a:endParaRPr lang="pt-BR" dirty="0" smtClean="0"/>
          </a:p>
          <a:p>
            <a:r>
              <a:rPr lang="pt-BR" dirty="0" smtClean="0"/>
              <a:t>As medidas extraídas foram</a:t>
            </a:r>
            <a:r>
              <a:rPr lang="en-US" dirty="0" smtClean="0"/>
              <a:t>:</a:t>
            </a:r>
          </a:p>
          <a:p>
            <a:pPr lvl="1"/>
            <a:r>
              <a:rPr lang="pt-BR" dirty="0"/>
              <a:t>Séries temporais </a:t>
            </a:r>
            <a:endParaRPr lang="pt-BR" dirty="0" smtClean="0"/>
          </a:p>
          <a:p>
            <a:pPr lvl="1"/>
            <a:r>
              <a:rPr lang="pt-BR" dirty="0" smtClean="0"/>
              <a:t>Histogramas, Distribuições </a:t>
            </a:r>
            <a:r>
              <a:rPr lang="pt-BR" dirty="0"/>
              <a:t>cumulativas (</a:t>
            </a:r>
            <a:r>
              <a:rPr lang="pt-BR" dirty="0" smtClean="0"/>
              <a:t>CDF) e </a:t>
            </a:r>
            <a:r>
              <a:rPr lang="pt-BR" dirty="0" err="1" smtClean="0"/>
              <a:t>CDFs</a:t>
            </a:r>
            <a:r>
              <a:rPr lang="pt-BR" dirty="0" smtClean="0"/>
              <a:t> complementares</a:t>
            </a:r>
            <a:endParaRPr lang="en-US" dirty="0" smtClean="0"/>
          </a:p>
          <a:p>
            <a:pPr lvl="1"/>
            <a:r>
              <a:rPr lang="pt-BR" dirty="0" err="1"/>
              <a:t>QQ-Plot</a:t>
            </a:r>
            <a:r>
              <a:rPr lang="pt-BR" dirty="0"/>
              <a:t> comparando </a:t>
            </a:r>
            <a:r>
              <a:rPr lang="pt-BR" dirty="0" smtClean="0"/>
              <a:t>com </a:t>
            </a:r>
            <a:r>
              <a:rPr lang="pt-BR" dirty="0"/>
              <a:t>distribuição </a:t>
            </a:r>
            <a:r>
              <a:rPr lang="pt-BR" dirty="0" smtClean="0"/>
              <a:t>normal</a:t>
            </a:r>
          </a:p>
          <a:p>
            <a:pPr lvl="1"/>
            <a:r>
              <a:rPr lang="en-US" dirty="0" err="1"/>
              <a:t>Função</a:t>
            </a:r>
            <a:r>
              <a:rPr lang="en-US" dirty="0"/>
              <a:t> de </a:t>
            </a:r>
            <a:r>
              <a:rPr lang="en-US" dirty="0" err="1" smtClean="0"/>
              <a:t>autocorrelação</a:t>
            </a:r>
            <a:endParaRPr lang="en-US" dirty="0"/>
          </a:p>
          <a:p>
            <a:pPr lvl="1"/>
            <a:r>
              <a:rPr lang="en-US" dirty="0" err="1"/>
              <a:t>Skewness</a:t>
            </a:r>
            <a:r>
              <a:rPr lang="en-US" dirty="0"/>
              <a:t>, Kurtosis e Hazard 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pt-BR" dirty="0" err="1" smtClean="0"/>
              <a:t>éries</a:t>
            </a:r>
            <a:r>
              <a:rPr lang="pt-BR" dirty="0" smtClean="0"/>
              <a:t> Temporais</a:t>
            </a:r>
            <a:endParaRPr lang="en-US" dirty="0"/>
          </a:p>
        </p:txBody>
      </p:sp>
      <p:pic>
        <p:nvPicPr>
          <p:cNvPr id="4" name="Espaço Reservado para Conteúdo 3" descr="SerieTemporalPorSegund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698" y="1219200"/>
            <a:ext cx="7848600" cy="4608470"/>
          </a:xfrm>
        </p:spPr>
      </p:pic>
      <p:sp>
        <p:nvSpPr>
          <p:cNvPr id="3" name="CaixaDeTexto 2"/>
          <p:cNvSpPr txBox="1"/>
          <p:nvPr/>
        </p:nvSpPr>
        <p:spPr>
          <a:xfrm>
            <a:off x="32479" y="5715000"/>
            <a:ext cx="891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plot(BC_pOct89_AveragesPerSecond, type =  "l", </a:t>
            </a:r>
            <a:r>
              <a:rPr lang="en-US" sz="1600" dirty="0" err="1"/>
              <a:t>xlab</a:t>
            </a:r>
            <a:r>
              <a:rPr lang="en-US" sz="1600" dirty="0"/>
              <a:t> = "Tempo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segundos</a:t>
            </a:r>
            <a:r>
              <a:rPr lang="en-US" sz="1600" dirty="0"/>
              <a:t>", </a:t>
            </a:r>
            <a:r>
              <a:rPr lang="en-US" sz="1600" dirty="0" err="1" smtClean="0"/>
              <a:t>ylab</a:t>
            </a:r>
            <a:r>
              <a:rPr lang="en-US" sz="1600" dirty="0" smtClean="0"/>
              <a:t> </a:t>
            </a:r>
            <a:r>
              <a:rPr lang="en-US" sz="1600" dirty="0"/>
              <a:t>= "Taxa de </a:t>
            </a:r>
            <a:r>
              <a:rPr lang="en-US" sz="1600" dirty="0" err="1"/>
              <a:t>envio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bits/s", main = "</a:t>
            </a:r>
            <a:r>
              <a:rPr lang="en-US" sz="1600" dirty="0" err="1"/>
              <a:t>Série</a:t>
            </a:r>
            <a:r>
              <a:rPr lang="en-US" sz="1600" dirty="0"/>
              <a:t> Temporal das </a:t>
            </a:r>
            <a:r>
              <a:rPr lang="en-US" sz="1600" dirty="0" err="1"/>
              <a:t>taxas</a:t>
            </a:r>
            <a:r>
              <a:rPr lang="en-US" sz="1600" dirty="0"/>
              <a:t> de </a:t>
            </a:r>
            <a:r>
              <a:rPr lang="en-US" sz="1600" dirty="0" err="1"/>
              <a:t>envio</a:t>
            </a:r>
            <a:r>
              <a:rPr lang="en-US" sz="1600" dirty="0"/>
              <a:t> </a:t>
            </a:r>
            <a:r>
              <a:rPr lang="en-US" sz="1600" dirty="0" err="1"/>
              <a:t>médias</a:t>
            </a:r>
            <a:r>
              <a:rPr lang="en-US" sz="1600" dirty="0"/>
              <a:t> a </a:t>
            </a:r>
            <a:r>
              <a:rPr lang="en-US" sz="1600" dirty="0" err="1"/>
              <a:t>cada</a:t>
            </a:r>
            <a:r>
              <a:rPr lang="en-US" sz="1600" dirty="0"/>
              <a:t> 1 </a:t>
            </a:r>
            <a:r>
              <a:rPr lang="en-US" sz="1600" dirty="0" err="1"/>
              <a:t>segundo</a:t>
            </a:r>
            <a:r>
              <a:rPr lang="en-US" sz="1600" dirty="0"/>
              <a:t>", axes=TRUE)</a:t>
            </a:r>
          </a:p>
          <a:p>
            <a:r>
              <a:rPr lang="en-US" sz="1600" dirty="0"/>
              <a:t>axis(side=2, at=</a:t>
            </a:r>
            <a:r>
              <a:rPr lang="en-US" sz="1600" dirty="0" err="1"/>
              <a:t>seq</a:t>
            </a:r>
            <a:r>
              <a:rPr lang="en-US" sz="1600" dirty="0"/>
              <a:t>(0, max(BC_pOct89_AveragesPerSecond$X2), by=1000))</a:t>
            </a:r>
          </a:p>
          <a:p>
            <a:r>
              <a:rPr lang="en-US" sz="1600" dirty="0"/>
              <a:t>axis(side=1, at=</a:t>
            </a:r>
            <a:r>
              <a:rPr lang="en-US" sz="1600" dirty="0" err="1"/>
              <a:t>seq</a:t>
            </a:r>
            <a:r>
              <a:rPr lang="en-US" sz="1600" dirty="0"/>
              <a:t>(0, max(BC_pOct89_AveragesPerSecond$X1), by=100))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Séries Temporais</a:t>
            </a:r>
            <a:endParaRPr lang="en-US" dirty="0"/>
          </a:p>
        </p:txBody>
      </p:sp>
      <p:pic>
        <p:nvPicPr>
          <p:cNvPr id="4" name="Espaço Reservado para Conteúdo 3" descr="SerieTemporal10Segundo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430" y="1435127"/>
            <a:ext cx="7239000" cy="4250531"/>
          </a:xfrm>
        </p:spPr>
      </p:pic>
      <p:sp>
        <p:nvSpPr>
          <p:cNvPr id="5" name="CaixaDeTexto 4"/>
          <p:cNvSpPr txBox="1"/>
          <p:nvPr/>
        </p:nvSpPr>
        <p:spPr>
          <a:xfrm>
            <a:off x="32479" y="5715000"/>
            <a:ext cx="891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plot(BC_pOct89_AveragesPer10Seconds, type =  "l", </a:t>
            </a:r>
            <a:r>
              <a:rPr lang="en-US" sz="1600" dirty="0" err="1"/>
              <a:t>xlab</a:t>
            </a:r>
            <a:r>
              <a:rPr lang="en-US" sz="1600" dirty="0"/>
              <a:t> = "Tempo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segundos</a:t>
            </a:r>
            <a:r>
              <a:rPr lang="en-US" sz="1600" dirty="0"/>
              <a:t>", </a:t>
            </a:r>
            <a:r>
              <a:rPr lang="en-US" sz="1600" dirty="0" err="1" smtClean="0"/>
              <a:t>ylab</a:t>
            </a:r>
            <a:r>
              <a:rPr lang="en-US" sz="1600" dirty="0" smtClean="0"/>
              <a:t> </a:t>
            </a:r>
            <a:r>
              <a:rPr lang="en-US" sz="1600" dirty="0"/>
              <a:t>= "Taxa de </a:t>
            </a:r>
            <a:r>
              <a:rPr lang="en-US" sz="1600" dirty="0" err="1"/>
              <a:t>envio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bits/s", main = "</a:t>
            </a:r>
            <a:r>
              <a:rPr lang="en-US" sz="1600" dirty="0" err="1"/>
              <a:t>Série</a:t>
            </a:r>
            <a:r>
              <a:rPr lang="en-US" sz="1600" dirty="0"/>
              <a:t> Temporal das </a:t>
            </a:r>
            <a:r>
              <a:rPr lang="en-US" sz="1600" dirty="0" err="1"/>
              <a:t>taxas</a:t>
            </a:r>
            <a:r>
              <a:rPr lang="en-US" sz="1600" dirty="0"/>
              <a:t> de </a:t>
            </a:r>
            <a:r>
              <a:rPr lang="en-US" sz="1600" dirty="0" err="1"/>
              <a:t>envio</a:t>
            </a:r>
            <a:r>
              <a:rPr lang="en-US" sz="1600" dirty="0"/>
              <a:t> </a:t>
            </a:r>
            <a:r>
              <a:rPr lang="en-US" sz="1600" dirty="0" err="1"/>
              <a:t>médias</a:t>
            </a:r>
            <a:r>
              <a:rPr lang="en-US" sz="1600" dirty="0"/>
              <a:t> a </a:t>
            </a:r>
            <a:r>
              <a:rPr lang="en-US" sz="1600" dirty="0" err="1"/>
              <a:t>cada</a:t>
            </a:r>
            <a:r>
              <a:rPr lang="en-US" sz="1600" dirty="0"/>
              <a:t> 10 </a:t>
            </a:r>
            <a:r>
              <a:rPr lang="en-US" sz="1600" dirty="0" err="1"/>
              <a:t>segundos</a:t>
            </a:r>
            <a:r>
              <a:rPr lang="en-US" sz="1600" dirty="0"/>
              <a:t>", axes=FALSE)</a:t>
            </a:r>
          </a:p>
          <a:p>
            <a:r>
              <a:rPr lang="en-US" sz="1600" dirty="0"/>
              <a:t>axis(side=2, at=</a:t>
            </a:r>
            <a:r>
              <a:rPr lang="en-US" sz="1600" dirty="0" err="1"/>
              <a:t>seq</a:t>
            </a:r>
            <a:r>
              <a:rPr lang="en-US" sz="1600" dirty="0"/>
              <a:t>(0, max(BC_pOct89_AveragesPer10Seconds$X2), by=400))</a:t>
            </a:r>
          </a:p>
          <a:p>
            <a:r>
              <a:rPr lang="en-US" sz="1600" dirty="0"/>
              <a:t>axis(side=1, at=</a:t>
            </a:r>
            <a:r>
              <a:rPr lang="en-US" sz="1600" dirty="0" err="1"/>
              <a:t>seq</a:t>
            </a:r>
            <a:r>
              <a:rPr lang="en-US" sz="1600" dirty="0"/>
              <a:t>(0, max(BC_pOct89_AveragesPer10Seconds$X1), by=100))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Histogramas</a:t>
            </a:r>
            <a:endParaRPr lang="en-US" dirty="0"/>
          </a:p>
        </p:txBody>
      </p:sp>
      <p:pic>
        <p:nvPicPr>
          <p:cNvPr id="4" name="Espaço Reservado para Conteúdo 3" descr="Histograma1Segund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417638"/>
            <a:ext cx="8001000" cy="4340016"/>
          </a:xfrm>
        </p:spPr>
      </p:pic>
      <p:sp>
        <p:nvSpPr>
          <p:cNvPr id="5" name="CaixaDeTexto 4"/>
          <p:cNvSpPr txBox="1"/>
          <p:nvPr/>
        </p:nvSpPr>
        <p:spPr>
          <a:xfrm>
            <a:off x="114300" y="60198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hist</a:t>
            </a:r>
            <a:r>
              <a:rPr lang="pt-BR" sz="1600" dirty="0"/>
              <a:t>(BC_pOct89_AveragesPerSecond$X2, </a:t>
            </a:r>
            <a:r>
              <a:rPr lang="pt-BR" sz="1600" dirty="0" err="1"/>
              <a:t>type</a:t>
            </a:r>
            <a:r>
              <a:rPr lang="pt-BR" sz="1600" dirty="0"/>
              <a:t> =  "l", </a:t>
            </a:r>
            <a:r>
              <a:rPr lang="pt-BR" sz="1600" dirty="0" err="1"/>
              <a:t>xlab</a:t>
            </a:r>
            <a:r>
              <a:rPr lang="pt-BR" sz="1600" dirty="0"/>
              <a:t> = "Taxa de envio em bits/s", </a:t>
            </a:r>
          </a:p>
          <a:p>
            <a:r>
              <a:rPr lang="pt-BR" sz="1600" dirty="0"/>
              <a:t>     </a:t>
            </a:r>
            <a:r>
              <a:rPr lang="pt-BR" sz="1600" dirty="0" err="1"/>
              <a:t>ylab</a:t>
            </a:r>
            <a:r>
              <a:rPr lang="pt-BR" sz="1600" dirty="0"/>
              <a:t> = "Frequência", </a:t>
            </a:r>
            <a:r>
              <a:rPr lang="pt-BR" sz="1600" dirty="0" err="1"/>
              <a:t>main</a:t>
            </a:r>
            <a:r>
              <a:rPr lang="pt-BR" sz="1600" dirty="0"/>
              <a:t> = "Histograma de taxa de envio a cada intervalo de 1 segundo")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Histogramas</a:t>
            </a:r>
            <a:endParaRPr lang="en-US" dirty="0"/>
          </a:p>
        </p:txBody>
      </p:sp>
      <p:pic>
        <p:nvPicPr>
          <p:cNvPr id="4" name="Espaço Reservado para Conteúdo 3" descr="Histograma10Segundo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409" y="1447800"/>
            <a:ext cx="7916263" cy="4648200"/>
          </a:xfrm>
        </p:spPr>
      </p:pic>
      <p:sp>
        <p:nvSpPr>
          <p:cNvPr id="5" name="CaixaDeTexto 4"/>
          <p:cNvSpPr txBox="1"/>
          <p:nvPr/>
        </p:nvSpPr>
        <p:spPr>
          <a:xfrm>
            <a:off x="228600" y="60960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hist</a:t>
            </a:r>
            <a:r>
              <a:rPr lang="pt-BR" sz="1600" dirty="0"/>
              <a:t>(BC_pOct89_AveragesPer10Seconds$X2, </a:t>
            </a:r>
            <a:r>
              <a:rPr lang="pt-BR" sz="1600" dirty="0" err="1"/>
              <a:t>type</a:t>
            </a:r>
            <a:r>
              <a:rPr lang="pt-BR" sz="1600" dirty="0"/>
              <a:t> =  "l", </a:t>
            </a:r>
            <a:r>
              <a:rPr lang="pt-BR" sz="1600" dirty="0" err="1"/>
              <a:t>xlab</a:t>
            </a:r>
            <a:r>
              <a:rPr lang="pt-BR" sz="1600" dirty="0"/>
              <a:t> = "Taxa de envio em bits/s", </a:t>
            </a:r>
          </a:p>
          <a:p>
            <a:r>
              <a:rPr lang="pt-BR" sz="1600" dirty="0"/>
              <a:t>     </a:t>
            </a:r>
            <a:r>
              <a:rPr lang="pt-BR" sz="1600" dirty="0" err="1"/>
              <a:t>ylab</a:t>
            </a:r>
            <a:r>
              <a:rPr lang="pt-BR" sz="1600" dirty="0"/>
              <a:t> = "Frequência", </a:t>
            </a:r>
            <a:r>
              <a:rPr lang="pt-BR" sz="1600" dirty="0" err="1"/>
              <a:t>main</a:t>
            </a:r>
            <a:r>
              <a:rPr lang="pt-BR" sz="1600" dirty="0"/>
              <a:t> = "Histograma de taxa de envio a cada intervalo de 10 segundos", </a:t>
            </a:r>
            <a:r>
              <a:rPr lang="pt-BR" sz="1600" dirty="0" err="1"/>
              <a:t>freq</a:t>
            </a:r>
            <a:r>
              <a:rPr lang="pt-BR" sz="1600" dirty="0"/>
              <a:t>=500)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Distribuições </a:t>
            </a:r>
            <a:r>
              <a:rPr lang="en-US" dirty="0" err="1" smtClean="0"/>
              <a:t>Cumulativas</a:t>
            </a:r>
            <a:endParaRPr lang="en-US" dirty="0"/>
          </a:p>
        </p:txBody>
      </p:sp>
      <p:pic>
        <p:nvPicPr>
          <p:cNvPr id="4" name="Espaço Reservado para Conteúdo 3" descr="CDF1Segund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453864"/>
            <a:ext cx="7267388" cy="4267200"/>
          </a:xfrm>
        </p:spPr>
      </p:pic>
      <p:sp>
        <p:nvSpPr>
          <p:cNvPr id="5" name="CaixaDeTexto 4"/>
          <p:cNvSpPr txBox="1"/>
          <p:nvPr/>
        </p:nvSpPr>
        <p:spPr>
          <a:xfrm>
            <a:off x="0" y="59436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my_ecdf</a:t>
            </a:r>
            <a:r>
              <a:rPr lang="pt-BR" sz="1600" dirty="0"/>
              <a:t> &lt;- </a:t>
            </a:r>
            <a:r>
              <a:rPr lang="pt-BR" sz="1600" dirty="0" err="1"/>
              <a:t>ecdf</a:t>
            </a:r>
            <a:r>
              <a:rPr lang="pt-BR" sz="1600" dirty="0"/>
              <a:t>(BC_pOct89_AveragesPerSecond$X2 )</a:t>
            </a:r>
          </a:p>
          <a:p>
            <a:r>
              <a:rPr lang="pt-BR" sz="1600" dirty="0" err="1"/>
              <a:t>plot</a:t>
            </a:r>
            <a:r>
              <a:rPr lang="pt-BR" sz="1600" dirty="0"/>
              <a:t>(</a:t>
            </a:r>
            <a:r>
              <a:rPr lang="pt-BR" sz="1600" dirty="0" err="1"/>
              <a:t>my_ecdf</a:t>
            </a:r>
            <a:r>
              <a:rPr lang="pt-BR" sz="1600" dirty="0"/>
              <a:t>, </a:t>
            </a:r>
            <a:r>
              <a:rPr lang="pt-BR" sz="1600" dirty="0" err="1"/>
              <a:t>xlab</a:t>
            </a:r>
            <a:r>
              <a:rPr lang="pt-BR" sz="1600" dirty="0"/>
              <a:t> = "Taxa de envio média por segundo", </a:t>
            </a:r>
            <a:r>
              <a:rPr lang="pt-BR" sz="1600" dirty="0" smtClean="0"/>
              <a:t> </a:t>
            </a:r>
            <a:r>
              <a:rPr lang="pt-BR" sz="1600" dirty="0" err="1"/>
              <a:t>ylab</a:t>
            </a:r>
            <a:r>
              <a:rPr lang="pt-BR" sz="1600" dirty="0"/>
              <a:t> = "Frequência cumulativa", </a:t>
            </a:r>
            <a:r>
              <a:rPr lang="pt-BR" sz="1600" dirty="0" err="1" smtClean="0"/>
              <a:t>main</a:t>
            </a:r>
            <a:r>
              <a:rPr lang="pt-BR" sz="1600" dirty="0" smtClean="0"/>
              <a:t> </a:t>
            </a:r>
            <a:r>
              <a:rPr lang="pt-BR" sz="1600" dirty="0"/>
              <a:t>= "CDF da taxa de envio a cada intervalo de 1 segundo", </a:t>
            </a:r>
            <a:r>
              <a:rPr lang="pt-BR" sz="1600" dirty="0" err="1" smtClean="0"/>
              <a:t>verticals</a:t>
            </a:r>
            <a:r>
              <a:rPr lang="pt-BR" sz="1600" dirty="0" smtClean="0"/>
              <a:t>=T</a:t>
            </a:r>
            <a:r>
              <a:rPr lang="pt-BR" sz="1600" dirty="0"/>
              <a:t>, </a:t>
            </a:r>
            <a:r>
              <a:rPr lang="pt-BR" sz="1600" dirty="0" err="1"/>
              <a:t>do.points</a:t>
            </a:r>
            <a:r>
              <a:rPr lang="pt-BR" sz="1600" dirty="0"/>
              <a:t>=F,col.01line = NULL)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1270</Words>
  <Application>Microsoft Office PowerPoint</Application>
  <PresentationFormat>Apresentação na tela (4:3)</PresentationFormat>
  <Paragraphs>148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4" baseType="lpstr">
      <vt:lpstr>Arial</vt:lpstr>
      <vt:lpstr>Calibri</vt:lpstr>
      <vt:lpstr>Verdana</vt:lpstr>
      <vt:lpstr>Tema do Office</vt:lpstr>
      <vt:lpstr>Trabalho de Extração de Medidas e Análise Estatística</vt:lpstr>
      <vt:lpstr>Trace Bellcore</vt:lpstr>
      <vt:lpstr>Pré-processamento</vt:lpstr>
      <vt:lpstr>Extração de Medidas</vt:lpstr>
      <vt:lpstr>Séries Temporais</vt:lpstr>
      <vt:lpstr>Séries Temporais</vt:lpstr>
      <vt:lpstr>Histogramas</vt:lpstr>
      <vt:lpstr>Histogramas</vt:lpstr>
      <vt:lpstr>Distribuições Cumulativas</vt:lpstr>
      <vt:lpstr>Distribuições Cumulativas</vt:lpstr>
      <vt:lpstr>CDFs complementares</vt:lpstr>
      <vt:lpstr>CDFs complementares</vt:lpstr>
      <vt:lpstr>QQ-Plot comparando com a normal</vt:lpstr>
      <vt:lpstr>QQ-Plot comparando com a normal</vt:lpstr>
      <vt:lpstr>Função de autocorrelação</vt:lpstr>
      <vt:lpstr>Função de autocorrelação</vt:lpstr>
      <vt:lpstr>Skewness, Kurtosis e Hazard Rate</vt:lpstr>
      <vt:lpstr>Skewness, Kurtosis e Hazard Rate</vt:lpstr>
      <vt:lpstr>Análise das Medidas</vt:lpstr>
      <vt:lpstr>Fitting da Distribuição</vt:lpstr>
      <vt:lpstr>Fitting da Distribuição</vt:lpstr>
      <vt:lpstr>Trace CityTracks</vt:lpstr>
      <vt:lpstr>Extração de Medidas</vt:lpstr>
      <vt:lpstr>Serie temporal de registros coletados por dia </vt:lpstr>
      <vt:lpstr>Histograma da distância das trajetórias </vt:lpstr>
      <vt:lpstr>CDF da distância das trajetórias </vt:lpstr>
      <vt:lpstr>QQ-Plot comparando com distribuição normal </vt:lpstr>
      <vt:lpstr>Função de autocorrelação, Skewness e Kurtosis</vt:lpstr>
      <vt:lpstr>Análise das Medidas</vt:lpstr>
      <vt:lpstr>Fitting da distribuição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Extração de Medidas e Análise Estatística</dc:title>
  <dc:creator>Elton Soares</dc:creator>
  <cp:lastModifiedBy>Elton Soares</cp:lastModifiedBy>
  <cp:revision>43</cp:revision>
  <dcterms:created xsi:type="dcterms:W3CDTF">2017-05-07T22:18:38Z</dcterms:created>
  <dcterms:modified xsi:type="dcterms:W3CDTF">2017-05-14T06:08:26Z</dcterms:modified>
</cp:coreProperties>
</file>