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24d345e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f24d345e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f24d345e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f24d345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83d469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083d469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f24d345e9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f24d345e9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083d469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083d469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083d469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083d469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f24d345e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f24d345e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083d469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083d469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f24d345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f24d345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083d469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083d469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24d345e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f24d345e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24d345e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f24d345e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9600"/>
            <a:ext cx="85206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makes the world happy?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13" y="1532463"/>
            <a:ext cx="2746374" cy="27463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6" name="Google Shape;56;p13"/>
          <p:cNvSpPr txBox="1"/>
          <p:nvPr/>
        </p:nvSpPr>
        <p:spPr>
          <a:xfrm>
            <a:off x="1147150" y="434045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Nadia Aldrich				Carlos Quiroz				Dustin Osterman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39900" y="1550625"/>
            <a:ext cx="2647500" cy="2746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Freedom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417275"/>
            <a:ext cx="2827200" cy="28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The feeling of freedom to do as one pleases will have an overall 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r = .6 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Moderate linear relationship.</a:t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00" y="1328975"/>
            <a:ext cx="5104175" cy="29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530425" y="0"/>
            <a:ext cx="79716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Correlation Map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75" y="488825"/>
            <a:ext cx="3798449" cy="3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063" y="3880750"/>
            <a:ext cx="4938875" cy="1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142450"/>
            <a:ext cx="85206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two variables do not have a strong linear relationship, then we can use a polynomial regression.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26634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00" y="1630519"/>
            <a:ext cx="4015100" cy="28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639500"/>
            <a:ext cx="4031503" cy="2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518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 Forest Regression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50" y="1333300"/>
            <a:ext cx="5394400" cy="35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95225" y="183425"/>
            <a:ext cx="8520600" cy="7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>
                <a:solidFill>
                  <a:srgbClr val="FFFFFF"/>
                </a:solidFill>
              </a:rPr>
              <a:t>What is the </a:t>
            </a:r>
            <a:br>
              <a:rPr lang="en" sz="1979">
                <a:solidFill>
                  <a:srgbClr val="FFFFFF"/>
                </a:solidFill>
              </a:rPr>
            </a:br>
            <a:r>
              <a:rPr lang="en" sz="1979">
                <a:solidFill>
                  <a:srgbClr val="FFFFFF"/>
                </a:solidFill>
              </a:rPr>
              <a:t>World Happiness Report?</a:t>
            </a:r>
            <a:endParaRPr sz="1879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959525"/>
            <a:ext cx="85206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96">
                <a:solidFill>
                  <a:srgbClr val="FFFF00"/>
                </a:solidFill>
              </a:rPr>
              <a:t>First </a:t>
            </a:r>
            <a:r>
              <a:rPr lang="en" sz="5696">
                <a:solidFill>
                  <a:srgbClr val="FFFF00"/>
                </a:solidFill>
              </a:rPr>
              <a:t>published on March 20, </a:t>
            </a:r>
            <a:r>
              <a:rPr lang="en" sz="5696">
                <a:solidFill>
                  <a:srgbClr val="FFFF00"/>
                </a:solidFill>
              </a:rPr>
              <a:t>2012 after the UN General Assembly passed a resolution inspired by Bhutan’s philosophy of “Gross Domestic Happiness” which </a:t>
            </a:r>
            <a:r>
              <a:rPr lang="en" sz="5696">
                <a:solidFill>
                  <a:srgbClr val="FFFF00"/>
                </a:solidFill>
              </a:rPr>
              <a:t>encourages</a:t>
            </a:r>
            <a:r>
              <a:rPr lang="en" sz="5696">
                <a:solidFill>
                  <a:srgbClr val="FFFF00"/>
                </a:solidFill>
              </a:rPr>
              <a:t> </a:t>
            </a:r>
            <a:r>
              <a:rPr lang="en" sz="5696">
                <a:solidFill>
                  <a:srgbClr val="FFFF00"/>
                </a:solidFill>
              </a:rPr>
              <a:t>the</a:t>
            </a:r>
            <a:r>
              <a:rPr lang="en" sz="5696">
                <a:solidFill>
                  <a:srgbClr val="FFFF00"/>
                </a:solidFill>
              </a:rPr>
              <a:t> following: </a:t>
            </a:r>
            <a:endParaRPr sz="5696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696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696">
                <a:solidFill>
                  <a:srgbClr val="FFFF00"/>
                </a:solidFill>
              </a:rPr>
              <a:t>“giving more importance to happiness and well-being in </a:t>
            </a:r>
            <a:r>
              <a:rPr i="1" lang="en" sz="5696">
                <a:solidFill>
                  <a:srgbClr val="FFFF00"/>
                </a:solidFill>
              </a:rPr>
              <a:t>determining</a:t>
            </a:r>
            <a:r>
              <a:rPr i="1" lang="en" sz="5696">
                <a:solidFill>
                  <a:srgbClr val="FFFF00"/>
                </a:solidFill>
              </a:rPr>
              <a:t> how to achieve and </a:t>
            </a:r>
            <a:r>
              <a:rPr i="1" lang="en" sz="5696">
                <a:solidFill>
                  <a:srgbClr val="FFFF00"/>
                </a:solidFill>
              </a:rPr>
              <a:t>measure</a:t>
            </a:r>
            <a:r>
              <a:rPr i="1" lang="en" sz="5696">
                <a:solidFill>
                  <a:srgbClr val="FFFF00"/>
                </a:solidFill>
              </a:rPr>
              <a:t> social and economic development” </a:t>
            </a:r>
            <a:endParaRPr i="1" sz="5696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696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96">
                <a:solidFill>
                  <a:srgbClr val="FFFF00"/>
                </a:solidFill>
              </a:rPr>
              <a:t>The report is based on a variety of data, but relies mostly on the Gallup World Poll.</a:t>
            </a:r>
            <a:endParaRPr sz="5696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96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96">
                <a:solidFill>
                  <a:srgbClr val="FFFF00"/>
                </a:solidFill>
              </a:rPr>
              <a:t>Cantril Ladder Scale- </a:t>
            </a:r>
            <a:endParaRPr sz="5696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●"/>
            </a:pPr>
            <a:r>
              <a:rPr i="1" lang="en" sz="4800">
                <a:solidFill>
                  <a:srgbClr val="FFFF00"/>
                </a:solidFill>
                <a:highlight>
                  <a:srgbClr val="1C4587"/>
                </a:highlight>
              </a:rPr>
              <a:t>Please imagine a ladder with steps numbered from zero at the bottom to 10 at the top.</a:t>
            </a:r>
            <a:endParaRPr i="1" sz="4800">
              <a:solidFill>
                <a:srgbClr val="FFFF00"/>
              </a:solidFill>
              <a:highlight>
                <a:srgbClr val="1C4587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●"/>
            </a:pPr>
            <a:r>
              <a:rPr i="1" lang="en" sz="4800">
                <a:solidFill>
                  <a:srgbClr val="FFFF00"/>
                </a:solidFill>
                <a:highlight>
                  <a:srgbClr val="1C4587"/>
                </a:highlight>
              </a:rPr>
              <a:t>The top of the ladder represents the best possible life for you and the bottom of the ladder represents the worst possible life for you.</a:t>
            </a:r>
            <a:endParaRPr i="1" sz="4800">
              <a:solidFill>
                <a:srgbClr val="FFFF00"/>
              </a:solidFill>
              <a:highlight>
                <a:srgbClr val="1C4587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●"/>
            </a:pPr>
            <a:r>
              <a:rPr i="1" lang="en" sz="4800">
                <a:solidFill>
                  <a:srgbClr val="FFFF00"/>
                </a:solidFill>
                <a:highlight>
                  <a:srgbClr val="1C4587"/>
                </a:highlight>
              </a:rPr>
              <a:t>On which step of the ladder would you say you personally feel you stand at this time?</a:t>
            </a:r>
            <a:endParaRPr i="1" sz="4800">
              <a:solidFill>
                <a:srgbClr val="FFFF00"/>
              </a:solidFill>
              <a:highlight>
                <a:srgbClr val="1C4587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68325"/>
            <a:ext cx="85206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6 Variables of The World Happiness Report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61075" y="1017725"/>
            <a:ext cx="8520600" cy="4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GDP - Quality of life based on money earned.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Family - Quality of life based on family social life.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Health - Healthcare availability and average life expectancy.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Freedom - Freedom to make life choices.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Corruption - Trust in the Government.</a:t>
            </a:r>
            <a:endParaRPr sz="2300">
              <a:solidFill>
                <a:srgbClr val="FFFF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300"/>
              <a:buChar char="●"/>
            </a:pPr>
            <a:r>
              <a:rPr lang="en" sz="2300">
                <a:solidFill>
                  <a:srgbClr val="FFFF00"/>
                </a:solidFill>
              </a:rPr>
              <a:t>Generosity - Based on a country’s involvement in peacekeeping and global aid</a:t>
            </a:r>
            <a:endParaRPr sz="23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lang="en" sz="2300">
                <a:solidFill>
                  <a:srgbClr val="FFFF00"/>
                </a:solidFill>
              </a:rPr>
              <a:t>Dystopia - A flat rate score (1.85); the avg lowest happiness score from years past plus a residual value.</a:t>
            </a:r>
            <a:r>
              <a:rPr lang="en" sz="2400">
                <a:solidFill>
                  <a:srgbClr val="FFFF00"/>
                </a:solidFill>
              </a:rPr>
              <a:t> </a:t>
            </a:r>
            <a:endParaRPr sz="24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29850" y="1451700"/>
            <a:ext cx="8586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Hypothesis</a:t>
            </a:r>
            <a:r>
              <a:rPr lang="en">
                <a:solidFill>
                  <a:srgbClr val="FFFFFF"/>
                </a:solidFill>
              </a:rPr>
              <a:t> #1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If a country has a high </a:t>
            </a:r>
            <a:r>
              <a:rPr lang="en">
                <a:solidFill>
                  <a:srgbClr val="FFFF00"/>
                </a:solidFill>
              </a:rPr>
              <a:t>score</a:t>
            </a:r>
            <a:r>
              <a:rPr lang="en">
                <a:solidFill>
                  <a:srgbClr val="FFFF00"/>
                </a:solidFill>
              </a:rPr>
              <a:t> in ‘</a:t>
            </a:r>
            <a:r>
              <a:rPr lang="en">
                <a:solidFill>
                  <a:srgbClr val="FFFF00"/>
                </a:solidFill>
              </a:rPr>
              <a:t>generosity</a:t>
            </a:r>
            <a:r>
              <a:rPr lang="en">
                <a:solidFill>
                  <a:srgbClr val="FFFF00"/>
                </a:solidFill>
              </a:rPr>
              <a:t>’, then that country will have a higher happiness score.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775" y="612413"/>
            <a:ext cx="64109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18575" y="1298725"/>
            <a:ext cx="225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Does generosity have an effect on happiness?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No. In fact, ‘generosity’ is the least impactful of any of our variables on ‘happiness score’.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Money!!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894500"/>
            <a:ext cx="3357300" cy="18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Turns out ‘GDP’ is </a:t>
            </a:r>
            <a:r>
              <a:rPr lang="en">
                <a:solidFill>
                  <a:srgbClr val="FFFF00"/>
                </a:solidFill>
              </a:rPr>
              <a:t>one</a:t>
            </a:r>
            <a:r>
              <a:rPr lang="en">
                <a:solidFill>
                  <a:srgbClr val="FFFF00"/>
                </a:solidFill>
              </a:rPr>
              <a:t> of </a:t>
            </a:r>
            <a:r>
              <a:rPr lang="en">
                <a:solidFill>
                  <a:srgbClr val="FFFF00"/>
                </a:solidFill>
              </a:rPr>
              <a:t>the</a:t>
            </a:r>
            <a:r>
              <a:rPr lang="en">
                <a:solidFill>
                  <a:srgbClr val="FFFF00"/>
                </a:solidFill>
              </a:rPr>
              <a:t> strongest relationship to weather or not a country has a higher ‘happiness score’.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</a:t>
            </a:r>
            <a:r>
              <a:rPr lang="en">
                <a:solidFill>
                  <a:srgbClr val="FFFF00"/>
                </a:solidFill>
              </a:rPr>
              <a:t> = .8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00"/>
                </a:solidFill>
              </a:rPr>
              <a:t>Very strong linear relationship.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00" y="1505273"/>
            <a:ext cx="4316225" cy="258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0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GPD isn’t the only </a:t>
            </a:r>
            <a:r>
              <a:rPr lang="en">
                <a:solidFill>
                  <a:srgbClr val="FFFFFF"/>
                </a:solidFill>
              </a:rPr>
              <a:t>variable</a:t>
            </a:r>
            <a:r>
              <a:rPr lang="en">
                <a:solidFill>
                  <a:srgbClr val="FFFFFF"/>
                </a:solidFill>
              </a:rPr>
              <a:t> for happiness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744975"/>
            <a:ext cx="85206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81">
                <a:solidFill>
                  <a:srgbClr val="FFFF00"/>
                </a:solidFill>
              </a:rPr>
              <a:t>If you rank </a:t>
            </a:r>
            <a:r>
              <a:rPr lang="en" sz="1981">
                <a:solidFill>
                  <a:srgbClr val="FFFF00"/>
                </a:solidFill>
              </a:rPr>
              <a:t>higher</a:t>
            </a:r>
            <a:r>
              <a:rPr lang="en" sz="1981">
                <a:solidFill>
                  <a:srgbClr val="FFFF00"/>
                </a:solidFill>
              </a:rPr>
              <a:t> in health, family, and freedom then you will have a higher happiness score.</a:t>
            </a:r>
            <a:endParaRPr sz="198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5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Health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906000"/>
            <a:ext cx="2776800" cy="3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If you have more money you will feel safe in knowing that your medical needs are met. 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r = .7 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00"/>
                </a:solidFill>
              </a:rPr>
              <a:t>Moderately strong linear relationship. </a:t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950" y="1425524"/>
            <a:ext cx="5432350" cy="3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Family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520059"/>
            <a:ext cx="25878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H</a:t>
            </a:r>
            <a:r>
              <a:rPr lang="en" sz="1600">
                <a:solidFill>
                  <a:srgbClr val="FFFF00"/>
                </a:solidFill>
              </a:rPr>
              <a:t>aving a close knit social connection contributes to one's happiness of the heart and mind. 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00"/>
                </a:solidFill>
              </a:rPr>
              <a:t>r = .6 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00"/>
                </a:solidFill>
              </a:rPr>
              <a:t>Moderate linear relationship. </a:t>
            </a:r>
            <a:endParaRPr sz="1600">
              <a:solidFill>
                <a:srgbClr val="FFFF00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625" y="1374125"/>
            <a:ext cx="5154625" cy="31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