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f24d345e9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f24d345e9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f24d345e9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f24d345e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083d469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083d469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f24d345e9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f24d345e9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083d4695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083d4695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083d469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083d469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f24d345e9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f24d345e9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083d4695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083d4695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f24d345e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f24d345e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083d4695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083d4695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f24d345e9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f24d345e9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f24d345e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f24d345e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29600"/>
            <a:ext cx="8520600" cy="10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makes the world happy?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813" y="1532463"/>
            <a:ext cx="2746374" cy="2746374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56" name="Google Shape;56;p13"/>
          <p:cNvSpPr txBox="1"/>
          <p:nvPr/>
        </p:nvSpPr>
        <p:spPr>
          <a:xfrm>
            <a:off x="1147150" y="4340450"/>
            <a:ext cx="72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00"/>
                </a:solidFill>
              </a:rPr>
              <a:t>Nadia Aldrich				Carlos Quiroz				Dustin Osterman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239900" y="1550625"/>
            <a:ext cx="2647500" cy="27465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Freedom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417275"/>
            <a:ext cx="2827200" cy="28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00"/>
                </a:solidFill>
              </a:rPr>
              <a:t>The feeling of freedom to do as one pleases will have an overall </a:t>
            </a:r>
            <a:endParaRPr sz="17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00"/>
                </a:solidFill>
              </a:rPr>
              <a:t>r = .6 </a:t>
            </a:r>
            <a:endParaRPr sz="17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00"/>
                </a:solidFill>
              </a:rPr>
              <a:t>Moderately strong linear relationship.</a:t>
            </a:r>
            <a:endParaRPr sz="1700">
              <a:solidFill>
                <a:srgbClr val="FFFF00"/>
              </a:solidFill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500" y="1328975"/>
            <a:ext cx="5104175" cy="29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156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Correlation Map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400" y="728750"/>
            <a:ext cx="4822189" cy="42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142450"/>
            <a:ext cx="8520600" cy="11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If two variables do not have a strong linear relationship, then we can use a polynomial regression.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2663400" cy="3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900" y="1630519"/>
            <a:ext cx="4015100" cy="2838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639500"/>
            <a:ext cx="4031503" cy="28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5181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Random Forest Regression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1C4587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550" y="1333300"/>
            <a:ext cx="5394400" cy="35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223450" y="189125"/>
            <a:ext cx="8520600" cy="113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80">
                <a:solidFill>
                  <a:srgbClr val="FFFFFF"/>
                </a:solidFill>
              </a:rPr>
              <a:t>What is the </a:t>
            </a:r>
            <a:br>
              <a:rPr lang="en" sz="3980">
                <a:solidFill>
                  <a:srgbClr val="FFFFFF"/>
                </a:solidFill>
              </a:rPr>
            </a:br>
            <a:r>
              <a:rPr lang="en" sz="3980">
                <a:solidFill>
                  <a:srgbClr val="FFFFFF"/>
                </a:solidFill>
              </a:rPr>
              <a:t>World Happiness Report?</a:t>
            </a:r>
            <a:endParaRPr sz="3880"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1575825"/>
            <a:ext cx="8520600" cy="20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First </a:t>
            </a:r>
            <a:r>
              <a:rPr lang="en">
                <a:solidFill>
                  <a:srgbClr val="FFFF00"/>
                </a:solidFill>
              </a:rPr>
              <a:t>published</a:t>
            </a:r>
            <a:r>
              <a:rPr lang="en">
                <a:solidFill>
                  <a:srgbClr val="FFFF00"/>
                </a:solidFill>
              </a:rPr>
              <a:t> in 2012 the world </a:t>
            </a:r>
            <a:r>
              <a:rPr lang="en">
                <a:solidFill>
                  <a:srgbClr val="FFFF00"/>
                </a:solidFill>
              </a:rPr>
              <a:t>happiness</a:t>
            </a:r>
            <a:r>
              <a:rPr lang="en">
                <a:solidFill>
                  <a:srgbClr val="FFFF00"/>
                </a:solidFill>
              </a:rPr>
              <a:t> report looks at </a:t>
            </a:r>
            <a:r>
              <a:rPr i="1" lang="en">
                <a:solidFill>
                  <a:srgbClr val="FFFF00"/>
                </a:solidFill>
              </a:rPr>
              <a:t>6</a:t>
            </a:r>
            <a:r>
              <a:rPr lang="en">
                <a:solidFill>
                  <a:srgbClr val="FFFF00"/>
                </a:solidFill>
              </a:rPr>
              <a:t> critical variable indicators of a nation’s economic and social development.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68325"/>
            <a:ext cx="85206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The 6 Variables of The World Happiness Report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61075" y="1017725"/>
            <a:ext cx="8520600" cy="4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300"/>
              <a:buChar char="●"/>
            </a:pPr>
            <a:r>
              <a:rPr lang="en" sz="2300">
                <a:solidFill>
                  <a:srgbClr val="FFFF00"/>
                </a:solidFill>
              </a:rPr>
              <a:t>GDP - Quality of life based on money earned.</a:t>
            </a:r>
            <a:endParaRPr sz="2300">
              <a:solidFill>
                <a:srgbClr val="FFFF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300"/>
              <a:buChar char="●"/>
            </a:pPr>
            <a:r>
              <a:rPr lang="en" sz="2300">
                <a:solidFill>
                  <a:srgbClr val="FFFF00"/>
                </a:solidFill>
              </a:rPr>
              <a:t>Family - Quality of life based on family social life.</a:t>
            </a:r>
            <a:endParaRPr sz="2300">
              <a:solidFill>
                <a:srgbClr val="FFFF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300"/>
              <a:buChar char="●"/>
            </a:pPr>
            <a:r>
              <a:rPr lang="en" sz="2300">
                <a:solidFill>
                  <a:srgbClr val="FFFF00"/>
                </a:solidFill>
              </a:rPr>
              <a:t>Health - Healthcare availability and average life expectancy.</a:t>
            </a:r>
            <a:endParaRPr sz="2300">
              <a:solidFill>
                <a:srgbClr val="FFFF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300"/>
              <a:buChar char="●"/>
            </a:pPr>
            <a:r>
              <a:rPr lang="en" sz="2300">
                <a:solidFill>
                  <a:srgbClr val="FFFF00"/>
                </a:solidFill>
              </a:rPr>
              <a:t>Freedom - Freedom to make life choices.</a:t>
            </a:r>
            <a:endParaRPr sz="2300">
              <a:solidFill>
                <a:srgbClr val="FFFF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300"/>
              <a:buChar char="●"/>
            </a:pPr>
            <a:r>
              <a:rPr lang="en" sz="2300">
                <a:solidFill>
                  <a:srgbClr val="FFFF00"/>
                </a:solidFill>
              </a:rPr>
              <a:t>Corruption - Trust in the Government.</a:t>
            </a:r>
            <a:endParaRPr sz="2300">
              <a:solidFill>
                <a:srgbClr val="FFFF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300"/>
              <a:buChar char="●"/>
            </a:pPr>
            <a:r>
              <a:rPr lang="en" sz="2300">
                <a:solidFill>
                  <a:srgbClr val="FFFF00"/>
                </a:solidFill>
              </a:rPr>
              <a:t>Generosity - Based on a country’s involvement in peacekeeping and global aid</a:t>
            </a:r>
            <a:endParaRPr sz="2300">
              <a:solidFill>
                <a:srgbClr val="FFFF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Char char="●"/>
            </a:pPr>
            <a:r>
              <a:rPr lang="en" sz="2300">
                <a:solidFill>
                  <a:srgbClr val="FFFF00"/>
                </a:solidFill>
              </a:rPr>
              <a:t>Dystopia - A flat rate score (1.85); the avg lowest happiness score from years past plus a residual value.</a:t>
            </a:r>
            <a:r>
              <a:rPr lang="en" sz="2400">
                <a:solidFill>
                  <a:srgbClr val="FFFF00"/>
                </a:solidFill>
              </a:rPr>
              <a:t> </a:t>
            </a:r>
            <a:endParaRPr sz="2400"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29850" y="1451700"/>
            <a:ext cx="8586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Hypothesis</a:t>
            </a:r>
            <a:r>
              <a:rPr lang="en">
                <a:solidFill>
                  <a:srgbClr val="FFFFFF"/>
                </a:solidFill>
              </a:rPr>
              <a:t> #1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If a larger portion of GDP is put into charitable causes, then that country will have a higher happiness score.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775" y="612413"/>
            <a:ext cx="641092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218575" y="1298725"/>
            <a:ext cx="2256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Does generosity have an effect on happiness?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No. In fact, ‘generosity’ is the least impactful of any of our variables on ‘happiness score’.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Money!!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894500"/>
            <a:ext cx="3357300" cy="1806900"/>
          </a:xfrm>
          <a:prstGeom prst="rect">
            <a:avLst/>
          </a:prstGeom>
          <a:solidFill>
            <a:srgbClr val="1C4587"/>
          </a:solidFill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Turns out ‘GDP’ is </a:t>
            </a:r>
            <a:r>
              <a:rPr lang="en">
                <a:solidFill>
                  <a:srgbClr val="FFFF00"/>
                </a:solidFill>
              </a:rPr>
              <a:t>one</a:t>
            </a:r>
            <a:r>
              <a:rPr lang="en">
                <a:solidFill>
                  <a:srgbClr val="FFFF00"/>
                </a:solidFill>
              </a:rPr>
              <a:t> of </a:t>
            </a:r>
            <a:r>
              <a:rPr lang="en">
                <a:solidFill>
                  <a:srgbClr val="FFFF00"/>
                </a:solidFill>
              </a:rPr>
              <a:t>the</a:t>
            </a:r>
            <a:r>
              <a:rPr lang="en">
                <a:solidFill>
                  <a:srgbClr val="FFFF00"/>
                </a:solidFill>
              </a:rPr>
              <a:t> strongest relationship to weather or not a country has a higher ‘happiness score’.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r</a:t>
            </a:r>
            <a:r>
              <a:rPr lang="en">
                <a:solidFill>
                  <a:srgbClr val="FFFF00"/>
                </a:solidFill>
              </a:rPr>
              <a:t> = .8 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00"/>
                </a:solidFill>
              </a:rPr>
              <a:t>Very strong linear relationship.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500" y="1505273"/>
            <a:ext cx="4316225" cy="258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0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GPD isn’t the only </a:t>
            </a:r>
            <a:r>
              <a:rPr lang="en">
                <a:solidFill>
                  <a:srgbClr val="FFFFFF"/>
                </a:solidFill>
              </a:rPr>
              <a:t>variable</a:t>
            </a:r>
            <a:r>
              <a:rPr lang="en">
                <a:solidFill>
                  <a:srgbClr val="FFFFFF"/>
                </a:solidFill>
              </a:rPr>
              <a:t> for happiness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744975"/>
            <a:ext cx="8520600" cy="26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81">
                <a:solidFill>
                  <a:srgbClr val="FFFF00"/>
                </a:solidFill>
              </a:rPr>
              <a:t>If you rank </a:t>
            </a:r>
            <a:r>
              <a:rPr lang="en" sz="1981">
                <a:solidFill>
                  <a:srgbClr val="FFFF00"/>
                </a:solidFill>
              </a:rPr>
              <a:t>higher</a:t>
            </a:r>
            <a:r>
              <a:rPr lang="en" sz="1981">
                <a:solidFill>
                  <a:srgbClr val="FFFF00"/>
                </a:solidFill>
              </a:rPr>
              <a:t> in health, family, and freedom then you will have a higher happiness score.</a:t>
            </a:r>
            <a:endParaRPr sz="1981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5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Health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906000"/>
            <a:ext cx="2776800" cy="33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00"/>
                </a:solidFill>
              </a:rPr>
              <a:t>If you have more money you will feel safe in knowing that your medical needs are met. </a:t>
            </a:r>
            <a:endParaRPr sz="17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00"/>
                </a:solidFill>
              </a:rPr>
              <a:t>r = .7 </a:t>
            </a:r>
            <a:endParaRPr sz="17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00"/>
                </a:solidFill>
              </a:rPr>
              <a:t>Moderately strong linear relationship. </a:t>
            </a:r>
            <a:endParaRPr sz="1700">
              <a:solidFill>
                <a:srgbClr val="FFFF00"/>
              </a:solidFill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950" y="1425524"/>
            <a:ext cx="5432350" cy="32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Family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520059"/>
            <a:ext cx="2587800" cy="25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00"/>
                </a:solidFill>
              </a:rPr>
              <a:t>H</a:t>
            </a:r>
            <a:r>
              <a:rPr lang="en" sz="1600">
                <a:solidFill>
                  <a:srgbClr val="FFFF00"/>
                </a:solidFill>
              </a:rPr>
              <a:t>aving a close knit social connection contributes to one's happiness of the heart and mind. </a:t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00"/>
                </a:solidFill>
              </a:rPr>
              <a:t>r = .6 </a:t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00"/>
                </a:solidFill>
              </a:rPr>
              <a:t>Moderately strong linear relationship. </a:t>
            </a:r>
            <a:endParaRPr sz="1600">
              <a:solidFill>
                <a:srgbClr val="FFFF00"/>
              </a:solidFill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9625" y="1374125"/>
            <a:ext cx="5154625" cy="31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