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0"/>
  </p:notesMasterIdLst>
  <p:sldIdLst>
    <p:sldId id="325" r:id="rId3"/>
    <p:sldId id="344" r:id="rId4"/>
    <p:sldId id="327" r:id="rId5"/>
    <p:sldId id="367" r:id="rId6"/>
    <p:sldId id="383" r:id="rId7"/>
    <p:sldId id="329" r:id="rId8"/>
    <p:sldId id="387" r:id="rId9"/>
    <p:sldId id="355" r:id="rId10"/>
    <p:sldId id="385" r:id="rId11"/>
    <p:sldId id="356" r:id="rId12"/>
    <p:sldId id="380" r:id="rId13"/>
    <p:sldId id="381" r:id="rId14"/>
    <p:sldId id="353" r:id="rId15"/>
    <p:sldId id="370" r:id="rId16"/>
    <p:sldId id="384" r:id="rId17"/>
    <p:sldId id="371" r:id="rId18"/>
    <p:sldId id="372" r:id="rId19"/>
    <p:sldId id="357" r:id="rId20"/>
    <p:sldId id="373" r:id="rId21"/>
    <p:sldId id="358" r:id="rId22"/>
    <p:sldId id="374" r:id="rId23"/>
    <p:sldId id="375" r:id="rId24"/>
    <p:sldId id="377" r:id="rId25"/>
    <p:sldId id="376" r:id="rId26"/>
    <p:sldId id="378" r:id="rId27"/>
    <p:sldId id="379" r:id="rId28"/>
    <p:sldId id="38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AA1043-CE13-42B0-9F17-0B1CF69C2E11}">
          <p14:sldIdLst>
            <p14:sldId id="325"/>
            <p14:sldId id="344"/>
          </p14:sldIdLst>
        </p14:section>
        <p14:section name="实验任务一" id="{4DAD994C-6D87-471D-81CB-C6695E5E5589}">
          <p14:sldIdLst>
            <p14:sldId id="327"/>
            <p14:sldId id="367"/>
            <p14:sldId id="383"/>
            <p14:sldId id="329"/>
            <p14:sldId id="387"/>
            <p14:sldId id="355"/>
            <p14:sldId id="385"/>
            <p14:sldId id="356"/>
            <p14:sldId id="380"/>
            <p14:sldId id="381"/>
            <p14:sldId id="353"/>
            <p14:sldId id="370"/>
            <p14:sldId id="384"/>
            <p14:sldId id="371"/>
          </p14:sldIdLst>
        </p14:section>
        <p14:section name="实验任务二" id="{0961C4F0-A385-4662-918F-73060E46187F}">
          <p14:sldIdLst>
            <p14:sldId id="372"/>
            <p14:sldId id="357"/>
            <p14:sldId id="373"/>
            <p14:sldId id="358"/>
          </p14:sldIdLst>
        </p14:section>
        <p14:section name="实验任务三" id="{D6EC45AE-C2C4-4519-8A90-8D977B346AD6}">
          <p14:sldIdLst>
            <p14:sldId id="374"/>
            <p14:sldId id="375"/>
            <p14:sldId id="377"/>
            <p14:sldId id="376"/>
            <p14:sldId id="378"/>
            <p14:sldId id="379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D"/>
    <a:srgbClr val="064899"/>
    <a:srgbClr val="1D5696"/>
    <a:srgbClr val="487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94" autoAdjust="0"/>
  </p:normalViewPr>
  <p:slideViewPr>
    <p:cSldViewPr snapToGrid="0" showGuides="1">
      <p:cViewPr varScale="1">
        <p:scale>
          <a:sx n="55" d="100"/>
          <a:sy n="55" d="100"/>
        </p:scale>
        <p:origin x="844" y="40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A76D-2842-47B2-AAEA-8104B6DC3542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138-DACD-4B43-A387-94E7198A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98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r>
              <a:rPr lang="zh-CN" altLang="en-US" dirty="0"/>
              <a:t>位</a:t>
            </a:r>
            <a:r>
              <a:rPr lang="en-US" altLang="zh-CN" dirty="0"/>
              <a:t>255.255.255.0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70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5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50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10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10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7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56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22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7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3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87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1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76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23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14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13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6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8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图中的交换机在实验时，可以简化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2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5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图中的交换机在实验时，可以简化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2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9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9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1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9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92D9-9181-49C6-B375-5192CB6C4F3E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E6EE-E66C-49BB-A269-E442383ADB5D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3B55-BC54-470B-BB19-7C20CA6505E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6D63-07F5-474B-AB7D-00327A85005F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5114-1532-4B43-B9A6-A29DB777B43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B449-86B5-469C-A302-ADABE31968E6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93E2-386E-4748-9397-24F39CB5B8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D6B-93D1-4CCB-8022-BC2C204DF1D3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6BAF-3DAF-44D7-8B7E-E4959487153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EF8B-77E4-45AA-920E-E2F316657EBE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C213-4038-4274-8DB7-D5DFE6AF3AC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E8A4-83F0-49F0-B794-7AB3303E5E45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D865-BFEA-4DDD-A0D4-09B70B1706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2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D559-1BC4-4046-AD71-5113D816D4FE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6169-56C5-4475-BB03-6EFBEF9371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0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FE46-9F33-442D-B8CF-F1B44CCB93C2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341C-D94D-4875-BA5B-8083368F756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9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8968-D4BB-4B82-87FA-F340B0A21908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94D0-0E75-4AAD-8EBC-BD242BD1E9B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ECBF-1B28-4C37-953C-3A192D7FA4F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1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BF2F-5ED3-484C-A50A-CC1F0265401E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A023-83DC-4B4B-A430-5A0345E163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2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B96F-4654-471B-8695-9B1234F1325F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7AB3-09C7-42E6-80B8-93650FEFC66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9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A822-24D5-41F5-848D-8631D61CA845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D2DD-9270-4FED-9A52-4471B7CD7B2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F4FB-AA6D-4370-9854-DCC676EF323E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329C-789F-4580-8108-F0A581703C21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EBB-9F99-4CB4-9A83-433B439EB018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512-BA22-4010-BA38-3D230BC7225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062-B944-45F5-A7A4-443120B3E03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C999-88D5-4494-949D-09E5BFCE7E1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71-2A4A-4C7B-9758-10AFEC3C5FBC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FFB-31DF-49BF-A5AC-3B58FF9B00E0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7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8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6948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1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4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66957" name="图片 11" descr="重庆大学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" y="0"/>
            <a:ext cx="911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69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77960-B000-4230-8713-6481FFE70262}" type="datetime1">
              <a:rPr lang="zh-CN" altLang="en-US" smtClean="0"/>
              <a:t>2023/9/22</a:t>
            </a:fld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35F92-2648-494C-9DC9-33D7AA12514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22B2C-5A98-42DC-8426-B71F21AC43F1}"/>
              </a:ext>
            </a:extLst>
          </p:cNvPr>
          <p:cNvSpPr/>
          <p:nvPr/>
        </p:nvSpPr>
        <p:spPr>
          <a:xfrm>
            <a:off x="-38502" y="1593622"/>
            <a:ext cx="9221002" cy="2561139"/>
          </a:xfrm>
          <a:prstGeom prst="rect">
            <a:avLst/>
          </a:prstGeom>
          <a:solidFill>
            <a:srgbClr val="1D56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标题 6145">
            <a:extLst>
              <a:ext uri="{FF2B5EF4-FFF2-40B4-BE49-F238E27FC236}">
                <a16:creationId xmlns:a16="http://schemas.microsoft.com/office/drawing/2014/main" id="{4CEE94A4-77D8-4270-9841-C3854C2CBA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1576552"/>
            <a:ext cx="7924800" cy="2578209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计算机网络  实验二</a:t>
            </a:r>
            <a:endParaRPr lang="en-US" altLang="zh-CN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路由算法实验</a:t>
            </a:r>
          </a:p>
        </p:txBody>
      </p:sp>
      <p:sp>
        <p:nvSpPr>
          <p:cNvPr id="6" name="标题 6145">
            <a:extLst>
              <a:ext uri="{FF2B5EF4-FFF2-40B4-BE49-F238E27FC236}">
                <a16:creationId xmlns:a16="http://schemas.microsoft.com/office/drawing/2014/main" id="{D6F5272F-7AFA-4592-8D91-A355AB0C87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2168525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00"/>
              </a:buClr>
            </a:pP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D073F-B95B-41A2-ACD1-D4C14C84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614863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重庆大学计算机学院专业实验室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66810-4BA1-4A9D-BFB1-D6E312265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"/>
            <a:ext cx="2685448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6EA250D-AC41-4576-A04C-4319069A3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8" t="2855" r="2290" b="7243"/>
          <a:stretch/>
        </p:blipFill>
        <p:spPr>
          <a:xfrm>
            <a:off x="718542" y="2676053"/>
            <a:ext cx="2972760" cy="16035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7C6FE3-CD11-4AE8-8C8E-4CFEB10A5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876" y="2045909"/>
            <a:ext cx="4668133" cy="286614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BDEB8386-7BC4-4F21-9624-98363893FBCC}"/>
              </a:ext>
            </a:extLst>
          </p:cNvPr>
          <p:cNvSpPr/>
          <p:nvPr/>
        </p:nvSpPr>
        <p:spPr>
          <a:xfrm>
            <a:off x="825922" y="1372680"/>
            <a:ext cx="778706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五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ipconfig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命令查看各设备的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信息是否修改成功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82485B-B103-47CF-B0C4-B11C9D27913B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831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六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配置路由器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R1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设置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77" y="2947988"/>
            <a:ext cx="8667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600" y="2021617"/>
            <a:ext cx="6704799" cy="3294492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Dis </a:t>
            </a:r>
            <a:r>
              <a:rPr lang="en-US" altLang="zh-CN" sz="1800" dirty="0" err="1">
                <a:solidFill>
                  <a:schemeClr val="bg1"/>
                </a:solidFill>
              </a:rPr>
              <a:t>ver</a:t>
            </a:r>
            <a:r>
              <a:rPr lang="en-US" altLang="zh-CN" sz="1800" dirty="0">
                <a:solidFill>
                  <a:schemeClr val="bg1"/>
                </a:solidFill>
              </a:rPr>
              <a:t>	</a:t>
            </a:r>
            <a:r>
              <a:rPr lang="zh-CN" altLang="en-US" sz="1800" dirty="0">
                <a:solidFill>
                  <a:schemeClr val="bg1"/>
                </a:solidFill>
              </a:rPr>
              <a:t>显示版本信息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Sys		</a:t>
            </a:r>
            <a:r>
              <a:rPr lang="zh-CN" altLang="en-US" sz="1800" dirty="0">
                <a:solidFill>
                  <a:schemeClr val="bg1"/>
                </a:solidFill>
              </a:rPr>
              <a:t>进入系统视图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 err="1">
                <a:solidFill>
                  <a:schemeClr val="bg1"/>
                </a:solidFill>
              </a:rPr>
              <a:t>Sysname</a:t>
            </a:r>
            <a:r>
              <a:rPr lang="en-US" altLang="zh-CN" sz="1800" dirty="0">
                <a:solidFill>
                  <a:schemeClr val="bg1"/>
                </a:solidFill>
              </a:rPr>
              <a:t> R1	</a:t>
            </a:r>
            <a:r>
              <a:rPr lang="zh-CN" altLang="en-US" sz="1800" dirty="0">
                <a:solidFill>
                  <a:schemeClr val="bg1"/>
                </a:solidFill>
              </a:rPr>
              <a:t>命名为</a:t>
            </a:r>
            <a:r>
              <a:rPr lang="en-US" altLang="zh-CN" sz="1800" dirty="0">
                <a:solidFill>
                  <a:schemeClr val="bg1"/>
                </a:solidFill>
              </a:rPr>
              <a:t>R1 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Dis cu	</a:t>
            </a:r>
            <a:r>
              <a:rPr lang="zh-CN" altLang="en-US" sz="1800" dirty="0">
                <a:solidFill>
                  <a:schemeClr val="bg1"/>
                </a:solidFill>
              </a:rPr>
              <a:t>显示当前系统配置信息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Interface g </a:t>
            </a:r>
            <a:r>
              <a:rPr lang="en-US" altLang="zh-CN" sz="1800" dirty="0">
                <a:solidFill>
                  <a:srgbClr val="FF0000"/>
                </a:solidFill>
              </a:rPr>
              <a:t>0/0</a:t>
            </a:r>
            <a:r>
              <a:rPr lang="en-US" altLang="zh-CN" sz="1800" dirty="0">
                <a:solidFill>
                  <a:schemeClr val="bg1"/>
                </a:solidFill>
              </a:rPr>
              <a:t> 	</a:t>
            </a:r>
            <a:r>
              <a:rPr lang="zh-CN" altLang="en-US" sz="1800" dirty="0">
                <a:solidFill>
                  <a:schemeClr val="bg1"/>
                </a:solidFill>
              </a:rPr>
              <a:t>进入</a:t>
            </a:r>
            <a:r>
              <a:rPr lang="en-US" altLang="zh-CN" sz="1800" dirty="0">
                <a:solidFill>
                  <a:srgbClr val="FF0000"/>
                </a:solidFill>
              </a:rPr>
              <a:t>G1</a:t>
            </a:r>
            <a:r>
              <a:rPr lang="zh-CN" altLang="en-US" sz="1800" dirty="0">
                <a:solidFill>
                  <a:schemeClr val="bg1"/>
                </a:solidFill>
              </a:rPr>
              <a:t>口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Ip address 192.168.0.1 24		</a:t>
            </a:r>
            <a:r>
              <a:rPr lang="zh-CN" altLang="en-US" sz="1800" dirty="0">
                <a:solidFill>
                  <a:schemeClr val="bg1"/>
                </a:solidFill>
              </a:rPr>
              <a:t>设置</a:t>
            </a:r>
            <a:r>
              <a:rPr lang="en-US" altLang="zh-CN" sz="1800" dirty="0">
                <a:solidFill>
                  <a:srgbClr val="FF0000"/>
                </a:solidFill>
              </a:rPr>
              <a:t>G1</a:t>
            </a:r>
            <a:r>
              <a:rPr lang="zh-CN" altLang="en-US" sz="1800" dirty="0">
                <a:solidFill>
                  <a:schemeClr val="bg1"/>
                </a:solidFill>
              </a:rPr>
              <a:t>口</a:t>
            </a:r>
            <a:r>
              <a:rPr lang="en-US" altLang="zh-CN" sz="1800" dirty="0">
                <a:solidFill>
                  <a:schemeClr val="bg1"/>
                </a:solidFill>
              </a:rPr>
              <a:t>IP</a:t>
            </a:r>
            <a:r>
              <a:rPr lang="zh-CN" altLang="en-US" sz="1800" dirty="0">
                <a:solidFill>
                  <a:schemeClr val="bg1"/>
                </a:solidFill>
              </a:rPr>
              <a:t>，掩码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Quit		</a:t>
            </a:r>
            <a:r>
              <a:rPr lang="zh-CN" altLang="en-US" sz="1800" dirty="0">
                <a:solidFill>
                  <a:schemeClr val="bg1"/>
                </a:solidFill>
              </a:rPr>
              <a:t>退出当前视图（</a:t>
            </a:r>
            <a:r>
              <a:rPr lang="en-US" altLang="zh-CN" sz="1800" dirty="0">
                <a:solidFill>
                  <a:schemeClr val="bg1"/>
                </a:solidFill>
              </a:rPr>
              <a:t>CTRL+Z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Interface g </a:t>
            </a:r>
            <a:r>
              <a:rPr lang="en-US" altLang="zh-CN" sz="1800" dirty="0">
                <a:solidFill>
                  <a:srgbClr val="FF0000"/>
                </a:solidFill>
              </a:rPr>
              <a:t>0/1</a:t>
            </a:r>
            <a:r>
              <a:rPr lang="en-US" altLang="zh-CN" sz="1800" dirty="0">
                <a:solidFill>
                  <a:schemeClr val="bg1"/>
                </a:solidFill>
              </a:rPr>
              <a:t>		</a:t>
            </a:r>
            <a:r>
              <a:rPr lang="zh-CN" altLang="en-US" sz="1800" dirty="0">
                <a:solidFill>
                  <a:schemeClr val="bg1"/>
                </a:solidFill>
              </a:rPr>
              <a:t>进入</a:t>
            </a:r>
            <a:r>
              <a:rPr lang="en-US" altLang="zh-CN" sz="1800" dirty="0">
                <a:solidFill>
                  <a:srgbClr val="FF0000"/>
                </a:solidFill>
              </a:rPr>
              <a:t>G2</a:t>
            </a:r>
            <a:r>
              <a:rPr lang="zh-CN" altLang="en-US" sz="1800" dirty="0">
                <a:solidFill>
                  <a:schemeClr val="bg1"/>
                </a:solidFill>
              </a:rPr>
              <a:t>口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Ip address 192.168.1.1 24		</a:t>
            </a:r>
            <a:r>
              <a:rPr lang="zh-CN" altLang="en-US" sz="1800" dirty="0">
                <a:solidFill>
                  <a:schemeClr val="bg1"/>
                </a:solidFill>
              </a:rPr>
              <a:t>设置</a:t>
            </a:r>
            <a:r>
              <a:rPr lang="en-US" altLang="zh-CN" sz="1800" dirty="0">
                <a:solidFill>
                  <a:schemeClr val="bg1"/>
                </a:solidFill>
              </a:rPr>
              <a:t>G2</a:t>
            </a:r>
            <a:r>
              <a:rPr lang="zh-CN" altLang="en-US" sz="1800" dirty="0">
                <a:solidFill>
                  <a:schemeClr val="bg1"/>
                </a:solidFill>
              </a:rPr>
              <a:t>口</a:t>
            </a:r>
            <a:r>
              <a:rPr lang="en-US" altLang="zh-CN" sz="1800" dirty="0">
                <a:solidFill>
                  <a:schemeClr val="bg1"/>
                </a:solidFill>
              </a:rPr>
              <a:t>IP</a:t>
            </a:r>
            <a:r>
              <a:rPr lang="zh-CN" altLang="en-US" sz="1800" dirty="0">
                <a:solidFill>
                  <a:schemeClr val="bg1"/>
                </a:solidFill>
              </a:rPr>
              <a:t>，掩码</a:t>
            </a:r>
          </a:p>
        </p:txBody>
      </p:sp>
    </p:spTree>
    <p:extLst>
      <p:ext uri="{BB962C8B-B14F-4D97-AF65-F5344CB8AC3E}">
        <p14:creationId xmlns:p14="http://schemas.microsoft.com/office/powerpoint/2010/main" val="27352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七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配置路由器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R2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设置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9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600" y="2021617"/>
            <a:ext cx="6704799" cy="3333220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Dis </a:t>
            </a:r>
            <a:r>
              <a:rPr lang="en-US" altLang="zh-CN" sz="1800" dirty="0" err="1">
                <a:solidFill>
                  <a:schemeClr val="bg1"/>
                </a:solidFill>
              </a:rPr>
              <a:t>ver</a:t>
            </a:r>
            <a:r>
              <a:rPr lang="en-US" altLang="zh-CN" sz="1800" dirty="0">
                <a:solidFill>
                  <a:schemeClr val="bg1"/>
                </a:solidFill>
              </a:rPr>
              <a:t>	</a:t>
            </a:r>
            <a:r>
              <a:rPr lang="zh-CN" altLang="en-US" sz="1800" dirty="0">
                <a:solidFill>
                  <a:schemeClr val="bg1"/>
                </a:solidFill>
              </a:rPr>
              <a:t>显示版本信息 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Sys		</a:t>
            </a:r>
            <a:r>
              <a:rPr lang="zh-CN" altLang="en-US" sz="1800" dirty="0">
                <a:solidFill>
                  <a:schemeClr val="bg1"/>
                </a:solidFill>
              </a:rPr>
              <a:t>进入系统视图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 err="1">
                <a:solidFill>
                  <a:schemeClr val="bg1"/>
                </a:solidFill>
              </a:rPr>
              <a:t>Sysname</a:t>
            </a:r>
            <a:r>
              <a:rPr lang="en-US" altLang="zh-CN" sz="1800" dirty="0">
                <a:solidFill>
                  <a:schemeClr val="bg1"/>
                </a:solidFill>
              </a:rPr>
              <a:t> R2	</a:t>
            </a:r>
            <a:r>
              <a:rPr lang="zh-CN" altLang="en-US" sz="1800" dirty="0">
                <a:solidFill>
                  <a:schemeClr val="bg1"/>
                </a:solidFill>
              </a:rPr>
              <a:t>命名为</a:t>
            </a:r>
            <a:r>
              <a:rPr lang="en-US" altLang="zh-CN" sz="1800" dirty="0">
                <a:solidFill>
                  <a:schemeClr val="bg1"/>
                </a:solidFill>
              </a:rPr>
              <a:t>R2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Dis cu	</a:t>
            </a:r>
            <a:r>
              <a:rPr lang="zh-CN" altLang="en-US" sz="1800" dirty="0">
                <a:solidFill>
                  <a:schemeClr val="bg1"/>
                </a:solidFill>
              </a:rPr>
              <a:t>显示当前系统配置信息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Interface g </a:t>
            </a:r>
            <a:r>
              <a:rPr lang="en-US" altLang="zh-CN" sz="1800" dirty="0">
                <a:solidFill>
                  <a:srgbClr val="FF0000"/>
                </a:solidFill>
              </a:rPr>
              <a:t>0/0</a:t>
            </a:r>
            <a:r>
              <a:rPr lang="en-US" altLang="zh-CN" sz="1800" dirty="0">
                <a:solidFill>
                  <a:schemeClr val="bg1"/>
                </a:solidFill>
              </a:rPr>
              <a:t> 	</a:t>
            </a:r>
            <a:r>
              <a:rPr lang="zh-CN" altLang="en-US" sz="1800" dirty="0">
                <a:solidFill>
                  <a:schemeClr val="bg1"/>
                </a:solidFill>
              </a:rPr>
              <a:t>进入</a:t>
            </a:r>
            <a:r>
              <a:rPr lang="en-US" altLang="zh-CN" sz="1800" dirty="0">
                <a:solidFill>
                  <a:srgbClr val="FF0000"/>
                </a:solidFill>
              </a:rPr>
              <a:t>G1</a:t>
            </a:r>
            <a:r>
              <a:rPr lang="zh-CN" altLang="en-US" sz="1800" dirty="0">
                <a:solidFill>
                  <a:schemeClr val="bg1"/>
                </a:solidFill>
              </a:rPr>
              <a:t>口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Ip address 192.168.2.1 24		</a:t>
            </a:r>
            <a:r>
              <a:rPr lang="zh-CN" altLang="en-US" sz="1800" dirty="0">
                <a:solidFill>
                  <a:schemeClr val="bg1"/>
                </a:solidFill>
              </a:rPr>
              <a:t>设置</a:t>
            </a:r>
            <a:r>
              <a:rPr lang="en-US" altLang="zh-CN" sz="1800" dirty="0">
                <a:solidFill>
                  <a:srgbClr val="FF0000"/>
                </a:solidFill>
              </a:rPr>
              <a:t>G1</a:t>
            </a:r>
            <a:r>
              <a:rPr lang="zh-CN" altLang="en-US" sz="1800" dirty="0">
                <a:solidFill>
                  <a:schemeClr val="bg1"/>
                </a:solidFill>
              </a:rPr>
              <a:t>口</a:t>
            </a:r>
            <a:r>
              <a:rPr lang="en-US" altLang="zh-CN" sz="1800" dirty="0">
                <a:solidFill>
                  <a:schemeClr val="bg1"/>
                </a:solidFill>
              </a:rPr>
              <a:t>IP</a:t>
            </a:r>
            <a:r>
              <a:rPr lang="zh-CN" altLang="en-US" sz="1800" dirty="0">
                <a:solidFill>
                  <a:schemeClr val="bg1"/>
                </a:solidFill>
              </a:rPr>
              <a:t>，掩码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Quit	</a:t>
            </a:r>
            <a:r>
              <a:rPr lang="zh-CN" altLang="en-US" sz="1800" dirty="0">
                <a:solidFill>
                  <a:schemeClr val="bg1"/>
                </a:solidFill>
              </a:rPr>
              <a:t>退出当前视图（</a:t>
            </a:r>
            <a:r>
              <a:rPr lang="en-US" altLang="zh-CN" sz="1800" dirty="0">
                <a:solidFill>
                  <a:schemeClr val="bg1"/>
                </a:solidFill>
              </a:rPr>
              <a:t>CTRL+Z</a:t>
            </a:r>
            <a:r>
              <a:rPr lang="zh-CN" altLang="en-US" sz="1800" dirty="0">
                <a:solidFill>
                  <a:schemeClr val="bg1"/>
                </a:solidFill>
              </a:rPr>
              <a:t>）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Interface g </a:t>
            </a:r>
            <a:r>
              <a:rPr lang="en-US" altLang="zh-CN" sz="1800" dirty="0">
                <a:solidFill>
                  <a:srgbClr val="FF0000"/>
                </a:solidFill>
              </a:rPr>
              <a:t>0/1</a:t>
            </a:r>
            <a:r>
              <a:rPr lang="en-US" altLang="zh-CN" sz="1800" dirty="0">
                <a:solidFill>
                  <a:schemeClr val="bg1"/>
                </a:solidFill>
              </a:rPr>
              <a:t>	</a:t>
            </a:r>
            <a:r>
              <a:rPr lang="zh-CN" altLang="en-US" sz="1800" dirty="0">
                <a:solidFill>
                  <a:schemeClr val="bg1"/>
                </a:solidFill>
              </a:rPr>
              <a:t>进入</a:t>
            </a:r>
            <a:r>
              <a:rPr lang="en-US" altLang="zh-CN" sz="1800" dirty="0">
                <a:solidFill>
                  <a:srgbClr val="FF0000"/>
                </a:solidFill>
              </a:rPr>
              <a:t>G2</a:t>
            </a:r>
            <a:r>
              <a:rPr lang="zh-CN" altLang="en-US" sz="1800" dirty="0">
                <a:solidFill>
                  <a:schemeClr val="bg1"/>
                </a:solidFill>
              </a:rPr>
              <a:t>口</a:t>
            </a:r>
          </a:p>
          <a:p>
            <a:pPr marL="800100" lvl="2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Ip address 192.168.1.2 24		</a:t>
            </a:r>
            <a:r>
              <a:rPr lang="zh-CN" altLang="en-US" sz="1800" dirty="0">
                <a:solidFill>
                  <a:schemeClr val="bg1"/>
                </a:solidFill>
              </a:rPr>
              <a:t>设置</a:t>
            </a:r>
            <a:r>
              <a:rPr lang="en-US" altLang="zh-CN" sz="1800" dirty="0">
                <a:solidFill>
                  <a:srgbClr val="FF0000"/>
                </a:solidFill>
              </a:rPr>
              <a:t>G2</a:t>
            </a:r>
            <a:r>
              <a:rPr lang="zh-CN" altLang="en-US" sz="1800" dirty="0">
                <a:solidFill>
                  <a:schemeClr val="bg1"/>
                </a:solidFill>
              </a:rPr>
              <a:t>口</a:t>
            </a:r>
            <a:r>
              <a:rPr lang="en-US" altLang="zh-CN" sz="1800" dirty="0">
                <a:solidFill>
                  <a:schemeClr val="bg1"/>
                </a:solidFill>
              </a:rPr>
              <a:t>IP</a:t>
            </a:r>
            <a:r>
              <a:rPr lang="zh-CN" altLang="en-US" sz="1800" dirty="0">
                <a:solidFill>
                  <a:schemeClr val="bg1"/>
                </a:solidFill>
              </a:rPr>
              <a:t>，掩码</a:t>
            </a:r>
          </a:p>
        </p:txBody>
      </p:sp>
    </p:spTree>
    <p:extLst>
      <p:ext uri="{BB962C8B-B14F-4D97-AF65-F5344CB8AC3E}">
        <p14:creationId xmlns:p14="http://schemas.microsoft.com/office/powerpoint/2010/main" val="150224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八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查看路由表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地址，子网掩码，网关配置。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的路由表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[R1]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routing-table</a:t>
            </a:r>
          </a:p>
          <a:p>
            <a:pPr lvl="2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不通的原因。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九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静态路由配置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5715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[R1]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route-static 192.168.2.0 24 192.168.1.2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（告诉</a:t>
            </a: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去</a:t>
            </a: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192.168.2.0</a:t>
            </a:r>
            <a:r>
              <a:rPr lang="zh-CN" alt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且掩码是</a:t>
            </a: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  <a:r>
              <a:rPr lang="zh-CN" alt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这个网段的数据包要通过</a:t>
            </a: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192.168.1.2</a:t>
            </a:r>
            <a:r>
              <a:rPr lang="zh-CN" alt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这个地址送出去。）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39" y="3377593"/>
            <a:ext cx="4958426" cy="259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99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九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静态路由配置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5715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[R2]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route-static 192.168.0.0 24 192.168.1.1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再观察路由器的路由表，它会多一条路由条目。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这时路由器能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通各个计算机。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15" y="2767994"/>
            <a:ext cx="4477534" cy="234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12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十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缺省路由配置（环路观察，选做）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3372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删除静态路由，对路由器进行缺省路由配置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再查看路由器的路由表，与前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个路由表进行比较，这时路由器能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通各个计算机。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9" name="Text Box 1029">
            <a:extLst>
              <a:ext uri="{FF2B5EF4-FFF2-40B4-BE49-F238E27FC236}">
                <a16:creationId xmlns:a16="http://schemas.microsoft.com/office/drawing/2014/main" id="{5DFEC6D8-5B2B-44AC-872C-CF1A4E92C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13" y="2392044"/>
            <a:ext cx="6966463" cy="1496820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 </a:t>
            </a:r>
            <a:r>
              <a:rPr lang="en-US" altLang="zh-CN" sz="1800" dirty="0">
                <a:solidFill>
                  <a:schemeClr val="bg1"/>
                </a:solidFill>
              </a:rPr>
              <a:t>undo IP route-static 192.168.2.0 255.255.255.0 </a:t>
            </a:r>
            <a:r>
              <a:rPr lang="zh-CN" altLang="en-US" sz="1800" dirty="0">
                <a:solidFill>
                  <a:schemeClr val="bg1"/>
                </a:solidFill>
              </a:rPr>
              <a:t> 删除</a:t>
            </a:r>
            <a:r>
              <a:rPr lang="en-US" altLang="zh-CN" sz="1800" dirty="0">
                <a:solidFill>
                  <a:schemeClr val="bg1"/>
                </a:solidFill>
              </a:rPr>
              <a:t>R1</a:t>
            </a:r>
            <a:r>
              <a:rPr lang="zh-CN" altLang="en-US" sz="1800" dirty="0">
                <a:solidFill>
                  <a:schemeClr val="bg1"/>
                </a:solidFill>
              </a:rPr>
              <a:t>的静态路由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 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route-static 0.0.0.0 0.0.0.0 192.168.1.2   </a:t>
            </a:r>
            <a:r>
              <a:rPr lang="zh-CN" altLang="en-US" sz="1800" dirty="0">
                <a:solidFill>
                  <a:schemeClr val="bg1"/>
                </a:solidFill>
              </a:rPr>
              <a:t>配置</a:t>
            </a:r>
            <a:r>
              <a:rPr lang="en-US" altLang="zh-CN" sz="1800" dirty="0">
                <a:solidFill>
                  <a:schemeClr val="bg1"/>
                </a:solidFill>
              </a:rPr>
              <a:t>R1</a:t>
            </a:r>
            <a:r>
              <a:rPr lang="zh-CN" altLang="en-US" sz="1800" dirty="0">
                <a:solidFill>
                  <a:schemeClr val="bg1"/>
                </a:solidFill>
              </a:rPr>
              <a:t>的缺省路由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[R2] </a:t>
            </a:r>
            <a:r>
              <a:rPr lang="en-US" altLang="zh-CN" sz="1800" dirty="0">
                <a:solidFill>
                  <a:schemeClr val="bg1"/>
                </a:solidFill>
              </a:rPr>
              <a:t>undo IP route-static 192.168.0.0 255.255.255.0  </a:t>
            </a:r>
            <a:r>
              <a:rPr lang="zh-CN" altLang="en-US" sz="1800" dirty="0">
                <a:solidFill>
                  <a:schemeClr val="bg1"/>
                </a:solidFill>
              </a:rPr>
              <a:t>删除</a:t>
            </a:r>
            <a:r>
              <a:rPr lang="en-US" altLang="zh-CN" sz="1800" dirty="0">
                <a:solidFill>
                  <a:schemeClr val="bg1"/>
                </a:solidFill>
              </a:rPr>
              <a:t>R2</a:t>
            </a:r>
            <a:r>
              <a:rPr lang="zh-CN" altLang="en-US" sz="1800" dirty="0">
                <a:solidFill>
                  <a:schemeClr val="bg1"/>
                </a:solidFill>
              </a:rPr>
              <a:t>的静态路由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[R2] 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route-static 0.0.0.0 0.0.0.0 192.168.1.1  </a:t>
            </a:r>
            <a:r>
              <a:rPr lang="zh-CN" altLang="en-US" sz="1800" dirty="0">
                <a:solidFill>
                  <a:schemeClr val="bg1"/>
                </a:solidFill>
              </a:rPr>
              <a:t>配置</a:t>
            </a:r>
            <a:r>
              <a:rPr lang="en-US" altLang="zh-CN" sz="1800" dirty="0">
                <a:solidFill>
                  <a:schemeClr val="bg1"/>
                </a:solidFill>
              </a:rPr>
              <a:t>R2</a:t>
            </a:r>
            <a:r>
              <a:rPr lang="zh-CN" altLang="en-US" sz="1800" dirty="0">
                <a:solidFill>
                  <a:schemeClr val="bg1"/>
                </a:solidFill>
              </a:rPr>
              <a:t>的缺省路由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1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RIP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F673E7-5C61-4DF9-B208-08CE7FA32450}"/>
              </a:ext>
            </a:extLst>
          </p:cNvPr>
          <p:cNvGrpSpPr/>
          <p:nvPr/>
        </p:nvGrpSpPr>
        <p:grpSpPr>
          <a:xfrm>
            <a:off x="1271115" y="1854192"/>
            <a:ext cx="7025370" cy="3684434"/>
            <a:chOff x="1366365" y="1549392"/>
            <a:chExt cx="7025370" cy="3684434"/>
          </a:xfrm>
        </p:grpSpPr>
        <p:sp>
          <p:nvSpPr>
            <p:cNvPr id="50" name="Text Box 22">
              <a:extLst>
                <a:ext uri="{FF2B5EF4-FFF2-40B4-BE49-F238E27FC236}">
                  <a16:creationId xmlns:a16="http://schemas.microsoft.com/office/drawing/2014/main" id="{CAF507D5-4921-49E9-8C20-97E14C360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273" y="1561319"/>
              <a:ext cx="1609003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G2-0/1</a:t>
              </a:r>
            </a:p>
            <a:p>
              <a:r>
                <a:rPr lang="en-US" altLang="zh-CN" dirty="0"/>
                <a:t>192.168.1.1/24</a:t>
              </a: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49826E7D-B9C2-4C43-BC3A-57B39CCA5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874" y="2015196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0B3E465F-457F-441B-AC88-B25B38440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850" y="3594028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7E2D2CB0-4565-463E-A0A4-D7117C2EC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450" y="2319996"/>
              <a:ext cx="312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69C8F348-CB66-44DC-822D-0C4C69B57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635" y="2677375"/>
              <a:ext cx="1663261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G1-0/0</a:t>
              </a:r>
              <a:r>
                <a:rPr lang="en-US" altLang="zh-CN" dirty="0"/>
                <a:t> </a:t>
              </a:r>
            </a:p>
            <a:p>
              <a:r>
                <a:rPr lang="en-US" altLang="zh-CN" dirty="0"/>
                <a:t>192.168.0.1/24</a:t>
              </a:r>
            </a:p>
          </p:txBody>
        </p:sp>
        <p:sp>
          <p:nvSpPr>
            <p:cNvPr id="52" name="Text Box 27">
              <a:extLst>
                <a:ext uri="{FF2B5EF4-FFF2-40B4-BE49-F238E27FC236}">
                  <a16:creationId xmlns:a16="http://schemas.microsoft.com/office/drawing/2014/main" id="{D312BCB0-1F67-4420-A083-CF5C62D31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365" y="4448996"/>
              <a:ext cx="208832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</a:t>
              </a:r>
              <a:r>
                <a:rPr lang="zh-CN" altLang="en-US" dirty="0"/>
                <a:t>：</a:t>
              </a:r>
              <a:r>
                <a:rPr lang="en-US" altLang="zh-CN" dirty="0"/>
                <a:t>192.168.0.2/24</a:t>
              </a:r>
            </a:p>
            <a:p>
              <a:r>
                <a:rPr lang="en-US" altLang="zh-CN" dirty="0"/>
                <a:t>GW</a:t>
              </a:r>
              <a:r>
                <a:rPr lang="zh-CN" altLang="en-US" dirty="0"/>
                <a:t>：</a:t>
              </a:r>
              <a:r>
                <a:rPr lang="en-US" altLang="zh-CN" dirty="0"/>
                <a:t>192.168.0.1</a:t>
              </a:r>
            </a:p>
          </p:txBody>
        </p:sp>
        <p:sp>
          <p:nvSpPr>
            <p:cNvPr id="53" name="Oval 29">
              <a:extLst>
                <a:ext uri="{FF2B5EF4-FFF2-40B4-BE49-F238E27FC236}">
                  <a16:creationId xmlns:a16="http://schemas.microsoft.com/office/drawing/2014/main" id="{CD442751-9FD8-4EF5-A18E-D2B665A6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975" y="2015196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55" name="Text Box 31">
              <a:extLst>
                <a:ext uri="{FF2B5EF4-FFF2-40B4-BE49-F238E27FC236}">
                  <a16:creationId xmlns:a16="http://schemas.microsoft.com/office/drawing/2014/main" id="{33F5F528-21AE-45FA-B7BC-5592EF7F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539" y="1549392"/>
              <a:ext cx="160900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G2-0/1</a:t>
              </a:r>
            </a:p>
            <a:p>
              <a:pPr algn="r"/>
              <a:r>
                <a:rPr lang="en-US" altLang="zh-CN" dirty="0"/>
                <a:t>192.168.1.2/24</a:t>
              </a: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E3840CBD-492D-4988-A6FA-019F4286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354" y="2624796"/>
              <a:ext cx="10585" cy="967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0A515402-022A-4A06-9BFB-3B892F976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7074" y="2319996"/>
              <a:ext cx="4092697" cy="137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Rectangle 10">
              <a:extLst>
                <a:ext uri="{FF2B5EF4-FFF2-40B4-BE49-F238E27FC236}">
                  <a16:creationId xmlns:a16="http://schemas.microsoft.com/office/drawing/2014/main" id="{DD4F3414-6564-4DF5-9253-9AF65134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71" y="3592745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4AB9414C-CFC8-4ADB-83C1-7456CD2C3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14602" y="2624795"/>
              <a:ext cx="1" cy="956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3C9745B2-155F-4D38-9D4B-7FBC3A38E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131" y="2635573"/>
              <a:ext cx="157908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G1-0/0</a:t>
              </a:r>
              <a:r>
                <a:rPr lang="en-US" altLang="zh-CN" dirty="0"/>
                <a:t> </a:t>
              </a:r>
            </a:p>
            <a:p>
              <a:pPr algn="r"/>
              <a:r>
                <a:rPr lang="en-US" altLang="zh-CN" dirty="0"/>
                <a:t>192.168.2.1/24</a:t>
              </a: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1F6AB8B0-FA84-4302-86EE-09A691CE4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407" y="4378036"/>
              <a:ext cx="208832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</a:t>
              </a:r>
              <a:r>
                <a:rPr lang="zh-CN" altLang="en-US" dirty="0"/>
                <a:t>：</a:t>
              </a:r>
              <a:r>
                <a:rPr lang="en-US" altLang="zh-CN" dirty="0"/>
                <a:t>192.168.2.2/24</a:t>
              </a:r>
            </a:p>
            <a:p>
              <a:r>
                <a:rPr lang="en-US" altLang="zh-CN" dirty="0"/>
                <a:t>GW</a:t>
              </a:r>
              <a:r>
                <a:rPr lang="zh-CN" altLang="en-US" dirty="0"/>
                <a:t>：</a:t>
              </a:r>
              <a:r>
                <a:rPr lang="en-US" altLang="zh-CN" dirty="0"/>
                <a:t>192.168.2.1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2E7B72D4-1D55-403E-A5D9-1AFB4E71EACE}"/>
              </a:ext>
            </a:extLst>
          </p:cNvPr>
          <p:cNvSpPr/>
          <p:nvPr/>
        </p:nvSpPr>
        <p:spPr>
          <a:xfrm>
            <a:off x="4944242" y="5754930"/>
            <a:ext cx="3433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highlight>
                  <a:srgbClr val="064899"/>
                </a:highlight>
              </a:rPr>
              <a:t>请确认好各设备连接的端口编号</a:t>
            </a:r>
          </a:p>
        </p:txBody>
      </p:sp>
    </p:spTree>
    <p:extLst>
      <p:ext uri="{BB962C8B-B14F-4D97-AF65-F5344CB8AC3E}">
        <p14:creationId xmlns:p14="http://schemas.microsoft.com/office/powerpoint/2010/main" val="191498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RIP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配置路由器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7387EA-E836-423D-89ED-488CBDC0043A}"/>
              </a:ext>
            </a:extLst>
          </p:cNvPr>
          <p:cNvSpPr/>
          <p:nvPr/>
        </p:nvSpPr>
        <p:spPr>
          <a:xfrm>
            <a:off x="825923" y="1807933"/>
            <a:ext cx="7634659" cy="2956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删除缺省路由（静态路由），对路由器进行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协议配置。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77C591CE-759A-475F-BB3C-320E7344D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49" y="2680590"/>
            <a:ext cx="6169127" cy="1532727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 </a:t>
            </a:r>
            <a:r>
              <a:rPr lang="en-US" altLang="zh-CN" sz="1800" dirty="0">
                <a:solidFill>
                  <a:schemeClr val="bg1"/>
                </a:solidFill>
              </a:rPr>
              <a:t>undo 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route-static 0.0.0.0 0.0.0.0  </a:t>
            </a:r>
            <a:r>
              <a:rPr lang="zh-CN" altLang="en-US" sz="1800" dirty="0">
                <a:solidFill>
                  <a:schemeClr val="bg1"/>
                </a:solidFill>
              </a:rPr>
              <a:t>删除缺省路由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 </a:t>
            </a:r>
            <a:r>
              <a:rPr lang="en-US" altLang="zh-CN" sz="1800" dirty="0">
                <a:solidFill>
                  <a:schemeClr val="bg1"/>
                </a:solidFill>
              </a:rPr>
              <a:t>rip 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rip</a:t>
            </a:r>
            <a:r>
              <a:rPr lang="zh-CN" altLang="en-US" sz="1800" dirty="0">
                <a:solidFill>
                  <a:schemeClr val="bg1"/>
                </a:solidFill>
              </a:rPr>
              <a:t>进程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[R1-rip-1]</a:t>
            </a:r>
            <a:r>
              <a:rPr lang="en-US" altLang="zh-CN" sz="1800" dirty="0">
                <a:solidFill>
                  <a:schemeClr val="bg1"/>
                </a:solidFill>
              </a:rPr>
              <a:t>network 192.168.0.0</a:t>
            </a:r>
            <a:r>
              <a:rPr lang="zh-CN" altLang="en-US" sz="1800" dirty="0">
                <a:solidFill>
                  <a:schemeClr val="bg1"/>
                </a:solidFill>
              </a:rPr>
              <a:t>  添加直连网段</a:t>
            </a:r>
            <a:r>
              <a:rPr lang="en-US" altLang="zh-CN" sz="1800" dirty="0">
                <a:solidFill>
                  <a:schemeClr val="bg1"/>
                </a:solidFill>
              </a:rPr>
              <a:t>192.168.0.0</a:t>
            </a:r>
            <a:r>
              <a:rPr lang="zh-CN" altLang="en-US" sz="1800" dirty="0">
                <a:solidFill>
                  <a:schemeClr val="bg1"/>
                </a:solidFill>
              </a:rPr>
              <a:t>到</a:t>
            </a:r>
            <a:r>
              <a:rPr lang="en-US" altLang="zh-CN" sz="1800" dirty="0">
                <a:solidFill>
                  <a:schemeClr val="bg1"/>
                </a:solidFill>
              </a:rPr>
              <a:t>rip</a:t>
            </a: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[R1-rip-1]</a:t>
            </a:r>
            <a:r>
              <a:rPr lang="en-US" altLang="zh-CN" sz="1800" dirty="0">
                <a:solidFill>
                  <a:schemeClr val="bg1"/>
                </a:solidFill>
              </a:rPr>
              <a:t>network 192.168.1.0  </a:t>
            </a:r>
            <a:r>
              <a:rPr lang="zh-CN" altLang="en-US" sz="1800" dirty="0">
                <a:solidFill>
                  <a:schemeClr val="bg1"/>
                </a:solidFill>
              </a:rPr>
              <a:t>添加直连网段</a:t>
            </a:r>
            <a:r>
              <a:rPr lang="en-US" altLang="zh-CN" sz="1800" dirty="0">
                <a:solidFill>
                  <a:schemeClr val="bg1"/>
                </a:solidFill>
              </a:rPr>
              <a:t>192.168.1.0</a:t>
            </a:r>
            <a:r>
              <a:rPr lang="zh-CN" altLang="en-US" sz="1800" dirty="0">
                <a:solidFill>
                  <a:schemeClr val="bg1"/>
                </a:solidFill>
              </a:rPr>
              <a:t>到</a:t>
            </a:r>
            <a:r>
              <a:rPr lang="en-US" altLang="zh-CN" sz="1800" dirty="0">
                <a:solidFill>
                  <a:schemeClr val="bg1"/>
                </a:solidFill>
              </a:rPr>
              <a:t>rip</a:t>
            </a:r>
          </a:p>
        </p:txBody>
      </p:sp>
      <p:sp>
        <p:nvSpPr>
          <p:cNvPr id="14" name="Text Box 1029">
            <a:extLst>
              <a:ext uri="{FF2B5EF4-FFF2-40B4-BE49-F238E27FC236}">
                <a16:creationId xmlns:a16="http://schemas.microsoft.com/office/drawing/2014/main" id="{55E6A10F-5319-4A76-BC60-9FDD8E44C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16" y="4804238"/>
            <a:ext cx="6164960" cy="1532727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[R2] </a:t>
            </a:r>
            <a:r>
              <a:rPr lang="en-US" altLang="zh-CN" sz="1800" dirty="0">
                <a:solidFill>
                  <a:schemeClr val="bg1"/>
                </a:solidFill>
              </a:rPr>
              <a:t>undo 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route-static 0.0.0.0 0.0.0.0  </a:t>
            </a:r>
            <a:r>
              <a:rPr lang="zh-CN" altLang="en-US" sz="1800" dirty="0">
                <a:solidFill>
                  <a:schemeClr val="bg1"/>
                </a:solidFill>
              </a:rPr>
              <a:t>删除缺省路由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[R2]</a:t>
            </a:r>
            <a:r>
              <a:rPr lang="en-US" altLang="zh-CN" sz="1800" dirty="0">
                <a:solidFill>
                  <a:schemeClr val="bg1"/>
                </a:solidFill>
              </a:rPr>
              <a:t>rip 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rip</a:t>
            </a:r>
            <a:r>
              <a:rPr lang="zh-CN" altLang="en-US" sz="1800" dirty="0">
                <a:solidFill>
                  <a:schemeClr val="bg1"/>
                </a:solidFill>
              </a:rPr>
              <a:t>进程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[R2-rip-1]</a:t>
            </a:r>
            <a:r>
              <a:rPr lang="en-US" altLang="zh-CN" sz="1800" dirty="0">
                <a:solidFill>
                  <a:schemeClr val="bg1"/>
                </a:solidFill>
              </a:rPr>
              <a:t>network 192.168.1.0  </a:t>
            </a:r>
            <a:r>
              <a:rPr lang="zh-CN" altLang="en-US" sz="1800" dirty="0">
                <a:solidFill>
                  <a:schemeClr val="bg1"/>
                </a:solidFill>
              </a:rPr>
              <a:t>添加直连网段</a:t>
            </a:r>
            <a:r>
              <a:rPr lang="en-US" altLang="zh-CN" sz="1800" dirty="0">
                <a:solidFill>
                  <a:schemeClr val="bg1"/>
                </a:solidFill>
              </a:rPr>
              <a:t>192.168.1.0</a:t>
            </a:r>
            <a:r>
              <a:rPr lang="zh-CN" altLang="en-US" sz="1800" dirty="0">
                <a:solidFill>
                  <a:schemeClr val="bg1"/>
                </a:solidFill>
              </a:rPr>
              <a:t>到</a:t>
            </a:r>
            <a:r>
              <a:rPr lang="en-US" altLang="zh-CN" sz="1800" dirty="0">
                <a:solidFill>
                  <a:schemeClr val="bg1"/>
                </a:solidFill>
              </a:rPr>
              <a:t>rip</a:t>
            </a: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[R2-rip-1]</a:t>
            </a:r>
            <a:r>
              <a:rPr lang="en-US" altLang="zh-CN" sz="1800" dirty="0">
                <a:solidFill>
                  <a:schemeClr val="bg1"/>
                </a:solidFill>
              </a:rPr>
              <a:t>network 192.168.2.0  </a:t>
            </a:r>
            <a:r>
              <a:rPr lang="zh-CN" altLang="en-US" sz="1800" dirty="0">
                <a:solidFill>
                  <a:schemeClr val="bg1"/>
                </a:solidFill>
              </a:rPr>
              <a:t>添加直连网段</a:t>
            </a:r>
            <a:r>
              <a:rPr lang="en-US" altLang="zh-CN" sz="1800" dirty="0">
                <a:solidFill>
                  <a:schemeClr val="bg1"/>
                </a:solidFill>
              </a:rPr>
              <a:t>192.168.2.0</a:t>
            </a:r>
            <a:r>
              <a:rPr lang="zh-CN" altLang="en-US" sz="1800" dirty="0">
                <a:solidFill>
                  <a:schemeClr val="bg1"/>
                </a:solidFill>
              </a:rPr>
              <a:t>到</a:t>
            </a:r>
            <a:r>
              <a:rPr lang="en-US" altLang="zh-CN" sz="1800" dirty="0">
                <a:solidFill>
                  <a:schemeClr val="bg1"/>
                </a:solidFill>
              </a:rPr>
              <a:t>rip</a:t>
            </a:r>
          </a:p>
        </p:txBody>
      </p:sp>
    </p:spTree>
    <p:extLst>
      <p:ext uri="{BB962C8B-B14F-4D97-AF65-F5344CB8AC3E}">
        <p14:creationId xmlns:p14="http://schemas.microsoft.com/office/powerpoint/2010/main" val="351656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RIP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查看网络连通性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E26FEB-F2BB-45F8-BB8D-27ABD3F3F6B4}"/>
              </a:ext>
            </a:extLst>
          </p:cNvPr>
          <p:cNvSpPr/>
          <p:nvPr/>
        </p:nvSpPr>
        <p:spPr>
          <a:xfrm>
            <a:off x="825923" y="1807933"/>
            <a:ext cx="76346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查看路由表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[R1/R2]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routing-table</a:t>
            </a:r>
          </a:p>
          <a:p>
            <a:pPr lvl="2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命令测试可达性。</a:t>
            </a:r>
          </a:p>
        </p:txBody>
      </p:sp>
    </p:spTree>
    <p:extLst>
      <p:ext uri="{BB962C8B-B14F-4D97-AF65-F5344CB8AC3E}">
        <p14:creationId xmlns:p14="http://schemas.microsoft.com/office/powerpoint/2010/main" val="59195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理解和掌握静态路由、默认路由、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RIP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协议和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OSPF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协议的配置方法。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掌握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RIP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OSPF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协议的工作原理。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了解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RIP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OSPF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报文结构分析。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实验目的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418BD5-DD9D-4744-94D6-DE2B838EC78B}"/>
              </a:ext>
            </a:extLst>
          </p:cNvPr>
          <p:cNvSpPr/>
          <p:nvPr/>
        </p:nvSpPr>
        <p:spPr>
          <a:xfrm>
            <a:off x="671918" y="3966167"/>
            <a:ext cx="7787061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实验任务一：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路由基础。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实验任务二：配置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RIP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实验任务三：配置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OSPF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6461A8-99FF-466B-8E67-BEFF4A5EC050}"/>
              </a:ext>
            </a:extLst>
          </p:cNvPr>
          <p:cNvSpPr/>
          <p:nvPr/>
        </p:nvSpPr>
        <p:spPr>
          <a:xfrm>
            <a:off x="620191" y="3440658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实验项目内容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4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实验任务二：配置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RIP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RIP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E26FEB-F2BB-45F8-BB8D-27ABD3F3F6B4}"/>
              </a:ext>
            </a:extLst>
          </p:cNvPr>
          <p:cNvSpPr/>
          <p:nvPr/>
        </p:nvSpPr>
        <p:spPr>
          <a:xfrm>
            <a:off x="825923" y="1807933"/>
            <a:ext cx="7634659" cy="254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的运行状态：</a:t>
            </a:r>
          </a:p>
          <a:p>
            <a:pPr marL="5715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[R1/R2]display rip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上启动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路由更新周期（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time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3527679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实验任务三：配置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OSPF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7B72D4-1D55-403E-A5D9-1AFB4E71EACE}"/>
              </a:ext>
            </a:extLst>
          </p:cNvPr>
          <p:cNvSpPr/>
          <p:nvPr/>
        </p:nvSpPr>
        <p:spPr>
          <a:xfrm>
            <a:off x="4944242" y="5754930"/>
            <a:ext cx="3433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highlight>
                  <a:srgbClr val="064899"/>
                </a:highlight>
              </a:rPr>
              <a:t>请确认好各设备连接的端口编号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B361DD-637C-44B8-9673-31904C3B0B77}"/>
              </a:ext>
            </a:extLst>
          </p:cNvPr>
          <p:cNvGrpSpPr/>
          <p:nvPr/>
        </p:nvGrpSpPr>
        <p:grpSpPr>
          <a:xfrm>
            <a:off x="944304" y="1724795"/>
            <a:ext cx="7269163" cy="3962462"/>
            <a:chOff x="1190625" y="1147763"/>
            <a:chExt cx="7269163" cy="3962462"/>
          </a:xfrm>
        </p:grpSpPr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50CB4744-C746-4AD0-AA49-DE9C161B4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513" y="1943100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90546160-C295-49E0-BDDE-6ADAB3279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604" y="3545279"/>
              <a:ext cx="838200" cy="7614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1</a:t>
              </a:r>
            </a:p>
          </p:txBody>
        </p:sp>
        <p:sp>
          <p:nvSpPr>
            <p:cNvPr id="33" name="Text Box 21">
              <a:extLst>
                <a:ext uri="{FF2B5EF4-FFF2-40B4-BE49-F238E27FC236}">
                  <a16:creationId xmlns:a16="http://schemas.microsoft.com/office/drawing/2014/main" id="{0682B776-125C-4301-B7FC-DFB5ACC2D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838" y="2247900"/>
              <a:ext cx="312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4" name="Text Box 22">
              <a:extLst>
                <a:ext uri="{FF2B5EF4-FFF2-40B4-BE49-F238E27FC236}">
                  <a16:creationId xmlns:a16="http://schemas.microsoft.com/office/drawing/2014/main" id="{5A984AA6-1FCF-45BA-8CE4-12668615A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111" y="1838563"/>
              <a:ext cx="171575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G2-0/1</a:t>
              </a:r>
            </a:p>
            <a:p>
              <a:r>
                <a:rPr lang="en-US" altLang="zh-CN" dirty="0"/>
                <a:t>192.168.1.1/24</a:t>
              </a:r>
            </a:p>
          </p:txBody>
        </p:sp>
        <p:sp>
          <p:nvSpPr>
            <p:cNvPr id="35" name="Text Box 23">
              <a:extLst>
                <a:ext uri="{FF2B5EF4-FFF2-40B4-BE49-F238E27FC236}">
                  <a16:creationId xmlns:a16="http://schemas.microsoft.com/office/drawing/2014/main" id="{AB985FC7-6354-4C0D-A533-EF60EAFE0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418" y="2672243"/>
              <a:ext cx="1584292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G1-0/0 </a:t>
              </a:r>
            </a:p>
            <a:p>
              <a:r>
                <a:rPr lang="en-US" altLang="zh-CN" dirty="0"/>
                <a:t>192.168.0.1/24</a:t>
              </a:r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86BB6047-DA7B-43D9-B00A-4C2BA5C57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141" y="4325395"/>
              <a:ext cx="1864862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192.168.0.2/24</a:t>
              </a:r>
            </a:p>
            <a:p>
              <a:r>
                <a:rPr lang="en-US" altLang="zh-CN" dirty="0"/>
                <a:t>192. 168.0.1</a:t>
              </a:r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37D057E6-83E4-4B45-8AE7-90F6649E6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1943100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38" name="Text Box 31">
              <a:extLst>
                <a:ext uri="{FF2B5EF4-FFF2-40B4-BE49-F238E27FC236}">
                  <a16:creationId xmlns:a16="http://schemas.microsoft.com/office/drawing/2014/main" id="{58E7B5CD-5D8A-40FB-A797-D17769DC2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3082" y="1847633"/>
              <a:ext cx="1654273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G2-0/1 </a:t>
              </a:r>
            </a:p>
            <a:p>
              <a:r>
                <a:rPr lang="en-US" altLang="zh-CN" dirty="0"/>
                <a:t>192.168.1.2/24</a:t>
              </a:r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C36012AF-1F23-465D-B64B-FA788F580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564" y="2562224"/>
              <a:ext cx="2" cy="976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5E77A5BD-13DC-4B00-9789-87C8BC47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675" y="2301875"/>
              <a:ext cx="4103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id="{E534B008-339B-4024-83BA-3953F4A44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4240" y="3553668"/>
              <a:ext cx="838200" cy="7405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 4</a:t>
              </a:r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DCB40F9C-F3F3-48FF-B9A7-8EFB99736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749" y="2517775"/>
              <a:ext cx="10058" cy="10358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Text Box 31">
              <a:extLst>
                <a:ext uri="{FF2B5EF4-FFF2-40B4-BE49-F238E27FC236}">
                  <a16:creationId xmlns:a16="http://schemas.microsoft.com/office/drawing/2014/main" id="{AE896864-25A9-475D-91AC-FDA1033C1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524" y="2638037"/>
              <a:ext cx="1667407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G0-0/0 </a:t>
              </a:r>
            </a:p>
            <a:p>
              <a:r>
                <a:rPr lang="en-US" altLang="zh-CN" dirty="0"/>
                <a:t>192.168.2.1/24</a:t>
              </a:r>
            </a:p>
          </p:txBody>
        </p:sp>
        <p:sp>
          <p:nvSpPr>
            <p:cNvPr id="48" name="Text Box 27">
              <a:extLst>
                <a:ext uri="{FF2B5EF4-FFF2-40B4-BE49-F238E27FC236}">
                  <a16:creationId xmlns:a16="http://schemas.microsoft.com/office/drawing/2014/main" id="{F95C7E33-7DDB-4EC6-A23A-6EAB64018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5383" y="4321527"/>
              <a:ext cx="1870175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192.168.2.2/24</a:t>
              </a:r>
            </a:p>
            <a:p>
              <a:r>
                <a:rPr lang="en-US" altLang="zh-CN"/>
                <a:t>192. 168.2.1</a:t>
              </a:r>
              <a:endParaRPr lang="en-US" altLang="zh-CN" dirty="0"/>
            </a:p>
          </p:txBody>
        </p:sp>
        <p:sp>
          <p:nvSpPr>
            <p:cNvPr id="58" name="矩形 1">
              <a:extLst>
                <a:ext uri="{FF2B5EF4-FFF2-40B4-BE49-F238E27FC236}">
                  <a16:creationId xmlns:a16="http://schemas.microsoft.com/office/drawing/2014/main" id="{FBB18994-201C-4298-980B-0C2F866AF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25" y="1155700"/>
              <a:ext cx="7269163" cy="18002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61" name="文本框 3">
              <a:extLst>
                <a:ext uri="{FF2B5EF4-FFF2-40B4-BE49-F238E27FC236}">
                  <a16:creationId xmlns:a16="http://schemas.microsoft.com/office/drawing/2014/main" id="{64F53274-5550-445E-BA8C-0F53828E2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025" y="1147763"/>
              <a:ext cx="10128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Area 0</a:t>
              </a:r>
              <a:endParaRPr lang="zh-CN" altLang="en-US" sz="2400" dirty="0"/>
            </a:p>
          </p:txBody>
        </p:sp>
        <p:sp>
          <p:nvSpPr>
            <p:cNvPr id="64" name="文本框 24">
              <a:extLst>
                <a:ext uri="{FF2B5EF4-FFF2-40B4-BE49-F238E27FC236}">
                  <a16:creationId xmlns:a16="http://schemas.microsoft.com/office/drawing/2014/main" id="{7C1659F7-E8C9-4D07-80C4-2D2035882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600" y="1365250"/>
              <a:ext cx="19928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Router ID:1.1.1.1</a:t>
              </a:r>
              <a:endParaRPr lang="zh-CN" altLang="en-US" sz="2000" dirty="0"/>
            </a:p>
          </p:txBody>
        </p:sp>
        <p:sp>
          <p:nvSpPr>
            <p:cNvPr id="65" name="文本框 25">
              <a:extLst>
                <a:ext uri="{FF2B5EF4-FFF2-40B4-BE49-F238E27FC236}">
                  <a16:creationId xmlns:a16="http://schemas.microsoft.com/office/drawing/2014/main" id="{D27683E3-5EA0-40EC-BE82-638EEB17D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043" y="1336585"/>
              <a:ext cx="19928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Router ID:2.2.2.2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90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实验任务三：配置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OSPF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配置路由器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7387EA-E836-423D-89ED-488CBDC0043A}"/>
              </a:ext>
            </a:extLst>
          </p:cNvPr>
          <p:cNvSpPr/>
          <p:nvPr/>
        </p:nvSpPr>
        <p:spPr>
          <a:xfrm>
            <a:off x="825923" y="1807933"/>
            <a:ext cx="7634659" cy="3787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，对路由器进行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协议配置：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22" name="Text Box 1029">
            <a:extLst>
              <a:ext uri="{FF2B5EF4-FFF2-40B4-BE49-F238E27FC236}">
                <a16:creationId xmlns:a16="http://schemas.microsoft.com/office/drawing/2014/main" id="{B0CD07E1-5C2E-4F67-A82D-D1B4A64CA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5584494"/>
            <a:ext cx="6572250" cy="812530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[R2]</a:t>
            </a:r>
            <a:r>
              <a:rPr lang="en-US" altLang="zh-CN" sz="1800" dirty="0">
                <a:solidFill>
                  <a:schemeClr val="bg1"/>
                </a:solidFill>
              </a:rPr>
              <a:t>interface loopback 0</a:t>
            </a: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[R2-Loopback0]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address 2.2.2.2 32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77C591CE-759A-475F-BB3C-320E7344D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16" y="2303031"/>
            <a:ext cx="6568084" cy="776623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 </a:t>
            </a:r>
            <a:r>
              <a:rPr lang="pt-BR" altLang="zh-CN" sz="1800" dirty="0">
                <a:solidFill>
                  <a:schemeClr val="bg1"/>
                </a:solidFill>
              </a:rPr>
              <a:t>undo rip</a:t>
            </a: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[R2] </a:t>
            </a:r>
            <a:r>
              <a:rPr lang="pt-BR" altLang="zh-CN" sz="1800" dirty="0">
                <a:solidFill>
                  <a:schemeClr val="bg1"/>
                </a:solidFill>
              </a:rPr>
              <a:t>undo rip</a:t>
            </a:r>
          </a:p>
        </p:txBody>
      </p:sp>
      <p:sp>
        <p:nvSpPr>
          <p:cNvPr id="14" name="Text Box 1029">
            <a:extLst>
              <a:ext uri="{FF2B5EF4-FFF2-40B4-BE49-F238E27FC236}">
                <a16:creationId xmlns:a16="http://schemas.microsoft.com/office/drawing/2014/main" id="{55E6A10F-5319-4A76-BC60-9FDD8E44C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3984327"/>
            <a:ext cx="6572250" cy="1133900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[R1]</a:t>
            </a:r>
            <a:r>
              <a:rPr lang="en-US" altLang="zh-CN" sz="1800" dirty="0">
                <a:solidFill>
                  <a:schemeClr val="bg1"/>
                </a:solidFill>
              </a:rPr>
              <a:t>interface loopback 0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loopback</a:t>
            </a:r>
            <a:r>
              <a:rPr lang="zh-CN" altLang="en-US" sz="1800" dirty="0">
                <a:solidFill>
                  <a:schemeClr val="bg1"/>
                </a:solidFill>
              </a:rPr>
              <a:t>接口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[R1-Loopback0]</a:t>
            </a:r>
            <a:r>
              <a:rPr lang="en-US" altLang="zh-CN" sz="1800" dirty="0" err="1">
                <a:solidFill>
                  <a:schemeClr val="bg1"/>
                </a:solidFill>
              </a:rPr>
              <a:t>ip</a:t>
            </a:r>
            <a:r>
              <a:rPr lang="en-US" altLang="zh-CN" sz="1800" dirty="0">
                <a:solidFill>
                  <a:schemeClr val="bg1"/>
                </a:solidFill>
              </a:rPr>
              <a:t> address 1.1.1.1 32  </a:t>
            </a:r>
            <a:r>
              <a:rPr lang="zh-CN" altLang="en-US" sz="1800" dirty="0">
                <a:solidFill>
                  <a:schemeClr val="bg1"/>
                </a:solidFill>
              </a:rPr>
              <a:t>为</a:t>
            </a:r>
            <a:r>
              <a:rPr lang="en-US" altLang="zh-CN" sz="1800" dirty="0">
                <a:solidFill>
                  <a:schemeClr val="bg1"/>
                </a:solidFill>
              </a:rPr>
              <a:t>loopback</a:t>
            </a:r>
            <a:r>
              <a:rPr lang="zh-CN" altLang="en-US" sz="1800" dirty="0">
                <a:solidFill>
                  <a:schemeClr val="bg1"/>
                </a:solidFill>
              </a:rPr>
              <a:t>接口指定</a:t>
            </a:r>
            <a:r>
              <a:rPr lang="en-US" altLang="zh-CN" sz="1800" dirty="0">
                <a:solidFill>
                  <a:schemeClr val="bg1"/>
                </a:solidFill>
              </a:rPr>
              <a:t>IP</a:t>
            </a:r>
            <a:r>
              <a:rPr lang="zh-CN" altLang="en-US" sz="1800" dirty="0">
                <a:solidFill>
                  <a:schemeClr val="bg1"/>
                </a:solidFill>
              </a:rPr>
              <a:t>地址，</a:t>
            </a:r>
            <a:r>
              <a:rPr lang="en-US" altLang="zh-CN" sz="1800" dirty="0">
                <a:solidFill>
                  <a:schemeClr val="bg1"/>
                </a:solidFill>
              </a:rPr>
              <a:t>							      </a:t>
            </a:r>
            <a:r>
              <a:rPr lang="zh-CN" altLang="en-US" sz="1800" dirty="0">
                <a:solidFill>
                  <a:schemeClr val="bg1"/>
                </a:solidFill>
              </a:rPr>
              <a:t>作为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协议的</a:t>
            </a:r>
            <a:r>
              <a:rPr lang="en-US" altLang="zh-CN" sz="1800" dirty="0">
                <a:solidFill>
                  <a:schemeClr val="bg1"/>
                </a:solidFill>
              </a:rPr>
              <a:t>router id</a:t>
            </a:r>
          </a:p>
        </p:txBody>
      </p:sp>
    </p:spTree>
    <p:extLst>
      <p:ext uri="{BB962C8B-B14F-4D97-AF65-F5344CB8AC3E}">
        <p14:creationId xmlns:p14="http://schemas.microsoft.com/office/powerpoint/2010/main" val="3881695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实验任务三：配置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OSPF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配置路由器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OSPF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7387EA-E836-423D-89ED-488CBDC0043A}"/>
              </a:ext>
            </a:extLst>
          </p:cNvPr>
          <p:cNvSpPr/>
          <p:nvPr/>
        </p:nvSpPr>
        <p:spPr>
          <a:xfrm>
            <a:off x="825923" y="1807933"/>
            <a:ext cx="7634659" cy="46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10" name="Text Box 1029">
            <a:extLst>
              <a:ext uri="{FF2B5EF4-FFF2-40B4-BE49-F238E27FC236}">
                <a16:creationId xmlns:a16="http://schemas.microsoft.com/office/drawing/2014/main" id="{77C591CE-759A-475F-BB3C-320E7344D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343" y="2303031"/>
            <a:ext cx="7070005" cy="2973122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[R1]</a:t>
            </a:r>
            <a:r>
              <a:rPr lang="pt-BR" altLang="zh-CN" sz="1800" dirty="0">
                <a:solidFill>
                  <a:schemeClr val="bg1"/>
                </a:solidFill>
              </a:rPr>
              <a:t>router id 1.1.1.1  </a:t>
            </a:r>
            <a:r>
              <a:rPr lang="zh-CN" altLang="en-US" sz="1800" dirty="0">
                <a:solidFill>
                  <a:schemeClr val="bg1"/>
                </a:solidFill>
              </a:rPr>
              <a:t>设置</a:t>
            </a:r>
            <a:r>
              <a:rPr lang="en-US" altLang="zh-CN" sz="1800" dirty="0">
                <a:solidFill>
                  <a:schemeClr val="bg1"/>
                </a:solidFill>
              </a:rPr>
              <a:t>R1</a:t>
            </a:r>
            <a:r>
              <a:rPr lang="zh-CN" altLang="en-US" sz="1800" dirty="0">
                <a:solidFill>
                  <a:schemeClr val="bg1"/>
                </a:solidFill>
              </a:rPr>
              <a:t>的</a:t>
            </a:r>
            <a:r>
              <a:rPr lang="en-US" altLang="zh-CN" sz="1800" dirty="0">
                <a:solidFill>
                  <a:schemeClr val="bg1"/>
                </a:solidFill>
              </a:rPr>
              <a:t>router id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[R1]</a:t>
            </a:r>
            <a:r>
              <a:rPr lang="pt-BR" altLang="zh-CN" sz="1800" dirty="0">
                <a:solidFill>
                  <a:schemeClr val="bg1"/>
                </a:solidFill>
              </a:rPr>
              <a:t>ospf 1 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进程，进程号为</a:t>
            </a: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[R1-ospf-1]</a:t>
            </a:r>
            <a:r>
              <a:rPr lang="pt-BR" altLang="zh-CN" sz="1800" dirty="0">
                <a:solidFill>
                  <a:schemeClr val="bg1"/>
                </a:solidFill>
              </a:rPr>
              <a:t>area 0.0.0.0 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区域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</a:rPr>
              <a:t>配置</a:t>
            </a:r>
            <a:r>
              <a:rPr lang="en-US" altLang="zh-CN" sz="1800" dirty="0">
                <a:solidFill>
                  <a:schemeClr val="bg1"/>
                </a:solidFill>
              </a:rPr>
              <a:t>area</a:t>
            </a:r>
            <a:r>
              <a:rPr lang="zh-CN" altLang="en-US" sz="1800" dirty="0">
                <a:solidFill>
                  <a:schemeClr val="bg1"/>
                </a:solidFill>
              </a:rPr>
              <a:t>所包含网段，并在指定网段的接口上使能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</a:rPr>
              <a:t>IP+</a:t>
            </a:r>
            <a:r>
              <a:rPr lang="zh-CN" altLang="en-US" sz="1800" dirty="0">
                <a:solidFill>
                  <a:schemeClr val="bg1"/>
                </a:solidFill>
              </a:rPr>
              <a:t>反掩码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[R1-ospf-1-area-0.0.0.0]</a:t>
            </a:r>
            <a:r>
              <a:rPr lang="pt-BR" altLang="zh-CN" sz="1800" dirty="0">
                <a:solidFill>
                  <a:schemeClr val="bg1"/>
                </a:solidFill>
              </a:rPr>
              <a:t>network 1.1.1.1 0.0.0.0  </a:t>
            </a: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[R1-ospf-1-area-0.0.0.0]</a:t>
            </a:r>
            <a:r>
              <a:rPr lang="pt-BR" altLang="zh-CN" sz="1800" dirty="0">
                <a:solidFill>
                  <a:schemeClr val="bg1"/>
                </a:solidFill>
              </a:rPr>
              <a:t>network 192.168.0.0 0.0.0.255</a:t>
            </a: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[R1-ospf-1-area-0.0.0.0]</a:t>
            </a:r>
            <a:r>
              <a:rPr lang="pt-BR" altLang="zh-CN" sz="1800" dirty="0">
                <a:solidFill>
                  <a:schemeClr val="bg1"/>
                </a:solidFill>
              </a:rPr>
              <a:t>network 192.168.1.0 0.0.0.255</a:t>
            </a:r>
          </a:p>
        </p:txBody>
      </p:sp>
    </p:spTree>
    <p:extLst>
      <p:ext uri="{BB962C8B-B14F-4D97-AF65-F5344CB8AC3E}">
        <p14:creationId xmlns:p14="http://schemas.microsoft.com/office/powerpoint/2010/main" val="348175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实验任务三：配置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OSPF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配置路由器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OSPF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62455" y="1202915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7387EA-E836-423D-89ED-488CBDC0043A}"/>
              </a:ext>
            </a:extLst>
          </p:cNvPr>
          <p:cNvSpPr/>
          <p:nvPr/>
        </p:nvSpPr>
        <p:spPr>
          <a:xfrm>
            <a:off x="825923" y="1807933"/>
            <a:ext cx="7634659" cy="46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10" name="Text Box 1029">
            <a:extLst>
              <a:ext uri="{FF2B5EF4-FFF2-40B4-BE49-F238E27FC236}">
                <a16:creationId xmlns:a16="http://schemas.microsoft.com/office/drawing/2014/main" id="{77C591CE-759A-475F-BB3C-320E7344D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344" y="2303031"/>
            <a:ext cx="7042622" cy="2973122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[R2]</a:t>
            </a:r>
            <a:r>
              <a:rPr lang="pt-BR" altLang="zh-CN" sz="1800" dirty="0">
                <a:solidFill>
                  <a:schemeClr val="bg1"/>
                </a:solidFill>
              </a:rPr>
              <a:t>router id 2.2.2.2  </a:t>
            </a:r>
            <a:r>
              <a:rPr lang="zh-CN" altLang="en-US" sz="1800" dirty="0">
                <a:solidFill>
                  <a:schemeClr val="bg1"/>
                </a:solidFill>
              </a:rPr>
              <a:t>设置</a:t>
            </a:r>
            <a:r>
              <a:rPr lang="en-US" altLang="zh-CN" sz="1800" dirty="0">
                <a:solidFill>
                  <a:schemeClr val="bg1"/>
                </a:solidFill>
              </a:rPr>
              <a:t>R2</a:t>
            </a:r>
            <a:r>
              <a:rPr lang="zh-CN" altLang="en-US" sz="1800" dirty="0">
                <a:solidFill>
                  <a:schemeClr val="bg1"/>
                </a:solidFill>
              </a:rPr>
              <a:t>的</a:t>
            </a:r>
            <a:r>
              <a:rPr lang="en-US" altLang="zh-CN" sz="1800" dirty="0">
                <a:solidFill>
                  <a:schemeClr val="bg1"/>
                </a:solidFill>
              </a:rPr>
              <a:t>router id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[R2]</a:t>
            </a:r>
            <a:r>
              <a:rPr lang="pt-BR" altLang="zh-CN" sz="1800" dirty="0">
                <a:solidFill>
                  <a:schemeClr val="bg1"/>
                </a:solidFill>
              </a:rPr>
              <a:t>ospf 1 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进程，进程号为</a:t>
            </a: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[R2-ospf-1]</a:t>
            </a:r>
            <a:r>
              <a:rPr lang="pt-BR" altLang="zh-CN" sz="1800" dirty="0">
                <a:solidFill>
                  <a:schemeClr val="bg1"/>
                </a:solidFill>
              </a:rPr>
              <a:t>area 0.0.0.0  </a:t>
            </a:r>
            <a:r>
              <a:rPr lang="zh-CN" altLang="en-US" sz="1800" dirty="0">
                <a:solidFill>
                  <a:schemeClr val="bg1"/>
                </a:solidFill>
              </a:rPr>
              <a:t>创建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区域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</a:rPr>
              <a:t>配置</a:t>
            </a:r>
            <a:r>
              <a:rPr lang="en-US" altLang="zh-CN" sz="1800" dirty="0">
                <a:solidFill>
                  <a:schemeClr val="bg1"/>
                </a:solidFill>
              </a:rPr>
              <a:t>area</a:t>
            </a:r>
            <a:r>
              <a:rPr lang="zh-CN" altLang="en-US" sz="1800" dirty="0">
                <a:solidFill>
                  <a:schemeClr val="bg1"/>
                </a:solidFill>
              </a:rPr>
              <a:t>所包含网段，并在指定网段的接口上使能</a:t>
            </a:r>
            <a:r>
              <a:rPr lang="en-US" altLang="zh-CN" sz="1800" dirty="0">
                <a:solidFill>
                  <a:schemeClr val="bg1"/>
                </a:solidFill>
              </a:rPr>
              <a:t>OSPF</a:t>
            </a:r>
            <a:r>
              <a:rPr lang="zh-CN" altLang="en-US" sz="1800" dirty="0">
                <a:solidFill>
                  <a:schemeClr val="bg1"/>
                </a:solidFill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</a:rPr>
              <a:t>IP+</a:t>
            </a:r>
            <a:r>
              <a:rPr lang="zh-CN" altLang="en-US" sz="1800" dirty="0">
                <a:solidFill>
                  <a:schemeClr val="bg1"/>
                </a:solidFill>
              </a:rPr>
              <a:t>反掩码</a:t>
            </a:r>
            <a:endParaRPr lang="pt-BR" altLang="zh-CN" sz="1800" dirty="0">
              <a:solidFill>
                <a:schemeClr val="bg1"/>
              </a:solidFill>
            </a:endParaRP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[R2-ospf-1-area-0.0.0.0]</a:t>
            </a:r>
            <a:r>
              <a:rPr lang="pt-BR" altLang="zh-CN" sz="1800" dirty="0">
                <a:solidFill>
                  <a:schemeClr val="bg1"/>
                </a:solidFill>
              </a:rPr>
              <a:t>network 2.2.2.2 0.0.0.0</a:t>
            </a: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[R2-ospf-1-area-0.0.0.0]</a:t>
            </a:r>
            <a:r>
              <a:rPr lang="pt-BR" altLang="zh-CN" sz="1800" dirty="0">
                <a:solidFill>
                  <a:schemeClr val="bg1"/>
                </a:solidFill>
              </a:rPr>
              <a:t>network 192.168.1.0 0.0.0.255</a:t>
            </a:r>
          </a:p>
          <a:p>
            <a:pPr marL="0" lvl="1" indent="0">
              <a:lnSpc>
                <a:spcPct val="130000"/>
              </a:lnSpc>
            </a:pPr>
            <a:r>
              <a:rPr lang="pt-BR" altLang="zh-CN" sz="1800" dirty="0">
                <a:solidFill>
                  <a:srgbClr val="FF0000"/>
                </a:solidFill>
              </a:rPr>
              <a:t>[R2-ospf-1-area-0.0.0.0]</a:t>
            </a:r>
            <a:r>
              <a:rPr lang="pt-BR" altLang="zh-CN" sz="1800" dirty="0">
                <a:solidFill>
                  <a:schemeClr val="bg1"/>
                </a:solidFill>
              </a:rPr>
              <a:t>network 192.168.2.0 0.0.0.255</a:t>
            </a:r>
          </a:p>
        </p:txBody>
      </p:sp>
    </p:spTree>
    <p:extLst>
      <p:ext uri="{BB962C8B-B14F-4D97-AF65-F5344CB8AC3E}">
        <p14:creationId xmlns:p14="http://schemas.microsoft.com/office/powerpoint/2010/main" val="99885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查看路由表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查看路由器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邻居状态：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[R1]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peer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路由器的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路由表：</a:t>
            </a:r>
          </a:p>
          <a:p>
            <a:pPr marL="5715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[R1]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routing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查看路由器全局路由：</a:t>
            </a:r>
          </a:p>
          <a:p>
            <a:pPr marL="228600"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[R1]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CN" b="1" dirty="0" err="1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routing-table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实验任务三：配置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254924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实验任务三：配置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OSPF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五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OSPF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E26FEB-F2BB-45F8-BB8D-27ABD3F3F6B4}"/>
              </a:ext>
            </a:extLst>
          </p:cNvPr>
          <p:cNvSpPr/>
          <p:nvPr/>
        </p:nvSpPr>
        <p:spPr>
          <a:xfrm>
            <a:off x="825923" y="1807933"/>
            <a:ext cx="7634659" cy="1294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检查网络连通性</a:t>
            </a:r>
          </a:p>
          <a:p>
            <a:pPr lvl="1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上启动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896222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实验验收结束后，清空路由器配置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验收结束工作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7470A39B-7B0F-489E-A272-E4EB3A14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519" y="2112158"/>
            <a:ext cx="6629400" cy="2031325"/>
          </a:xfrm>
          <a:prstGeom prst="rect">
            <a:avLst/>
          </a:prstGeom>
          <a:solidFill>
            <a:srgbClr val="0648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）重置配置信息 ：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R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reset saved-configuration 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（选择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Y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+mn-ea"/>
            </a:endParaRPr>
          </a:p>
          <a:p>
            <a:pPr marL="0" lvl="1" algn="just">
              <a:lnSpc>
                <a:spcPct val="140000"/>
              </a:lnSpc>
              <a:spcBef>
                <a:spcPts val="0"/>
              </a:spcBef>
            </a:pPr>
            <a:endParaRPr lang="en-US" altLang="zh-CN" sz="1800" dirty="0">
              <a:solidFill>
                <a:srgbClr val="FF0000"/>
              </a:solidFill>
              <a:latin typeface="+mn-ea"/>
            </a:endParaRPr>
          </a:p>
          <a:p>
            <a:pPr marL="0"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）重启交换机 ：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marL="0"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 &lt;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R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reboot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 (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Y)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34" y="4320445"/>
            <a:ext cx="6650631" cy="153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3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6365" y="1561319"/>
            <a:ext cx="6272630" cy="4605957"/>
            <a:chOff x="1366365" y="1561319"/>
            <a:chExt cx="6272630" cy="4605957"/>
          </a:xfrm>
        </p:grpSpPr>
        <p:sp>
          <p:nvSpPr>
            <p:cNvPr id="50" name="Text Box 22">
              <a:extLst>
                <a:ext uri="{FF2B5EF4-FFF2-40B4-BE49-F238E27FC236}">
                  <a16:creationId xmlns:a16="http://schemas.microsoft.com/office/drawing/2014/main" id="{CAF507D5-4921-49E9-8C20-97E14C360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273" y="1561319"/>
              <a:ext cx="1609003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G2-0/1</a:t>
              </a:r>
            </a:p>
            <a:p>
              <a:r>
                <a:rPr lang="en-US" altLang="zh-CN" dirty="0"/>
                <a:t>192.168.1.1/24</a:t>
              </a: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49826E7D-B9C2-4C43-BC3A-57B39CCA5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874" y="2015196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A8FFE2B3-00EB-4539-94C4-369AEAE53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725" y="345581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0B3E465F-457F-441B-AC88-B25B38440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874" y="4573089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8" name="Line 19">
              <a:extLst>
                <a:ext uri="{FF2B5EF4-FFF2-40B4-BE49-F238E27FC236}">
                  <a16:creationId xmlns:a16="http://schemas.microsoft.com/office/drawing/2014/main" id="{904182D1-1309-4B90-9668-B77841BE0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6928" y="4151971"/>
              <a:ext cx="2" cy="421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7E2D2CB0-4565-463E-A0A4-D7117C2EC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450" y="2319996"/>
              <a:ext cx="312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69C8F348-CB66-44DC-822D-0C4C69B57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635" y="2677375"/>
              <a:ext cx="1663261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G1-0/0</a:t>
              </a:r>
              <a:r>
                <a:rPr lang="en-US" altLang="zh-CN" dirty="0"/>
                <a:t> </a:t>
              </a:r>
            </a:p>
            <a:p>
              <a:r>
                <a:rPr lang="en-US" altLang="zh-CN" dirty="0"/>
                <a:t>192.168.0.1/24</a:t>
              </a:r>
            </a:p>
          </p:txBody>
        </p:sp>
        <p:sp>
          <p:nvSpPr>
            <p:cNvPr id="52" name="Text Box 27">
              <a:extLst>
                <a:ext uri="{FF2B5EF4-FFF2-40B4-BE49-F238E27FC236}">
                  <a16:creationId xmlns:a16="http://schemas.microsoft.com/office/drawing/2014/main" id="{D312BCB0-1F67-4420-A083-CF5C62D31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365" y="5382446"/>
              <a:ext cx="208832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</a:t>
              </a:r>
              <a:r>
                <a:rPr lang="zh-CN" altLang="en-US" dirty="0"/>
                <a:t>：</a:t>
              </a:r>
              <a:r>
                <a:rPr lang="en-US" altLang="zh-CN" dirty="0"/>
                <a:t>192.168.0.2/24</a:t>
              </a:r>
            </a:p>
            <a:p>
              <a:r>
                <a:rPr lang="en-US" altLang="zh-CN" dirty="0"/>
                <a:t>GW</a:t>
              </a:r>
              <a:r>
                <a:rPr lang="zh-CN" altLang="en-US" dirty="0"/>
                <a:t>：</a:t>
              </a:r>
              <a:r>
                <a:rPr lang="en-US" altLang="zh-CN" dirty="0"/>
                <a:t>192.168.0.1</a:t>
              </a:r>
            </a:p>
          </p:txBody>
        </p:sp>
        <p:sp>
          <p:nvSpPr>
            <p:cNvPr id="53" name="Oval 29">
              <a:extLst>
                <a:ext uri="{FF2B5EF4-FFF2-40B4-BE49-F238E27FC236}">
                  <a16:creationId xmlns:a16="http://schemas.microsoft.com/office/drawing/2014/main" id="{CD442751-9FD8-4EF5-A18E-D2B665A6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975" y="2015196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55" name="Text Box 31">
              <a:extLst>
                <a:ext uri="{FF2B5EF4-FFF2-40B4-BE49-F238E27FC236}">
                  <a16:creationId xmlns:a16="http://schemas.microsoft.com/office/drawing/2014/main" id="{33F5F528-21AE-45FA-B7BC-5592EF7F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539" y="1588720"/>
              <a:ext cx="160900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G2-0/1</a:t>
              </a:r>
              <a:r>
                <a:rPr lang="en-US" altLang="zh-CN" dirty="0"/>
                <a:t> </a:t>
              </a:r>
            </a:p>
            <a:p>
              <a:pPr algn="r"/>
              <a:r>
                <a:rPr lang="en-US" altLang="zh-CN" dirty="0"/>
                <a:t>192.168.1.2/24</a:t>
              </a: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E3840CBD-492D-4988-A6FA-019F4286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6937" y="2624796"/>
              <a:ext cx="3" cy="843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0A515402-022A-4A06-9BFB-3B892F976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7074" y="2319995"/>
              <a:ext cx="4097901" cy="137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AFE5E9F2-998D-4D60-8BC1-4FDBCD03B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019" y="3455819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S2</a:t>
              </a:r>
            </a:p>
          </p:txBody>
        </p:sp>
        <p:sp>
          <p:nvSpPr>
            <p:cNvPr id="59" name="Rectangle 10">
              <a:extLst>
                <a:ext uri="{FF2B5EF4-FFF2-40B4-BE49-F238E27FC236}">
                  <a16:creationId xmlns:a16="http://schemas.microsoft.com/office/drawing/2014/main" id="{DD4F3414-6564-4DF5-9253-9AF65134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795" y="4571806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4AB9414C-CFC8-4ADB-83C1-7456CD2C3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4603" y="2624796"/>
              <a:ext cx="10584" cy="843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FEE31B29-7C06-45CE-93CA-B29DFF0CB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2648" y="4141620"/>
              <a:ext cx="0" cy="421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3C9745B2-155F-4D38-9D4B-7FBC3A38E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131" y="2635573"/>
              <a:ext cx="157908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G1-0/0</a:t>
              </a:r>
              <a:r>
                <a:rPr lang="en-US" altLang="zh-CN" dirty="0"/>
                <a:t> </a:t>
              </a:r>
            </a:p>
            <a:p>
              <a:pPr algn="r"/>
              <a:r>
                <a:rPr lang="en-US" altLang="zh-CN" dirty="0"/>
                <a:t>192.168.2.1/24</a:t>
              </a:r>
            </a:p>
          </p:txBody>
        </p:sp>
      </p:grpSp>
      <p:sp>
        <p:nvSpPr>
          <p:cNvPr id="63" name="Text Box 27">
            <a:extLst>
              <a:ext uri="{FF2B5EF4-FFF2-40B4-BE49-F238E27FC236}">
                <a16:creationId xmlns:a16="http://schemas.microsoft.com/office/drawing/2014/main" id="{1F6AB8B0-FA84-4302-86EE-09A691CE4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406" y="5311486"/>
            <a:ext cx="24134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192.168.2.2/24</a:t>
            </a:r>
          </a:p>
          <a:p>
            <a:r>
              <a:rPr lang="en-US" altLang="zh-CN" dirty="0"/>
              <a:t>GW</a:t>
            </a:r>
            <a:r>
              <a:rPr lang="zh-CN" altLang="en-US" dirty="0"/>
              <a:t>：</a:t>
            </a:r>
            <a:r>
              <a:rPr lang="en-US" altLang="zh-CN" dirty="0"/>
              <a:t>192.168.2.1</a:t>
            </a:r>
          </a:p>
        </p:txBody>
      </p:sp>
    </p:spTree>
    <p:extLst>
      <p:ext uri="{BB962C8B-B14F-4D97-AF65-F5344CB8AC3E}">
        <p14:creationId xmlns:p14="http://schemas.microsoft.com/office/powerpoint/2010/main" val="137224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最终组网（无交换机）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F673E7-5C61-4DF9-B208-08CE7FA32450}"/>
              </a:ext>
            </a:extLst>
          </p:cNvPr>
          <p:cNvGrpSpPr/>
          <p:nvPr/>
        </p:nvGrpSpPr>
        <p:grpSpPr>
          <a:xfrm>
            <a:off x="1271115" y="1866119"/>
            <a:ext cx="7025370" cy="3672507"/>
            <a:chOff x="1366365" y="1561319"/>
            <a:chExt cx="7025370" cy="3672507"/>
          </a:xfrm>
        </p:grpSpPr>
        <p:sp>
          <p:nvSpPr>
            <p:cNvPr id="50" name="Text Box 22">
              <a:extLst>
                <a:ext uri="{FF2B5EF4-FFF2-40B4-BE49-F238E27FC236}">
                  <a16:creationId xmlns:a16="http://schemas.microsoft.com/office/drawing/2014/main" id="{CAF507D5-4921-49E9-8C20-97E14C360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273" y="1561319"/>
              <a:ext cx="1609003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G2-0/1</a:t>
              </a:r>
            </a:p>
            <a:p>
              <a:r>
                <a:rPr lang="en-US" altLang="zh-CN" dirty="0"/>
                <a:t>192.168.1.1/24</a:t>
              </a: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49826E7D-B9C2-4C43-BC3A-57B39CCA5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874" y="2015196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0B3E465F-457F-441B-AC88-B25B38440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850" y="3594028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7E2D2CB0-4565-463E-A0A4-D7117C2EC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450" y="2319996"/>
              <a:ext cx="312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69C8F348-CB66-44DC-822D-0C4C69B57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635" y="2677375"/>
              <a:ext cx="1663261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G1-0/0</a:t>
              </a:r>
              <a:r>
                <a:rPr lang="en-US" altLang="zh-CN" dirty="0"/>
                <a:t> </a:t>
              </a:r>
            </a:p>
            <a:p>
              <a:r>
                <a:rPr lang="en-US" altLang="zh-CN" dirty="0"/>
                <a:t>192.168.0.1/24</a:t>
              </a:r>
            </a:p>
          </p:txBody>
        </p:sp>
        <p:sp>
          <p:nvSpPr>
            <p:cNvPr id="52" name="Text Box 27">
              <a:extLst>
                <a:ext uri="{FF2B5EF4-FFF2-40B4-BE49-F238E27FC236}">
                  <a16:creationId xmlns:a16="http://schemas.microsoft.com/office/drawing/2014/main" id="{D312BCB0-1F67-4420-A083-CF5C62D31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365" y="4448996"/>
              <a:ext cx="208832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</a:t>
              </a:r>
              <a:r>
                <a:rPr lang="zh-CN" altLang="en-US" dirty="0"/>
                <a:t>：</a:t>
              </a:r>
              <a:r>
                <a:rPr lang="en-US" altLang="zh-CN" dirty="0"/>
                <a:t>192.168.0.2/24</a:t>
              </a:r>
            </a:p>
            <a:p>
              <a:r>
                <a:rPr lang="en-US" altLang="zh-CN" dirty="0"/>
                <a:t>GW</a:t>
              </a:r>
              <a:r>
                <a:rPr lang="zh-CN" altLang="en-US" dirty="0"/>
                <a:t>：</a:t>
              </a:r>
              <a:r>
                <a:rPr lang="en-US" altLang="zh-CN" dirty="0"/>
                <a:t>192.168.0.1</a:t>
              </a:r>
            </a:p>
          </p:txBody>
        </p:sp>
        <p:sp>
          <p:nvSpPr>
            <p:cNvPr id="53" name="Oval 29">
              <a:extLst>
                <a:ext uri="{FF2B5EF4-FFF2-40B4-BE49-F238E27FC236}">
                  <a16:creationId xmlns:a16="http://schemas.microsoft.com/office/drawing/2014/main" id="{CD442751-9FD8-4EF5-A18E-D2B665A6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975" y="2015196"/>
              <a:ext cx="8382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55" name="Text Box 31">
              <a:extLst>
                <a:ext uri="{FF2B5EF4-FFF2-40B4-BE49-F238E27FC236}">
                  <a16:creationId xmlns:a16="http://schemas.microsoft.com/office/drawing/2014/main" id="{33F5F528-21AE-45FA-B7BC-5592EF7F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555" y="1569056"/>
              <a:ext cx="160900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G2-0/1</a:t>
              </a:r>
              <a:r>
                <a:rPr lang="en-US" altLang="zh-CN" dirty="0"/>
                <a:t> </a:t>
              </a:r>
            </a:p>
            <a:p>
              <a:pPr algn="r"/>
              <a:r>
                <a:rPr lang="en-US" altLang="zh-CN" dirty="0"/>
                <a:t>192.168.1.2/24</a:t>
              </a: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E3840CBD-492D-4988-A6FA-019F4286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354" y="2624796"/>
              <a:ext cx="10585" cy="967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0A515402-022A-4A06-9BFB-3B892F976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074" y="2333741"/>
              <a:ext cx="40926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Rectangle 10">
              <a:extLst>
                <a:ext uri="{FF2B5EF4-FFF2-40B4-BE49-F238E27FC236}">
                  <a16:creationId xmlns:a16="http://schemas.microsoft.com/office/drawing/2014/main" id="{DD4F3414-6564-4DF5-9253-9AF65134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71" y="3592745"/>
              <a:ext cx="8382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</a:rPr>
                <a:t>PC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4AB9414C-CFC8-4ADB-83C1-7456CD2C3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14602" y="2624795"/>
              <a:ext cx="1" cy="956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3C9745B2-155F-4D38-9D4B-7FBC3A38E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131" y="2635573"/>
              <a:ext cx="157908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G1-0/0</a:t>
              </a:r>
              <a:r>
                <a:rPr lang="en-US" altLang="zh-CN" dirty="0"/>
                <a:t> </a:t>
              </a:r>
            </a:p>
            <a:p>
              <a:pPr algn="r"/>
              <a:r>
                <a:rPr lang="en-US" altLang="zh-CN" dirty="0"/>
                <a:t>192.168.2.1/24</a:t>
              </a: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1F6AB8B0-FA84-4302-86EE-09A691CE4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407" y="4378036"/>
              <a:ext cx="2088328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IP</a:t>
              </a:r>
              <a:r>
                <a:rPr lang="zh-CN" altLang="en-US" dirty="0"/>
                <a:t>：</a:t>
              </a:r>
              <a:r>
                <a:rPr lang="en-US" altLang="zh-CN" dirty="0"/>
                <a:t>192.168.2.2/24</a:t>
              </a:r>
            </a:p>
            <a:p>
              <a:r>
                <a:rPr lang="en-US" altLang="zh-CN" dirty="0"/>
                <a:t>GW</a:t>
              </a:r>
              <a:r>
                <a:rPr lang="zh-CN" altLang="en-US" dirty="0"/>
                <a:t>：</a:t>
              </a:r>
              <a:r>
                <a:rPr lang="en-US" altLang="zh-CN" dirty="0"/>
                <a:t>192.168.2.1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2E7B72D4-1D55-403E-A5D9-1AFB4E71EACE}"/>
              </a:ext>
            </a:extLst>
          </p:cNvPr>
          <p:cNvSpPr/>
          <p:nvPr/>
        </p:nvSpPr>
        <p:spPr>
          <a:xfrm>
            <a:off x="4944242" y="5754930"/>
            <a:ext cx="3433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highlight>
                  <a:srgbClr val="064899"/>
                </a:highlight>
              </a:rPr>
              <a:t>请确认好各设备连接的端口编号</a:t>
            </a:r>
          </a:p>
        </p:txBody>
      </p:sp>
    </p:spTree>
    <p:extLst>
      <p:ext uri="{BB962C8B-B14F-4D97-AF65-F5344CB8AC3E}">
        <p14:creationId xmlns:p14="http://schemas.microsoft.com/office/powerpoint/2010/main" val="328507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最终组网（含交换机）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0" name="Text Box 22">
            <a:extLst>
              <a:ext uri="{FF2B5EF4-FFF2-40B4-BE49-F238E27FC236}">
                <a16:creationId xmlns:a16="http://schemas.microsoft.com/office/drawing/2014/main" id="{CAF507D5-4921-49E9-8C20-97E14C36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3627" y="1561319"/>
            <a:ext cx="160900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G2-0/1</a:t>
            </a:r>
          </a:p>
          <a:p>
            <a:r>
              <a:rPr lang="en-US" altLang="zh-CN" dirty="0"/>
              <a:t>192.168.1.1/24</a:t>
            </a:r>
          </a:p>
        </p:txBody>
      </p:sp>
      <p:sp>
        <p:nvSpPr>
          <p:cNvPr id="45" name="Oval 6">
            <a:extLst>
              <a:ext uri="{FF2B5EF4-FFF2-40B4-BE49-F238E27FC236}">
                <a16:creationId xmlns:a16="http://schemas.microsoft.com/office/drawing/2014/main" id="{49826E7D-B9C2-4C43-BC3A-57B39CCA5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228" y="2015196"/>
            <a:ext cx="838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6" name="Oval 7">
            <a:extLst>
              <a:ext uri="{FF2B5EF4-FFF2-40B4-BE49-F238E27FC236}">
                <a16:creationId xmlns:a16="http://schemas.microsoft.com/office/drawing/2014/main" id="{A8FFE2B3-00EB-4539-94C4-369AEAE5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079" y="3455819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0B3E465F-457F-441B-AC88-B25B38440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9" y="4563097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PC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Line 19">
            <a:extLst>
              <a:ext uri="{FF2B5EF4-FFF2-40B4-BE49-F238E27FC236}">
                <a16:creationId xmlns:a16="http://schemas.microsoft.com/office/drawing/2014/main" id="{904182D1-1309-4B90-9668-B77841BE0B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4168" y="4011562"/>
            <a:ext cx="486082" cy="551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Text Box 21">
            <a:extLst>
              <a:ext uri="{FF2B5EF4-FFF2-40B4-BE49-F238E27FC236}">
                <a16:creationId xmlns:a16="http://schemas.microsoft.com/office/drawing/2014/main" id="{7E2D2CB0-4565-463E-A0A4-D7117C2E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154" y="2319996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69C8F348-CB66-44DC-822D-0C4C69B57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989" y="2677375"/>
            <a:ext cx="166326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G1-0/0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192.168.0.1/24</a:t>
            </a:r>
          </a:p>
        </p:txBody>
      </p:sp>
      <p:sp>
        <p:nvSpPr>
          <p:cNvPr id="52" name="Text Box 27">
            <a:extLst>
              <a:ext uri="{FF2B5EF4-FFF2-40B4-BE49-F238E27FC236}">
                <a16:creationId xmlns:a16="http://schemas.microsoft.com/office/drawing/2014/main" id="{D312BCB0-1F67-4420-A083-CF5C62D3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05" y="5356134"/>
            <a:ext cx="208832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192.168.0.2/24</a:t>
            </a:r>
          </a:p>
          <a:p>
            <a:r>
              <a:rPr lang="en-US" altLang="zh-CN" dirty="0"/>
              <a:t>GW</a:t>
            </a:r>
            <a:r>
              <a:rPr lang="zh-CN" altLang="en-US" dirty="0"/>
              <a:t>：</a:t>
            </a:r>
            <a:r>
              <a:rPr lang="en-US" altLang="zh-CN" dirty="0"/>
              <a:t>192.168.0.1</a:t>
            </a:r>
          </a:p>
        </p:txBody>
      </p:sp>
      <p:sp>
        <p:nvSpPr>
          <p:cNvPr id="53" name="Oval 29">
            <a:extLst>
              <a:ext uri="{FF2B5EF4-FFF2-40B4-BE49-F238E27FC236}">
                <a16:creationId xmlns:a16="http://schemas.microsoft.com/office/drawing/2014/main" id="{CD442751-9FD8-4EF5-A18E-D2B665A6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379" y="2015196"/>
            <a:ext cx="838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5" name="Text Box 31">
            <a:extLst>
              <a:ext uri="{FF2B5EF4-FFF2-40B4-BE49-F238E27FC236}">
                <a16:creationId xmlns:a16="http://schemas.microsoft.com/office/drawing/2014/main" id="{33F5F528-21AE-45FA-B7BC-5592EF7F0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43" y="1561319"/>
            <a:ext cx="160900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dirty="0">
                <a:solidFill>
                  <a:srgbClr val="FF0000"/>
                </a:solidFill>
              </a:rPr>
              <a:t>G2-0/1</a:t>
            </a:r>
            <a:endParaRPr lang="en-US" altLang="zh-CN" dirty="0"/>
          </a:p>
          <a:p>
            <a:pPr algn="r"/>
            <a:r>
              <a:rPr lang="en-US" altLang="zh-CN" dirty="0"/>
              <a:t>192.168.1.2/24</a:t>
            </a:r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E3840CBD-492D-4988-A6FA-019F42863C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0328" y="2613608"/>
            <a:ext cx="3" cy="843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34">
            <a:extLst>
              <a:ext uri="{FF2B5EF4-FFF2-40B4-BE49-F238E27FC236}">
                <a16:creationId xmlns:a16="http://schemas.microsoft.com/office/drawing/2014/main" id="{0A515402-022A-4A06-9BFB-3B892F976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9428" y="2319996"/>
            <a:ext cx="3354951" cy="261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AFE5E9F2-998D-4D60-8BC1-4FDBCD03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423" y="3455819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DD4F3414-6564-4DF5-9253-9AF651348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435" y="4571806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PC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0" name="Line 32">
            <a:extLst>
              <a:ext uri="{FF2B5EF4-FFF2-40B4-BE49-F238E27FC236}">
                <a16:creationId xmlns:a16="http://schemas.microsoft.com/office/drawing/2014/main" id="{4AB9414C-CFC8-4ADB-83C1-7456CD2C3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4007" y="2624796"/>
            <a:ext cx="10584" cy="843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33">
            <a:extLst>
              <a:ext uri="{FF2B5EF4-FFF2-40B4-BE49-F238E27FC236}">
                <a16:creationId xmlns:a16="http://schemas.microsoft.com/office/drawing/2014/main" id="{FEE31B29-7C06-45CE-93CA-B29DFF0CB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51" y="4011562"/>
            <a:ext cx="714638" cy="551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Text Box 31">
            <a:extLst>
              <a:ext uri="{FF2B5EF4-FFF2-40B4-BE49-F238E27FC236}">
                <a16:creationId xmlns:a16="http://schemas.microsoft.com/office/drawing/2014/main" id="{3C9745B2-155F-4D38-9D4B-7FBC3A38E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535" y="2635573"/>
            <a:ext cx="157908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dirty="0">
                <a:solidFill>
                  <a:srgbClr val="FF0000"/>
                </a:solidFill>
              </a:rPr>
              <a:t>G1-0/0</a:t>
            </a:r>
            <a:r>
              <a:rPr lang="en-US" altLang="zh-CN" dirty="0"/>
              <a:t> </a:t>
            </a:r>
          </a:p>
          <a:p>
            <a:pPr algn="r"/>
            <a:r>
              <a:rPr lang="en-US" altLang="zh-CN" dirty="0"/>
              <a:t>192.168.2.1/24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1F6AB8B0-FA84-4302-86EE-09A691CE4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40" y="5391141"/>
            <a:ext cx="212722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192.168.2.3/24</a:t>
            </a:r>
          </a:p>
          <a:p>
            <a:r>
              <a:rPr lang="en-US" altLang="zh-CN" dirty="0"/>
              <a:t>GW</a:t>
            </a:r>
            <a:r>
              <a:rPr lang="zh-CN" altLang="en-US" dirty="0"/>
              <a:t>：</a:t>
            </a:r>
            <a:r>
              <a:rPr lang="en-US" altLang="zh-CN" dirty="0"/>
              <a:t>192.168.2.1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0B3E465F-457F-441B-AC88-B25B38440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378" y="4589496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PC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904182D1-1309-4B90-9668-B77841BE0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4833" y="4011562"/>
            <a:ext cx="685068" cy="579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312BCB0-1F67-4420-A083-CF5C62D3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742" y="5400743"/>
            <a:ext cx="208832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192.168.0.3/24</a:t>
            </a:r>
          </a:p>
          <a:p>
            <a:r>
              <a:rPr lang="en-US" altLang="zh-CN" dirty="0"/>
              <a:t>GW</a:t>
            </a:r>
            <a:r>
              <a:rPr lang="zh-CN" altLang="en-US" dirty="0"/>
              <a:t>：</a:t>
            </a:r>
            <a:r>
              <a:rPr lang="en-US" altLang="zh-CN" dirty="0"/>
              <a:t>192.168.0.1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0B3E465F-457F-441B-AC88-B25B38440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867" y="4589496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PC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Line 19">
            <a:extLst>
              <a:ext uri="{FF2B5EF4-FFF2-40B4-BE49-F238E27FC236}">
                <a16:creationId xmlns:a16="http://schemas.microsoft.com/office/drawing/2014/main" id="{904182D1-1309-4B90-9668-B77841BE0B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2966" y="4011562"/>
            <a:ext cx="649714" cy="579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D312BCB0-1F67-4420-A083-CF5C62D3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803" y="5391141"/>
            <a:ext cx="208832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192.168.2.2/24</a:t>
            </a:r>
          </a:p>
          <a:p>
            <a:r>
              <a:rPr lang="en-US" altLang="zh-CN" dirty="0"/>
              <a:t>GW</a:t>
            </a:r>
            <a:r>
              <a:rPr lang="zh-CN" altLang="en-US" dirty="0"/>
              <a:t>：</a:t>
            </a:r>
            <a:r>
              <a:rPr lang="en-US" altLang="zh-CN" dirty="0"/>
              <a:t>192.168.2.1</a:t>
            </a:r>
          </a:p>
        </p:txBody>
      </p:sp>
    </p:spTree>
    <p:extLst>
      <p:ext uri="{BB962C8B-B14F-4D97-AF65-F5344CB8AC3E}">
        <p14:creationId xmlns:p14="http://schemas.microsoft.com/office/powerpoint/2010/main" val="207235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物理连接：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跳线连接 ，形成网络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C3F6CD1-36F8-4F29-B52E-CC913870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40608"/>
              </p:ext>
            </p:extLst>
          </p:nvPr>
        </p:nvGraphicFramePr>
        <p:xfrm>
          <a:off x="2388136" y="2279182"/>
          <a:ext cx="4537616" cy="172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2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路由器物理端口对应编号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R-G1</a:t>
                      </a:r>
                      <a:endParaRPr lang="zh-CN" altLang="en-US" sz="180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0/0</a:t>
                      </a:r>
                      <a:endParaRPr lang="zh-CN" altLang="en-US" sz="180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R-G2</a:t>
                      </a:r>
                      <a:endParaRPr lang="zh-CN" altLang="en-US" sz="180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0/1</a:t>
                      </a:r>
                      <a:endParaRPr lang="zh-CN" altLang="en-US" sz="180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R-G3</a:t>
                      </a:r>
                      <a:endParaRPr lang="zh-CN" altLang="en-US" sz="180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29" marB="4572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2/0</a:t>
                      </a:r>
                      <a:endParaRPr lang="zh-CN" altLang="en-US" sz="180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2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查看路由器配置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05"/>
          <a:stretch/>
        </p:blipFill>
        <p:spPr bwMode="auto">
          <a:xfrm>
            <a:off x="5786082" y="1538463"/>
            <a:ext cx="2951080" cy="298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25923" y="1928589"/>
            <a:ext cx="4945612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查看路由器配置 </a:t>
            </a:r>
            <a:r>
              <a:rPr lang="en-US" altLang="zh-CN" b="1" dirty="0">
                <a:solidFill>
                  <a:srgbClr val="004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 cu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若路由器</a:t>
            </a:r>
            <a:r>
              <a:rPr lang="zh-CN" altLang="en-US" dirty="0">
                <a:latin typeface="+mn-ea"/>
              </a:rPr>
              <a:t>已经配置信息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有图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，此时重置交换机配置信息并重启，如下：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）重置配置信息 ：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&lt;</a:t>
            </a:r>
            <a:r>
              <a:rPr lang="en-US" altLang="zh-CN" dirty="0">
                <a:latin typeface="+mn-ea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b="1" dirty="0">
                <a:latin typeface="+mn-ea"/>
              </a:rPr>
              <a:t>reset saved-configuration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Y)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）重启交换机 ：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&lt;</a:t>
            </a:r>
            <a:r>
              <a:rPr lang="en-US" altLang="zh-CN" dirty="0">
                <a:latin typeface="+mn-ea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en-US" altLang="zh-CN" b="1" dirty="0">
                <a:latin typeface="+mn-ea"/>
              </a:rPr>
              <a:t>reboot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Y)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80" y="4841554"/>
            <a:ext cx="5944090" cy="137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22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798541" y="1220280"/>
            <a:ext cx="766204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配置主机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12CDE-B13C-4FED-893A-AC25A2D6C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11" y="1742783"/>
            <a:ext cx="4236452" cy="3960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E94FF1-E1E7-4AB7-8E48-36D408416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873" y="1661644"/>
            <a:ext cx="3202796" cy="41201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58DDAEC-CC23-4656-BBAD-8028B242B704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实验任务一：</a:t>
            </a:r>
            <a:r>
              <a:rPr lang="en-US" altLang="zh-CN" sz="2400" b="1" dirty="0">
                <a:solidFill>
                  <a:srgbClr val="064899"/>
                </a:solidFill>
                <a:latin typeface="+mn-ea"/>
              </a:rPr>
              <a:t>IP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路由基础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2512" y="5864625"/>
            <a:ext cx="7282763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注意：修改“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本地连接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”！！！不要修改“本地连接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”！！！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59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E0DE7C9-DDC3-4B76-AECC-179324F1B3CA}"/>
              </a:ext>
            </a:extLst>
          </p:cNvPr>
          <p:cNvGrpSpPr/>
          <p:nvPr/>
        </p:nvGrpSpPr>
        <p:grpSpPr>
          <a:xfrm>
            <a:off x="656035" y="0"/>
            <a:ext cx="7831931" cy="6858000"/>
            <a:chOff x="656035" y="857250"/>
            <a:chExt cx="7831931" cy="514350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A50DDEF-EBDA-4EB0-8EA5-D3E3B2AC0AE4}"/>
                </a:ext>
              </a:extLst>
            </p:cNvPr>
            <p:cNvCxnSpPr>
              <a:cxnSpLocks/>
            </p:cNvCxnSpPr>
            <p:nvPr/>
          </p:nvCxnSpPr>
          <p:spPr>
            <a:xfrm>
              <a:off x="656035" y="857250"/>
              <a:ext cx="0" cy="51435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63CAF66-8E84-477D-A802-E7933331AD5D}"/>
                </a:ext>
              </a:extLst>
            </p:cNvPr>
            <p:cNvCxnSpPr>
              <a:cxnSpLocks/>
            </p:cNvCxnSpPr>
            <p:nvPr/>
          </p:nvCxnSpPr>
          <p:spPr>
            <a:xfrm>
              <a:off x="8487966" y="857250"/>
              <a:ext cx="0" cy="51435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38589E-9D2D-4A25-B0A1-EDD6B360273A}"/>
              </a:ext>
            </a:extLst>
          </p:cNvPr>
          <p:cNvCxnSpPr/>
          <p:nvPr/>
        </p:nvCxnSpPr>
        <p:spPr>
          <a:xfrm>
            <a:off x="0" y="6233957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482AA2-98D1-408B-B58F-CCD4FEA637E8}"/>
              </a:ext>
            </a:extLst>
          </p:cNvPr>
          <p:cNvCxnSpPr/>
          <p:nvPr/>
        </p:nvCxnSpPr>
        <p:spPr>
          <a:xfrm>
            <a:off x="0" y="620713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7B07C8-FC87-4AF4-8F93-82321E5CF257}"/>
              </a:ext>
            </a:extLst>
          </p:cNvPr>
          <p:cNvCxnSpPr/>
          <p:nvPr/>
        </p:nvCxnSpPr>
        <p:spPr>
          <a:xfrm>
            <a:off x="0" y="986670"/>
            <a:ext cx="9144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F6E2BEDD-709A-4474-AE1C-28BEDD80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114300"/>
            <a:ext cx="108108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2512" y="5864625"/>
            <a:ext cx="7282763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注意：修改“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本地连接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”！！！不要修改“本地连接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”！！！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44465" y="1645050"/>
            <a:ext cx="3793868" cy="3954549"/>
            <a:chOff x="1436894" y="1645050"/>
            <a:chExt cx="3793868" cy="395454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894" y="1645050"/>
              <a:ext cx="3793868" cy="3954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263134" y="4227871"/>
              <a:ext cx="2635046" cy="496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无需配置</a:t>
              </a:r>
              <a:r>
                <a:rPr lang="en-US" altLang="zh-CN" dirty="0"/>
                <a:t>DNS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162712" y="2937441"/>
            <a:ext cx="3564194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、子网掩码、网关均需配置！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图中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信息仅供参考！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52C4F1-7C2A-4CAB-9CE9-9852A7CE4FB0}"/>
              </a:ext>
            </a:extLst>
          </p:cNvPr>
          <p:cNvSpPr/>
          <p:nvPr/>
        </p:nvSpPr>
        <p:spPr>
          <a:xfrm>
            <a:off x="798541" y="1220280"/>
            <a:ext cx="766204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配置主机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IP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619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2911</TotalTime>
  <Words>1646</Words>
  <Application>Microsoft Office PowerPoint</Application>
  <PresentationFormat>全屏显示(4:3)</PresentationFormat>
  <Paragraphs>386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x t</cp:lastModifiedBy>
  <cp:revision>670</cp:revision>
  <dcterms:created xsi:type="dcterms:W3CDTF">2019-01-14T10:57:14Z</dcterms:created>
  <dcterms:modified xsi:type="dcterms:W3CDTF">2023-09-22T08:24:18Z</dcterms:modified>
</cp:coreProperties>
</file>