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5"/>
  </p:handoutMasterIdLst>
  <p:sldIdLst>
    <p:sldId id="5937" r:id="rId3"/>
    <p:sldId id="5965" r:id="rId4"/>
    <p:sldId id="5892" r:id="rId5"/>
    <p:sldId id="5938" r:id="rId7"/>
    <p:sldId id="5914" r:id="rId8"/>
    <p:sldId id="5917" r:id="rId9"/>
    <p:sldId id="5939" r:id="rId10"/>
    <p:sldId id="5966" r:id="rId11"/>
    <p:sldId id="5967" r:id="rId12"/>
    <p:sldId id="5968" r:id="rId13"/>
    <p:sldId id="5940" r:id="rId14"/>
    <p:sldId id="5969" r:id="rId15"/>
    <p:sldId id="5972" r:id="rId16"/>
    <p:sldId id="5971" r:id="rId17"/>
    <p:sldId id="5973" r:id="rId18"/>
    <p:sldId id="5974" r:id="rId19"/>
    <p:sldId id="5975" r:id="rId20"/>
    <p:sldId id="5976" r:id="rId21"/>
    <p:sldId id="5977" r:id="rId22"/>
    <p:sldId id="5978" r:id="rId23"/>
    <p:sldId id="5941" r:id="rId24"/>
    <p:sldId id="5979" r:id="rId25"/>
    <p:sldId id="5985" r:id="rId26"/>
    <p:sldId id="5986" r:id="rId27"/>
    <p:sldId id="5987" r:id="rId28"/>
    <p:sldId id="5989" r:id="rId29"/>
    <p:sldId id="5990" r:id="rId30"/>
    <p:sldId id="5988" r:id="rId31"/>
    <p:sldId id="5992" r:id="rId32"/>
    <p:sldId id="5993" r:id="rId33"/>
    <p:sldId id="5943" r:id="rId34"/>
  </p:sldIdLst>
  <p:sldSz cx="9144000" cy="5143500" type="screen16x9"/>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E78"/>
    <a:srgbClr val="2E2E2C"/>
    <a:srgbClr val="1E70B1"/>
    <a:srgbClr val="ECECEC"/>
    <a:srgbClr val="E4E4E4"/>
    <a:srgbClr val="1578C3"/>
    <a:srgbClr val="4BC1DD"/>
    <a:srgbClr val="EFD1BF"/>
    <a:srgbClr val="0A4C80"/>
    <a:srgbClr val="044A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519" autoAdjust="0"/>
    <p:restoredTop sz="95311" autoAdjust="0"/>
  </p:normalViewPr>
  <p:slideViewPr>
    <p:cSldViewPr>
      <p:cViewPr varScale="1">
        <p:scale>
          <a:sx n="116" d="100"/>
          <a:sy n="116" d="100"/>
        </p:scale>
        <p:origin x="-134" y="-77"/>
      </p:cViewPr>
      <p:guideLst>
        <p:guide orient="horz" pos="1715"/>
        <p:guide pos="2881"/>
        <p:guide pos="5757"/>
        <p:guide pos="2"/>
        <p:guide pos="402"/>
        <p:guide pos="53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828"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0" Type="http://schemas.openxmlformats.org/officeDocument/2006/relationships/tags" Target="tags/tag1.xml"/><Relationship Id="rId4" Type="http://schemas.openxmlformats.org/officeDocument/2006/relationships/slide" Target="slides/slide2.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71E8F-9B2B-491C-BF18-E33909BE833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1C2023-A398-416E-AC65-CBA0D090EB2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rgbClr val="F9F9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幻灯片">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 y="1"/>
            <a:ext cx="9143499" cy="51434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F5D2D5B-3EED-41BA-94D9-90B1F1B196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2B17AC-5819-47CE-B884-001938CF9DB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package" Target="../embeddings/Document1.docx"/></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1F4E78"/>
            </a:gs>
            <a:gs pos="0">
              <a:srgbClr val="1F4E78"/>
            </a:gs>
          </a:gsLst>
          <a:lin ang="5400000" scaled="1"/>
        </a:gradFill>
        <a:effectLst/>
      </p:bgPr>
    </p:bg>
    <p:spTree>
      <p:nvGrpSpPr>
        <p:cNvPr id="1" name=""/>
        <p:cNvGrpSpPr/>
        <p:nvPr/>
      </p:nvGrpSpPr>
      <p:grpSpPr>
        <a:xfrm>
          <a:off x="0" y="0"/>
          <a:ext cx="0" cy="0"/>
          <a:chOff x="0" y="0"/>
          <a:chExt cx="0" cy="0"/>
        </a:xfrm>
      </p:grpSpPr>
      <p:sp>
        <p:nvSpPr>
          <p:cNvPr id="6" name="等腰三角形 5"/>
          <p:cNvSpPr/>
          <p:nvPr/>
        </p:nvSpPr>
        <p:spPr>
          <a:xfrm>
            <a:off x="0" y="1"/>
            <a:ext cx="9144001" cy="5143500"/>
          </a:xfrm>
          <a:prstGeom prst="triangle">
            <a:avLst>
              <a:gd name="adj" fmla="val 100000"/>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3" name="等腰三角形 12"/>
          <p:cNvSpPr/>
          <p:nvPr/>
        </p:nvSpPr>
        <p:spPr>
          <a:xfrm rot="10800000">
            <a:off x="-2" y="0"/>
            <a:ext cx="9144001" cy="5143500"/>
          </a:xfrm>
          <a:prstGeom prst="triangle">
            <a:avLst>
              <a:gd name="adj" fmla="val 100000"/>
            </a:avLst>
          </a:prstGeom>
          <a:solidFill>
            <a:srgbClr val="2E2E2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14" name="图片 13"/>
          <p:cNvPicPr>
            <a:picLocks noChangeAspect="1"/>
          </p:cNvPicPr>
          <p:nvPr/>
        </p:nvPicPr>
        <p:blipFill rotWithShape="1">
          <a:blip r:embed="rId1"/>
          <a:srcRect l="928" t="-271" r="1233" b="2775"/>
          <a:stretch>
            <a:fillRect/>
          </a:stretch>
        </p:blipFill>
        <p:spPr>
          <a:xfrm>
            <a:off x="3929" y="-62865"/>
            <a:ext cx="9136143" cy="5269230"/>
          </a:xfrm>
          <a:prstGeom prst="rect">
            <a:avLst/>
          </a:prstGeom>
        </p:spPr>
      </p:pic>
      <p:sp>
        <p:nvSpPr>
          <p:cNvPr id="16" name="矩形 15"/>
          <p:cNvSpPr/>
          <p:nvPr/>
        </p:nvSpPr>
        <p:spPr>
          <a:xfrm>
            <a:off x="1915142" y="2143122"/>
            <a:ext cx="5314275" cy="707886"/>
          </a:xfrm>
          <a:prstGeom prst="rect">
            <a:avLst/>
          </a:prstGeom>
        </p:spPr>
        <p:txBody>
          <a:bodyPr wrap="none">
            <a:spAutoFit/>
          </a:bodyPr>
          <a:lstStyle/>
          <a:p>
            <a:pPr algn="ctr"/>
            <a:r>
              <a:rPr lang="zh-CN" altLang="en-US" sz="4000" b="1" dirty="0" smtClean="0"/>
              <a:t>连锁网吧综合管理系统</a:t>
            </a:r>
            <a:endParaRPr lang="zh-CN" altLang="en-US" sz="4000" dirty="0"/>
          </a:p>
        </p:txBody>
      </p:sp>
      <p:sp>
        <p:nvSpPr>
          <p:cNvPr id="19" name="矩形 18"/>
          <p:cNvSpPr/>
          <p:nvPr/>
        </p:nvSpPr>
        <p:spPr>
          <a:xfrm>
            <a:off x="1133618" y="2794759"/>
            <a:ext cx="6876764" cy="198120"/>
          </a:xfrm>
          <a:prstGeom prst="rect">
            <a:avLst/>
          </a:prstGeom>
        </p:spPr>
        <p:txBody>
          <a:bodyPr wrap="square">
            <a:spAutoFit/>
          </a:bodyPr>
          <a:lstStyle/>
          <a:p>
            <a:pPr algn="ctr">
              <a:lnSpc>
                <a:spcPct val="127000"/>
              </a:lnSpc>
            </a:pPr>
            <a:endParaRPr lang="zh-CN" altLang="en-US" sz="550" dirty="0">
              <a:solidFill>
                <a:schemeClr val="bg1">
                  <a:lumMod val="50000"/>
                </a:schemeClr>
              </a:solidFill>
              <a:latin typeface="Adobe Myungjo Std M" panose="02020600000000000000" pitchFamily="18" charset="-128"/>
              <a:ea typeface="方正明尚简体" panose="02000000000000000000" pitchFamily="2" charset="-122"/>
            </a:endParaRPr>
          </a:p>
        </p:txBody>
      </p:sp>
      <p:sp>
        <p:nvSpPr>
          <p:cNvPr id="21" name="文本框 20"/>
          <p:cNvSpPr txBox="1"/>
          <p:nvPr/>
        </p:nvSpPr>
        <p:spPr>
          <a:xfrm>
            <a:off x="3071802" y="3507854"/>
            <a:ext cx="3000396" cy="738664"/>
          </a:xfrm>
          <a:prstGeom prst="rect">
            <a:avLst/>
          </a:prstGeom>
          <a:solidFill>
            <a:schemeClr val="accent1"/>
          </a:solidFill>
          <a:ln>
            <a:noFill/>
          </a:ln>
          <a:effectLst>
            <a:outerShdw blurRad="63500" sx="102000" sy="102000" algn="ctr" rotWithShape="0">
              <a:prstClr val="black">
                <a:alpha val="40000"/>
              </a:prstClr>
            </a:outerShdw>
          </a:effectLst>
        </p:spPr>
        <p:txBody>
          <a:bodyPr wrap="square" rtlCol="0">
            <a:spAutoFit/>
          </a:bodyPr>
          <a:lstStyle/>
          <a:p>
            <a:pPr defTabSz="685800">
              <a:defRPr/>
            </a:pPr>
            <a:r>
              <a:rPr lang="zh-CN" altLang="en-US" sz="1400" dirty="0" smtClean="0">
                <a:solidFill>
                  <a:schemeClr val="bg2"/>
                </a:solidFill>
                <a:effectLst>
                  <a:innerShdw blurRad="63500" dist="50800" dir="13500000">
                    <a:srgbClr val="000000">
                      <a:alpha val="50000"/>
                    </a:srgbClr>
                  </a:innerShdw>
                </a:effectLst>
                <a:latin typeface="+mn-ea"/>
              </a:rPr>
              <a:t>主讲：黄建波</a:t>
            </a:r>
            <a:endParaRPr lang="en-US" altLang="zh-CN" sz="1400" dirty="0" smtClean="0">
              <a:solidFill>
                <a:schemeClr val="bg2"/>
              </a:solidFill>
              <a:effectLst>
                <a:innerShdw blurRad="63500" dist="50800" dir="13500000">
                  <a:srgbClr val="000000">
                    <a:alpha val="50000"/>
                  </a:srgbClr>
                </a:innerShdw>
              </a:effectLst>
              <a:latin typeface="+mn-ea"/>
            </a:endParaRPr>
          </a:p>
          <a:p>
            <a:pPr defTabSz="685800">
              <a:defRPr/>
            </a:pPr>
            <a:r>
              <a:rPr lang="zh-CN" altLang="en-US" sz="1400" dirty="0" smtClean="0">
                <a:solidFill>
                  <a:schemeClr val="bg2"/>
                </a:solidFill>
                <a:effectLst>
                  <a:innerShdw blurRad="63500" dist="50800" dir="13500000">
                    <a:srgbClr val="000000">
                      <a:alpha val="50000"/>
                    </a:srgbClr>
                  </a:innerShdw>
                </a:effectLst>
                <a:latin typeface="+mn-ea"/>
              </a:rPr>
              <a:t>组员：喻雪晴 邵锐 王同晨 梅力丹</a:t>
            </a:r>
            <a:endParaRPr lang="en-US" altLang="zh-CN" sz="1400" dirty="0" smtClean="0">
              <a:solidFill>
                <a:schemeClr val="bg2"/>
              </a:solidFill>
              <a:effectLst>
                <a:innerShdw blurRad="63500" dist="50800" dir="13500000">
                  <a:srgbClr val="000000">
                    <a:alpha val="50000"/>
                  </a:srgbClr>
                </a:innerShdw>
              </a:effectLst>
              <a:latin typeface="+mn-ea"/>
            </a:endParaRPr>
          </a:p>
          <a:p>
            <a:pPr defTabSz="685800">
              <a:defRPr/>
            </a:pPr>
            <a:r>
              <a:rPr lang="zh-CN" altLang="en-US" sz="1400" dirty="0" smtClean="0">
                <a:solidFill>
                  <a:schemeClr val="bg2"/>
                </a:solidFill>
                <a:effectLst>
                  <a:innerShdw blurRad="63500" dist="50800" dir="13500000">
                    <a:srgbClr val="000000">
                      <a:alpha val="50000"/>
                    </a:srgbClr>
                  </a:innerShdw>
                </a:effectLst>
                <a:latin typeface="+mn-ea"/>
              </a:rPr>
              <a:t>导师：胡峰</a:t>
            </a:r>
            <a:endParaRPr lang="zh-CN" altLang="en-US" sz="1400" dirty="0" smtClean="0">
              <a:solidFill>
                <a:schemeClr val="bg2"/>
              </a:solidFill>
              <a:effectLst>
                <a:innerShdw blurRad="63500" dist="50800" dir="13500000">
                  <a:srgbClr val="000000">
                    <a:alpha val="50000"/>
                  </a:srgbClr>
                </a:innerShdw>
              </a:effectLst>
              <a:latin typeface="+mn-ea"/>
            </a:endParaRPr>
          </a:p>
        </p:txBody>
      </p:sp>
      <p:pic>
        <p:nvPicPr>
          <p:cNvPr id="2" name="图片 1"/>
          <p:cNvPicPr>
            <a:picLocks noChangeAspect="1"/>
          </p:cNvPicPr>
          <p:nvPr/>
        </p:nvPicPr>
        <p:blipFill>
          <a:blip r:embed="rId2"/>
          <a:stretch>
            <a:fillRect/>
          </a:stretch>
        </p:blipFill>
        <p:spPr>
          <a:xfrm>
            <a:off x="3953510" y="946785"/>
            <a:ext cx="1237615" cy="1196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2411730" cy="391160"/>
          </a:xfrm>
          <a:prstGeom prst="rect">
            <a:avLst/>
          </a:prstGeom>
          <a:noFill/>
        </p:spPr>
        <p:txBody>
          <a:bodyPr wrap="none" rtlCol="0">
            <a:spAutoFit/>
          </a:bodyPr>
          <a:lstStyle/>
          <a:p>
            <a:pPr algn="l"/>
            <a:r>
              <a:rPr lang="zh-CN" altLang="en-US" sz="1950" dirty="0">
                <a:solidFill>
                  <a:schemeClr val="accent1"/>
                </a:solidFill>
                <a:latin typeface="微软雅黑" panose="020B0503020204020204" pitchFamily="34" charset="-122"/>
                <a:ea typeface="微软雅黑" panose="020B0503020204020204" pitchFamily="34" charset="-122"/>
              </a:rPr>
              <a:t>客户上网激活顺序图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p:cNvGraphicFramePr/>
          <p:nvPr/>
        </p:nvGraphicFramePr>
        <p:xfrm>
          <a:off x="1990090" y="626110"/>
          <a:ext cx="5163820" cy="4527550"/>
        </p:xfrm>
        <a:graphic>
          <a:graphicData uri="http://schemas.openxmlformats.org/presentationml/2006/ole">
            <mc:AlternateContent xmlns:mc="http://schemas.openxmlformats.org/markup-compatibility/2006">
              <mc:Choice xmlns:v="urn:schemas-microsoft-com:vml" Requires="v">
                <p:oleObj spid="_x0000_s3073" name="" r:id="rId1" imgW="5241925" imgH="8037195" progId="">
                  <p:embed/>
                </p:oleObj>
              </mc:Choice>
              <mc:Fallback>
                <p:oleObj name="" r:id="rId1" imgW="5241925" imgH="8037195" progId="">
                  <p:embed/>
                  <p:pic>
                    <p:nvPicPr>
                      <p:cNvPr id="0" name="图片 3072" descr="image8"/>
                      <p:cNvPicPr/>
                      <p:nvPr/>
                    </p:nvPicPr>
                    <p:blipFill>
                      <a:blip r:embed="rId2"/>
                      <a:stretch>
                        <a:fillRect/>
                      </a:stretch>
                    </p:blipFill>
                    <p:spPr>
                      <a:xfrm>
                        <a:off x="1990090" y="626110"/>
                        <a:ext cx="5163820" cy="4527550"/>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899"/>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0" y="1"/>
            <a:ext cx="9144001" cy="5143500"/>
          </a:xfrm>
          <a:prstGeom prst="triangle">
            <a:avLst>
              <a:gd name="adj" fmla="val 100000"/>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3" name="等腰三角形 12"/>
          <p:cNvSpPr/>
          <p:nvPr/>
        </p:nvSpPr>
        <p:spPr>
          <a:xfrm rot="10800000">
            <a:off x="-2" y="0"/>
            <a:ext cx="9144001" cy="5143500"/>
          </a:xfrm>
          <a:prstGeom prst="triangle">
            <a:avLst>
              <a:gd name="adj" fmla="val 100000"/>
            </a:avLst>
          </a:prstGeom>
          <a:solidFill>
            <a:srgbClr val="2E2E2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14" name="图片 13"/>
          <p:cNvPicPr>
            <a:picLocks noChangeAspect="1"/>
          </p:cNvPicPr>
          <p:nvPr/>
        </p:nvPicPr>
        <p:blipFill rotWithShape="1">
          <a:blip r:embed="rId1"/>
          <a:srcRect l="928" t="-271" r="1233" b="2775"/>
          <a:stretch>
            <a:fillRect/>
          </a:stretch>
        </p:blipFill>
        <p:spPr>
          <a:xfrm>
            <a:off x="3929" y="-62865"/>
            <a:ext cx="9136143" cy="5269230"/>
          </a:xfrm>
          <a:prstGeom prst="rect">
            <a:avLst/>
          </a:prstGeom>
        </p:spPr>
      </p:pic>
      <p:sp>
        <p:nvSpPr>
          <p:cNvPr id="16" name="矩形 15"/>
          <p:cNvSpPr/>
          <p:nvPr/>
        </p:nvSpPr>
        <p:spPr>
          <a:xfrm>
            <a:off x="3464562" y="2328106"/>
            <a:ext cx="2214880" cy="706755"/>
          </a:xfrm>
          <a:prstGeom prst="rect">
            <a:avLst/>
          </a:prstGeom>
        </p:spPr>
        <p:txBody>
          <a:bodyPr wrap="none">
            <a:spAutoFit/>
          </a:bodyPr>
          <a:lstStyle/>
          <a:p>
            <a:pPr algn="ctr"/>
            <a:r>
              <a:rPr lang="zh-CN" altLang="en-US" sz="4000" b="1" dirty="0">
                <a:solidFill>
                  <a:srgbClr val="1F4E78"/>
                </a:solidFill>
                <a:latin typeface="+mn-ea"/>
              </a:rPr>
              <a:t>系统设计</a:t>
            </a:r>
            <a:endParaRPr lang="zh-CN" altLang="en-US" sz="4000" b="1" dirty="0">
              <a:solidFill>
                <a:srgbClr val="1F4E78"/>
              </a:solidFill>
              <a:latin typeface="+mn-ea"/>
            </a:endParaRPr>
          </a:p>
        </p:txBody>
      </p:sp>
      <p:sp>
        <p:nvSpPr>
          <p:cNvPr id="2" name="椭圆 1"/>
          <p:cNvSpPr/>
          <p:nvPr/>
        </p:nvSpPr>
        <p:spPr>
          <a:xfrm>
            <a:off x="4036132"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1" name="椭圆 10"/>
          <p:cNvSpPr/>
          <p:nvPr/>
        </p:nvSpPr>
        <p:spPr>
          <a:xfrm>
            <a:off x="4230554"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2" name="椭圆 11"/>
          <p:cNvSpPr/>
          <p:nvPr/>
        </p:nvSpPr>
        <p:spPr>
          <a:xfrm>
            <a:off x="4424976"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7" name="椭圆 16"/>
          <p:cNvSpPr/>
          <p:nvPr/>
        </p:nvSpPr>
        <p:spPr>
          <a:xfrm>
            <a:off x="4619398"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22" name="椭圆 21"/>
          <p:cNvSpPr/>
          <p:nvPr/>
        </p:nvSpPr>
        <p:spPr>
          <a:xfrm>
            <a:off x="4813820"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23" name="椭圆 22"/>
          <p:cNvSpPr/>
          <p:nvPr/>
        </p:nvSpPr>
        <p:spPr>
          <a:xfrm>
            <a:off x="5008240"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3" name="图片 2"/>
          <p:cNvPicPr>
            <a:picLocks noChangeAspect="1"/>
          </p:cNvPicPr>
          <p:nvPr/>
        </p:nvPicPr>
        <p:blipFill>
          <a:blip r:embed="rId2"/>
          <a:stretch>
            <a:fillRect/>
          </a:stretch>
        </p:blipFill>
        <p:spPr>
          <a:xfrm>
            <a:off x="4050665" y="1009650"/>
            <a:ext cx="1237615" cy="1196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1421130" cy="391160"/>
          </a:xfrm>
          <a:prstGeom prst="rect">
            <a:avLst/>
          </a:prstGeom>
          <a:noFill/>
        </p:spPr>
        <p:txBody>
          <a:bodyPr wrap="none" rtlCol="0">
            <a:spAutoFit/>
          </a:bodyPr>
          <a:lstStyle/>
          <a:p>
            <a:pPr algn="l"/>
            <a:r>
              <a:rPr lang="zh-CN" altLang="en-US" sz="1950" dirty="0">
                <a:solidFill>
                  <a:schemeClr val="accent1"/>
                </a:solidFill>
                <a:latin typeface="微软雅黑" panose="020B0503020204020204" pitchFamily="34" charset="-122"/>
                <a:ea typeface="微软雅黑" panose="020B0503020204020204" pitchFamily="34" charset="-122"/>
              </a:rPr>
              <a:t>框架结构图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928662" y="530860"/>
            <a:ext cx="7245350" cy="4612640"/>
            <a:chOff x="949325" y="563880"/>
            <a:chExt cx="7245350" cy="4612640"/>
          </a:xfrm>
        </p:grpSpPr>
        <p:grpSp>
          <p:nvGrpSpPr>
            <p:cNvPr id="7" name="组合 6"/>
            <p:cNvGrpSpPr/>
            <p:nvPr/>
          </p:nvGrpSpPr>
          <p:grpSpPr>
            <a:xfrm>
              <a:off x="949325" y="563880"/>
              <a:ext cx="7245350" cy="4612640"/>
              <a:chOff x="1495" y="888"/>
              <a:chExt cx="11410" cy="7264"/>
            </a:xfrm>
          </p:grpSpPr>
          <p:pic>
            <p:nvPicPr>
              <p:cNvPr id="2" name="图片 1" descr="未命名文件"/>
              <p:cNvPicPr>
                <a:picLocks noChangeAspect="1"/>
              </p:cNvPicPr>
              <p:nvPr/>
            </p:nvPicPr>
            <p:blipFill>
              <a:blip r:embed="rId1"/>
              <a:stretch>
                <a:fillRect/>
              </a:stretch>
            </p:blipFill>
            <p:spPr>
              <a:xfrm>
                <a:off x="1495" y="888"/>
                <a:ext cx="11411" cy="7265"/>
              </a:xfrm>
              <a:prstGeom prst="rect">
                <a:avLst/>
              </a:prstGeom>
            </p:spPr>
          </p:pic>
          <p:sp>
            <p:nvSpPr>
              <p:cNvPr id="3" name="上箭头 2"/>
              <p:cNvSpPr/>
              <p:nvPr/>
            </p:nvSpPr>
            <p:spPr>
              <a:xfrm>
                <a:off x="6625" y="6354"/>
                <a:ext cx="1151" cy="323"/>
              </a:xfrm>
              <a:prstGeom prst="upArrow">
                <a:avLst>
                  <a:gd name="adj1" fmla="val 45786"/>
                  <a:gd name="adj2" fmla="val 75851"/>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914400"/>
                <a:endParaRPr lang="zh-CN" altLang="en-US" sz="1800">
                  <a:cs typeface="+mn-ea"/>
                </a:endParaRPr>
              </a:p>
            </p:txBody>
          </p:sp>
          <p:sp>
            <p:nvSpPr>
              <p:cNvPr id="4" name="上箭头 3"/>
              <p:cNvSpPr/>
              <p:nvPr/>
            </p:nvSpPr>
            <p:spPr>
              <a:xfrm>
                <a:off x="6624" y="5576"/>
                <a:ext cx="1151" cy="323"/>
              </a:xfrm>
              <a:prstGeom prst="upArrow">
                <a:avLst>
                  <a:gd name="adj1" fmla="val 45786"/>
                  <a:gd name="adj2" fmla="val 75851"/>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914400"/>
                <a:endParaRPr lang="zh-CN" altLang="en-US" sz="1800">
                  <a:cs typeface="+mn-ea"/>
                </a:endParaRPr>
              </a:p>
            </p:txBody>
          </p:sp>
          <p:sp>
            <p:nvSpPr>
              <p:cNvPr id="5" name="上箭头 4"/>
              <p:cNvSpPr/>
              <p:nvPr/>
            </p:nvSpPr>
            <p:spPr>
              <a:xfrm>
                <a:off x="6625" y="4289"/>
                <a:ext cx="1151" cy="323"/>
              </a:xfrm>
              <a:prstGeom prst="upArrow">
                <a:avLst>
                  <a:gd name="adj1" fmla="val 45786"/>
                  <a:gd name="adj2" fmla="val 75851"/>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400"/>
                <a:endParaRPr lang="zh-CN" altLang="en-US" sz="1800">
                  <a:cs typeface="+mn-ea"/>
                </a:endParaRPr>
              </a:p>
            </p:txBody>
          </p:sp>
          <p:sp>
            <p:nvSpPr>
              <p:cNvPr id="6" name="上箭头 5"/>
              <p:cNvSpPr/>
              <p:nvPr/>
            </p:nvSpPr>
            <p:spPr>
              <a:xfrm>
                <a:off x="6625" y="2206"/>
                <a:ext cx="1151" cy="323"/>
              </a:xfrm>
              <a:prstGeom prst="upArrow">
                <a:avLst>
                  <a:gd name="adj1" fmla="val 45786"/>
                  <a:gd name="adj2" fmla="val 758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endParaRPr lang="zh-CN" altLang="en-US" sz="1800">
                  <a:cs typeface="+mn-ea"/>
                </a:endParaRPr>
              </a:p>
            </p:txBody>
          </p:sp>
        </p:grpSp>
        <p:pic>
          <p:nvPicPr>
            <p:cNvPr id="25601" name="Picture 1"/>
            <p:cNvPicPr>
              <a:picLocks noChangeAspect="1" noChangeArrowheads="1"/>
            </p:cNvPicPr>
            <p:nvPr/>
          </p:nvPicPr>
          <p:blipFill>
            <a:blip r:embed="rId2"/>
            <a:srcRect/>
            <a:stretch>
              <a:fillRect/>
            </a:stretch>
          </p:blipFill>
          <p:spPr bwMode="auto">
            <a:xfrm>
              <a:off x="1214414" y="857238"/>
              <a:ext cx="396875" cy="4049725"/>
            </a:xfrm>
            <a:prstGeom prst="rect">
              <a:avLst/>
            </a:prstGeom>
            <a:noFill/>
            <a:ln w="9525">
              <a:noFill/>
              <a:miter lim="800000"/>
              <a:headEnd/>
              <a:tailEnd/>
            </a:ln>
            <a:effectLst/>
          </p:spPr>
        </p:pic>
        <p:pic>
          <p:nvPicPr>
            <p:cNvPr id="25602" name="Picture 2"/>
            <p:cNvPicPr>
              <a:picLocks noChangeAspect="1" noChangeArrowheads="1"/>
            </p:cNvPicPr>
            <p:nvPr/>
          </p:nvPicPr>
          <p:blipFill>
            <a:blip r:embed="rId3"/>
            <a:srcRect/>
            <a:stretch>
              <a:fillRect/>
            </a:stretch>
          </p:blipFill>
          <p:spPr bwMode="auto">
            <a:xfrm>
              <a:off x="7715272" y="857238"/>
              <a:ext cx="381000" cy="4035437"/>
            </a:xfrm>
            <a:prstGeom prst="rect">
              <a:avLst/>
            </a:prstGeom>
            <a:noFill/>
            <a:ln w="9525">
              <a:noFill/>
              <a:miter lim="800000"/>
              <a:headEnd/>
              <a:tailEnd/>
            </a:ln>
            <a:effectLst/>
          </p:spPr>
        </p:pic>
      </p:grpSp>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699"/>
                            </p:stCondLst>
                            <p:childTnLst>
                              <p:par>
                                <p:cTn id="15" presetID="2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925830" cy="391160"/>
          </a:xfrm>
          <a:prstGeom prst="rect">
            <a:avLst/>
          </a:prstGeom>
          <a:noFill/>
        </p:spPr>
        <p:txBody>
          <a:bodyPr wrap="none" rtlCol="0">
            <a:spAutoFit/>
          </a:bodyPr>
          <a:lstStyle/>
          <a:p>
            <a:pPr algn="l"/>
            <a:r>
              <a:rPr lang="zh-CN" altLang="en-US" sz="1950" dirty="0">
                <a:solidFill>
                  <a:schemeClr val="accent1"/>
                </a:solidFill>
                <a:latin typeface="微软雅黑" panose="020B0503020204020204" pitchFamily="34" charset="-122"/>
                <a:ea typeface="微软雅黑" panose="020B0503020204020204" pitchFamily="34" charset="-122"/>
              </a:rPr>
              <a:t>网络图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sp>
        <p:nvSpPr>
          <p:cNvPr id="2" name="图片 2"/>
          <p:cNvSpPr/>
          <p:nvPr/>
        </p:nvSpPr>
        <p:spPr>
          <a:xfrm rot="16200000">
            <a:off x="1442448" y="736068"/>
            <a:ext cx="6259104" cy="3671365"/>
          </a:xfrm>
        </p:spPr>
      </p:sp>
      <p:sp>
        <p:nvSpPr>
          <p:cNvPr id="3" name="图片 2"/>
          <p:cNvSpPr/>
          <p:nvPr/>
        </p:nvSpPr>
        <p:spPr>
          <a:xfrm rot="16200000">
            <a:off x="1569448" y="863068"/>
            <a:ext cx="6259104" cy="3671365"/>
          </a:xfrm>
        </p:spPr>
      </p:sp>
      <p:sp>
        <p:nvSpPr>
          <p:cNvPr id="4" name="图片 2"/>
          <p:cNvSpPr/>
          <p:nvPr/>
        </p:nvSpPr>
        <p:spPr>
          <a:xfrm>
            <a:off x="1696448" y="990068"/>
            <a:ext cx="6259104" cy="3671365"/>
          </a:xfrm>
        </p:spPr>
      </p:sp>
      <p:pic>
        <p:nvPicPr>
          <p:cNvPr id="6" name="图片 5"/>
          <p:cNvPicPr>
            <a:picLocks noChangeAspect="1"/>
          </p:cNvPicPr>
          <p:nvPr/>
        </p:nvPicPr>
        <p:blipFill>
          <a:blip r:embed="rId1"/>
          <a:stretch>
            <a:fillRect/>
          </a:stretch>
        </p:blipFill>
        <p:spPr>
          <a:xfrm rot="5400000">
            <a:off x="2436495" y="-565150"/>
            <a:ext cx="4525010" cy="6907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Par">
                                  <p:stCondLst>
                                    <p:cond delay="0"/>
                                  </p:stCondLst>
                                  <p:iterate type="lt">
                                    <p:tmPct val="10000"/>
                                  </p:iterate>
                                  <p:childTnLst>
                                    <p:set>
                                      <p:cBhvr>
                                        <p:cTn id="12" dur="500"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Effect transition="in" filter="fade">
                                      <p:cBhvr>
                                        <p:cTn id="15" dur="500"/>
                                        <p:tgtEl>
                                          <p:spTgt spid="25"/>
                                        </p:tgtEl>
                                      </p:cBhvr>
                                    </p:animEffect>
                                  </p:childTnLst>
                                </p:cTn>
                              </p:par>
                            </p:childTnLst>
                          </p:cTn>
                        </p:par>
                        <p:par>
                          <p:cTn id="16" fill="hold">
                            <p:stCondLst>
                              <p:cond delay="600"/>
                            </p:stCondLst>
                            <p:childTnLst>
                              <p:par>
                                <p:cTn id="17" presetID="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1916430" cy="391160"/>
          </a:xfrm>
          <a:prstGeom prst="rect">
            <a:avLst/>
          </a:prstGeom>
          <a:noFill/>
        </p:spPr>
        <p:txBody>
          <a:bodyPr wrap="none" rtlCol="0">
            <a:spAutoFit/>
          </a:bodyPr>
          <a:lstStyle/>
          <a:p>
            <a:pPr algn="l"/>
            <a:r>
              <a:rPr lang="zh-CN" altLang="en-US" sz="1950" dirty="0">
                <a:solidFill>
                  <a:schemeClr val="accent1"/>
                </a:solidFill>
                <a:latin typeface="微软雅黑" panose="020B0503020204020204" pitchFamily="34" charset="-122"/>
                <a:ea typeface="微软雅黑" panose="020B0503020204020204" pitchFamily="34" charset="-122"/>
              </a:rPr>
              <a:t>功能模块结构图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pic>
        <p:nvPicPr>
          <p:cNvPr id="2" name="图片 1" descr="8FC8C6E43F4C953F882925199E02BB53"/>
          <p:cNvPicPr>
            <a:picLocks noChangeAspect="1"/>
          </p:cNvPicPr>
          <p:nvPr/>
        </p:nvPicPr>
        <p:blipFill>
          <a:blip r:embed="rId1"/>
          <a:stretch>
            <a:fillRect/>
          </a:stretch>
        </p:blipFill>
        <p:spPr>
          <a:xfrm>
            <a:off x="394970" y="977900"/>
            <a:ext cx="8354695" cy="3763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800"/>
                            </p:stCondLst>
                            <p:childTnLst>
                              <p:par>
                                <p:cTn id="15" presetID="8" presetClass="entr" presetSubtype="16" fill="hold" nodeType="after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diamond(in)">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2411730" cy="391160"/>
          </a:xfrm>
          <a:prstGeom prst="rect">
            <a:avLst/>
          </a:prstGeom>
          <a:noFill/>
        </p:spPr>
        <p:txBody>
          <a:bodyPr wrap="none" rtlCol="0">
            <a:spAutoFit/>
          </a:bodyPr>
          <a:lstStyle/>
          <a:p>
            <a:pPr algn="l"/>
            <a:r>
              <a:rPr lang="zh-CN" altLang="en-US" sz="1950" dirty="0">
                <a:solidFill>
                  <a:schemeClr val="accent1"/>
                </a:solidFill>
                <a:latin typeface="微软雅黑" panose="020B0503020204020204" pitchFamily="34" charset="-122"/>
                <a:ea typeface="微软雅黑" panose="020B0503020204020204" pitchFamily="34" charset="-122"/>
              </a:rPr>
              <a:t>留言管理模块结构图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pic>
        <p:nvPicPr>
          <p:cNvPr id="4" name="图片 4"/>
          <p:cNvPicPr>
            <a:picLocks noChangeAspect="1"/>
          </p:cNvPicPr>
          <p:nvPr/>
        </p:nvPicPr>
        <p:blipFill>
          <a:blip r:embed="rId1"/>
          <a:srcRect r="3206" b="21513"/>
          <a:stretch>
            <a:fillRect/>
          </a:stretch>
        </p:blipFill>
        <p:spPr>
          <a:xfrm>
            <a:off x="529590" y="768350"/>
            <a:ext cx="8282940" cy="4105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899"/>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241173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机器管理模块结构图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2147482620"/>
          <p:cNvGraphicFramePr/>
          <p:nvPr/>
        </p:nvGraphicFramePr>
        <p:xfrm>
          <a:off x="1020445" y="626110"/>
          <a:ext cx="7103110" cy="4330065"/>
        </p:xfrm>
        <a:graphic>
          <a:graphicData uri="http://schemas.openxmlformats.org/presentationml/2006/ole">
            <mc:AlternateContent xmlns:mc="http://schemas.openxmlformats.org/markup-compatibility/2006">
              <mc:Choice xmlns:v="urn:schemas-microsoft-com:vml" Requires="v">
                <p:oleObj spid="_x0000_s4097" name="" r:id="rId1" imgW="10233660" imgH="5963285" progId="Visio.Drawing.15">
                  <p:embed/>
                </p:oleObj>
              </mc:Choice>
              <mc:Fallback>
                <p:oleObj name="" r:id="rId1" imgW="10233660" imgH="5963285" progId="Visio.Drawing.15">
                  <p:embed/>
                  <p:pic>
                    <p:nvPicPr>
                      <p:cNvPr id="0" name="图片 4096" descr="image12"/>
                      <p:cNvPicPr/>
                      <p:nvPr/>
                    </p:nvPicPr>
                    <p:blipFill>
                      <a:blip r:embed="rId2"/>
                      <a:stretch>
                        <a:fillRect/>
                      </a:stretch>
                    </p:blipFill>
                    <p:spPr>
                      <a:xfrm>
                        <a:off x="1020445" y="626110"/>
                        <a:ext cx="7103110" cy="4330065"/>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899"/>
                            </p:stCondLst>
                            <p:childTnLst>
                              <p:par>
                                <p:cTn id="15" presetID="21" presetClass="entr" presetSubtype="1" fill="hold" nodeType="after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wheel(1)">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241173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客户管理模块结构图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2147482619"/>
          <p:cNvGraphicFramePr/>
          <p:nvPr/>
        </p:nvGraphicFramePr>
        <p:xfrm>
          <a:off x="935990" y="626110"/>
          <a:ext cx="7272020" cy="4422140"/>
        </p:xfrm>
        <a:graphic>
          <a:graphicData uri="http://schemas.openxmlformats.org/presentationml/2006/ole">
            <mc:AlternateContent xmlns:mc="http://schemas.openxmlformats.org/markup-compatibility/2006">
              <mc:Choice xmlns:v="urn:schemas-microsoft-com:vml" Requires="v">
                <p:oleObj spid="_x0000_s5121" name="" r:id="rId1" imgW="10029190" imgH="6644005" progId="Visio.Drawing.15">
                  <p:embed/>
                </p:oleObj>
              </mc:Choice>
              <mc:Fallback>
                <p:oleObj name="" r:id="rId1" imgW="10029190" imgH="6644005" progId="Visio.Drawing.15">
                  <p:embed/>
                  <p:pic>
                    <p:nvPicPr>
                      <p:cNvPr id="0" name="图片 5120" descr="image13"/>
                      <p:cNvPicPr/>
                      <p:nvPr/>
                    </p:nvPicPr>
                    <p:blipFill>
                      <a:blip r:embed="rId2"/>
                      <a:stretch>
                        <a:fillRect/>
                      </a:stretch>
                    </p:blipFill>
                    <p:spPr>
                      <a:xfrm>
                        <a:off x="935990" y="626110"/>
                        <a:ext cx="7272020" cy="4422140"/>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899"/>
                            </p:stCondLst>
                            <p:childTnLst>
                              <p:par>
                                <p:cTn id="15" presetID="8" presetClass="entr" presetSubtype="16" fill="hold" nodeType="after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diamond(in)">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290703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客户消费管理模块结构图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2147482618"/>
          <p:cNvGraphicFramePr/>
          <p:nvPr/>
        </p:nvGraphicFramePr>
        <p:xfrm>
          <a:off x="104775" y="564515"/>
          <a:ext cx="8934450" cy="4540885"/>
        </p:xfrm>
        <a:graphic>
          <a:graphicData uri="http://schemas.openxmlformats.org/presentationml/2006/ole">
            <mc:AlternateContent xmlns:mc="http://schemas.openxmlformats.org/markup-compatibility/2006">
              <mc:Choice xmlns:v="urn:schemas-microsoft-com:vml" Requires="v">
                <p:oleObj spid="_x0000_s6145" name="" r:id="rId1" imgW="10097135" imgH="5904865" progId="Visio.Drawing.15">
                  <p:embed/>
                </p:oleObj>
              </mc:Choice>
              <mc:Fallback>
                <p:oleObj name="" r:id="rId1" imgW="10097135" imgH="5904865" progId="Visio.Drawing.15">
                  <p:embed/>
                  <p:pic>
                    <p:nvPicPr>
                      <p:cNvPr id="0" name="图片 6144" descr="image14"/>
                      <p:cNvPicPr/>
                      <p:nvPr/>
                    </p:nvPicPr>
                    <p:blipFill>
                      <a:blip r:embed="rId2"/>
                      <a:stretch>
                        <a:fillRect/>
                      </a:stretch>
                    </p:blipFill>
                    <p:spPr>
                      <a:xfrm>
                        <a:off x="104775" y="564515"/>
                        <a:ext cx="8934450" cy="4540885"/>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191643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云盘管理结构图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2147482617"/>
          <p:cNvGraphicFramePr/>
          <p:nvPr/>
        </p:nvGraphicFramePr>
        <p:xfrm>
          <a:off x="450215" y="626110"/>
          <a:ext cx="8168640" cy="4503420"/>
        </p:xfrm>
        <a:graphic>
          <a:graphicData uri="http://schemas.openxmlformats.org/presentationml/2006/ole">
            <mc:AlternateContent xmlns:mc="http://schemas.openxmlformats.org/markup-compatibility/2006">
              <mc:Choice xmlns:v="urn:schemas-microsoft-com:vml" Requires="v">
                <p:oleObj spid="_x0000_s7169" name="" r:id="rId1" imgW="10087610" imgH="6362065" progId="Visio.Drawing.15">
                  <p:embed/>
                </p:oleObj>
              </mc:Choice>
              <mc:Fallback>
                <p:oleObj name="" r:id="rId1" imgW="10087610" imgH="6362065" progId="Visio.Drawing.15">
                  <p:embed/>
                  <p:pic>
                    <p:nvPicPr>
                      <p:cNvPr id="0" name="图片 7168" descr="image15"/>
                      <p:cNvPicPr/>
                      <p:nvPr/>
                    </p:nvPicPr>
                    <p:blipFill>
                      <a:blip r:embed="rId2"/>
                      <a:stretch>
                        <a:fillRect/>
                      </a:stretch>
                    </p:blipFill>
                    <p:spPr>
                      <a:xfrm>
                        <a:off x="450215" y="626110"/>
                        <a:ext cx="8168640" cy="4503420"/>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8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11734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成员分工</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cxnSp>
        <p:nvCxnSpPr>
          <p:cNvPr id="6" name="Straight Connector 48"/>
          <p:cNvCxnSpPr/>
          <p:nvPr/>
        </p:nvCxnSpPr>
        <p:spPr>
          <a:xfrm>
            <a:off x="4140993" y="2635498"/>
            <a:ext cx="862013" cy="119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45"/>
          <p:cNvCxnSpPr/>
          <p:nvPr/>
        </p:nvCxnSpPr>
        <p:spPr>
          <a:xfrm>
            <a:off x="4140993" y="1831825"/>
            <a:ext cx="862013" cy="1191"/>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50"/>
          <p:cNvCxnSpPr>
            <a:endCxn id="15" idx="2"/>
          </p:cNvCxnSpPr>
          <p:nvPr/>
        </p:nvCxnSpPr>
        <p:spPr>
          <a:xfrm>
            <a:off x="4140835" y="3492500"/>
            <a:ext cx="401320"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bwMode="auto">
          <a:xfrm>
            <a:off x="4542235" y="1379388"/>
            <a:ext cx="64294" cy="2680097"/>
            <a:chOff x="4529137" y="1142992"/>
            <a:chExt cx="85726" cy="3572693"/>
          </a:xfrm>
        </p:grpSpPr>
        <p:cxnSp>
          <p:nvCxnSpPr>
            <p:cNvPr id="10" name="Straight Connector 8"/>
            <p:cNvCxnSpPr/>
            <p:nvPr/>
          </p:nvCxnSpPr>
          <p:spPr>
            <a:xfrm rot="5400000">
              <a:off x="2785652" y="2929339"/>
              <a:ext cx="3572693" cy="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Oval 51"/>
            <p:cNvSpPr/>
            <p:nvPr/>
          </p:nvSpPr>
          <p:spPr>
            <a:xfrm>
              <a:off x="4529137" y="2774590"/>
              <a:ext cx="85726" cy="857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5">
                <a:solidFill>
                  <a:schemeClr val="tx1">
                    <a:lumMod val="65000"/>
                    <a:lumOff val="35000"/>
                  </a:schemeClr>
                </a:solidFill>
                <a:latin typeface="+mn-ea"/>
                <a:cs typeface="Lao UI" panose="020B0502040204020203" pitchFamily="34" charset="0"/>
              </a:endParaRPr>
            </a:p>
          </p:txBody>
        </p:sp>
        <p:sp>
          <p:nvSpPr>
            <p:cNvPr id="14" name="Oval 52"/>
            <p:cNvSpPr/>
            <p:nvPr/>
          </p:nvSpPr>
          <p:spPr>
            <a:xfrm>
              <a:off x="4529137" y="1708020"/>
              <a:ext cx="85726" cy="857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5">
                <a:solidFill>
                  <a:schemeClr val="tx1">
                    <a:lumMod val="65000"/>
                    <a:lumOff val="35000"/>
                  </a:schemeClr>
                </a:solidFill>
                <a:latin typeface="+mn-ea"/>
                <a:cs typeface="Lao UI" panose="020B0502040204020203" pitchFamily="34" charset="0"/>
              </a:endParaRPr>
            </a:p>
          </p:txBody>
        </p:sp>
        <p:sp>
          <p:nvSpPr>
            <p:cNvPr id="15" name="Oval 53"/>
            <p:cNvSpPr/>
            <p:nvPr/>
          </p:nvSpPr>
          <p:spPr>
            <a:xfrm>
              <a:off x="4529137" y="3917344"/>
              <a:ext cx="85726" cy="857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5">
                <a:solidFill>
                  <a:schemeClr val="tx1">
                    <a:lumMod val="65000"/>
                    <a:lumOff val="35000"/>
                  </a:schemeClr>
                </a:solidFill>
                <a:latin typeface="+mn-ea"/>
                <a:cs typeface="Lao UI" panose="020B0502040204020203" pitchFamily="34" charset="0"/>
              </a:endParaRPr>
            </a:p>
          </p:txBody>
        </p:sp>
      </p:grpSp>
      <p:grpSp>
        <p:nvGrpSpPr>
          <p:cNvPr id="2" name="组合 1"/>
          <p:cNvGrpSpPr/>
          <p:nvPr/>
        </p:nvGrpSpPr>
        <p:grpSpPr>
          <a:xfrm>
            <a:off x="827405" y="1385570"/>
            <a:ext cx="3313430" cy="882650"/>
            <a:chOff x="1303" y="2182"/>
            <a:chExt cx="5218" cy="1390"/>
          </a:xfrm>
        </p:grpSpPr>
        <p:grpSp>
          <p:nvGrpSpPr>
            <p:cNvPr id="19" name="组合 18"/>
            <p:cNvGrpSpPr/>
            <p:nvPr/>
          </p:nvGrpSpPr>
          <p:grpSpPr bwMode="auto">
            <a:xfrm>
              <a:off x="5769" y="2510"/>
              <a:ext cx="752" cy="752"/>
              <a:chOff x="3357554" y="1428742"/>
              <a:chExt cx="636196" cy="636164"/>
            </a:xfrm>
          </p:grpSpPr>
          <p:sp>
            <p:nvSpPr>
              <p:cNvPr id="20" name="Rectangle 13"/>
              <p:cNvSpPr/>
              <p:nvPr/>
            </p:nvSpPr>
            <p:spPr>
              <a:xfrm>
                <a:off x="3357554" y="1428742"/>
                <a:ext cx="636196" cy="636164"/>
              </a:xfrm>
              <a:prstGeom prst="ellipse">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5">
                  <a:solidFill>
                    <a:schemeClr val="tx1">
                      <a:lumMod val="65000"/>
                      <a:lumOff val="35000"/>
                    </a:schemeClr>
                  </a:solidFill>
                  <a:latin typeface="+mn-ea"/>
                  <a:cs typeface="Lao UI" panose="020B0502040204020203" pitchFamily="34" charset="0"/>
                </a:endParaRPr>
              </a:p>
            </p:txBody>
          </p:sp>
          <p:sp>
            <p:nvSpPr>
              <p:cNvPr id="21" name="Freeform 100"/>
              <p:cNvSpPr/>
              <p:nvPr/>
            </p:nvSpPr>
            <p:spPr bwMode="auto">
              <a:xfrm>
                <a:off x="3500341" y="1571522"/>
                <a:ext cx="303026" cy="342672"/>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ln>
            </p:spPr>
            <p:txBody>
              <a:bodyPr/>
              <a:lstStyle/>
              <a:p>
                <a:pPr>
                  <a:defRPr/>
                </a:pPr>
                <a:endParaRPr lang="en-US" sz="1015">
                  <a:solidFill>
                    <a:schemeClr val="tx1">
                      <a:lumMod val="65000"/>
                      <a:lumOff val="35000"/>
                    </a:schemeClr>
                  </a:solidFill>
                  <a:latin typeface="+mn-ea"/>
                  <a:cs typeface="Lao UI" panose="020B0502040204020203" pitchFamily="34" charset="0"/>
                </a:endParaRPr>
              </a:p>
            </p:txBody>
          </p:sp>
        </p:grpSp>
        <p:grpSp>
          <p:nvGrpSpPr>
            <p:cNvPr id="50" name="组合 49"/>
            <p:cNvGrpSpPr/>
            <p:nvPr/>
          </p:nvGrpSpPr>
          <p:grpSpPr>
            <a:xfrm>
              <a:off x="1303" y="2182"/>
              <a:ext cx="4080" cy="1391"/>
              <a:chOff x="410654" y="1761302"/>
              <a:chExt cx="3454227" cy="1177546"/>
            </a:xfrm>
          </p:grpSpPr>
          <p:sp>
            <p:nvSpPr>
              <p:cNvPr id="51" name="Subtitle 2"/>
              <p:cNvSpPr txBox="1"/>
              <p:nvPr/>
            </p:nvSpPr>
            <p:spPr>
              <a:xfrm>
                <a:off x="410654" y="2054081"/>
                <a:ext cx="3454227" cy="884767"/>
              </a:xfrm>
              <a:prstGeom prst="rect">
                <a:avLst/>
              </a:prstGeom>
            </p:spPr>
            <p:txBody>
              <a:bodyPr vert="horz" wrap="square" lIns="81559" tIns="40780" rIns="81559" bIns="40780"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1515"/>
                  </a:lnSpc>
                </a:pPr>
                <a:r>
                  <a:rPr lang="zh-CN" altLang="en-US" sz="900" dirty="0">
                    <a:solidFill>
                      <a:schemeClr val="tx1">
                        <a:lumMod val="65000"/>
                        <a:lumOff val="35000"/>
                      </a:schemeClr>
                    </a:solidFill>
                    <a:latin typeface="+mn-ea"/>
                    <a:cs typeface="Poppins Light" charset="0"/>
                  </a:rPr>
                  <a:t>需求分析、系统功能模块设计、编码体系设计、系统测试模块、产品报价、甘特图绘制、部分界面实现</a:t>
                </a:r>
                <a:endParaRPr lang="zh-CN" altLang="en-US" sz="900" dirty="0">
                  <a:solidFill>
                    <a:schemeClr val="tx1">
                      <a:lumMod val="65000"/>
                      <a:lumOff val="35000"/>
                    </a:schemeClr>
                  </a:solidFill>
                  <a:latin typeface="+mn-ea"/>
                  <a:cs typeface="Poppins Light" charset="0"/>
                </a:endParaRPr>
              </a:p>
            </p:txBody>
          </p:sp>
          <p:sp>
            <p:nvSpPr>
              <p:cNvPr id="52" name="TextBox 76"/>
              <p:cNvSpPr txBox="1"/>
              <p:nvPr/>
            </p:nvSpPr>
            <p:spPr>
              <a:xfrm>
                <a:off x="410654" y="1761302"/>
                <a:ext cx="929640" cy="398780"/>
              </a:xfrm>
              <a:prstGeom prst="rect">
                <a:avLst/>
              </a:prstGeom>
              <a:noFill/>
            </p:spPr>
            <p:txBody>
              <a:bodyPr wrap="none" rtlCol="0" anchor="ctr" anchorCtr="0">
                <a:spAutoFit/>
              </a:bodyPr>
              <a:lstStyle/>
              <a:p>
                <a:pPr algn="l"/>
                <a:r>
                  <a:rPr lang="zh-CN" altLang="en-US" sz="1350" dirty="0">
                    <a:solidFill>
                      <a:schemeClr val="tx1">
                        <a:lumMod val="65000"/>
                        <a:lumOff val="35000"/>
                      </a:schemeClr>
                    </a:solidFill>
                    <a:latin typeface="+mn-ea"/>
                  </a:rPr>
                  <a:t>黄建波</a:t>
                </a:r>
                <a:endParaRPr lang="zh-CN" altLang="en-US" sz="1350" dirty="0">
                  <a:solidFill>
                    <a:schemeClr val="tx1">
                      <a:lumMod val="65000"/>
                      <a:lumOff val="35000"/>
                    </a:schemeClr>
                  </a:solidFill>
                  <a:latin typeface="+mn-ea"/>
                </a:endParaRPr>
              </a:p>
            </p:txBody>
          </p:sp>
        </p:grpSp>
      </p:grpSp>
      <p:grpSp>
        <p:nvGrpSpPr>
          <p:cNvPr id="4" name="组合 3"/>
          <p:cNvGrpSpPr/>
          <p:nvPr/>
        </p:nvGrpSpPr>
        <p:grpSpPr>
          <a:xfrm>
            <a:off x="5003165" y="1355725"/>
            <a:ext cx="3312795" cy="718820"/>
            <a:chOff x="7879" y="2135"/>
            <a:chExt cx="5217" cy="1132"/>
          </a:xfrm>
        </p:grpSpPr>
        <p:grpSp>
          <p:nvGrpSpPr>
            <p:cNvPr id="33" name="组合 32"/>
            <p:cNvGrpSpPr/>
            <p:nvPr/>
          </p:nvGrpSpPr>
          <p:grpSpPr bwMode="auto">
            <a:xfrm>
              <a:off x="7879" y="2510"/>
              <a:ext cx="752" cy="752"/>
              <a:chOff x="5143504" y="1428742"/>
              <a:chExt cx="636196" cy="636164"/>
            </a:xfrm>
          </p:grpSpPr>
          <p:sp>
            <p:nvSpPr>
              <p:cNvPr id="34" name="Rectangle 16"/>
              <p:cNvSpPr/>
              <p:nvPr/>
            </p:nvSpPr>
            <p:spPr>
              <a:xfrm>
                <a:off x="5143504" y="1428742"/>
                <a:ext cx="636196" cy="636164"/>
              </a:xfrm>
              <a:prstGeom prst="ellipse">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5">
                  <a:solidFill>
                    <a:schemeClr val="tx1">
                      <a:lumMod val="65000"/>
                      <a:lumOff val="35000"/>
                    </a:schemeClr>
                  </a:solidFill>
                  <a:latin typeface="+mn-ea"/>
                  <a:cs typeface="Lao UI" panose="020B0502040204020203" pitchFamily="34" charset="0"/>
                </a:endParaRPr>
              </a:p>
            </p:txBody>
          </p:sp>
          <p:grpSp>
            <p:nvGrpSpPr>
              <p:cNvPr id="35" name="Group 68"/>
              <p:cNvGrpSpPr/>
              <p:nvPr/>
            </p:nvGrpSpPr>
            <p:grpSpPr>
              <a:xfrm>
                <a:off x="5301319" y="1581456"/>
                <a:ext cx="337042" cy="337616"/>
                <a:chOff x="6998061" y="3496249"/>
                <a:chExt cx="366051" cy="366676"/>
              </a:xfrm>
              <a:solidFill>
                <a:schemeClr val="bg1"/>
              </a:solidFill>
            </p:grpSpPr>
            <p:sp>
              <p:nvSpPr>
                <p:cNvPr id="36" name="AutoShape 7"/>
                <p:cNvSpPr/>
                <p:nvPr/>
              </p:nvSpPr>
              <p:spPr bwMode="auto">
                <a:xfrm>
                  <a:off x="6998061" y="3496249"/>
                  <a:ext cx="366051" cy="366676"/>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sp>
              <p:nvSpPr>
                <p:cNvPr id="37" name="AutoShape 8"/>
                <p:cNvSpPr/>
                <p:nvPr/>
              </p:nvSpPr>
              <p:spPr bwMode="auto">
                <a:xfrm>
                  <a:off x="7158247" y="3656437"/>
                  <a:ext cx="45678" cy="45678"/>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sp>
              <p:nvSpPr>
                <p:cNvPr id="38" name="AutoShape 9"/>
                <p:cNvSpPr/>
                <p:nvPr/>
              </p:nvSpPr>
              <p:spPr bwMode="auto">
                <a:xfrm>
                  <a:off x="7111943" y="3610758"/>
                  <a:ext cx="137660" cy="137660"/>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sp>
              <p:nvSpPr>
                <p:cNvPr id="39" name="AutoShape 10"/>
                <p:cNvSpPr/>
                <p:nvPr/>
              </p:nvSpPr>
              <p:spPr bwMode="auto">
                <a:xfrm>
                  <a:off x="7203927" y="3702114"/>
                  <a:ext cx="56941" cy="58818"/>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sp>
              <p:nvSpPr>
                <p:cNvPr id="40" name="AutoShape 11"/>
                <p:cNvSpPr/>
                <p:nvPr/>
              </p:nvSpPr>
              <p:spPr bwMode="auto">
                <a:xfrm>
                  <a:off x="7226451" y="3725267"/>
                  <a:ext cx="81970" cy="83847"/>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sp>
              <p:nvSpPr>
                <p:cNvPr id="41" name="AutoShape 12"/>
                <p:cNvSpPr/>
                <p:nvPr/>
              </p:nvSpPr>
              <p:spPr bwMode="auto">
                <a:xfrm>
                  <a:off x="7215188" y="3714003"/>
                  <a:ext cx="69456" cy="70707"/>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sp>
              <p:nvSpPr>
                <p:cNvPr id="42" name="AutoShape 13"/>
                <p:cNvSpPr/>
                <p:nvPr/>
              </p:nvSpPr>
              <p:spPr bwMode="auto">
                <a:xfrm>
                  <a:off x="7100682" y="3599495"/>
                  <a:ext cx="57567" cy="58192"/>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sp>
              <p:nvSpPr>
                <p:cNvPr id="43" name="AutoShape 14"/>
                <p:cNvSpPr/>
                <p:nvPr/>
              </p:nvSpPr>
              <p:spPr bwMode="auto">
                <a:xfrm>
                  <a:off x="7055002" y="3553816"/>
                  <a:ext cx="81970" cy="83222"/>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sp>
              <p:nvSpPr>
                <p:cNvPr id="44" name="AutoShape 15"/>
                <p:cNvSpPr/>
                <p:nvPr/>
              </p:nvSpPr>
              <p:spPr bwMode="auto">
                <a:xfrm>
                  <a:off x="7078154" y="3576343"/>
                  <a:ext cx="69456" cy="71333"/>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grpSp>
        </p:grpSp>
        <p:grpSp>
          <p:nvGrpSpPr>
            <p:cNvPr id="53" name="组合 52"/>
            <p:cNvGrpSpPr/>
            <p:nvPr/>
          </p:nvGrpSpPr>
          <p:grpSpPr>
            <a:xfrm>
              <a:off x="8692" y="2135"/>
              <a:ext cx="4405" cy="1132"/>
              <a:chOff x="704928" y="1721342"/>
              <a:chExt cx="3729441" cy="958425"/>
            </a:xfrm>
          </p:grpSpPr>
          <p:sp>
            <p:nvSpPr>
              <p:cNvPr id="54" name="Subtitle 2"/>
              <p:cNvSpPr txBox="1"/>
              <p:nvPr/>
            </p:nvSpPr>
            <p:spPr>
              <a:xfrm>
                <a:off x="704928" y="2054081"/>
                <a:ext cx="3729441" cy="625686"/>
              </a:xfrm>
              <a:prstGeom prst="rect">
                <a:avLst/>
              </a:prstGeom>
            </p:spPr>
            <p:txBody>
              <a:bodyPr vert="horz" wrap="square" lIns="81559" tIns="40780" rIns="81559" bIns="40780"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1515"/>
                  </a:lnSpc>
                </a:pPr>
                <a:r>
                  <a:rPr lang="zh-CN" altLang="en-US" sz="900" dirty="0">
                    <a:solidFill>
                      <a:schemeClr val="tx1">
                        <a:lumMod val="65000"/>
                        <a:lumOff val="35000"/>
                      </a:schemeClr>
                    </a:solidFill>
                    <a:latin typeface="+mn-ea"/>
                    <a:cs typeface="Poppins Light" charset="0"/>
                  </a:rPr>
                  <a:t>需求分析、系统功能模块设计、概述编写，PPT制作，产品报价，系统测试</a:t>
                </a:r>
                <a:endParaRPr lang="zh-CN" altLang="en-US" sz="900" dirty="0">
                  <a:solidFill>
                    <a:schemeClr val="tx1">
                      <a:lumMod val="65000"/>
                      <a:lumOff val="35000"/>
                    </a:schemeClr>
                  </a:solidFill>
                  <a:latin typeface="+mn-ea"/>
                  <a:cs typeface="Poppins Light" charset="0"/>
                </a:endParaRPr>
              </a:p>
            </p:txBody>
          </p:sp>
          <p:sp>
            <p:nvSpPr>
              <p:cNvPr id="55" name="TextBox 76"/>
              <p:cNvSpPr txBox="1"/>
              <p:nvPr/>
            </p:nvSpPr>
            <p:spPr>
              <a:xfrm>
                <a:off x="704929" y="1721342"/>
                <a:ext cx="929640" cy="398780"/>
              </a:xfrm>
              <a:prstGeom prst="rect">
                <a:avLst/>
              </a:prstGeom>
              <a:noFill/>
            </p:spPr>
            <p:txBody>
              <a:bodyPr wrap="none" rtlCol="0" anchor="ctr" anchorCtr="0">
                <a:spAutoFit/>
              </a:bodyPr>
              <a:lstStyle/>
              <a:p>
                <a:pPr algn="l"/>
                <a:r>
                  <a:rPr lang="zh-CN" altLang="en-US" sz="1350" dirty="0">
                    <a:solidFill>
                      <a:schemeClr val="tx1">
                        <a:lumMod val="65000"/>
                        <a:lumOff val="35000"/>
                      </a:schemeClr>
                    </a:solidFill>
                    <a:latin typeface="+mn-ea"/>
                  </a:rPr>
                  <a:t>喻雪晴</a:t>
                </a:r>
                <a:endParaRPr lang="zh-CN" altLang="en-US" sz="1350" dirty="0">
                  <a:solidFill>
                    <a:schemeClr val="tx1">
                      <a:lumMod val="65000"/>
                      <a:lumOff val="35000"/>
                    </a:schemeClr>
                  </a:solidFill>
                  <a:latin typeface="+mn-ea"/>
                </a:endParaRPr>
              </a:p>
            </p:txBody>
          </p:sp>
        </p:grpSp>
      </p:grpSp>
      <p:grpSp>
        <p:nvGrpSpPr>
          <p:cNvPr id="68" name="组合 67"/>
          <p:cNvGrpSpPr/>
          <p:nvPr/>
        </p:nvGrpSpPr>
        <p:grpSpPr>
          <a:xfrm>
            <a:off x="827405" y="2361565"/>
            <a:ext cx="3313430" cy="718820"/>
            <a:chOff x="1303" y="3719"/>
            <a:chExt cx="5218" cy="1132"/>
          </a:xfrm>
        </p:grpSpPr>
        <p:grpSp>
          <p:nvGrpSpPr>
            <p:cNvPr id="16" name="组合 15"/>
            <p:cNvGrpSpPr/>
            <p:nvPr/>
          </p:nvGrpSpPr>
          <p:grpSpPr bwMode="auto">
            <a:xfrm>
              <a:off x="5769" y="3775"/>
              <a:ext cx="752" cy="752"/>
              <a:chOff x="3357554" y="2500312"/>
              <a:chExt cx="636196" cy="636164"/>
            </a:xfrm>
          </p:grpSpPr>
          <p:sp>
            <p:nvSpPr>
              <p:cNvPr id="17" name="Rectangle 22"/>
              <p:cNvSpPr/>
              <p:nvPr/>
            </p:nvSpPr>
            <p:spPr>
              <a:xfrm>
                <a:off x="3357554" y="2500312"/>
                <a:ext cx="636196" cy="636164"/>
              </a:xfrm>
              <a:prstGeom prst="ellipse">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5">
                  <a:solidFill>
                    <a:schemeClr val="tx1">
                      <a:lumMod val="65000"/>
                      <a:lumOff val="35000"/>
                    </a:schemeClr>
                  </a:solidFill>
                  <a:latin typeface="+mn-ea"/>
                  <a:cs typeface="Lao UI" panose="020B0502040204020203" pitchFamily="34" charset="0"/>
                </a:endParaRPr>
              </a:p>
            </p:txBody>
          </p:sp>
          <p:sp>
            <p:nvSpPr>
              <p:cNvPr id="18" name="Freeform 23"/>
              <p:cNvSpPr>
                <a:spLocks noEditPoints="1"/>
              </p:cNvSpPr>
              <p:nvPr/>
            </p:nvSpPr>
            <p:spPr bwMode="auto">
              <a:xfrm>
                <a:off x="3478130" y="2660542"/>
                <a:ext cx="388698" cy="323635"/>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ln>
            </p:spPr>
            <p:txBody>
              <a:bodyPr/>
              <a:lstStyle/>
              <a:p>
                <a:pPr>
                  <a:defRPr/>
                </a:pPr>
                <a:endParaRPr lang="en-US" sz="1015">
                  <a:solidFill>
                    <a:schemeClr val="tx1">
                      <a:lumMod val="65000"/>
                      <a:lumOff val="35000"/>
                    </a:schemeClr>
                  </a:solidFill>
                  <a:latin typeface="+mn-ea"/>
                  <a:cs typeface="Lao UI" panose="020B0502040204020203" pitchFamily="34" charset="0"/>
                </a:endParaRPr>
              </a:p>
            </p:txBody>
          </p:sp>
        </p:grpSp>
        <p:grpSp>
          <p:nvGrpSpPr>
            <p:cNvPr id="56" name="组合 55"/>
            <p:cNvGrpSpPr/>
            <p:nvPr/>
          </p:nvGrpSpPr>
          <p:grpSpPr>
            <a:xfrm>
              <a:off x="1303" y="3719"/>
              <a:ext cx="4069" cy="1132"/>
              <a:chOff x="509962" y="1721342"/>
              <a:chExt cx="3444688" cy="958425"/>
            </a:xfrm>
          </p:grpSpPr>
          <p:sp>
            <p:nvSpPr>
              <p:cNvPr id="57" name="Subtitle 2"/>
              <p:cNvSpPr txBox="1"/>
              <p:nvPr/>
            </p:nvSpPr>
            <p:spPr>
              <a:xfrm>
                <a:off x="509962" y="2054081"/>
                <a:ext cx="3444688" cy="625686"/>
              </a:xfrm>
              <a:prstGeom prst="rect">
                <a:avLst/>
              </a:prstGeom>
            </p:spPr>
            <p:txBody>
              <a:bodyPr vert="horz" wrap="square" lIns="81559" tIns="40780" rIns="81559" bIns="40780"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1515"/>
                  </a:lnSpc>
                </a:pPr>
                <a:r>
                  <a:rPr lang="zh-CN" altLang="en-US" sz="900" dirty="0">
                    <a:solidFill>
                      <a:schemeClr val="tx1">
                        <a:lumMod val="65000"/>
                        <a:lumOff val="35000"/>
                      </a:schemeClr>
                    </a:solidFill>
                    <a:latin typeface="+mn-ea"/>
                    <a:cs typeface="Poppins Light" charset="0"/>
                  </a:rPr>
                  <a:t>需求分析、系统功能模块设计、系统框架设计、网络图、模块设计、软件结构图，数据库设计</a:t>
                </a:r>
                <a:endParaRPr lang="zh-CN" altLang="en-US" sz="900" dirty="0">
                  <a:solidFill>
                    <a:schemeClr val="tx1">
                      <a:lumMod val="65000"/>
                      <a:lumOff val="35000"/>
                    </a:schemeClr>
                  </a:solidFill>
                  <a:latin typeface="+mn-ea"/>
                  <a:cs typeface="Poppins Light" charset="0"/>
                </a:endParaRPr>
              </a:p>
            </p:txBody>
          </p:sp>
          <p:sp>
            <p:nvSpPr>
              <p:cNvPr id="58" name="TextBox 76"/>
              <p:cNvSpPr txBox="1"/>
              <p:nvPr/>
            </p:nvSpPr>
            <p:spPr>
              <a:xfrm>
                <a:off x="509962" y="1721342"/>
                <a:ext cx="701040" cy="398780"/>
              </a:xfrm>
              <a:prstGeom prst="rect">
                <a:avLst/>
              </a:prstGeom>
              <a:noFill/>
            </p:spPr>
            <p:txBody>
              <a:bodyPr wrap="none" rtlCol="0" anchor="ctr" anchorCtr="0">
                <a:spAutoFit/>
              </a:bodyPr>
              <a:lstStyle/>
              <a:p>
                <a:pPr algn="l"/>
                <a:r>
                  <a:rPr lang="zh-CN" altLang="en-US" sz="1350" dirty="0">
                    <a:solidFill>
                      <a:schemeClr val="tx1">
                        <a:lumMod val="65000"/>
                        <a:lumOff val="35000"/>
                      </a:schemeClr>
                    </a:solidFill>
                    <a:latin typeface="+mn-ea"/>
                  </a:rPr>
                  <a:t>邵锐</a:t>
                </a:r>
                <a:endParaRPr lang="zh-CN" altLang="en-US" sz="1350" dirty="0">
                  <a:solidFill>
                    <a:schemeClr val="tx1">
                      <a:lumMod val="65000"/>
                      <a:lumOff val="35000"/>
                    </a:schemeClr>
                  </a:solidFill>
                  <a:latin typeface="+mn-ea"/>
                </a:endParaRPr>
              </a:p>
            </p:txBody>
          </p:sp>
        </p:grpSp>
      </p:grpSp>
      <p:grpSp>
        <p:nvGrpSpPr>
          <p:cNvPr id="5" name="组合 4"/>
          <p:cNvGrpSpPr/>
          <p:nvPr/>
        </p:nvGrpSpPr>
        <p:grpSpPr>
          <a:xfrm>
            <a:off x="5003165" y="2363470"/>
            <a:ext cx="3312795" cy="718820"/>
            <a:chOff x="7879" y="3722"/>
            <a:chExt cx="5217" cy="1132"/>
          </a:xfrm>
        </p:grpSpPr>
        <p:grpSp>
          <p:nvGrpSpPr>
            <p:cNvPr id="45" name="组合 44"/>
            <p:cNvGrpSpPr/>
            <p:nvPr/>
          </p:nvGrpSpPr>
          <p:grpSpPr bwMode="auto">
            <a:xfrm>
              <a:off x="7879" y="3775"/>
              <a:ext cx="752" cy="752"/>
              <a:chOff x="5143504" y="2500312"/>
              <a:chExt cx="636196" cy="636164"/>
            </a:xfrm>
          </p:grpSpPr>
          <p:sp>
            <p:nvSpPr>
              <p:cNvPr id="46" name="Rectangle 23"/>
              <p:cNvSpPr/>
              <p:nvPr/>
            </p:nvSpPr>
            <p:spPr>
              <a:xfrm>
                <a:off x="5143504" y="2500312"/>
                <a:ext cx="636196" cy="636164"/>
              </a:xfrm>
              <a:prstGeom prst="ellipse">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5">
                  <a:solidFill>
                    <a:schemeClr val="tx1">
                      <a:lumMod val="65000"/>
                      <a:lumOff val="35000"/>
                    </a:schemeClr>
                  </a:solidFill>
                  <a:latin typeface="+mn-ea"/>
                  <a:cs typeface="Lao UI" panose="020B0502040204020203" pitchFamily="34" charset="0"/>
                </a:endParaRPr>
              </a:p>
            </p:txBody>
          </p:sp>
          <p:grpSp>
            <p:nvGrpSpPr>
              <p:cNvPr id="47" name="Group 78"/>
              <p:cNvGrpSpPr/>
              <p:nvPr/>
            </p:nvGrpSpPr>
            <p:grpSpPr>
              <a:xfrm>
                <a:off x="5333133" y="2643188"/>
                <a:ext cx="272454" cy="363686"/>
                <a:chOff x="1868971" y="2767277"/>
                <a:chExt cx="274694" cy="366676"/>
              </a:xfrm>
              <a:solidFill>
                <a:schemeClr val="bg1"/>
              </a:solidFill>
            </p:grpSpPr>
            <p:sp>
              <p:nvSpPr>
                <p:cNvPr id="48" name="AutoShape 115"/>
                <p:cNvSpPr/>
                <p:nvPr/>
              </p:nvSpPr>
              <p:spPr bwMode="auto">
                <a:xfrm>
                  <a:off x="1868971" y="27672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sp>
              <p:nvSpPr>
                <p:cNvPr id="49" name="AutoShape 116"/>
                <p:cNvSpPr/>
                <p:nvPr/>
              </p:nvSpPr>
              <p:spPr bwMode="auto">
                <a:xfrm>
                  <a:off x="1983479" y="2985030"/>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defTabSz="342900">
                    <a:defRPr/>
                  </a:pPr>
                  <a:endParaRPr lang="en-US" sz="2250">
                    <a:solidFill>
                      <a:schemeClr val="tx1">
                        <a:lumMod val="65000"/>
                        <a:lumOff val="35000"/>
                      </a:schemeClr>
                    </a:solidFill>
                    <a:effectLst>
                      <a:outerShdw blurRad="38100" dist="38100" dir="2700000" algn="tl">
                        <a:srgbClr val="000000"/>
                      </a:outerShdw>
                    </a:effectLst>
                    <a:latin typeface="+mn-ea"/>
                    <a:cs typeface="Lao UI" panose="020B0502040204020203" pitchFamily="34" charset="0"/>
                  </a:endParaRPr>
                </a:p>
              </p:txBody>
            </p:sp>
          </p:grpSp>
        </p:grpSp>
        <p:grpSp>
          <p:nvGrpSpPr>
            <p:cNvPr id="59" name="组合 58"/>
            <p:cNvGrpSpPr/>
            <p:nvPr/>
          </p:nvGrpSpPr>
          <p:grpSpPr>
            <a:xfrm>
              <a:off x="8692" y="3722"/>
              <a:ext cx="4405" cy="1132"/>
              <a:chOff x="704928" y="1721342"/>
              <a:chExt cx="3729441" cy="958425"/>
            </a:xfrm>
          </p:grpSpPr>
          <p:sp>
            <p:nvSpPr>
              <p:cNvPr id="60" name="Subtitle 2"/>
              <p:cNvSpPr txBox="1"/>
              <p:nvPr/>
            </p:nvSpPr>
            <p:spPr>
              <a:xfrm>
                <a:off x="704928" y="2054081"/>
                <a:ext cx="3729441" cy="625686"/>
              </a:xfrm>
              <a:prstGeom prst="rect">
                <a:avLst/>
              </a:prstGeom>
            </p:spPr>
            <p:txBody>
              <a:bodyPr vert="horz" wrap="square" lIns="81559" tIns="40780" rIns="81559" bIns="40780"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1515"/>
                  </a:lnSpc>
                </a:pPr>
                <a:r>
                  <a:rPr lang="zh-CN" altLang="en-US" sz="900" dirty="0">
                    <a:solidFill>
                      <a:schemeClr val="tx1">
                        <a:lumMod val="65000"/>
                        <a:lumOff val="35000"/>
                      </a:schemeClr>
                    </a:solidFill>
                    <a:latin typeface="+mn-ea"/>
                    <a:cs typeface="Poppins Light" charset="0"/>
                  </a:rPr>
                  <a:t>需求分析、系统功能模块设计、概述编写，产品报价，系统测试</a:t>
                </a:r>
                <a:endParaRPr lang="zh-CN" altLang="en-US" sz="900" dirty="0">
                  <a:solidFill>
                    <a:schemeClr val="tx1">
                      <a:lumMod val="65000"/>
                      <a:lumOff val="35000"/>
                    </a:schemeClr>
                  </a:solidFill>
                  <a:latin typeface="+mn-ea"/>
                  <a:cs typeface="Poppins Light" charset="0"/>
                </a:endParaRPr>
              </a:p>
            </p:txBody>
          </p:sp>
          <p:sp>
            <p:nvSpPr>
              <p:cNvPr id="61" name="TextBox 76"/>
              <p:cNvSpPr txBox="1"/>
              <p:nvPr/>
            </p:nvSpPr>
            <p:spPr>
              <a:xfrm>
                <a:off x="704929" y="1721342"/>
                <a:ext cx="929640" cy="398780"/>
              </a:xfrm>
              <a:prstGeom prst="rect">
                <a:avLst/>
              </a:prstGeom>
              <a:noFill/>
            </p:spPr>
            <p:txBody>
              <a:bodyPr wrap="none" rtlCol="0" anchor="ctr" anchorCtr="0">
                <a:spAutoFit/>
              </a:bodyPr>
              <a:lstStyle/>
              <a:p>
                <a:pPr algn="l"/>
                <a:r>
                  <a:rPr lang="zh-CN" altLang="en-US" sz="1350" dirty="0">
                    <a:solidFill>
                      <a:schemeClr val="tx1">
                        <a:lumMod val="65000"/>
                        <a:lumOff val="35000"/>
                      </a:schemeClr>
                    </a:solidFill>
                    <a:latin typeface="+mn-ea"/>
                  </a:rPr>
                  <a:t>梅力丹</a:t>
                </a:r>
                <a:endParaRPr lang="zh-CN" altLang="en-US" sz="1350" dirty="0">
                  <a:solidFill>
                    <a:schemeClr val="tx1">
                      <a:lumMod val="65000"/>
                      <a:lumOff val="35000"/>
                    </a:schemeClr>
                  </a:solidFill>
                  <a:latin typeface="+mn-ea"/>
                </a:endParaRPr>
              </a:p>
            </p:txBody>
          </p:sp>
        </p:grpSp>
      </p:grpSp>
      <p:grpSp>
        <p:nvGrpSpPr>
          <p:cNvPr id="69" name="组合 68"/>
          <p:cNvGrpSpPr/>
          <p:nvPr/>
        </p:nvGrpSpPr>
        <p:grpSpPr>
          <a:xfrm>
            <a:off x="827405" y="3254375"/>
            <a:ext cx="3313430" cy="831850"/>
            <a:chOff x="1303" y="5125"/>
            <a:chExt cx="5218" cy="1310"/>
          </a:xfrm>
        </p:grpSpPr>
        <p:grpSp>
          <p:nvGrpSpPr>
            <p:cNvPr id="27" name="组合 26"/>
            <p:cNvGrpSpPr/>
            <p:nvPr/>
          </p:nvGrpSpPr>
          <p:grpSpPr bwMode="auto">
            <a:xfrm>
              <a:off x="5769" y="5125"/>
              <a:ext cx="752" cy="752"/>
              <a:chOff x="3357554" y="3643320"/>
              <a:chExt cx="636196" cy="636164"/>
            </a:xfrm>
          </p:grpSpPr>
          <p:sp>
            <p:nvSpPr>
              <p:cNvPr id="28" name="Rectangle 26"/>
              <p:cNvSpPr/>
              <p:nvPr/>
            </p:nvSpPr>
            <p:spPr>
              <a:xfrm>
                <a:off x="3357554" y="3643320"/>
                <a:ext cx="636196" cy="636164"/>
              </a:xfrm>
              <a:prstGeom prst="ellipse">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5">
                  <a:solidFill>
                    <a:schemeClr val="tx1">
                      <a:lumMod val="65000"/>
                      <a:lumOff val="35000"/>
                    </a:schemeClr>
                  </a:solidFill>
                  <a:latin typeface="+mn-ea"/>
                  <a:cs typeface="Lao UI" panose="020B0502040204020203" pitchFamily="34" charset="0"/>
                </a:endParaRPr>
              </a:p>
            </p:txBody>
          </p:sp>
          <p:grpSp>
            <p:nvGrpSpPr>
              <p:cNvPr id="29" name="Group 67"/>
              <p:cNvGrpSpPr/>
              <p:nvPr/>
            </p:nvGrpSpPr>
            <p:grpSpPr>
              <a:xfrm>
                <a:off x="3428992" y="3857634"/>
                <a:ext cx="503238" cy="177800"/>
                <a:chOff x="1441430" y="4357700"/>
                <a:chExt cx="503238" cy="177800"/>
              </a:xfrm>
              <a:solidFill>
                <a:schemeClr val="bg1"/>
              </a:solidFill>
            </p:grpSpPr>
            <p:sp>
              <p:nvSpPr>
                <p:cNvPr id="30"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a:lstStyle/>
                <a:p>
                  <a:pPr>
                    <a:defRPr/>
                  </a:pPr>
                  <a:endParaRPr lang="en-US" sz="1015">
                    <a:solidFill>
                      <a:schemeClr val="tx1">
                        <a:lumMod val="65000"/>
                        <a:lumOff val="35000"/>
                      </a:schemeClr>
                    </a:solidFill>
                    <a:latin typeface="+mn-ea"/>
                    <a:cs typeface="Lao UI" panose="020B0502040204020203" pitchFamily="34" charset="0"/>
                  </a:endParaRPr>
                </a:p>
              </p:txBody>
            </p:sp>
            <p:sp>
              <p:nvSpPr>
                <p:cNvPr id="31"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a:lstStyle/>
                <a:p>
                  <a:pPr>
                    <a:defRPr/>
                  </a:pPr>
                  <a:endParaRPr lang="en-US" sz="1015">
                    <a:solidFill>
                      <a:schemeClr val="tx1">
                        <a:lumMod val="65000"/>
                        <a:lumOff val="35000"/>
                      </a:schemeClr>
                    </a:solidFill>
                    <a:latin typeface="+mn-ea"/>
                    <a:cs typeface="Lao UI" panose="020B0502040204020203" pitchFamily="34" charset="0"/>
                  </a:endParaRPr>
                </a:p>
              </p:txBody>
            </p:sp>
            <p:sp>
              <p:nvSpPr>
                <p:cNvPr id="32"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a:lstStyle/>
                <a:p>
                  <a:pPr>
                    <a:defRPr/>
                  </a:pPr>
                  <a:endParaRPr lang="en-US" sz="1015">
                    <a:solidFill>
                      <a:schemeClr val="tx1">
                        <a:lumMod val="65000"/>
                        <a:lumOff val="35000"/>
                      </a:schemeClr>
                    </a:solidFill>
                    <a:latin typeface="+mn-ea"/>
                    <a:cs typeface="Lao UI" panose="020B0502040204020203" pitchFamily="34" charset="0"/>
                  </a:endParaRPr>
                </a:p>
              </p:txBody>
            </p:sp>
          </p:grpSp>
        </p:grpSp>
        <p:grpSp>
          <p:nvGrpSpPr>
            <p:cNvPr id="62" name="组合 61"/>
            <p:cNvGrpSpPr/>
            <p:nvPr/>
          </p:nvGrpSpPr>
          <p:grpSpPr>
            <a:xfrm>
              <a:off x="1303" y="5303"/>
              <a:ext cx="4067" cy="1132"/>
              <a:chOff x="511645" y="1721342"/>
              <a:chExt cx="3443005" cy="958425"/>
            </a:xfrm>
          </p:grpSpPr>
          <p:sp>
            <p:nvSpPr>
              <p:cNvPr id="63" name="Subtitle 2"/>
              <p:cNvSpPr txBox="1"/>
              <p:nvPr/>
            </p:nvSpPr>
            <p:spPr>
              <a:xfrm>
                <a:off x="511645" y="2054081"/>
                <a:ext cx="3443005" cy="625686"/>
              </a:xfrm>
              <a:prstGeom prst="rect">
                <a:avLst/>
              </a:prstGeom>
            </p:spPr>
            <p:txBody>
              <a:bodyPr vert="horz" wrap="square" lIns="81559" tIns="40780" rIns="81559" bIns="40780"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1515"/>
                  </a:lnSpc>
                </a:pPr>
                <a:r>
                  <a:rPr lang="zh-CN" altLang="en-US" sz="900" dirty="0">
                    <a:solidFill>
                      <a:schemeClr val="tx1">
                        <a:lumMod val="65000"/>
                        <a:lumOff val="35000"/>
                      </a:schemeClr>
                    </a:solidFill>
                    <a:latin typeface="+mn-ea"/>
                    <a:cs typeface="Poppins Light" charset="0"/>
                  </a:rPr>
                  <a:t>需求分析、系统功能模块设计、UI设计、文档汇总</a:t>
                </a:r>
                <a:endParaRPr lang="zh-CN" altLang="en-US" sz="900" dirty="0">
                  <a:solidFill>
                    <a:schemeClr val="tx1">
                      <a:lumMod val="65000"/>
                      <a:lumOff val="35000"/>
                    </a:schemeClr>
                  </a:solidFill>
                  <a:latin typeface="+mn-ea"/>
                  <a:cs typeface="Poppins Light" charset="0"/>
                </a:endParaRPr>
              </a:p>
            </p:txBody>
          </p:sp>
          <p:sp>
            <p:nvSpPr>
              <p:cNvPr id="64" name="TextBox 76"/>
              <p:cNvSpPr txBox="1"/>
              <p:nvPr/>
            </p:nvSpPr>
            <p:spPr>
              <a:xfrm>
                <a:off x="511645" y="1721342"/>
                <a:ext cx="929640" cy="398780"/>
              </a:xfrm>
              <a:prstGeom prst="rect">
                <a:avLst/>
              </a:prstGeom>
              <a:noFill/>
            </p:spPr>
            <p:txBody>
              <a:bodyPr wrap="none" rtlCol="0" anchor="ctr" anchorCtr="0">
                <a:spAutoFit/>
              </a:bodyPr>
              <a:lstStyle/>
              <a:p>
                <a:pPr algn="l"/>
                <a:r>
                  <a:rPr lang="zh-CN" altLang="en-US" sz="1350" dirty="0">
                    <a:solidFill>
                      <a:schemeClr val="tx1">
                        <a:lumMod val="65000"/>
                        <a:lumOff val="35000"/>
                      </a:schemeClr>
                    </a:solidFill>
                    <a:latin typeface="+mn-ea"/>
                  </a:rPr>
                  <a:t>王同晨</a:t>
                </a:r>
                <a:endParaRPr lang="zh-CN" altLang="en-US" sz="1350" dirty="0">
                  <a:solidFill>
                    <a:schemeClr val="tx1">
                      <a:lumMod val="65000"/>
                      <a:lumOff val="35000"/>
                    </a:schemeClr>
                  </a:solidFill>
                  <a:latin typeface="+mn-ea"/>
                </a:endParaRPr>
              </a:p>
            </p:txBody>
          </p:sp>
        </p:grpSp>
      </p:grpSp>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649"/>
                            </p:stCondLst>
                            <p:childTnLst>
                              <p:par>
                                <p:cTn id="15" presetID="1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ppt_x</p:attrName>
                                        </p:attrNameLst>
                                      </p:cBhvr>
                                      <p:tavLst>
                                        <p:tav tm="0">
                                          <p:val>
                                            <p:strVal val="#ppt_x-#ppt_w*1.125000"/>
                                          </p:val>
                                        </p:tav>
                                        <p:tav tm="100000">
                                          <p:val>
                                            <p:strVal val="#ppt_x"/>
                                          </p:val>
                                        </p:tav>
                                      </p:tavLst>
                                    </p:anim>
                                    <p:animEffect transition="in" filter="wipe(right)">
                                      <p:cBhvr>
                                        <p:cTn id="18" dur="500"/>
                                        <p:tgtEl>
                                          <p:spTgt spid="2"/>
                                        </p:tgtEl>
                                      </p:cBhvr>
                                    </p:animEffect>
                                  </p:childTnLst>
                                </p:cTn>
                              </p:par>
                            </p:childTnLst>
                          </p:cTn>
                        </p:par>
                        <p:par>
                          <p:cTn id="19" fill="hold">
                            <p:stCondLst>
                              <p:cond delay="1149"/>
                            </p:stCondLst>
                            <p:childTnLst>
                              <p:par>
                                <p:cTn id="20" presetID="12" presetClass="entr" presetSubtype="2"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left)">
                                      <p:cBhvr>
                                        <p:cTn id="23" dur="500"/>
                                        <p:tgtEl>
                                          <p:spTgt spid="4"/>
                                        </p:tgtEl>
                                      </p:cBhvr>
                                    </p:animEffect>
                                  </p:childTnLst>
                                </p:cTn>
                              </p:par>
                            </p:childTnLst>
                          </p:cTn>
                        </p:par>
                        <p:par>
                          <p:cTn id="24" fill="hold">
                            <p:stCondLst>
                              <p:cond delay="1649"/>
                            </p:stCondLst>
                            <p:childTnLst>
                              <p:par>
                                <p:cTn id="25" presetID="12" presetClass="entr" presetSubtype="8"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p:tgtEl>
                                          <p:spTgt spid="68"/>
                                        </p:tgtEl>
                                        <p:attrNameLst>
                                          <p:attrName>ppt_x</p:attrName>
                                        </p:attrNameLst>
                                      </p:cBhvr>
                                      <p:tavLst>
                                        <p:tav tm="0">
                                          <p:val>
                                            <p:strVal val="#ppt_x-#ppt_w*1.125000"/>
                                          </p:val>
                                        </p:tav>
                                        <p:tav tm="100000">
                                          <p:val>
                                            <p:strVal val="#ppt_x"/>
                                          </p:val>
                                        </p:tav>
                                      </p:tavLst>
                                    </p:anim>
                                    <p:animEffect transition="in" filter="wipe(right)">
                                      <p:cBhvr>
                                        <p:cTn id="28" dur="500"/>
                                        <p:tgtEl>
                                          <p:spTgt spid="68"/>
                                        </p:tgtEl>
                                      </p:cBhvr>
                                    </p:animEffect>
                                  </p:childTnLst>
                                </p:cTn>
                              </p:par>
                            </p:childTnLst>
                          </p:cTn>
                        </p:par>
                        <p:par>
                          <p:cTn id="29" fill="hold">
                            <p:stCondLst>
                              <p:cond delay="2149"/>
                            </p:stCondLst>
                            <p:childTnLst>
                              <p:par>
                                <p:cTn id="30" presetID="12" presetClass="entr" presetSubtype="2"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p:tgtEl>
                                          <p:spTgt spid="5"/>
                                        </p:tgtEl>
                                        <p:attrNameLst>
                                          <p:attrName>ppt_x</p:attrName>
                                        </p:attrNameLst>
                                      </p:cBhvr>
                                      <p:tavLst>
                                        <p:tav tm="0">
                                          <p:val>
                                            <p:strVal val="#ppt_x+#ppt_w*1.125000"/>
                                          </p:val>
                                        </p:tav>
                                        <p:tav tm="100000">
                                          <p:val>
                                            <p:strVal val="#ppt_x"/>
                                          </p:val>
                                        </p:tav>
                                      </p:tavLst>
                                    </p:anim>
                                    <p:animEffect transition="in" filter="wipe(left)">
                                      <p:cBhvr>
                                        <p:cTn id="33" dur="500"/>
                                        <p:tgtEl>
                                          <p:spTgt spid="5"/>
                                        </p:tgtEl>
                                      </p:cBhvr>
                                    </p:animEffect>
                                  </p:childTnLst>
                                </p:cTn>
                              </p:par>
                            </p:childTnLst>
                          </p:cTn>
                        </p:par>
                        <p:par>
                          <p:cTn id="34" fill="hold">
                            <p:stCondLst>
                              <p:cond delay="2649"/>
                            </p:stCondLst>
                            <p:childTnLst>
                              <p:par>
                                <p:cTn id="35" presetID="12" presetClass="entr" presetSubtype="8" fill="hold" nodeType="after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additive="base">
                                        <p:cTn id="37" dur="500"/>
                                        <p:tgtEl>
                                          <p:spTgt spid="69"/>
                                        </p:tgtEl>
                                        <p:attrNameLst>
                                          <p:attrName>ppt_x</p:attrName>
                                        </p:attrNameLst>
                                      </p:cBhvr>
                                      <p:tavLst>
                                        <p:tav tm="0">
                                          <p:val>
                                            <p:strVal val="#ppt_x-#ppt_w*1.125000"/>
                                          </p:val>
                                        </p:tav>
                                        <p:tav tm="100000">
                                          <p:val>
                                            <p:strVal val="#ppt_x"/>
                                          </p:val>
                                        </p:tav>
                                      </p:tavLst>
                                    </p:anim>
                                    <p:animEffect transition="in" filter="wipe(right)">
                                      <p:cBhvr>
                                        <p:cTn id="3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290703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客户消费管理模块结构图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2147482618"/>
          <p:cNvGraphicFramePr/>
          <p:nvPr/>
        </p:nvGraphicFramePr>
        <p:xfrm>
          <a:off x="104775" y="564515"/>
          <a:ext cx="8934450" cy="4540885"/>
        </p:xfrm>
        <a:graphic>
          <a:graphicData uri="http://schemas.openxmlformats.org/presentationml/2006/ole">
            <mc:AlternateContent xmlns:mc="http://schemas.openxmlformats.org/markup-compatibility/2006">
              <mc:Choice xmlns:v="urn:schemas-microsoft-com:vml" Requires="v">
                <p:oleObj spid="_x0000_s8193" name="" r:id="rId1" imgW="10097135" imgH="5904865" progId="Visio.Drawing.15">
                  <p:embed/>
                </p:oleObj>
              </mc:Choice>
              <mc:Fallback>
                <p:oleObj name="" r:id="rId1" imgW="10097135" imgH="5904865" progId="Visio.Drawing.15">
                  <p:embed/>
                  <p:pic>
                    <p:nvPicPr>
                      <p:cNvPr id="0" name="图片 8192" descr="image14"/>
                      <p:cNvPicPr/>
                      <p:nvPr/>
                    </p:nvPicPr>
                    <p:blipFill>
                      <a:blip r:embed="rId2"/>
                      <a:stretch>
                        <a:fillRect/>
                      </a:stretch>
                    </p:blipFill>
                    <p:spPr>
                      <a:xfrm>
                        <a:off x="104775" y="564515"/>
                        <a:ext cx="8934450" cy="4540885"/>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0" y="1"/>
            <a:ext cx="9144001" cy="5143500"/>
          </a:xfrm>
          <a:prstGeom prst="triangle">
            <a:avLst>
              <a:gd name="adj" fmla="val 100000"/>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3" name="等腰三角形 12"/>
          <p:cNvSpPr/>
          <p:nvPr/>
        </p:nvSpPr>
        <p:spPr>
          <a:xfrm rot="10800000">
            <a:off x="-2" y="0"/>
            <a:ext cx="9144001" cy="5143500"/>
          </a:xfrm>
          <a:prstGeom prst="triangle">
            <a:avLst>
              <a:gd name="adj" fmla="val 100000"/>
            </a:avLst>
          </a:prstGeom>
          <a:solidFill>
            <a:srgbClr val="2E2E2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14" name="图片 13"/>
          <p:cNvPicPr>
            <a:picLocks noChangeAspect="1"/>
          </p:cNvPicPr>
          <p:nvPr/>
        </p:nvPicPr>
        <p:blipFill rotWithShape="1">
          <a:blip r:embed="rId1"/>
          <a:srcRect l="928" t="-271" r="1233" b="2775"/>
          <a:stretch>
            <a:fillRect/>
          </a:stretch>
        </p:blipFill>
        <p:spPr>
          <a:xfrm>
            <a:off x="3929" y="-62865"/>
            <a:ext cx="9136143" cy="5269230"/>
          </a:xfrm>
          <a:prstGeom prst="rect">
            <a:avLst/>
          </a:prstGeom>
        </p:spPr>
      </p:pic>
      <p:sp>
        <p:nvSpPr>
          <p:cNvPr id="16" name="矩形 15"/>
          <p:cNvSpPr/>
          <p:nvPr/>
        </p:nvSpPr>
        <p:spPr>
          <a:xfrm>
            <a:off x="3972561" y="2328106"/>
            <a:ext cx="1198880" cy="706755"/>
          </a:xfrm>
          <a:prstGeom prst="rect">
            <a:avLst/>
          </a:prstGeom>
        </p:spPr>
        <p:txBody>
          <a:bodyPr wrap="none">
            <a:spAutoFit/>
          </a:bodyPr>
          <a:lstStyle/>
          <a:p>
            <a:pPr algn="ctr"/>
            <a:r>
              <a:rPr lang="zh-CN" altLang="en-US" sz="4000" b="1" dirty="0">
                <a:solidFill>
                  <a:srgbClr val="1F4E78"/>
                </a:solidFill>
                <a:latin typeface="+mn-ea"/>
              </a:rPr>
              <a:t>开发</a:t>
            </a:r>
            <a:endParaRPr lang="zh-CN" altLang="en-US" sz="4000" b="1" dirty="0">
              <a:solidFill>
                <a:srgbClr val="1F4E78"/>
              </a:solidFill>
              <a:latin typeface="+mn-ea"/>
            </a:endParaRPr>
          </a:p>
        </p:txBody>
      </p:sp>
      <p:sp>
        <p:nvSpPr>
          <p:cNvPr id="2" name="椭圆 1"/>
          <p:cNvSpPr/>
          <p:nvPr/>
        </p:nvSpPr>
        <p:spPr>
          <a:xfrm>
            <a:off x="4036132"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1" name="椭圆 10"/>
          <p:cNvSpPr/>
          <p:nvPr/>
        </p:nvSpPr>
        <p:spPr>
          <a:xfrm>
            <a:off x="4230554"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2" name="椭圆 11"/>
          <p:cNvSpPr/>
          <p:nvPr/>
        </p:nvSpPr>
        <p:spPr>
          <a:xfrm>
            <a:off x="4424976"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7" name="椭圆 16"/>
          <p:cNvSpPr/>
          <p:nvPr/>
        </p:nvSpPr>
        <p:spPr>
          <a:xfrm>
            <a:off x="4619398"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22" name="椭圆 21"/>
          <p:cNvSpPr/>
          <p:nvPr/>
        </p:nvSpPr>
        <p:spPr>
          <a:xfrm>
            <a:off x="4813820"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23" name="椭圆 22"/>
          <p:cNvSpPr/>
          <p:nvPr/>
        </p:nvSpPr>
        <p:spPr>
          <a:xfrm>
            <a:off x="5008240"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3" name="图片 2"/>
          <p:cNvPicPr>
            <a:picLocks noChangeAspect="1"/>
          </p:cNvPicPr>
          <p:nvPr/>
        </p:nvPicPr>
        <p:blipFill>
          <a:blip r:embed="rId2"/>
          <a:stretch>
            <a:fillRect/>
          </a:stretch>
        </p:blipFill>
        <p:spPr>
          <a:xfrm>
            <a:off x="4050665" y="1009650"/>
            <a:ext cx="1237615" cy="1196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开发</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pic>
        <p:nvPicPr>
          <p:cNvPr id="1026" name="AXU0.png"/>
          <p:cNvPicPr/>
          <p:nvPr/>
        </p:nvPicPr>
        <p:blipFill>
          <a:blip r:embed="rId1" cstate="print"/>
          <a:srcRect/>
          <a:stretch>
            <a:fillRect/>
          </a:stretch>
        </p:blipFill>
        <p:spPr>
          <a:xfrm>
            <a:off x="1321435" y="1254125"/>
            <a:ext cx="5693410" cy="2635250"/>
          </a:xfrm>
          <a:prstGeom prst="rect">
            <a:avLst/>
          </a:prstGeom>
        </p:spPr>
      </p:pic>
      <p:sp>
        <p:nvSpPr>
          <p:cNvPr id="18" name="Oval 4"/>
          <p:cNvSpPr/>
          <p:nvPr/>
        </p:nvSpPr>
        <p:spPr>
          <a:xfrm>
            <a:off x="732155" y="668655"/>
            <a:ext cx="856615" cy="78232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latin typeface="773-CAI978" panose="020B0402020204020303" pitchFamily="34" charset="0"/>
                <a:cs typeface="+mn-ea"/>
              </a:rPr>
              <a:t>log in</a:t>
            </a:r>
            <a:endParaRPr lang="en-US" sz="1400" dirty="0">
              <a:solidFill>
                <a:schemeClr val="bg2"/>
              </a:solidFill>
              <a:latin typeface="773-CAI978" panose="020B0402020204020303" pitchFamily="34" charset="0"/>
              <a:cs typeface="+mn-ea"/>
            </a:endParaRPr>
          </a:p>
        </p:txBody>
      </p:sp>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50"/>
                            </p:stCondLst>
                            <p:childTnLst>
                              <p:par>
                                <p:cTn id="19" presetID="12" presetClass="entr" presetSubtype="4" fill="hold" nodeType="after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additive="base">
                                        <p:cTn id="21" dur="500"/>
                                        <p:tgtEl>
                                          <p:spTgt spid="1026"/>
                                        </p:tgtEl>
                                        <p:attrNameLst>
                                          <p:attrName>ppt_y</p:attrName>
                                        </p:attrNameLst>
                                      </p:cBhvr>
                                      <p:tavLst>
                                        <p:tav tm="0">
                                          <p:val>
                                            <p:strVal val="#ppt_y+#ppt_h*1.125000"/>
                                          </p:val>
                                        </p:tav>
                                        <p:tav tm="100000">
                                          <p:val>
                                            <p:strVal val="#ppt_y"/>
                                          </p:val>
                                        </p:tav>
                                      </p:tavLst>
                                    </p:anim>
                                    <p:animEffect transition="in" filter="wipe(up)">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开发</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sp>
        <p:nvSpPr>
          <p:cNvPr id="18" name="Oval 4"/>
          <p:cNvSpPr/>
          <p:nvPr/>
        </p:nvSpPr>
        <p:spPr>
          <a:xfrm>
            <a:off x="732155" y="668655"/>
            <a:ext cx="893445" cy="8496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latin typeface="773-CAI978" panose="020B0402020204020303" pitchFamily="34" charset="0"/>
                <a:cs typeface="+mn-ea"/>
              </a:rPr>
              <a:t>home page</a:t>
            </a:r>
            <a:endParaRPr lang="en-US" sz="1400" dirty="0">
              <a:solidFill>
                <a:schemeClr val="bg2"/>
              </a:solidFill>
              <a:latin typeface="773-CAI978" panose="020B0402020204020303" pitchFamily="34" charset="0"/>
              <a:cs typeface="+mn-ea"/>
            </a:endParaRPr>
          </a:p>
        </p:txBody>
      </p:sp>
      <p:pic>
        <p:nvPicPr>
          <p:cNvPr id="1027" name="AXU1.png"/>
          <p:cNvPicPr/>
          <p:nvPr/>
        </p:nvPicPr>
        <p:blipFill>
          <a:blip r:embed="rId1" cstate="print"/>
          <a:srcRect/>
          <a:stretch>
            <a:fillRect/>
          </a:stretch>
        </p:blipFill>
        <p:spPr>
          <a:xfrm>
            <a:off x="1625600" y="563563"/>
            <a:ext cx="5274310" cy="835025"/>
          </a:xfrm>
          <a:prstGeom prst="rect">
            <a:avLst/>
          </a:prstGeom>
        </p:spPr>
      </p:pic>
      <p:pic>
        <p:nvPicPr>
          <p:cNvPr id="1028" name="AXU2.png"/>
          <p:cNvPicPr/>
          <p:nvPr/>
        </p:nvPicPr>
        <p:blipFill>
          <a:blip r:embed="rId2" cstate="print"/>
          <a:srcRect/>
          <a:stretch>
            <a:fillRect/>
          </a:stretch>
        </p:blipFill>
        <p:spPr>
          <a:xfrm>
            <a:off x="6683693" y="2238375"/>
            <a:ext cx="1476375" cy="1295400"/>
          </a:xfrm>
          <a:prstGeom prst="rect">
            <a:avLst/>
          </a:prstGeom>
        </p:spPr>
      </p:pic>
      <p:pic>
        <p:nvPicPr>
          <p:cNvPr id="1029" name="AXU3.png"/>
          <p:cNvPicPr/>
          <p:nvPr/>
        </p:nvPicPr>
        <p:blipFill>
          <a:blip r:embed="rId3" cstate="print"/>
          <a:srcRect/>
          <a:stretch>
            <a:fillRect/>
          </a:stretch>
        </p:blipFill>
        <p:spPr>
          <a:xfrm>
            <a:off x="4992688" y="2238375"/>
            <a:ext cx="1476375" cy="1619250"/>
          </a:xfrm>
          <a:prstGeom prst="rect">
            <a:avLst/>
          </a:prstGeom>
        </p:spPr>
      </p:pic>
      <p:pic>
        <p:nvPicPr>
          <p:cNvPr id="1030" name="AXU4.png"/>
          <p:cNvPicPr/>
          <p:nvPr/>
        </p:nvPicPr>
        <p:blipFill>
          <a:blip r:embed="rId4" cstate="print"/>
          <a:srcRect/>
          <a:stretch>
            <a:fillRect/>
          </a:stretch>
        </p:blipFill>
        <p:spPr>
          <a:xfrm>
            <a:off x="3266440" y="2238375"/>
            <a:ext cx="1562100" cy="1619250"/>
          </a:xfrm>
          <a:prstGeom prst="rect">
            <a:avLst/>
          </a:prstGeom>
        </p:spPr>
      </p:pic>
      <p:pic>
        <p:nvPicPr>
          <p:cNvPr id="1031" name="AXU5.png"/>
          <p:cNvPicPr/>
          <p:nvPr/>
        </p:nvPicPr>
        <p:blipFill>
          <a:blip r:embed="rId5" cstate="print"/>
          <a:srcRect/>
          <a:stretch>
            <a:fillRect/>
          </a:stretch>
        </p:blipFill>
        <p:spPr>
          <a:xfrm>
            <a:off x="1625283" y="2238375"/>
            <a:ext cx="1476375" cy="1295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50"/>
                            </p:stCondLst>
                            <p:childTnLst>
                              <p:par>
                                <p:cTn id="19" presetID="12" presetClass="entr" presetSubtype="4" fill="hold" nodeType="afterEffect">
                                  <p:stCondLst>
                                    <p:cond delay="0"/>
                                  </p:stCondLst>
                                  <p:childTnLst>
                                    <p:set>
                                      <p:cBhvr>
                                        <p:cTn id="20" dur="1" fill="hold">
                                          <p:stCondLst>
                                            <p:cond delay="0"/>
                                          </p:stCondLst>
                                        </p:cTn>
                                        <p:tgtEl>
                                          <p:spTgt spid="1027"/>
                                        </p:tgtEl>
                                        <p:attrNameLst>
                                          <p:attrName>style.visibility</p:attrName>
                                        </p:attrNameLst>
                                      </p:cBhvr>
                                      <p:to>
                                        <p:strVal val="visible"/>
                                      </p:to>
                                    </p:set>
                                    <p:anim calcmode="lin" valueType="num">
                                      <p:cBhvr additive="base">
                                        <p:cTn id="21" dur="500"/>
                                        <p:tgtEl>
                                          <p:spTgt spid="1027"/>
                                        </p:tgtEl>
                                        <p:attrNameLst>
                                          <p:attrName>ppt_y</p:attrName>
                                        </p:attrNameLst>
                                      </p:cBhvr>
                                      <p:tavLst>
                                        <p:tav tm="0">
                                          <p:val>
                                            <p:strVal val="#ppt_y+#ppt_h*1.125000"/>
                                          </p:val>
                                        </p:tav>
                                        <p:tav tm="100000">
                                          <p:val>
                                            <p:strVal val="#ppt_y"/>
                                          </p:val>
                                        </p:tav>
                                      </p:tavLst>
                                    </p:anim>
                                    <p:animEffect transition="in" filter="wipe(up)">
                                      <p:cBhvr>
                                        <p:cTn id="22" dur="500"/>
                                        <p:tgtEl>
                                          <p:spTgt spid="1027"/>
                                        </p:tgtEl>
                                      </p:cBhvr>
                                    </p:animEffect>
                                  </p:childTnLst>
                                </p:cTn>
                              </p:par>
                            </p:childTnLst>
                          </p:cTn>
                        </p:par>
                        <p:par>
                          <p:cTn id="23" fill="hold">
                            <p:stCondLst>
                              <p:cond delay="1550"/>
                            </p:stCondLst>
                            <p:childTnLst>
                              <p:par>
                                <p:cTn id="24" presetID="12" presetClass="entr" presetSubtype="4" fill="hold" nodeType="afterEffect">
                                  <p:stCondLst>
                                    <p:cond delay="0"/>
                                  </p:stCondLst>
                                  <p:childTnLst>
                                    <p:set>
                                      <p:cBhvr>
                                        <p:cTn id="25" dur="1" fill="hold">
                                          <p:stCondLst>
                                            <p:cond delay="0"/>
                                          </p:stCondLst>
                                        </p:cTn>
                                        <p:tgtEl>
                                          <p:spTgt spid="1031"/>
                                        </p:tgtEl>
                                        <p:attrNameLst>
                                          <p:attrName>style.visibility</p:attrName>
                                        </p:attrNameLst>
                                      </p:cBhvr>
                                      <p:to>
                                        <p:strVal val="visible"/>
                                      </p:to>
                                    </p:set>
                                    <p:anim calcmode="lin" valueType="num">
                                      <p:cBhvr additive="base">
                                        <p:cTn id="26" dur="500"/>
                                        <p:tgtEl>
                                          <p:spTgt spid="1031"/>
                                        </p:tgtEl>
                                        <p:attrNameLst>
                                          <p:attrName>ppt_y</p:attrName>
                                        </p:attrNameLst>
                                      </p:cBhvr>
                                      <p:tavLst>
                                        <p:tav tm="0">
                                          <p:val>
                                            <p:strVal val="#ppt_y+#ppt_h*1.125000"/>
                                          </p:val>
                                        </p:tav>
                                        <p:tav tm="100000">
                                          <p:val>
                                            <p:strVal val="#ppt_y"/>
                                          </p:val>
                                        </p:tav>
                                      </p:tavLst>
                                    </p:anim>
                                    <p:animEffect transition="in" filter="wipe(up)">
                                      <p:cBhvr>
                                        <p:cTn id="27" dur="500"/>
                                        <p:tgtEl>
                                          <p:spTgt spid="1031"/>
                                        </p:tgtEl>
                                      </p:cBhvr>
                                    </p:animEffect>
                                  </p:childTnLst>
                                </p:cTn>
                              </p:par>
                              <p:par>
                                <p:cTn id="28" presetID="12" presetClass="entr" presetSubtype="4" fill="hold" nodeType="withEffect">
                                  <p:stCondLst>
                                    <p:cond delay="0"/>
                                  </p:stCondLst>
                                  <p:childTnLst>
                                    <p:set>
                                      <p:cBhvr>
                                        <p:cTn id="29" dur="1" fill="hold">
                                          <p:stCondLst>
                                            <p:cond delay="0"/>
                                          </p:stCondLst>
                                        </p:cTn>
                                        <p:tgtEl>
                                          <p:spTgt spid="1030"/>
                                        </p:tgtEl>
                                        <p:attrNameLst>
                                          <p:attrName>style.visibility</p:attrName>
                                        </p:attrNameLst>
                                      </p:cBhvr>
                                      <p:to>
                                        <p:strVal val="visible"/>
                                      </p:to>
                                    </p:set>
                                    <p:anim calcmode="lin" valueType="num">
                                      <p:cBhvr additive="base">
                                        <p:cTn id="30" dur="500"/>
                                        <p:tgtEl>
                                          <p:spTgt spid="1030"/>
                                        </p:tgtEl>
                                        <p:attrNameLst>
                                          <p:attrName>ppt_y</p:attrName>
                                        </p:attrNameLst>
                                      </p:cBhvr>
                                      <p:tavLst>
                                        <p:tav tm="0">
                                          <p:val>
                                            <p:strVal val="#ppt_y+#ppt_h*1.125000"/>
                                          </p:val>
                                        </p:tav>
                                        <p:tav tm="100000">
                                          <p:val>
                                            <p:strVal val="#ppt_y"/>
                                          </p:val>
                                        </p:tav>
                                      </p:tavLst>
                                    </p:anim>
                                    <p:animEffect transition="in" filter="wipe(up)">
                                      <p:cBhvr>
                                        <p:cTn id="31" dur="500"/>
                                        <p:tgtEl>
                                          <p:spTgt spid="1030"/>
                                        </p:tgtEl>
                                      </p:cBhvr>
                                    </p:animEffect>
                                  </p:childTnLst>
                                </p:cTn>
                              </p:par>
                              <p:par>
                                <p:cTn id="32" presetID="12" presetClass="entr" presetSubtype="4"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 calcmode="lin" valueType="num">
                                      <p:cBhvr additive="base">
                                        <p:cTn id="34" dur="500"/>
                                        <p:tgtEl>
                                          <p:spTgt spid="1029"/>
                                        </p:tgtEl>
                                        <p:attrNameLst>
                                          <p:attrName>ppt_y</p:attrName>
                                        </p:attrNameLst>
                                      </p:cBhvr>
                                      <p:tavLst>
                                        <p:tav tm="0">
                                          <p:val>
                                            <p:strVal val="#ppt_y+#ppt_h*1.125000"/>
                                          </p:val>
                                        </p:tav>
                                        <p:tav tm="100000">
                                          <p:val>
                                            <p:strVal val="#ppt_y"/>
                                          </p:val>
                                        </p:tav>
                                      </p:tavLst>
                                    </p:anim>
                                    <p:animEffect transition="in" filter="wipe(up)">
                                      <p:cBhvr>
                                        <p:cTn id="35" dur="500"/>
                                        <p:tgtEl>
                                          <p:spTgt spid="1029"/>
                                        </p:tgtEl>
                                      </p:cBhvr>
                                    </p:animEffect>
                                  </p:childTnLst>
                                </p:cTn>
                              </p:par>
                              <p:par>
                                <p:cTn id="36" presetID="12" presetClass="entr" presetSubtype="4" fill="hold" nodeType="withEffect">
                                  <p:stCondLst>
                                    <p:cond delay="0"/>
                                  </p:stCondLst>
                                  <p:childTnLst>
                                    <p:set>
                                      <p:cBhvr>
                                        <p:cTn id="37" dur="1" fill="hold">
                                          <p:stCondLst>
                                            <p:cond delay="0"/>
                                          </p:stCondLst>
                                        </p:cTn>
                                        <p:tgtEl>
                                          <p:spTgt spid="1028"/>
                                        </p:tgtEl>
                                        <p:attrNameLst>
                                          <p:attrName>style.visibility</p:attrName>
                                        </p:attrNameLst>
                                      </p:cBhvr>
                                      <p:to>
                                        <p:strVal val="visible"/>
                                      </p:to>
                                    </p:set>
                                    <p:anim calcmode="lin" valueType="num">
                                      <p:cBhvr additive="base">
                                        <p:cTn id="38" dur="500"/>
                                        <p:tgtEl>
                                          <p:spTgt spid="1028"/>
                                        </p:tgtEl>
                                        <p:attrNameLst>
                                          <p:attrName>ppt_y</p:attrName>
                                        </p:attrNameLst>
                                      </p:cBhvr>
                                      <p:tavLst>
                                        <p:tav tm="0">
                                          <p:val>
                                            <p:strVal val="#ppt_y+#ppt_h*1.125000"/>
                                          </p:val>
                                        </p:tav>
                                        <p:tav tm="100000">
                                          <p:val>
                                            <p:strVal val="#ppt_y"/>
                                          </p:val>
                                        </p:tav>
                                      </p:tavLst>
                                    </p:anim>
                                    <p:animEffect transition="in" filter="wipe(up)">
                                      <p:cBhvr>
                                        <p:cTn id="3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开发</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sp>
        <p:nvSpPr>
          <p:cNvPr id="18" name="Oval 4"/>
          <p:cNvSpPr/>
          <p:nvPr/>
        </p:nvSpPr>
        <p:spPr>
          <a:xfrm>
            <a:off x="732155" y="668655"/>
            <a:ext cx="893445" cy="8496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latin typeface="773-CAI978" panose="020B0402020204020303" pitchFamily="34" charset="0"/>
                <a:cs typeface="+mn-ea"/>
              </a:rPr>
              <a:t>客户消费管理</a:t>
            </a:r>
            <a:endParaRPr lang="en-US" sz="1400" dirty="0">
              <a:solidFill>
                <a:schemeClr val="bg2"/>
              </a:solidFill>
              <a:latin typeface="773-CAI978" panose="020B0402020204020303" pitchFamily="34" charset="0"/>
              <a:cs typeface="+mn-ea"/>
            </a:endParaRPr>
          </a:p>
        </p:txBody>
      </p:sp>
      <p:pic>
        <p:nvPicPr>
          <p:cNvPr id="1038" name="AXU12.png"/>
          <p:cNvPicPr/>
          <p:nvPr/>
        </p:nvPicPr>
        <p:blipFill>
          <a:blip r:embed="rId1" cstate="print"/>
          <a:srcRect/>
          <a:stretch>
            <a:fillRect/>
          </a:stretch>
        </p:blipFill>
        <p:spPr>
          <a:xfrm>
            <a:off x="1732915" y="668655"/>
            <a:ext cx="6097270" cy="3297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50"/>
                            </p:stCondLst>
                            <p:childTnLst>
                              <p:par>
                                <p:cTn id="19" presetID="2" presetClass="entr" presetSubtype="4" fill="hold" nodeType="afterEffect">
                                  <p:stCondLst>
                                    <p:cond delay="0"/>
                                  </p:stCondLst>
                                  <p:childTnLst>
                                    <p:set>
                                      <p:cBhvr>
                                        <p:cTn id="20" dur="1" fill="hold">
                                          <p:stCondLst>
                                            <p:cond delay="0"/>
                                          </p:stCondLst>
                                        </p:cTn>
                                        <p:tgtEl>
                                          <p:spTgt spid="1038"/>
                                        </p:tgtEl>
                                        <p:attrNameLst>
                                          <p:attrName>style.visibility</p:attrName>
                                        </p:attrNameLst>
                                      </p:cBhvr>
                                      <p:to>
                                        <p:strVal val="visible"/>
                                      </p:to>
                                    </p:set>
                                    <p:anim calcmode="lin" valueType="num">
                                      <p:cBhvr additive="base">
                                        <p:cTn id="21" dur="500" fill="hold"/>
                                        <p:tgtEl>
                                          <p:spTgt spid="1038"/>
                                        </p:tgtEl>
                                        <p:attrNameLst>
                                          <p:attrName>ppt_x</p:attrName>
                                        </p:attrNameLst>
                                      </p:cBhvr>
                                      <p:tavLst>
                                        <p:tav tm="0">
                                          <p:val>
                                            <p:strVal val="#ppt_x"/>
                                          </p:val>
                                        </p:tav>
                                        <p:tav tm="100000">
                                          <p:val>
                                            <p:strVal val="#ppt_x"/>
                                          </p:val>
                                        </p:tav>
                                      </p:tavLst>
                                    </p:anim>
                                    <p:anim calcmode="lin" valueType="num">
                                      <p:cBhvr additive="base">
                                        <p:cTn id="22" dur="500" fill="hold"/>
                                        <p:tgtEl>
                                          <p:spTgt spid="1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开发</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pic>
        <p:nvPicPr>
          <p:cNvPr id="1040" name="AXU14.png"/>
          <p:cNvPicPr/>
          <p:nvPr/>
        </p:nvPicPr>
        <p:blipFill>
          <a:blip r:embed="rId1" cstate="print"/>
          <a:srcRect/>
          <a:stretch>
            <a:fillRect/>
          </a:stretch>
        </p:blipFill>
        <p:spPr>
          <a:xfrm>
            <a:off x="2095500" y="1106170"/>
            <a:ext cx="5199380" cy="3899535"/>
          </a:xfrm>
          <a:prstGeom prst="rect">
            <a:avLst/>
          </a:prstGeom>
        </p:spPr>
      </p:pic>
      <p:sp>
        <p:nvSpPr>
          <p:cNvPr id="18" name="Oval 4"/>
          <p:cNvSpPr/>
          <p:nvPr/>
        </p:nvSpPr>
        <p:spPr>
          <a:xfrm>
            <a:off x="732155" y="668655"/>
            <a:ext cx="893445" cy="8496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latin typeface="773-CAI978" panose="020B0402020204020303" pitchFamily="34" charset="0"/>
                <a:cs typeface="+mn-ea"/>
              </a:rPr>
              <a:t>留言板</a:t>
            </a:r>
            <a:endParaRPr lang="en-US" sz="1400" dirty="0">
              <a:solidFill>
                <a:schemeClr val="bg2"/>
              </a:solidFill>
              <a:latin typeface="773-CAI978" panose="020B0402020204020303" pitchFamily="34" charset="0"/>
              <a:cs typeface="+mn-ea"/>
            </a:endParaRPr>
          </a:p>
        </p:txBody>
      </p:sp>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50"/>
                            </p:stCondLst>
                            <p:childTnLst>
                              <p:par>
                                <p:cTn id="19" presetID="12" presetClass="entr" presetSubtype="4" fill="hold" nodeType="afterEffect">
                                  <p:stCondLst>
                                    <p:cond delay="0"/>
                                  </p:stCondLst>
                                  <p:childTnLst>
                                    <p:set>
                                      <p:cBhvr>
                                        <p:cTn id="20" dur="1" fill="hold">
                                          <p:stCondLst>
                                            <p:cond delay="0"/>
                                          </p:stCondLst>
                                        </p:cTn>
                                        <p:tgtEl>
                                          <p:spTgt spid="1040"/>
                                        </p:tgtEl>
                                        <p:attrNameLst>
                                          <p:attrName>style.visibility</p:attrName>
                                        </p:attrNameLst>
                                      </p:cBhvr>
                                      <p:to>
                                        <p:strVal val="visible"/>
                                      </p:to>
                                    </p:set>
                                    <p:anim calcmode="lin" valueType="num">
                                      <p:cBhvr additive="base">
                                        <p:cTn id="21" dur="500"/>
                                        <p:tgtEl>
                                          <p:spTgt spid="1040"/>
                                        </p:tgtEl>
                                        <p:attrNameLst>
                                          <p:attrName>ppt_y</p:attrName>
                                        </p:attrNameLst>
                                      </p:cBhvr>
                                      <p:tavLst>
                                        <p:tav tm="0">
                                          <p:val>
                                            <p:strVal val="#ppt_y+#ppt_h*1.125000"/>
                                          </p:val>
                                        </p:tav>
                                        <p:tav tm="100000">
                                          <p:val>
                                            <p:strVal val="#ppt_y"/>
                                          </p:val>
                                        </p:tav>
                                      </p:tavLst>
                                    </p:anim>
                                    <p:animEffect transition="in" filter="wipe(up)">
                                      <p:cBhvr>
                                        <p:cTn id="22"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开发</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sp>
        <p:nvSpPr>
          <p:cNvPr id="18" name="Oval 4"/>
          <p:cNvSpPr/>
          <p:nvPr/>
        </p:nvSpPr>
        <p:spPr>
          <a:xfrm>
            <a:off x="732155" y="668655"/>
            <a:ext cx="893445" cy="8496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latin typeface="773-CAI978" panose="020B0402020204020303" pitchFamily="34" charset="0"/>
                <a:cs typeface="+mn-ea"/>
              </a:rPr>
              <a:t>云资源管理</a:t>
            </a:r>
            <a:endParaRPr lang="en-US" sz="1400" dirty="0">
              <a:solidFill>
                <a:schemeClr val="bg2"/>
              </a:solidFill>
              <a:latin typeface="773-CAI978" panose="020B0402020204020303" pitchFamily="34" charset="0"/>
              <a:cs typeface="+mn-ea"/>
            </a:endParaRPr>
          </a:p>
        </p:txBody>
      </p:sp>
      <p:pic>
        <p:nvPicPr>
          <p:cNvPr id="1041" name="AXU15.png"/>
          <p:cNvPicPr/>
          <p:nvPr/>
        </p:nvPicPr>
        <p:blipFill>
          <a:blip r:embed="rId1" cstate="print"/>
          <a:srcRect/>
          <a:stretch>
            <a:fillRect/>
          </a:stretch>
        </p:blipFill>
        <p:spPr>
          <a:xfrm>
            <a:off x="2105025" y="768350"/>
            <a:ext cx="5563870" cy="3606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50"/>
                            </p:stCondLst>
                            <p:childTnLst>
                              <p:par>
                                <p:cTn id="19" presetID="2" presetClass="entr" presetSubtype="4" fill="hold" nodeType="afterEffect">
                                  <p:stCondLst>
                                    <p:cond delay="0"/>
                                  </p:stCondLst>
                                  <p:childTnLst>
                                    <p:set>
                                      <p:cBhvr>
                                        <p:cTn id="20" dur="1" fill="hold">
                                          <p:stCondLst>
                                            <p:cond delay="0"/>
                                          </p:stCondLst>
                                        </p:cTn>
                                        <p:tgtEl>
                                          <p:spTgt spid="1041"/>
                                        </p:tgtEl>
                                        <p:attrNameLst>
                                          <p:attrName>style.visibility</p:attrName>
                                        </p:attrNameLst>
                                      </p:cBhvr>
                                      <p:to>
                                        <p:strVal val="visible"/>
                                      </p:to>
                                    </p:set>
                                    <p:anim calcmode="lin" valueType="num">
                                      <p:cBhvr additive="base">
                                        <p:cTn id="21" dur="500" fill="hold"/>
                                        <p:tgtEl>
                                          <p:spTgt spid="1041"/>
                                        </p:tgtEl>
                                        <p:attrNameLst>
                                          <p:attrName>ppt_x</p:attrName>
                                        </p:attrNameLst>
                                      </p:cBhvr>
                                      <p:tavLst>
                                        <p:tav tm="0">
                                          <p:val>
                                            <p:strVal val="#ppt_x"/>
                                          </p:val>
                                        </p:tav>
                                        <p:tav tm="100000">
                                          <p:val>
                                            <p:strVal val="#ppt_x"/>
                                          </p:val>
                                        </p:tav>
                                      </p:tavLst>
                                    </p:anim>
                                    <p:anim calcmode="lin" valueType="num">
                                      <p:cBhvr additive="base">
                                        <p:cTn id="22" dur="500" fill="hold"/>
                                        <p:tgtEl>
                                          <p:spTgt spid="10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开发</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sp>
        <p:nvSpPr>
          <p:cNvPr id="18" name="Oval 4"/>
          <p:cNvSpPr/>
          <p:nvPr/>
        </p:nvSpPr>
        <p:spPr>
          <a:xfrm>
            <a:off x="732155" y="668655"/>
            <a:ext cx="893445" cy="8496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latin typeface="773-CAI978" panose="020B0402020204020303" pitchFamily="34" charset="0"/>
                <a:cs typeface="+mn-ea"/>
              </a:rPr>
              <a:t>机器信息管理</a:t>
            </a:r>
            <a:endParaRPr lang="en-US" sz="1400" dirty="0">
              <a:solidFill>
                <a:schemeClr val="bg2"/>
              </a:solidFill>
              <a:latin typeface="773-CAI978" panose="020B0402020204020303" pitchFamily="34" charset="0"/>
              <a:cs typeface="+mn-ea"/>
            </a:endParaRPr>
          </a:p>
        </p:txBody>
      </p:sp>
      <p:pic>
        <p:nvPicPr>
          <p:cNvPr id="1043" name="AXU17.png"/>
          <p:cNvPicPr/>
          <p:nvPr/>
        </p:nvPicPr>
        <p:blipFill>
          <a:blip r:embed="rId1" cstate="print"/>
          <a:srcRect/>
          <a:stretch>
            <a:fillRect/>
          </a:stretch>
        </p:blipFill>
        <p:spPr>
          <a:xfrm>
            <a:off x="1703705" y="1254125"/>
            <a:ext cx="5737225" cy="3084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50"/>
                            </p:stCondLst>
                            <p:childTnLst>
                              <p:par>
                                <p:cTn id="19" presetID="12" presetClass="entr" presetSubtype="4" fill="hold" nodeType="afterEffect">
                                  <p:stCondLst>
                                    <p:cond delay="0"/>
                                  </p:stCondLst>
                                  <p:childTnLst>
                                    <p:set>
                                      <p:cBhvr>
                                        <p:cTn id="20" dur="1" fill="hold">
                                          <p:stCondLst>
                                            <p:cond delay="0"/>
                                          </p:stCondLst>
                                        </p:cTn>
                                        <p:tgtEl>
                                          <p:spTgt spid="1043"/>
                                        </p:tgtEl>
                                        <p:attrNameLst>
                                          <p:attrName>style.visibility</p:attrName>
                                        </p:attrNameLst>
                                      </p:cBhvr>
                                      <p:to>
                                        <p:strVal val="visible"/>
                                      </p:to>
                                    </p:set>
                                    <p:anim calcmode="lin" valueType="num">
                                      <p:cBhvr additive="base">
                                        <p:cTn id="21" dur="500"/>
                                        <p:tgtEl>
                                          <p:spTgt spid="1043"/>
                                        </p:tgtEl>
                                        <p:attrNameLst>
                                          <p:attrName>ppt_y</p:attrName>
                                        </p:attrNameLst>
                                      </p:cBhvr>
                                      <p:tavLst>
                                        <p:tav tm="0">
                                          <p:val>
                                            <p:strVal val="#ppt_y+#ppt_h*1.125000"/>
                                          </p:val>
                                        </p:tav>
                                        <p:tav tm="100000">
                                          <p:val>
                                            <p:strVal val="#ppt_y"/>
                                          </p:val>
                                        </p:tav>
                                      </p:tavLst>
                                    </p:anim>
                                    <p:animEffect transition="in" filter="wipe(up)">
                                      <p:cBhvr>
                                        <p:cTn id="22" dur="500"/>
                                        <p:tgtEl>
                                          <p:spTgt spid="1043"/>
                                        </p:tgtEl>
                                      </p:cBhvr>
                                    </p:animEffect>
                                  </p:childTnLst>
                                </p:cTn>
                              </p:par>
                            </p:childTnLst>
                          </p:cTn>
                        </p:par>
                        <p:par>
                          <p:cTn id="23" fill="hold">
                            <p:stCondLst>
                              <p:cond delay="1550"/>
                            </p:stCondLst>
                            <p:childTnLst>
                              <p:par>
                                <p:cTn id="24" presetID="8" presetClass="entr" presetSubtype="16" fill="hold" nodeType="afterEffect">
                                  <p:stCondLst>
                                    <p:cond delay="0"/>
                                  </p:stCondLst>
                                  <p:childTnLst>
                                    <p:set>
                                      <p:cBhvr>
                                        <p:cTn id="25" dur="1000" fill="hold">
                                          <p:stCondLst>
                                            <p:cond delay="0"/>
                                          </p:stCondLst>
                                        </p:cTn>
                                        <p:tgtEl>
                                          <p:spTgt spid="1043"/>
                                        </p:tgtEl>
                                        <p:attrNameLst>
                                          <p:attrName>style.visibility</p:attrName>
                                        </p:attrNameLst>
                                      </p:cBhvr>
                                      <p:to>
                                        <p:strVal val="visible"/>
                                      </p:to>
                                    </p:set>
                                    <p:animEffect transition="in" filter="diamond(in)">
                                      <p:cBhvr>
                                        <p:cTn id="26" dur="1000"/>
                                        <p:tgtEl>
                                          <p:spTgt spid="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开发</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38810" y="761365"/>
            <a:ext cx="5080000" cy="306705"/>
          </a:xfrm>
          <a:prstGeom prst="rect">
            <a:avLst/>
          </a:prstGeom>
          <a:noFill/>
          <a:ln w="9525">
            <a:noFill/>
          </a:ln>
        </p:spPr>
        <p:txBody>
          <a:bodyPr>
            <a:spAutoFit/>
          </a:bodyPr>
          <a:lstStyle/>
          <a:p>
            <a:pPr indent="266700">
              <a:buClrTx/>
              <a:buSzTx/>
              <a:buFontTx/>
            </a:pPr>
            <a:r>
              <a:rPr lang="zh-CN" altLang="en-US" sz="1400" b="0" dirty="0">
                <a:solidFill>
                  <a:schemeClr val="accent1"/>
                </a:solidFill>
                <a:latin typeface="微软雅黑" panose="020B0503020204020204" pitchFamily="34" charset="-122"/>
                <a:ea typeface="微软雅黑" panose="020B0503020204020204" pitchFamily="34" charset="-122"/>
              </a:rPr>
              <a:t>测试模块流程图</a:t>
            </a:r>
            <a:endParaRPr lang="zh-CN" altLang="en-US" sz="1400" b="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2147482607"/>
          <p:cNvGraphicFramePr/>
          <p:nvPr/>
        </p:nvGraphicFramePr>
        <p:xfrm>
          <a:off x="2282508" y="761048"/>
          <a:ext cx="5267325" cy="4124325"/>
        </p:xfrm>
        <a:graphic>
          <a:graphicData uri="http://schemas.openxmlformats.org/presentationml/2006/ole">
            <mc:AlternateContent xmlns:mc="http://schemas.openxmlformats.org/markup-compatibility/2006">
              <mc:Choice xmlns:v="urn:schemas-microsoft-com:vml" Requires="v">
                <p:oleObj spid="_x0000_s9217" name="" r:id="rId1" imgW="6809105" imgH="5331460" progId="Visio.Drawing.15">
                  <p:embed/>
                </p:oleObj>
              </mc:Choice>
              <mc:Fallback>
                <p:oleObj name="" r:id="rId1" imgW="6809105" imgH="5331460" progId="Visio.Drawing.15">
                  <p:embed/>
                  <p:pic>
                    <p:nvPicPr>
                      <p:cNvPr id="0" name="图片 9216" descr="image26"/>
                      <p:cNvPicPr/>
                      <p:nvPr/>
                    </p:nvPicPr>
                    <p:blipFill>
                      <a:blip r:embed="rId2"/>
                      <a:stretch>
                        <a:fillRect/>
                      </a:stretch>
                    </p:blipFill>
                    <p:spPr>
                      <a:xfrm>
                        <a:off x="2282508" y="761048"/>
                        <a:ext cx="5267325" cy="4124325"/>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2" presetClass="entr" presetSubtype="4" fill="hold" grpId="0" nodeType="after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additive="base">
                                        <p:cTn id="17" dur="500" fill="hold"/>
                                        <p:tgtEl>
                                          <p:spTgt spid="100"/>
                                        </p:tgtEl>
                                        <p:attrNameLst>
                                          <p:attrName>ppt_x</p:attrName>
                                        </p:attrNameLst>
                                      </p:cBhvr>
                                      <p:tavLst>
                                        <p:tav tm="0">
                                          <p:val>
                                            <p:strVal val="#ppt_x"/>
                                          </p:val>
                                        </p:tav>
                                        <p:tav tm="100000">
                                          <p:val>
                                            <p:strVal val="#ppt_x"/>
                                          </p:val>
                                        </p:tav>
                                      </p:tavLst>
                                    </p:anim>
                                    <p:anim calcmode="lin" valueType="num">
                                      <p:cBhvr additive="base">
                                        <p:cTn id="18" dur="500" fill="hold"/>
                                        <p:tgtEl>
                                          <p:spTgt spid="100"/>
                                        </p:tgtEl>
                                        <p:attrNameLst>
                                          <p:attrName>ppt_y</p:attrName>
                                        </p:attrNameLst>
                                      </p:cBhvr>
                                      <p:tavLst>
                                        <p:tav tm="0">
                                          <p:val>
                                            <p:strVal val="1+#ppt_h/2"/>
                                          </p:val>
                                        </p:tav>
                                        <p:tav tm="100000">
                                          <p:val>
                                            <p:strVal val="#ppt_y"/>
                                          </p:val>
                                        </p:tav>
                                      </p:tavLst>
                                    </p:anim>
                                  </p:childTnLst>
                                </p:cTn>
                              </p:par>
                            </p:childTnLst>
                          </p:cTn>
                        </p:par>
                        <p:par>
                          <p:cTn id="19" fill="hold">
                            <p:stCondLst>
                              <p:cond delay="1050"/>
                            </p:stCondLst>
                            <p:childTnLst>
                              <p:par>
                                <p:cTn id="20" presetID="1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开发</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sp>
        <p:nvSpPr>
          <p:cNvPr id="18" name="Oval 4"/>
          <p:cNvSpPr/>
          <p:nvPr/>
        </p:nvSpPr>
        <p:spPr>
          <a:xfrm>
            <a:off x="732155" y="668655"/>
            <a:ext cx="893445" cy="8496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2"/>
                </a:solidFill>
                <a:latin typeface="773-CAI978" panose="020B0402020204020303" pitchFamily="34" charset="0"/>
                <a:cs typeface="+mn-ea"/>
              </a:rPr>
              <a:t>部分展示</a:t>
            </a:r>
            <a:endParaRPr lang="zh-CN" altLang="en-US" sz="1400" dirty="0">
              <a:solidFill>
                <a:schemeClr val="bg2"/>
              </a:solidFill>
              <a:latin typeface="773-CAI978" panose="020B0402020204020303" pitchFamily="34" charset="0"/>
              <a:cs typeface="+mn-ea"/>
            </a:endParaRPr>
          </a:p>
        </p:txBody>
      </p:sp>
      <p:pic>
        <p:nvPicPr>
          <p:cNvPr id="2" name="图片 12" descr="AP%4X)16A`TTCA6MXZKVSFY"/>
          <p:cNvPicPr>
            <a:picLocks noChangeAspect="1"/>
          </p:cNvPicPr>
          <p:nvPr/>
        </p:nvPicPr>
        <p:blipFill>
          <a:blip r:embed="rId1"/>
          <a:stretch>
            <a:fillRect/>
          </a:stretch>
        </p:blipFill>
        <p:spPr>
          <a:xfrm>
            <a:off x="2198370" y="1081405"/>
            <a:ext cx="4747260" cy="3787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50"/>
                            </p:stCondLst>
                            <p:childTnLst>
                              <p:par>
                                <p:cTn id="19" presetID="8"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in)">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p:nvPr/>
        </p:nvSpPr>
        <p:spPr>
          <a:xfrm>
            <a:off x="0" y="1"/>
            <a:ext cx="9144001" cy="5143500"/>
          </a:xfrm>
          <a:prstGeom prst="triangle">
            <a:avLst>
              <a:gd name="adj" fmla="val 100000"/>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23" name="等腰三角形 22"/>
          <p:cNvSpPr/>
          <p:nvPr/>
        </p:nvSpPr>
        <p:spPr>
          <a:xfrm rot="10800000">
            <a:off x="-2" y="0"/>
            <a:ext cx="9144001" cy="5143500"/>
          </a:xfrm>
          <a:prstGeom prst="triangle">
            <a:avLst>
              <a:gd name="adj" fmla="val 100000"/>
            </a:avLst>
          </a:prstGeom>
          <a:solidFill>
            <a:srgbClr val="2E2E2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24" name="图片 23"/>
          <p:cNvPicPr>
            <a:picLocks noChangeAspect="1"/>
          </p:cNvPicPr>
          <p:nvPr/>
        </p:nvPicPr>
        <p:blipFill rotWithShape="1">
          <a:blip r:embed="rId1"/>
          <a:srcRect l="928" t="-271" r="1233" b="2775"/>
          <a:stretch>
            <a:fillRect/>
          </a:stretch>
        </p:blipFill>
        <p:spPr>
          <a:xfrm>
            <a:off x="119" y="0"/>
            <a:ext cx="9136143" cy="5269230"/>
          </a:xfrm>
          <a:prstGeom prst="rect">
            <a:avLst/>
          </a:prstGeom>
        </p:spPr>
      </p:pic>
      <p:sp>
        <p:nvSpPr>
          <p:cNvPr id="3" name="椭圆 2"/>
          <p:cNvSpPr/>
          <p:nvPr/>
        </p:nvSpPr>
        <p:spPr>
          <a:xfrm>
            <a:off x="1187624" y="1347614"/>
            <a:ext cx="2448272" cy="2448272"/>
          </a:xfrm>
          <a:prstGeom prst="ellipse">
            <a:avLst/>
          </a:prstGeom>
          <a:blipFill dpi="0" rotWithShape="1">
            <a:blip r:embed="rId2" cstate="print"/>
            <a:srcRect/>
            <a:stretch>
              <a:fillRect l="-1000" t="1000" r="-15000"/>
            </a:stretch>
          </a:blipFill>
          <a:ln w="2857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1" name="文本框 10"/>
          <p:cNvSpPr txBox="1"/>
          <p:nvPr/>
        </p:nvSpPr>
        <p:spPr>
          <a:xfrm>
            <a:off x="4212590" y="1052830"/>
            <a:ext cx="1031240" cy="368300"/>
          </a:xfrm>
          <a:prstGeom prst="rect">
            <a:avLst/>
          </a:prstGeom>
          <a:noFill/>
        </p:spPr>
        <p:txBody>
          <a:bodyPr wrap="none" rtlCol="0">
            <a:spAutoFit/>
            <a:scene3d>
              <a:camera prst="orthographicFront"/>
              <a:lightRig rig="threePt" dir="t"/>
            </a:scene3d>
            <a:sp3d contourW="12700"/>
          </a:bodyPr>
          <a:lstStyle/>
          <a:p>
            <a:r>
              <a:rPr lang="en-US" altLang="zh-CN" dirty="0">
                <a:solidFill>
                  <a:schemeClr val="accent2"/>
                </a:solidFill>
                <a:latin typeface="+mn-ea"/>
                <a:cs typeface="经典综艺体简" panose="02010609000101010101" pitchFamily="49" charset="-122"/>
              </a:rPr>
              <a:t>01 .</a:t>
            </a:r>
            <a:r>
              <a:rPr lang="zh-CN" altLang="en-US" dirty="0">
                <a:solidFill>
                  <a:schemeClr val="accent2"/>
                </a:solidFill>
                <a:latin typeface="+mn-ea"/>
                <a:cs typeface="经典综艺体简" panose="02010609000101010101" pitchFamily="49" charset="-122"/>
              </a:rPr>
              <a:t>概述</a:t>
            </a:r>
            <a:endParaRPr lang="zh-CN" altLang="en-US" dirty="0">
              <a:solidFill>
                <a:schemeClr val="accent2"/>
              </a:solidFill>
              <a:latin typeface="+mn-ea"/>
              <a:cs typeface="经典综艺体简" panose="02010609000101010101" pitchFamily="49" charset="-122"/>
            </a:endParaRPr>
          </a:p>
        </p:txBody>
      </p:sp>
      <p:sp>
        <p:nvSpPr>
          <p:cNvPr id="13" name="文本框 12"/>
          <p:cNvSpPr txBox="1"/>
          <p:nvPr/>
        </p:nvSpPr>
        <p:spPr>
          <a:xfrm>
            <a:off x="4212590" y="1870075"/>
            <a:ext cx="1488440" cy="368300"/>
          </a:xfrm>
          <a:prstGeom prst="rect">
            <a:avLst/>
          </a:prstGeom>
          <a:noFill/>
        </p:spPr>
        <p:txBody>
          <a:bodyPr wrap="none" rtlCol="0">
            <a:spAutoFit/>
            <a:scene3d>
              <a:camera prst="orthographicFront"/>
              <a:lightRig rig="threePt" dir="t"/>
            </a:scene3d>
            <a:sp3d contourW="12700"/>
          </a:bodyPr>
          <a:lstStyle/>
          <a:p>
            <a:r>
              <a:rPr lang="en-US" altLang="zh-CN" dirty="0">
                <a:solidFill>
                  <a:schemeClr val="accent1"/>
                </a:solidFill>
                <a:latin typeface="+mn-ea"/>
                <a:cs typeface="经典综艺体简" panose="02010609000101010101" pitchFamily="49" charset="-122"/>
              </a:rPr>
              <a:t>02 .</a:t>
            </a:r>
            <a:r>
              <a:rPr lang="zh-CN" altLang="en-US" dirty="0">
                <a:solidFill>
                  <a:schemeClr val="accent1"/>
                </a:solidFill>
                <a:latin typeface="+mn-ea"/>
                <a:cs typeface="经典综艺体简" panose="02010609000101010101" pitchFamily="49" charset="-122"/>
              </a:rPr>
              <a:t>需求分析</a:t>
            </a:r>
            <a:endParaRPr lang="zh-CN" altLang="en-US" dirty="0">
              <a:solidFill>
                <a:schemeClr val="accent1"/>
              </a:solidFill>
              <a:latin typeface="+mn-ea"/>
              <a:cs typeface="经典综艺体简" panose="02010609000101010101" pitchFamily="49" charset="-122"/>
            </a:endParaRPr>
          </a:p>
        </p:txBody>
      </p:sp>
      <p:sp>
        <p:nvSpPr>
          <p:cNvPr id="15" name="文本框 14"/>
          <p:cNvSpPr txBox="1"/>
          <p:nvPr/>
        </p:nvSpPr>
        <p:spPr>
          <a:xfrm>
            <a:off x="4212590" y="2687320"/>
            <a:ext cx="1420495" cy="368300"/>
          </a:xfrm>
          <a:prstGeom prst="rect">
            <a:avLst/>
          </a:prstGeom>
          <a:noFill/>
        </p:spPr>
        <p:txBody>
          <a:bodyPr wrap="none" rtlCol="0">
            <a:spAutoFit/>
            <a:scene3d>
              <a:camera prst="orthographicFront"/>
              <a:lightRig rig="threePt" dir="t"/>
            </a:scene3d>
            <a:sp3d contourW="12700"/>
          </a:bodyPr>
          <a:lstStyle/>
          <a:p>
            <a:r>
              <a:rPr lang="en-US" altLang="zh-CN" dirty="0">
                <a:solidFill>
                  <a:schemeClr val="accent2"/>
                </a:solidFill>
                <a:latin typeface="+mn-ea"/>
                <a:cs typeface="经典综艺体简" panose="02010609000101010101" pitchFamily="49" charset="-122"/>
              </a:rPr>
              <a:t>03.</a:t>
            </a:r>
            <a:r>
              <a:rPr lang="zh-CN" altLang="en-US" dirty="0">
                <a:solidFill>
                  <a:schemeClr val="accent2"/>
                </a:solidFill>
                <a:latin typeface="+mn-ea"/>
                <a:cs typeface="经典综艺体简" panose="02010609000101010101" pitchFamily="49" charset="-122"/>
              </a:rPr>
              <a:t>系统设计</a:t>
            </a:r>
            <a:endParaRPr lang="zh-CN" altLang="en-US" dirty="0">
              <a:solidFill>
                <a:schemeClr val="accent2"/>
              </a:solidFill>
              <a:latin typeface="+mn-ea"/>
              <a:cs typeface="经典综艺体简" panose="02010609000101010101" pitchFamily="49" charset="-122"/>
            </a:endParaRPr>
          </a:p>
        </p:txBody>
      </p:sp>
      <p:sp>
        <p:nvSpPr>
          <p:cNvPr id="21" name="文本框 20"/>
          <p:cNvSpPr txBox="1"/>
          <p:nvPr/>
        </p:nvSpPr>
        <p:spPr>
          <a:xfrm>
            <a:off x="4212590" y="3505200"/>
            <a:ext cx="1420495" cy="368300"/>
          </a:xfrm>
          <a:prstGeom prst="rect">
            <a:avLst/>
          </a:prstGeom>
          <a:noFill/>
        </p:spPr>
        <p:txBody>
          <a:bodyPr wrap="none" rtlCol="0">
            <a:spAutoFit/>
            <a:scene3d>
              <a:camera prst="orthographicFront"/>
              <a:lightRig rig="threePt" dir="t"/>
            </a:scene3d>
            <a:sp3d contourW="12700"/>
          </a:bodyPr>
          <a:lstStyle/>
          <a:p>
            <a:r>
              <a:rPr lang="en-US" altLang="zh-CN" dirty="0">
                <a:solidFill>
                  <a:schemeClr val="accent1"/>
                </a:solidFill>
                <a:latin typeface="+mn-ea"/>
                <a:cs typeface="经典综艺体简" panose="02010609000101010101" pitchFamily="49" charset="-122"/>
              </a:rPr>
              <a:t>04.</a:t>
            </a:r>
            <a:r>
              <a:rPr lang="zh-CN" altLang="en-US" dirty="0">
                <a:solidFill>
                  <a:schemeClr val="accent1"/>
                </a:solidFill>
                <a:latin typeface="+mn-ea"/>
                <a:cs typeface="经典综艺体简" panose="02010609000101010101" pitchFamily="49" charset="-122"/>
              </a:rPr>
              <a:t>开发测试</a:t>
            </a:r>
            <a:endParaRPr lang="zh-CN" altLang="en-US" dirty="0">
              <a:solidFill>
                <a:schemeClr val="accent1"/>
              </a:solidFill>
              <a:latin typeface="+mn-ea"/>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开发</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sp>
        <p:nvSpPr>
          <p:cNvPr id="18" name="Oval 4"/>
          <p:cNvSpPr/>
          <p:nvPr/>
        </p:nvSpPr>
        <p:spPr>
          <a:xfrm>
            <a:off x="732155" y="668655"/>
            <a:ext cx="893445" cy="8496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2"/>
                </a:solidFill>
                <a:latin typeface="773-CAI978" panose="020B0402020204020303" pitchFamily="34" charset="0"/>
                <a:cs typeface="+mn-ea"/>
              </a:rPr>
              <a:t>部分展示</a:t>
            </a:r>
            <a:endParaRPr lang="zh-CN" altLang="en-US" sz="1400" dirty="0">
              <a:solidFill>
                <a:schemeClr val="bg2"/>
              </a:solidFill>
              <a:latin typeface="773-CAI978" panose="020B0402020204020303" pitchFamily="34" charset="0"/>
              <a:cs typeface="+mn-ea"/>
            </a:endParaRPr>
          </a:p>
        </p:txBody>
      </p:sp>
      <p:pic>
        <p:nvPicPr>
          <p:cNvPr id="29" name="图片 29" descr="SIM`N~IXW2}KB5H)1ADKWH7"/>
          <p:cNvPicPr>
            <a:picLocks noChangeAspect="1"/>
          </p:cNvPicPr>
          <p:nvPr/>
        </p:nvPicPr>
        <p:blipFill>
          <a:blip r:embed="rId1"/>
          <a:stretch>
            <a:fillRect/>
          </a:stretch>
        </p:blipFill>
        <p:spPr>
          <a:xfrm>
            <a:off x="1625283" y="1517968"/>
            <a:ext cx="3828415" cy="3161665"/>
          </a:xfrm>
          <a:prstGeom prst="rect">
            <a:avLst/>
          </a:prstGeom>
        </p:spPr>
      </p:pic>
      <p:pic>
        <p:nvPicPr>
          <p:cNvPr id="27" name="图片 27" descr="X{%5M14N8G`2NDQ_B$F(BRH"/>
          <p:cNvPicPr>
            <a:picLocks noChangeAspect="1"/>
          </p:cNvPicPr>
          <p:nvPr/>
        </p:nvPicPr>
        <p:blipFill>
          <a:blip r:embed="rId2"/>
          <a:stretch>
            <a:fillRect/>
          </a:stretch>
        </p:blipFill>
        <p:spPr>
          <a:xfrm>
            <a:off x="5671820" y="1327468"/>
            <a:ext cx="2305050" cy="3352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50"/>
                            </p:stCondLst>
                            <p:childTnLst>
                              <p:par>
                                <p:cTn id="19" presetID="2" presetClass="entr" presetSubtype="4"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par>
                          <p:cTn id="23" fill="hold">
                            <p:stCondLst>
                              <p:cond delay="1550"/>
                            </p:stCondLst>
                            <p:childTnLst>
                              <p:par>
                                <p:cTn id="24" presetID="2" presetClass="entr" presetSubtype="4"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0" y="1"/>
            <a:ext cx="9144001" cy="5143500"/>
          </a:xfrm>
          <a:prstGeom prst="triangle">
            <a:avLst>
              <a:gd name="adj" fmla="val 100000"/>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3" name="等腰三角形 12"/>
          <p:cNvSpPr/>
          <p:nvPr/>
        </p:nvSpPr>
        <p:spPr>
          <a:xfrm rot="10800000">
            <a:off x="-2" y="0"/>
            <a:ext cx="9144001" cy="5143500"/>
          </a:xfrm>
          <a:prstGeom prst="triangle">
            <a:avLst>
              <a:gd name="adj" fmla="val 100000"/>
            </a:avLst>
          </a:prstGeom>
          <a:solidFill>
            <a:srgbClr val="2E2E2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14" name="图片 13"/>
          <p:cNvPicPr>
            <a:picLocks noChangeAspect="1"/>
          </p:cNvPicPr>
          <p:nvPr/>
        </p:nvPicPr>
        <p:blipFill rotWithShape="1">
          <a:blip r:embed="rId1"/>
          <a:srcRect l="928" t="-271" r="1233" b="2775"/>
          <a:stretch>
            <a:fillRect/>
          </a:stretch>
        </p:blipFill>
        <p:spPr>
          <a:xfrm>
            <a:off x="3929" y="-62865"/>
            <a:ext cx="9136143" cy="5269230"/>
          </a:xfrm>
          <a:prstGeom prst="rect">
            <a:avLst/>
          </a:prstGeom>
        </p:spPr>
      </p:pic>
      <p:sp>
        <p:nvSpPr>
          <p:cNvPr id="16" name="矩形 15"/>
          <p:cNvSpPr/>
          <p:nvPr/>
        </p:nvSpPr>
        <p:spPr>
          <a:xfrm>
            <a:off x="1914864" y="2139702"/>
            <a:ext cx="5314276" cy="707886"/>
          </a:xfrm>
          <a:prstGeom prst="rect">
            <a:avLst/>
          </a:prstGeom>
        </p:spPr>
        <p:txBody>
          <a:bodyPr wrap="none">
            <a:spAutoFit/>
          </a:bodyPr>
          <a:lstStyle/>
          <a:p>
            <a:pPr algn="ctr"/>
            <a:r>
              <a:rPr lang="zh-CN" altLang="en-US" sz="4000" b="1" dirty="0">
                <a:solidFill>
                  <a:srgbClr val="1F4E78"/>
                </a:solidFill>
                <a:latin typeface="+mn-ea"/>
              </a:rPr>
              <a:t>演讲完毕感谢聆听下载</a:t>
            </a:r>
            <a:endParaRPr lang="zh-CN" altLang="en-US" sz="4000" b="1" dirty="0">
              <a:solidFill>
                <a:srgbClr val="1F4E78"/>
              </a:solidFill>
              <a:latin typeface="+mn-ea"/>
            </a:endParaRPr>
          </a:p>
        </p:txBody>
      </p:sp>
      <p:sp>
        <p:nvSpPr>
          <p:cNvPr id="18" name="graduation-cap_16905"/>
          <p:cNvSpPr>
            <a:spLocks noChangeAspect="1"/>
          </p:cNvSpPr>
          <p:nvPr/>
        </p:nvSpPr>
        <p:spPr bwMode="auto">
          <a:xfrm>
            <a:off x="3789415" y="1059582"/>
            <a:ext cx="1565170" cy="9361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0" y="1"/>
            <a:ext cx="9144001" cy="5143500"/>
          </a:xfrm>
          <a:prstGeom prst="triangle">
            <a:avLst>
              <a:gd name="adj" fmla="val 100000"/>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3" name="等腰三角形 12"/>
          <p:cNvSpPr/>
          <p:nvPr/>
        </p:nvSpPr>
        <p:spPr>
          <a:xfrm rot="10800000">
            <a:off x="-2" y="0"/>
            <a:ext cx="9144001" cy="5143500"/>
          </a:xfrm>
          <a:prstGeom prst="triangle">
            <a:avLst>
              <a:gd name="adj" fmla="val 100000"/>
            </a:avLst>
          </a:prstGeom>
          <a:solidFill>
            <a:srgbClr val="2E2E2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14" name="图片 13"/>
          <p:cNvPicPr>
            <a:picLocks noChangeAspect="1"/>
          </p:cNvPicPr>
          <p:nvPr/>
        </p:nvPicPr>
        <p:blipFill rotWithShape="1">
          <a:blip r:embed="rId1"/>
          <a:srcRect l="928" t="-271" r="1233" b="2775"/>
          <a:stretch>
            <a:fillRect/>
          </a:stretch>
        </p:blipFill>
        <p:spPr>
          <a:xfrm>
            <a:off x="3929" y="-62865"/>
            <a:ext cx="9136143" cy="5269230"/>
          </a:xfrm>
          <a:prstGeom prst="rect">
            <a:avLst/>
          </a:prstGeom>
        </p:spPr>
      </p:pic>
      <p:sp>
        <p:nvSpPr>
          <p:cNvPr id="16" name="矩形 15"/>
          <p:cNvSpPr/>
          <p:nvPr/>
        </p:nvSpPr>
        <p:spPr>
          <a:xfrm>
            <a:off x="3972561" y="2328106"/>
            <a:ext cx="1198880" cy="706755"/>
          </a:xfrm>
          <a:prstGeom prst="rect">
            <a:avLst/>
          </a:prstGeom>
        </p:spPr>
        <p:txBody>
          <a:bodyPr wrap="none">
            <a:spAutoFit/>
          </a:bodyPr>
          <a:lstStyle/>
          <a:p>
            <a:pPr algn="ctr"/>
            <a:r>
              <a:rPr lang="zh-CN" altLang="en-US" sz="4000" b="1" dirty="0">
                <a:solidFill>
                  <a:srgbClr val="1F4E78"/>
                </a:solidFill>
                <a:latin typeface="+mn-ea"/>
              </a:rPr>
              <a:t>概述</a:t>
            </a:r>
            <a:endParaRPr lang="zh-CN" altLang="en-US" sz="4000" b="1" dirty="0">
              <a:solidFill>
                <a:srgbClr val="1F4E78"/>
              </a:solidFill>
              <a:latin typeface="+mn-ea"/>
            </a:endParaRPr>
          </a:p>
        </p:txBody>
      </p:sp>
      <p:sp>
        <p:nvSpPr>
          <p:cNvPr id="2" name="椭圆 1"/>
          <p:cNvSpPr/>
          <p:nvPr/>
        </p:nvSpPr>
        <p:spPr>
          <a:xfrm>
            <a:off x="4036132"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1" name="椭圆 10"/>
          <p:cNvSpPr/>
          <p:nvPr/>
        </p:nvSpPr>
        <p:spPr>
          <a:xfrm>
            <a:off x="4230554"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2" name="椭圆 11"/>
          <p:cNvSpPr/>
          <p:nvPr/>
        </p:nvSpPr>
        <p:spPr>
          <a:xfrm>
            <a:off x="4424976"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7" name="椭圆 16"/>
          <p:cNvSpPr/>
          <p:nvPr/>
        </p:nvSpPr>
        <p:spPr>
          <a:xfrm>
            <a:off x="4619398"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22" name="椭圆 21"/>
          <p:cNvSpPr/>
          <p:nvPr/>
        </p:nvSpPr>
        <p:spPr>
          <a:xfrm>
            <a:off x="4813820"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23" name="椭圆 22"/>
          <p:cNvSpPr/>
          <p:nvPr/>
        </p:nvSpPr>
        <p:spPr>
          <a:xfrm>
            <a:off x="5008240"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3" name="图片 2"/>
          <p:cNvPicPr>
            <a:picLocks noChangeAspect="1"/>
          </p:cNvPicPr>
          <p:nvPr/>
        </p:nvPicPr>
        <p:blipFill>
          <a:blip r:embed="rId2"/>
          <a:stretch>
            <a:fillRect/>
          </a:stretch>
        </p:blipFill>
        <p:spPr>
          <a:xfrm>
            <a:off x="4050665" y="1009650"/>
            <a:ext cx="1237615" cy="1196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693986" y="236389"/>
            <a:ext cx="1173480" cy="391160"/>
          </a:xfrm>
          <a:prstGeom prst="rect">
            <a:avLst/>
          </a:prstGeom>
          <a:noFill/>
        </p:spPr>
        <p:txBody>
          <a:bodyPr wrap="none" rtlCol="0">
            <a:spAutoFit/>
          </a:bodyPr>
          <a:lstStyle/>
          <a:p>
            <a:pPr algn="ctr"/>
            <a:r>
              <a:rPr lang="zh-CN" altLang="en-US" sz="1950" dirty="0">
                <a:solidFill>
                  <a:schemeClr val="accent1"/>
                </a:solidFill>
                <a:latin typeface="微软雅黑" panose="020B0503020204020204" pitchFamily="34" charset="-122"/>
                <a:ea typeface="微软雅黑" panose="020B0503020204020204" pitchFamily="34" charset="-122"/>
                <a:sym typeface="+mn-ea"/>
              </a:rPr>
              <a:t>现存问题</a:t>
            </a:r>
            <a:endParaRPr lang="zh-CN" altLang="en-US" sz="1950" dirty="0">
              <a:solidFill>
                <a:schemeClr val="accent1"/>
              </a:solidFill>
              <a:latin typeface="微软雅黑" panose="020B0503020204020204" pitchFamily="34" charset="-122"/>
              <a:ea typeface="微软雅黑" panose="020B0503020204020204" pitchFamily="34" charset="-122"/>
              <a:sym typeface="+mn-ea"/>
            </a:endParaRPr>
          </a:p>
        </p:txBody>
      </p:sp>
      <p:cxnSp>
        <p:nvCxnSpPr>
          <p:cNvPr id="14" name="直接连接符 13"/>
          <p:cNvCxnSpPr/>
          <p:nvPr/>
        </p:nvCxnSpPr>
        <p:spPr>
          <a:xfrm>
            <a:off x="752813" y="2612771"/>
            <a:ext cx="7689617" cy="0"/>
          </a:xfrm>
          <a:prstGeom prst="line">
            <a:avLst/>
          </a:prstGeom>
          <a:ln w="9525">
            <a:solidFill>
              <a:schemeClr val="bg1">
                <a:lumMod val="6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3251330" y="1347614"/>
            <a:ext cx="2652818" cy="2530316"/>
            <a:chOff x="4430324" y="2168525"/>
            <a:chExt cx="3537090" cy="3067050"/>
          </a:xfrm>
        </p:grpSpPr>
        <p:cxnSp>
          <p:nvCxnSpPr>
            <p:cNvPr id="16" name="直接连接符 15"/>
            <p:cNvCxnSpPr/>
            <p:nvPr/>
          </p:nvCxnSpPr>
          <p:spPr>
            <a:xfrm>
              <a:off x="4430324" y="2168525"/>
              <a:ext cx="0" cy="3067050"/>
            </a:xfrm>
            <a:prstGeom prst="line">
              <a:avLst/>
            </a:prstGeom>
            <a:ln w="9525">
              <a:solidFill>
                <a:schemeClr val="bg1">
                  <a:lumMod val="6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67414" y="2168525"/>
              <a:ext cx="0" cy="3067050"/>
            </a:xfrm>
            <a:prstGeom prst="line">
              <a:avLst/>
            </a:prstGeom>
            <a:ln w="9525">
              <a:solidFill>
                <a:schemeClr val="bg1">
                  <a:lumMod val="6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8" name="Oval 4"/>
          <p:cNvSpPr/>
          <p:nvPr/>
        </p:nvSpPr>
        <p:spPr>
          <a:xfrm>
            <a:off x="611560" y="1562051"/>
            <a:ext cx="437243" cy="43724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773-CAI978" panose="020B0402020204020303" pitchFamily="34" charset="0"/>
                <a:cs typeface="+mn-ea"/>
              </a:rPr>
              <a:t>1</a:t>
            </a:r>
            <a:endParaRPr lang="id-ID" dirty="0">
              <a:solidFill>
                <a:schemeClr val="bg2"/>
              </a:solidFill>
              <a:latin typeface="773-CAI978" panose="020B0402020204020303" pitchFamily="34" charset="0"/>
              <a:cs typeface="+mn-ea"/>
            </a:endParaRPr>
          </a:p>
        </p:txBody>
      </p:sp>
      <p:grpSp>
        <p:nvGrpSpPr>
          <p:cNvPr id="19" name="组合 18"/>
          <p:cNvGrpSpPr/>
          <p:nvPr/>
        </p:nvGrpSpPr>
        <p:grpSpPr>
          <a:xfrm>
            <a:off x="1099815" y="1508045"/>
            <a:ext cx="2024124" cy="783590"/>
            <a:chOff x="7175326" y="1196752"/>
            <a:chExt cx="2698832" cy="1044786"/>
          </a:xfrm>
        </p:grpSpPr>
        <p:sp>
          <p:nvSpPr>
            <p:cNvPr id="20" name="Text Box 7"/>
            <p:cNvSpPr txBox="1">
              <a:spLocks noChangeArrowheads="1"/>
            </p:cNvSpPr>
            <p:nvPr/>
          </p:nvSpPr>
          <p:spPr bwMode="gray">
            <a:xfrm>
              <a:off x="7175326" y="1196752"/>
              <a:ext cx="2160240" cy="1044786"/>
            </a:xfrm>
            <a:prstGeom prst="rect">
              <a:avLst/>
            </a:prstGeom>
            <a:noFill/>
            <a:ln w="9525" algn="ctr">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dirty="0">
                  <a:solidFill>
                    <a:schemeClr val="tx1">
                      <a:lumMod val="65000"/>
                      <a:lumOff val="35000"/>
                    </a:schemeClr>
                  </a:solidFill>
                  <a:latin typeface="+mn-ea"/>
                  <a:ea typeface="+mn-ea"/>
                  <a:cs typeface="+mn-ea"/>
                  <a:sym typeface="方正兰亭黑_GBK" pitchFamily="2" charset="-122"/>
                </a:rPr>
                <a:t>网吧业主、管理人员法律意识淡薄。</a:t>
              </a:r>
              <a:endParaRPr lang="zh-CN" altLang="en-US" sz="1500" dirty="0">
                <a:solidFill>
                  <a:schemeClr val="tx1">
                    <a:lumMod val="65000"/>
                    <a:lumOff val="35000"/>
                  </a:schemeClr>
                </a:solidFill>
                <a:latin typeface="+mn-ea"/>
                <a:ea typeface="+mn-ea"/>
                <a:cs typeface="+mn-ea"/>
                <a:sym typeface="方正兰亭黑_GBK" pitchFamily="2" charset="-122"/>
              </a:endParaRPr>
            </a:p>
          </p:txBody>
        </p:sp>
        <p:sp>
          <p:nvSpPr>
            <p:cNvPr id="21" name="Rectangle 5"/>
            <p:cNvSpPr/>
            <p:nvPr/>
          </p:nvSpPr>
          <p:spPr bwMode="auto">
            <a:xfrm>
              <a:off x="7247334" y="1566467"/>
              <a:ext cx="2626824" cy="49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endParaRPr lang="en-US" altLang="zh-CN" sz="750" dirty="0">
                <a:solidFill>
                  <a:schemeClr val="tx1">
                    <a:lumMod val="65000"/>
                    <a:lumOff val="35000"/>
                  </a:schemeClr>
                </a:solidFill>
                <a:latin typeface="+mn-ea"/>
                <a:cs typeface="+mn-ea"/>
                <a:sym typeface="Gill Sans" charset="0"/>
              </a:endParaRPr>
            </a:p>
          </p:txBody>
        </p:sp>
      </p:grpSp>
      <p:sp>
        <p:nvSpPr>
          <p:cNvPr id="22" name="Oval 4"/>
          <p:cNvSpPr/>
          <p:nvPr/>
        </p:nvSpPr>
        <p:spPr>
          <a:xfrm>
            <a:off x="3391769" y="1563637"/>
            <a:ext cx="437243" cy="43724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773-CAI978" panose="020B0402020204020303" pitchFamily="34" charset="0"/>
                <a:cs typeface="+mn-ea"/>
              </a:rPr>
              <a:t>2</a:t>
            </a:r>
            <a:endParaRPr lang="id-ID" dirty="0">
              <a:solidFill>
                <a:schemeClr val="bg2"/>
              </a:solidFill>
              <a:latin typeface="773-CAI978" panose="020B0402020204020303" pitchFamily="34" charset="0"/>
              <a:cs typeface="+mn-ea"/>
            </a:endParaRPr>
          </a:p>
        </p:txBody>
      </p:sp>
      <p:sp>
        <p:nvSpPr>
          <p:cNvPr id="33" name="Text Box 7"/>
          <p:cNvSpPr txBox="1">
            <a:spLocks noChangeArrowheads="1"/>
          </p:cNvSpPr>
          <p:nvPr/>
        </p:nvSpPr>
        <p:spPr bwMode="gray">
          <a:xfrm>
            <a:off x="3879850" y="1509395"/>
            <a:ext cx="1619885" cy="783590"/>
          </a:xfrm>
          <a:prstGeom prst="rect">
            <a:avLst/>
          </a:prstGeom>
          <a:noFill/>
          <a:ln w="9525" algn="ctr">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dirty="0">
                <a:solidFill>
                  <a:schemeClr val="tx1">
                    <a:lumMod val="65000"/>
                    <a:lumOff val="35000"/>
                  </a:schemeClr>
                </a:solidFill>
                <a:latin typeface="+mn-ea"/>
                <a:ea typeface="+mn-ea"/>
                <a:cs typeface="+mn-ea"/>
                <a:sym typeface="方正兰亭黑_GBK" pitchFamily="2" charset="-122"/>
              </a:rPr>
              <a:t>对网管收银员的重要性缺乏足够的重视 。</a:t>
            </a:r>
            <a:endParaRPr lang="zh-CN" altLang="en-US" sz="1500" dirty="0">
              <a:solidFill>
                <a:schemeClr val="tx1">
                  <a:lumMod val="65000"/>
                  <a:lumOff val="35000"/>
                </a:schemeClr>
              </a:solidFill>
              <a:latin typeface="+mn-ea"/>
              <a:ea typeface="+mn-ea"/>
              <a:cs typeface="+mn-ea"/>
              <a:sym typeface="方正兰亭黑_GBK" pitchFamily="2" charset="-122"/>
            </a:endParaRPr>
          </a:p>
        </p:txBody>
      </p:sp>
      <p:sp>
        <p:nvSpPr>
          <p:cNvPr id="35" name="Oval 4"/>
          <p:cNvSpPr/>
          <p:nvPr/>
        </p:nvSpPr>
        <p:spPr>
          <a:xfrm>
            <a:off x="6038063" y="1563637"/>
            <a:ext cx="437243" cy="43724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773-CAI978" panose="020B0402020204020303" pitchFamily="34" charset="0"/>
                <a:cs typeface="+mn-ea"/>
              </a:rPr>
              <a:t>3</a:t>
            </a:r>
            <a:endParaRPr lang="id-ID" dirty="0">
              <a:solidFill>
                <a:schemeClr val="bg2"/>
              </a:solidFill>
              <a:latin typeface="773-CAI978" panose="020B0402020204020303" pitchFamily="34" charset="0"/>
              <a:cs typeface="+mn-ea"/>
            </a:endParaRPr>
          </a:p>
        </p:txBody>
      </p:sp>
      <p:sp>
        <p:nvSpPr>
          <p:cNvPr id="37" name="Text Box 7"/>
          <p:cNvSpPr txBox="1">
            <a:spLocks noChangeArrowheads="1"/>
          </p:cNvSpPr>
          <p:nvPr/>
        </p:nvSpPr>
        <p:spPr bwMode="gray">
          <a:xfrm>
            <a:off x="6526530" y="1509395"/>
            <a:ext cx="1619885" cy="553085"/>
          </a:xfrm>
          <a:prstGeom prst="rect">
            <a:avLst/>
          </a:prstGeom>
          <a:noFill/>
          <a:ln w="9525" algn="ctr">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500" dirty="0">
                <a:solidFill>
                  <a:schemeClr val="tx1">
                    <a:lumMod val="65000"/>
                    <a:lumOff val="35000"/>
                  </a:schemeClr>
                </a:solidFill>
                <a:latin typeface="+mn-ea"/>
                <a:ea typeface="+mn-ea"/>
                <a:cs typeface="+mn-ea"/>
                <a:sym typeface="方正兰亭黑_GBK" pitchFamily="2" charset="-122"/>
              </a:rPr>
              <a:t>违规接纳未成年人</a:t>
            </a:r>
            <a:endParaRPr lang="en-US" altLang="zh-CN" sz="1500" dirty="0">
              <a:solidFill>
                <a:schemeClr val="tx1">
                  <a:lumMod val="65000"/>
                  <a:lumOff val="35000"/>
                </a:schemeClr>
              </a:solidFill>
              <a:latin typeface="+mn-ea"/>
              <a:ea typeface="+mn-ea"/>
              <a:cs typeface="+mn-ea"/>
              <a:sym typeface="方正兰亭黑_GBK" pitchFamily="2" charset="-122"/>
            </a:endParaRPr>
          </a:p>
        </p:txBody>
      </p:sp>
      <p:sp>
        <p:nvSpPr>
          <p:cNvPr id="39" name="Oval 4"/>
          <p:cNvSpPr/>
          <p:nvPr/>
        </p:nvSpPr>
        <p:spPr>
          <a:xfrm>
            <a:off x="611560" y="2859781"/>
            <a:ext cx="437243" cy="43724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773-CAI978" panose="020B0402020204020303" pitchFamily="34" charset="0"/>
                <a:cs typeface="+mn-ea"/>
              </a:rPr>
              <a:t>4</a:t>
            </a:r>
            <a:endParaRPr lang="id-ID" dirty="0">
              <a:solidFill>
                <a:schemeClr val="bg2"/>
              </a:solidFill>
              <a:latin typeface="773-CAI978" panose="020B0402020204020303" pitchFamily="34" charset="0"/>
              <a:cs typeface="+mn-ea"/>
            </a:endParaRPr>
          </a:p>
        </p:txBody>
      </p:sp>
      <p:sp>
        <p:nvSpPr>
          <p:cNvPr id="41" name="Text Box 7"/>
          <p:cNvSpPr txBox="1">
            <a:spLocks noChangeArrowheads="1"/>
          </p:cNvSpPr>
          <p:nvPr/>
        </p:nvSpPr>
        <p:spPr bwMode="gray">
          <a:xfrm>
            <a:off x="1099820" y="2806065"/>
            <a:ext cx="1619885" cy="553085"/>
          </a:xfrm>
          <a:prstGeom prst="rect">
            <a:avLst/>
          </a:prstGeom>
          <a:noFill/>
          <a:ln w="9525" algn="ctr">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dirty="0">
                <a:solidFill>
                  <a:schemeClr val="tx1">
                    <a:lumMod val="65000"/>
                    <a:lumOff val="35000"/>
                  </a:schemeClr>
                </a:solidFill>
                <a:latin typeface="+mn-ea"/>
                <a:ea typeface="+mn-ea"/>
                <a:cs typeface="+mn-ea"/>
                <a:sym typeface="方正兰亭黑_GBK" pitchFamily="2" charset="-122"/>
              </a:rPr>
              <a:t>网吧存在网络安全问题</a:t>
            </a:r>
            <a:endParaRPr lang="zh-CN" altLang="en-US" sz="1500" dirty="0">
              <a:solidFill>
                <a:schemeClr val="tx1">
                  <a:lumMod val="65000"/>
                  <a:lumOff val="35000"/>
                </a:schemeClr>
              </a:solidFill>
              <a:latin typeface="+mn-ea"/>
              <a:ea typeface="+mn-ea"/>
              <a:cs typeface="+mn-ea"/>
              <a:sym typeface="方正兰亭黑_GBK" pitchFamily="2" charset="-122"/>
            </a:endParaRPr>
          </a:p>
        </p:txBody>
      </p:sp>
      <p:sp>
        <p:nvSpPr>
          <p:cNvPr id="43" name="Oval 4"/>
          <p:cNvSpPr/>
          <p:nvPr/>
        </p:nvSpPr>
        <p:spPr>
          <a:xfrm>
            <a:off x="3391769" y="2861366"/>
            <a:ext cx="437243" cy="43724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773-CAI978" panose="020B0402020204020303" pitchFamily="34" charset="0"/>
                <a:cs typeface="+mn-ea"/>
              </a:rPr>
              <a:t>5</a:t>
            </a:r>
            <a:endParaRPr lang="id-ID" dirty="0">
              <a:solidFill>
                <a:schemeClr val="bg2"/>
              </a:solidFill>
              <a:latin typeface="773-CAI978" panose="020B0402020204020303" pitchFamily="34" charset="0"/>
              <a:cs typeface="+mn-ea"/>
            </a:endParaRPr>
          </a:p>
        </p:txBody>
      </p:sp>
      <p:sp>
        <p:nvSpPr>
          <p:cNvPr id="45" name="Text Box 7"/>
          <p:cNvSpPr txBox="1">
            <a:spLocks noChangeArrowheads="1"/>
          </p:cNvSpPr>
          <p:nvPr/>
        </p:nvSpPr>
        <p:spPr bwMode="gray">
          <a:xfrm>
            <a:off x="3879850" y="2807335"/>
            <a:ext cx="1619885" cy="553085"/>
          </a:xfrm>
          <a:prstGeom prst="rect">
            <a:avLst/>
          </a:prstGeom>
          <a:noFill/>
          <a:ln w="9525" algn="ctr">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dirty="0">
                <a:solidFill>
                  <a:schemeClr val="tx1">
                    <a:lumMod val="65000"/>
                    <a:lumOff val="35000"/>
                  </a:schemeClr>
                </a:solidFill>
                <a:latin typeface="+mn-ea"/>
                <a:ea typeface="+mn-ea"/>
                <a:cs typeface="+mn-ea"/>
                <a:sym typeface="方正兰亭黑_GBK" pitchFamily="2" charset="-122"/>
              </a:rPr>
              <a:t>网吧证照不全或无证营业</a:t>
            </a:r>
            <a:endParaRPr lang="zh-CN" altLang="en-US" sz="1500" dirty="0">
              <a:solidFill>
                <a:schemeClr val="tx1">
                  <a:lumMod val="65000"/>
                  <a:lumOff val="35000"/>
                </a:schemeClr>
              </a:solidFill>
              <a:latin typeface="+mn-ea"/>
              <a:ea typeface="+mn-ea"/>
              <a:cs typeface="+mn-ea"/>
              <a:sym typeface="方正兰亭黑_GBK" pitchFamily="2" charset="-122"/>
            </a:endParaRPr>
          </a:p>
        </p:txBody>
      </p:sp>
      <p:sp>
        <p:nvSpPr>
          <p:cNvPr id="47" name="Oval 4"/>
          <p:cNvSpPr/>
          <p:nvPr/>
        </p:nvSpPr>
        <p:spPr>
          <a:xfrm>
            <a:off x="6038063" y="2861366"/>
            <a:ext cx="437243" cy="43724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773-CAI978" panose="020B0402020204020303" pitchFamily="34" charset="0"/>
                <a:cs typeface="+mn-ea"/>
              </a:rPr>
              <a:t>6</a:t>
            </a:r>
            <a:endParaRPr lang="id-ID" dirty="0">
              <a:solidFill>
                <a:schemeClr val="bg2"/>
              </a:solidFill>
              <a:latin typeface="773-CAI978" panose="020B0402020204020303" pitchFamily="34" charset="0"/>
              <a:cs typeface="+mn-ea"/>
            </a:endParaRPr>
          </a:p>
        </p:txBody>
      </p:sp>
      <p:sp>
        <p:nvSpPr>
          <p:cNvPr id="49" name="Text Box 7"/>
          <p:cNvSpPr txBox="1">
            <a:spLocks noChangeArrowheads="1"/>
          </p:cNvSpPr>
          <p:nvPr/>
        </p:nvSpPr>
        <p:spPr bwMode="gray">
          <a:xfrm>
            <a:off x="6526530" y="2807335"/>
            <a:ext cx="1619885" cy="553085"/>
          </a:xfrm>
          <a:prstGeom prst="rect">
            <a:avLst/>
          </a:prstGeom>
          <a:noFill/>
          <a:ln w="9525" algn="ctr">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dirty="0">
                <a:solidFill>
                  <a:schemeClr val="tx1">
                    <a:lumMod val="65000"/>
                    <a:lumOff val="35000"/>
                  </a:schemeClr>
                </a:solidFill>
                <a:latin typeface="+mn-ea"/>
                <a:ea typeface="+mn-ea"/>
                <a:cs typeface="+mn-ea"/>
                <a:sym typeface="方正兰亭黑_GBK" pitchFamily="2" charset="-122"/>
              </a:rPr>
              <a:t>存在消防安全隐患</a:t>
            </a:r>
            <a:endParaRPr lang="zh-CN" altLang="en-US" sz="1500" dirty="0">
              <a:solidFill>
                <a:schemeClr val="tx1">
                  <a:lumMod val="65000"/>
                  <a:lumOff val="35000"/>
                </a:schemeClr>
              </a:solidFill>
              <a:latin typeface="+mn-ea"/>
              <a:ea typeface="+mn-ea"/>
              <a:cs typeface="+mn-ea"/>
              <a:sym typeface="方正兰亭黑_GBK"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par>
                                <p:cTn id="14" presetID="22" presetClass="entr" presetSubtype="4" fill="hold" nodeType="withEffect">
                                  <p:stCondLst>
                                    <p:cond delay="25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75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175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2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par>
                          <p:cTn id="36" fill="hold">
                            <p:stCondLst>
                              <p:cond delay="2750"/>
                            </p:stCondLst>
                            <p:childTnLst>
                              <p:par>
                                <p:cTn id="37" presetID="10" presetClass="entr" presetSubtype="0"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par>
                          <p:cTn id="40" fill="hold">
                            <p:stCondLst>
                              <p:cond delay="3250"/>
                            </p:stCondLst>
                            <p:childTnLst>
                              <p:par>
                                <p:cTn id="41" presetID="22" presetClass="entr" presetSubtype="2" fill="hold" grpId="0" nodeType="afterEffect">
                                  <p:stCondLst>
                                    <p:cond delay="0"/>
                                  </p:stCondLst>
                                  <p:childTnLst>
                                    <p:set>
                                      <p:cBhvr>
                                        <p:cTn id="42" dur="500"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p:stCondLst>
                              <p:cond delay="3750"/>
                            </p:stCondLst>
                            <p:childTnLst>
                              <p:par>
                                <p:cTn id="45" presetID="10"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childTnLst>
                          </p:cTn>
                        </p:par>
                        <p:par>
                          <p:cTn id="48" fill="hold">
                            <p:stCondLst>
                              <p:cond delay="4250"/>
                            </p:stCondLst>
                            <p:childTnLst>
                              <p:par>
                                <p:cTn id="49" presetID="22" presetClass="entr" presetSubtype="8"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par>
                          <p:cTn id="56" fill="hold">
                            <p:stCondLst>
                              <p:cond delay="5250"/>
                            </p:stCondLst>
                            <p:childTnLst>
                              <p:par>
                                <p:cTn id="57" presetID="22" presetClass="entr" presetSubtype="4"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down)">
                                      <p:cBhvr>
                                        <p:cTn id="59" dur="500"/>
                                        <p:tgtEl>
                                          <p:spTgt spid="45"/>
                                        </p:tgtEl>
                                      </p:cBhvr>
                                    </p:animEffect>
                                  </p:childTnLst>
                                </p:cTn>
                              </p:par>
                            </p:childTnLst>
                          </p:cTn>
                        </p:par>
                        <p:par>
                          <p:cTn id="60" fill="hold">
                            <p:stCondLst>
                              <p:cond delay="5750"/>
                            </p:stCondLst>
                            <p:childTnLst>
                              <p:par>
                                <p:cTn id="61" presetID="10" presetClass="entr" presetSubtype="0"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childTnLst>
                          </p:cTn>
                        </p:par>
                        <p:par>
                          <p:cTn id="64" fill="hold">
                            <p:stCondLst>
                              <p:cond delay="6250"/>
                            </p:stCondLst>
                            <p:childTnLst>
                              <p:par>
                                <p:cTn id="65" presetID="22" presetClass="entr" presetSubtype="2"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right)">
                                      <p:cBhvr>
                                        <p:cTn id="6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animBg="1"/>
      <p:bldP spid="22" grpId="0" animBg="1"/>
      <p:bldP spid="33" grpId="0"/>
      <p:bldP spid="35" grpId="0" animBg="1"/>
      <p:bldP spid="37" grpId="0"/>
      <p:bldP spid="39" grpId="0" animBg="1"/>
      <p:bldP spid="41" grpId="0"/>
      <p:bldP spid="43" grpId="0" animBg="1"/>
      <p:bldP spid="45" grpId="0"/>
      <p:bldP spid="47" grpId="0" animBg="1"/>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678180" cy="391160"/>
          </a:xfrm>
          <a:prstGeom prst="rect">
            <a:avLst/>
          </a:prstGeom>
          <a:noFill/>
        </p:spPr>
        <p:txBody>
          <a:bodyPr wrap="none" rtlCol="0">
            <a:spAutoFit/>
          </a:bodyPr>
          <a:lstStyle/>
          <a:p>
            <a:r>
              <a:rPr lang="zh-CN" altLang="en-US" sz="1950" dirty="0">
                <a:solidFill>
                  <a:schemeClr val="accent1"/>
                </a:solidFill>
                <a:latin typeface="微软雅黑" panose="020B0503020204020204" pitchFamily="34" charset="-122"/>
                <a:ea typeface="微软雅黑" panose="020B0503020204020204" pitchFamily="34" charset="-122"/>
              </a:rPr>
              <a:t>概述</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3461248" y="1651081"/>
            <a:ext cx="1287211" cy="1974555"/>
            <a:chOff x="4620464" y="2113215"/>
            <a:chExt cx="1716281" cy="2632740"/>
          </a:xfrm>
        </p:grpSpPr>
        <p:sp>
          <p:nvSpPr>
            <p:cNvPr id="28" name="梯形 27"/>
            <p:cNvSpPr/>
            <p:nvPr/>
          </p:nvSpPr>
          <p:spPr>
            <a:xfrm rot="5400000">
              <a:off x="4072040" y="3142553"/>
              <a:ext cx="1669739" cy="572892"/>
            </a:xfrm>
            <a:prstGeom prst="trapezoid">
              <a:avLst>
                <a:gd name="adj" fmla="val 5764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n-ea"/>
                <a:cs typeface="+mn-ea"/>
              </a:endParaRPr>
            </a:p>
          </p:txBody>
        </p:sp>
        <p:sp>
          <p:nvSpPr>
            <p:cNvPr id="29" name="梯形 28"/>
            <p:cNvSpPr/>
            <p:nvPr/>
          </p:nvSpPr>
          <p:spPr>
            <a:xfrm rot="8993242">
              <a:off x="4664982" y="2113215"/>
              <a:ext cx="1669739" cy="572892"/>
            </a:xfrm>
            <a:prstGeom prst="trapezoid">
              <a:avLst>
                <a:gd name="adj" fmla="val 57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n-ea"/>
                <a:cs typeface="+mn-ea"/>
              </a:endParaRPr>
            </a:p>
          </p:txBody>
        </p:sp>
        <p:sp>
          <p:nvSpPr>
            <p:cNvPr id="30" name="梯形 29"/>
            <p:cNvSpPr/>
            <p:nvPr/>
          </p:nvSpPr>
          <p:spPr>
            <a:xfrm rot="1800000">
              <a:off x="4667006" y="4173063"/>
              <a:ext cx="1669739" cy="572892"/>
            </a:xfrm>
            <a:prstGeom prst="trapezoid">
              <a:avLst>
                <a:gd name="adj" fmla="val 57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n-ea"/>
                <a:cs typeface="+mn-ea"/>
              </a:endParaRPr>
            </a:p>
          </p:txBody>
        </p:sp>
      </p:grpSp>
      <p:grpSp>
        <p:nvGrpSpPr>
          <p:cNvPr id="31" name="组合 30"/>
          <p:cNvGrpSpPr/>
          <p:nvPr/>
        </p:nvGrpSpPr>
        <p:grpSpPr>
          <a:xfrm>
            <a:off x="4388600" y="1650208"/>
            <a:ext cx="1287208" cy="1974546"/>
            <a:chOff x="5856933" y="2112051"/>
            <a:chExt cx="1716277" cy="2632728"/>
          </a:xfrm>
        </p:grpSpPr>
        <p:sp>
          <p:nvSpPr>
            <p:cNvPr id="32" name="梯形 31"/>
            <p:cNvSpPr/>
            <p:nvPr/>
          </p:nvSpPr>
          <p:spPr>
            <a:xfrm rot="16200000" flipH="1">
              <a:off x="6451894" y="3142555"/>
              <a:ext cx="1669739" cy="572892"/>
            </a:xfrm>
            <a:prstGeom prst="trapezoid">
              <a:avLst>
                <a:gd name="adj" fmla="val 576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n-ea"/>
                <a:cs typeface="+mn-ea"/>
              </a:endParaRPr>
            </a:p>
          </p:txBody>
        </p:sp>
        <p:sp>
          <p:nvSpPr>
            <p:cNvPr id="44" name="梯形 43"/>
            <p:cNvSpPr/>
            <p:nvPr/>
          </p:nvSpPr>
          <p:spPr>
            <a:xfrm rot="19793242" flipH="1">
              <a:off x="5858956" y="4171887"/>
              <a:ext cx="1669739" cy="572892"/>
            </a:xfrm>
            <a:prstGeom prst="trapezoid">
              <a:avLst>
                <a:gd name="adj" fmla="val 576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n-ea"/>
                <a:cs typeface="+mn-ea"/>
              </a:endParaRPr>
            </a:p>
          </p:txBody>
        </p:sp>
        <p:sp>
          <p:nvSpPr>
            <p:cNvPr id="45" name="梯形 44"/>
            <p:cNvSpPr/>
            <p:nvPr/>
          </p:nvSpPr>
          <p:spPr>
            <a:xfrm rot="12600000" flipH="1">
              <a:off x="5856933" y="2112051"/>
              <a:ext cx="1669739" cy="572892"/>
            </a:xfrm>
            <a:prstGeom prst="trapezoid">
              <a:avLst>
                <a:gd name="adj" fmla="val 576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n-ea"/>
                <a:cs typeface="+mn-ea"/>
              </a:endParaRPr>
            </a:p>
          </p:txBody>
        </p:sp>
      </p:grpSp>
      <p:cxnSp>
        <p:nvCxnSpPr>
          <p:cNvPr id="46" name="直接连接符 45"/>
          <p:cNvCxnSpPr/>
          <p:nvPr/>
        </p:nvCxnSpPr>
        <p:spPr>
          <a:xfrm>
            <a:off x="899592" y="2635730"/>
            <a:ext cx="2397975" cy="2"/>
          </a:xfrm>
          <a:prstGeom prst="line">
            <a:avLst/>
          </a:prstGeom>
          <a:ln w="12700">
            <a:solidFill>
              <a:schemeClr val="bg2">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任意多边形 46"/>
          <p:cNvSpPr/>
          <p:nvPr/>
        </p:nvSpPr>
        <p:spPr>
          <a:xfrm>
            <a:off x="960318" y="1332979"/>
            <a:ext cx="2811769" cy="324065"/>
          </a:xfrm>
          <a:custGeom>
            <a:avLst/>
            <a:gdLst>
              <a:gd name="connsiteX0" fmla="*/ 0 w 3611880"/>
              <a:gd name="connsiteY0" fmla="*/ 0 h 678180"/>
              <a:gd name="connsiteX1" fmla="*/ 2933700 w 3611880"/>
              <a:gd name="connsiteY1" fmla="*/ 0 h 678180"/>
              <a:gd name="connsiteX2" fmla="*/ 3611880 w 3611880"/>
              <a:gd name="connsiteY2" fmla="*/ 678180 h 678180"/>
            </a:gdLst>
            <a:ahLst/>
            <a:cxnLst>
              <a:cxn ang="0">
                <a:pos x="connsiteX0" y="connsiteY0"/>
              </a:cxn>
              <a:cxn ang="0">
                <a:pos x="connsiteX1" y="connsiteY1"/>
              </a:cxn>
              <a:cxn ang="0">
                <a:pos x="connsiteX2" y="connsiteY2"/>
              </a:cxn>
            </a:cxnLst>
            <a:rect l="l" t="t" r="r" b="b"/>
            <a:pathLst>
              <a:path w="3611880" h="678180">
                <a:moveTo>
                  <a:pt x="0" y="0"/>
                </a:moveTo>
                <a:lnTo>
                  <a:pt x="2933700" y="0"/>
                </a:lnTo>
                <a:lnTo>
                  <a:pt x="3611880" y="678180"/>
                </a:lnTo>
              </a:path>
            </a:pathLst>
          </a:custGeom>
          <a:ln w="12700">
            <a:solidFill>
              <a:schemeClr val="bg2">
                <a:lumMod val="65000"/>
              </a:schemeClr>
            </a:solidFill>
            <a:tailEnd type="ova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a:solidFill>
                <a:schemeClr val="tx1">
                  <a:lumMod val="65000"/>
                  <a:lumOff val="35000"/>
                </a:schemeClr>
              </a:solidFill>
              <a:latin typeface="+mn-ea"/>
              <a:cs typeface="+mn-ea"/>
            </a:endParaRPr>
          </a:p>
        </p:txBody>
      </p:sp>
      <p:sp>
        <p:nvSpPr>
          <p:cNvPr id="48" name="任意多边形 47"/>
          <p:cNvSpPr/>
          <p:nvPr/>
        </p:nvSpPr>
        <p:spPr>
          <a:xfrm flipV="1">
            <a:off x="957416" y="3614412"/>
            <a:ext cx="2811769" cy="324065"/>
          </a:xfrm>
          <a:custGeom>
            <a:avLst/>
            <a:gdLst>
              <a:gd name="connsiteX0" fmla="*/ 0 w 3611880"/>
              <a:gd name="connsiteY0" fmla="*/ 0 h 678180"/>
              <a:gd name="connsiteX1" fmla="*/ 2933700 w 3611880"/>
              <a:gd name="connsiteY1" fmla="*/ 0 h 678180"/>
              <a:gd name="connsiteX2" fmla="*/ 3611880 w 3611880"/>
              <a:gd name="connsiteY2" fmla="*/ 678180 h 678180"/>
            </a:gdLst>
            <a:ahLst/>
            <a:cxnLst>
              <a:cxn ang="0">
                <a:pos x="connsiteX0" y="connsiteY0"/>
              </a:cxn>
              <a:cxn ang="0">
                <a:pos x="connsiteX1" y="connsiteY1"/>
              </a:cxn>
              <a:cxn ang="0">
                <a:pos x="connsiteX2" y="connsiteY2"/>
              </a:cxn>
            </a:cxnLst>
            <a:rect l="l" t="t" r="r" b="b"/>
            <a:pathLst>
              <a:path w="3611880" h="678180">
                <a:moveTo>
                  <a:pt x="0" y="0"/>
                </a:moveTo>
                <a:lnTo>
                  <a:pt x="2933700" y="0"/>
                </a:lnTo>
                <a:lnTo>
                  <a:pt x="3611880" y="678180"/>
                </a:lnTo>
              </a:path>
            </a:pathLst>
          </a:custGeom>
          <a:ln w="12700">
            <a:solidFill>
              <a:schemeClr val="bg2">
                <a:lumMod val="65000"/>
              </a:schemeClr>
            </a:solidFill>
            <a:tailEnd type="ova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a:solidFill>
                <a:schemeClr val="tx1">
                  <a:lumMod val="65000"/>
                  <a:lumOff val="35000"/>
                </a:schemeClr>
              </a:solidFill>
              <a:latin typeface="+mn-ea"/>
              <a:cs typeface="+mn-ea"/>
            </a:endParaRPr>
          </a:p>
        </p:txBody>
      </p:sp>
      <p:cxnSp>
        <p:nvCxnSpPr>
          <p:cNvPr id="49" name="直接连接符 48"/>
          <p:cNvCxnSpPr/>
          <p:nvPr/>
        </p:nvCxnSpPr>
        <p:spPr>
          <a:xfrm flipH="1">
            <a:off x="5819824" y="2635730"/>
            <a:ext cx="2276468" cy="0"/>
          </a:xfrm>
          <a:prstGeom prst="line">
            <a:avLst/>
          </a:prstGeom>
          <a:ln w="12700">
            <a:solidFill>
              <a:schemeClr val="bg2">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50" name="任意多边形 49"/>
          <p:cNvSpPr/>
          <p:nvPr/>
        </p:nvSpPr>
        <p:spPr>
          <a:xfrm flipH="1">
            <a:off x="5364974" y="1332979"/>
            <a:ext cx="2761575" cy="324065"/>
          </a:xfrm>
          <a:custGeom>
            <a:avLst/>
            <a:gdLst>
              <a:gd name="connsiteX0" fmla="*/ 0 w 3611880"/>
              <a:gd name="connsiteY0" fmla="*/ 0 h 678180"/>
              <a:gd name="connsiteX1" fmla="*/ 2933700 w 3611880"/>
              <a:gd name="connsiteY1" fmla="*/ 0 h 678180"/>
              <a:gd name="connsiteX2" fmla="*/ 3611880 w 3611880"/>
              <a:gd name="connsiteY2" fmla="*/ 678180 h 678180"/>
            </a:gdLst>
            <a:ahLst/>
            <a:cxnLst>
              <a:cxn ang="0">
                <a:pos x="connsiteX0" y="connsiteY0"/>
              </a:cxn>
              <a:cxn ang="0">
                <a:pos x="connsiteX1" y="connsiteY1"/>
              </a:cxn>
              <a:cxn ang="0">
                <a:pos x="connsiteX2" y="connsiteY2"/>
              </a:cxn>
            </a:cxnLst>
            <a:rect l="l" t="t" r="r" b="b"/>
            <a:pathLst>
              <a:path w="3611880" h="678180">
                <a:moveTo>
                  <a:pt x="0" y="0"/>
                </a:moveTo>
                <a:lnTo>
                  <a:pt x="2933700" y="0"/>
                </a:lnTo>
                <a:lnTo>
                  <a:pt x="3611880" y="678180"/>
                </a:lnTo>
              </a:path>
            </a:pathLst>
          </a:custGeom>
          <a:ln w="12700">
            <a:solidFill>
              <a:schemeClr val="bg2">
                <a:lumMod val="65000"/>
              </a:schemeClr>
            </a:solidFill>
            <a:tailEnd type="ova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a:solidFill>
                <a:schemeClr val="tx1">
                  <a:lumMod val="65000"/>
                  <a:lumOff val="35000"/>
                </a:schemeClr>
              </a:solidFill>
              <a:latin typeface="+mn-ea"/>
              <a:cs typeface="+mn-ea"/>
            </a:endParaRPr>
          </a:p>
        </p:txBody>
      </p:sp>
      <p:sp>
        <p:nvSpPr>
          <p:cNvPr id="51" name="任意多边形 50"/>
          <p:cNvSpPr/>
          <p:nvPr/>
        </p:nvSpPr>
        <p:spPr>
          <a:xfrm flipH="1" flipV="1">
            <a:off x="5367874" y="3614414"/>
            <a:ext cx="2761575" cy="324065"/>
          </a:xfrm>
          <a:custGeom>
            <a:avLst/>
            <a:gdLst>
              <a:gd name="connsiteX0" fmla="*/ 0 w 3611880"/>
              <a:gd name="connsiteY0" fmla="*/ 0 h 678180"/>
              <a:gd name="connsiteX1" fmla="*/ 2933700 w 3611880"/>
              <a:gd name="connsiteY1" fmla="*/ 0 h 678180"/>
              <a:gd name="connsiteX2" fmla="*/ 3611880 w 3611880"/>
              <a:gd name="connsiteY2" fmla="*/ 678180 h 678180"/>
            </a:gdLst>
            <a:ahLst/>
            <a:cxnLst>
              <a:cxn ang="0">
                <a:pos x="connsiteX0" y="connsiteY0"/>
              </a:cxn>
              <a:cxn ang="0">
                <a:pos x="connsiteX1" y="connsiteY1"/>
              </a:cxn>
              <a:cxn ang="0">
                <a:pos x="connsiteX2" y="connsiteY2"/>
              </a:cxn>
            </a:cxnLst>
            <a:rect l="l" t="t" r="r" b="b"/>
            <a:pathLst>
              <a:path w="3611880" h="678180">
                <a:moveTo>
                  <a:pt x="0" y="0"/>
                </a:moveTo>
                <a:lnTo>
                  <a:pt x="2933700" y="0"/>
                </a:lnTo>
                <a:lnTo>
                  <a:pt x="3611880" y="678180"/>
                </a:lnTo>
              </a:path>
            </a:pathLst>
          </a:custGeom>
          <a:ln w="12700">
            <a:solidFill>
              <a:schemeClr val="bg2">
                <a:lumMod val="65000"/>
              </a:schemeClr>
            </a:solidFill>
            <a:tailEnd type="ova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a:solidFill>
                <a:schemeClr val="tx1">
                  <a:lumMod val="65000"/>
                  <a:lumOff val="35000"/>
                </a:schemeClr>
              </a:solidFill>
              <a:latin typeface="+mn-ea"/>
              <a:cs typeface="+mn-ea"/>
            </a:endParaRPr>
          </a:p>
        </p:txBody>
      </p:sp>
      <p:grpSp>
        <p:nvGrpSpPr>
          <p:cNvPr id="52" name="组合 51"/>
          <p:cNvGrpSpPr/>
          <p:nvPr/>
        </p:nvGrpSpPr>
        <p:grpSpPr>
          <a:xfrm>
            <a:off x="928288" y="1059582"/>
            <a:ext cx="2199510" cy="1124233"/>
            <a:chOff x="812801" y="1324547"/>
            <a:chExt cx="3363063" cy="1498975"/>
          </a:xfrm>
        </p:grpSpPr>
        <p:sp>
          <p:nvSpPr>
            <p:cNvPr id="53" name="文本框 45"/>
            <p:cNvSpPr txBox="1"/>
            <p:nvPr/>
          </p:nvSpPr>
          <p:spPr>
            <a:xfrm>
              <a:off x="1112390" y="1324547"/>
              <a:ext cx="3063474" cy="416559"/>
            </a:xfrm>
            <a:prstGeom prst="rect">
              <a:avLst/>
            </a:prstGeom>
            <a:noFill/>
          </p:spPr>
          <p:txBody>
            <a:bodyPr wrap="square" rtlCol="0">
              <a:spAutoFit/>
            </a:bodyPr>
            <a:lstStyle/>
            <a:p>
              <a:pPr algn="r">
                <a:lnSpc>
                  <a:spcPct val="90000"/>
                </a:lnSpc>
                <a:spcBef>
                  <a:spcPts val="750"/>
                </a:spcBef>
              </a:pPr>
              <a:r>
                <a:rPr lang="en-US" altLang="zh-CN" sz="1600" dirty="0">
                  <a:solidFill>
                    <a:schemeClr val="tx1">
                      <a:lumMod val="65000"/>
                      <a:lumOff val="35000"/>
                    </a:schemeClr>
                  </a:solidFill>
                  <a:latin typeface="+mn-ea"/>
                  <a:cs typeface="+mn-ea"/>
                </a:rPr>
                <a:t>01</a:t>
              </a:r>
              <a:endParaRPr lang="en-US" altLang="zh-CN" sz="1600" dirty="0">
                <a:solidFill>
                  <a:schemeClr val="tx1">
                    <a:lumMod val="65000"/>
                    <a:lumOff val="35000"/>
                  </a:schemeClr>
                </a:solidFill>
                <a:latin typeface="+mn-ea"/>
                <a:cs typeface="+mn-ea"/>
              </a:endParaRPr>
            </a:p>
          </p:txBody>
        </p:sp>
        <p:sp>
          <p:nvSpPr>
            <p:cNvPr id="54" name="文本框 48"/>
            <p:cNvSpPr txBox="1"/>
            <p:nvPr/>
          </p:nvSpPr>
          <p:spPr>
            <a:xfrm>
              <a:off x="812801" y="1743177"/>
              <a:ext cx="3363063" cy="1080345"/>
            </a:xfrm>
            <a:prstGeom prst="rect">
              <a:avLst/>
            </a:prstGeom>
            <a:noFill/>
          </p:spPr>
          <p:txBody>
            <a:bodyPr wrap="square" rtlCol="0">
              <a:spAutoFit/>
            </a:bodyPr>
            <a:lstStyle/>
            <a:p>
              <a:pPr algn="l">
                <a:lnSpc>
                  <a:spcPct val="130000"/>
                </a:lnSpc>
              </a:pPr>
              <a:r>
                <a:rPr lang="zh-CN" altLang="en-US" sz="1200" dirty="0">
                  <a:solidFill>
                    <a:schemeClr val="tx1">
                      <a:lumMod val="65000"/>
                      <a:lumOff val="35000"/>
                    </a:schemeClr>
                  </a:solidFill>
                  <a:latin typeface="+mn-ea"/>
                  <a:cs typeface="+mn-ea"/>
                </a:rPr>
                <a:t>机器消息管理系统五大管理功能使机器管理员的日程工作更加快捷方便，更加完善</a:t>
              </a:r>
              <a:endParaRPr lang="zh-CN" altLang="en-US" sz="1200" dirty="0">
                <a:solidFill>
                  <a:schemeClr val="tx1">
                    <a:lumMod val="65000"/>
                    <a:lumOff val="35000"/>
                  </a:schemeClr>
                </a:solidFill>
                <a:latin typeface="+mn-ea"/>
                <a:cs typeface="+mn-ea"/>
              </a:endParaRPr>
            </a:p>
          </p:txBody>
        </p:sp>
      </p:grpSp>
      <p:grpSp>
        <p:nvGrpSpPr>
          <p:cNvPr id="55" name="组合 54"/>
          <p:cNvGrpSpPr/>
          <p:nvPr/>
        </p:nvGrpSpPr>
        <p:grpSpPr>
          <a:xfrm>
            <a:off x="928293" y="2367142"/>
            <a:ext cx="2199510" cy="1126517"/>
            <a:chOff x="812809" y="3067962"/>
            <a:chExt cx="3363062" cy="1502023"/>
          </a:xfrm>
        </p:grpSpPr>
        <p:sp>
          <p:nvSpPr>
            <p:cNvPr id="56" name="文本框 46"/>
            <p:cNvSpPr txBox="1"/>
            <p:nvPr/>
          </p:nvSpPr>
          <p:spPr>
            <a:xfrm>
              <a:off x="1112398" y="3067962"/>
              <a:ext cx="3063473" cy="416560"/>
            </a:xfrm>
            <a:prstGeom prst="rect">
              <a:avLst/>
            </a:prstGeom>
            <a:noFill/>
          </p:spPr>
          <p:txBody>
            <a:bodyPr wrap="square" rtlCol="0">
              <a:spAutoFit/>
            </a:bodyPr>
            <a:lstStyle/>
            <a:p>
              <a:pPr algn="r">
                <a:lnSpc>
                  <a:spcPct val="90000"/>
                </a:lnSpc>
                <a:spcBef>
                  <a:spcPts val="750"/>
                </a:spcBef>
              </a:pPr>
              <a:r>
                <a:rPr lang="en-US" altLang="zh-CN" sz="1600" dirty="0">
                  <a:solidFill>
                    <a:schemeClr val="tx1">
                      <a:lumMod val="65000"/>
                      <a:lumOff val="35000"/>
                    </a:schemeClr>
                  </a:solidFill>
                  <a:latin typeface="+mn-ea"/>
                  <a:cs typeface="+mn-ea"/>
                </a:rPr>
                <a:t>03</a:t>
              </a:r>
              <a:endParaRPr lang="en-US" altLang="zh-CN" sz="1600" dirty="0">
                <a:solidFill>
                  <a:schemeClr val="tx1">
                    <a:lumMod val="65000"/>
                    <a:lumOff val="35000"/>
                  </a:schemeClr>
                </a:solidFill>
                <a:latin typeface="+mn-ea"/>
                <a:cs typeface="+mn-ea"/>
              </a:endParaRPr>
            </a:p>
          </p:txBody>
        </p:sp>
        <p:sp>
          <p:nvSpPr>
            <p:cNvPr id="57" name="文本框 49"/>
            <p:cNvSpPr txBox="1"/>
            <p:nvPr/>
          </p:nvSpPr>
          <p:spPr>
            <a:xfrm>
              <a:off x="812809" y="3489638"/>
              <a:ext cx="3363062" cy="1080347"/>
            </a:xfrm>
            <a:prstGeom prst="rect">
              <a:avLst/>
            </a:prstGeom>
            <a:noFill/>
          </p:spPr>
          <p:txBody>
            <a:bodyPr wrap="square" rtlCol="0">
              <a:spAutoFit/>
            </a:bodyPr>
            <a:lstStyle/>
            <a:p>
              <a:pPr lvl="0" algn="l">
                <a:lnSpc>
                  <a:spcPct val="130000"/>
                </a:lnSpc>
                <a:buClrTx/>
                <a:buSzTx/>
                <a:buFontTx/>
              </a:pPr>
              <a:r>
                <a:rPr lang="zh-CN" altLang="en-US" sz="1200" dirty="0">
                  <a:solidFill>
                    <a:schemeClr val="tx1">
                      <a:lumMod val="65000"/>
                      <a:lumOff val="35000"/>
                    </a:schemeClr>
                  </a:solidFill>
                  <a:latin typeface="+mn-ea"/>
                  <a:cs typeface="+mn-ea"/>
                  <a:sym typeface="+mn-ea"/>
                </a:rPr>
                <a:t>客户留言帮助网吧管理者管理监督工作人员，提供更好的用户体验</a:t>
              </a:r>
              <a:endParaRPr lang="zh-CN" altLang="en-US" sz="1200" dirty="0">
                <a:solidFill>
                  <a:schemeClr val="tx1">
                    <a:lumMod val="65000"/>
                    <a:lumOff val="35000"/>
                  </a:schemeClr>
                </a:solidFill>
                <a:latin typeface="+mn-ea"/>
                <a:cs typeface="+mn-ea"/>
                <a:sym typeface="+mn-ea"/>
              </a:endParaRPr>
            </a:p>
          </p:txBody>
        </p:sp>
      </p:grpSp>
      <p:grpSp>
        <p:nvGrpSpPr>
          <p:cNvPr id="58" name="组合 57"/>
          <p:cNvGrpSpPr/>
          <p:nvPr/>
        </p:nvGrpSpPr>
        <p:grpSpPr>
          <a:xfrm>
            <a:off x="931858" y="3669207"/>
            <a:ext cx="2199510" cy="1123164"/>
            <a:chOff x="817563" y="4804045"/>
            <a:chExt cx="3363061" cy="1497551"/>
          </a:xfrm>
        </p:grpSpPr>
        <p:sp>
          <p:nvSpPr>
            <p:cNvPr id="59" name="文本框 47"/>
            <p:cNvSpPr txBox="1"/>
            <p:nvPr/>
          </p:nvSpPr>
          <p:spPr>
            <a:xfrm>
              <a:off x="1117150" y="4804045"/>
              <a:ext cx="3063474" cy="416560"/>
            </a:xfrm>
            <a:prstGeom prst="rect">
              <a:avLst/>
            </a:prstGeom>
            <a:noFill/>
          </p:spPr>
          <p:txBody>
            <a:bodyPr wrap="square" rtlCol="0">
              <a:spAutoFit/>
            </a:bodyPr>
            <a:lstStyle/>
            <a:p>
              <a:pPr algn="r">
                <a:lnSpc>
                  <a:spcPct val="90000"/>
                </a:lnSpc>
                <a:spcBef>
                  <a:spcPts val="750"/>
                </a:spcBef>
              </a:pPr>
              <a:r>
                <a:rPr lang="en-US" altLang="zh-CN" sz="1600" dirty="0">
                  <a:solidFill>
                    <a:schemeClr val="tx1">
                      <a:lumMod val="65000"/>
                      <a:lumOff val="35000"/>
                    </a:schemeClr>
                  </a:solidFill>
                  <a:latin typeface="+mn-ea"/>
                  <a:cs typeface="+mn-ea"/>
                </a:rPr>
                <a:t>05</a:t>
              </a:r>
              <a:endParaRPr lang="en-US" altLang="zh-CN" sz="1600" dirty="0">
                <a:solidFill>
                  <a:schemeClr val="tx1">
                    <a:lumMod val="65000"/>
                    <a:lumOff val="35000"/>
                  </a:schemeClr>
                </a:solidFill>
                <a:latin typeface="+mn-ea"/>
                <a:cs typeface="+mn-ea"/>
              </a:endParaRPr>
            </a:p>
          </p:txBody>
        </p:sp>
        <p:sp>
          <p:nvSpPr>
            <p:cNvPr id="60" name="文本框 50"/>
            <p:cNvSpPr txBox="1"/>
            <p:nvPr/>
          </p:nvSpPr>
          <p:spPr>
            <a:xfrm>
              <a:off x="817563" y="5221250"/>
              <a:ext cx="3363061" cy="1080346"/>
            </a:xfrm>
            <a:prstGeom prst="rect">
              <a:avLst/>
            </a:prstGeom>
            <a:noFill/>
          </p:spPr>
          <p:txBody>
            <a:bodyPr wrap="square" rtlCol="0">
              <a:spAutoFit/>
            </a:bodyPr>
            <a:lstStyle/>
            <a:p>
              <a:pPr lvl="0" algn="l">
                <a:lnSpc>
                  <a:spcPct val="130000"/>
                </a:lnSpc>
                <a:buClrTx/>
                <a:buSzTx/>
                <a:buFontTx/>
              </a:pPr>
              <a:r>
                <a:rPr lang="zh-CN" altLang="en-US" sz="1200" dirty="0">
                  <a:solidFill>
                    <a:schemeClr val="tx1">
                      <a:lumMod val="65000"/>
                      <a:lumOff val="35000"/>
                    </a:schemeClr>
                  </a:solidFill>
                  <a:latin typeface="+mn-ea"/>
                  <a:cs typeface="+mn-ea"/>
                  <a:sym typeface="+mn-ea"/>
                </a:rPr>
                <a:t>网吧资源管理提高资源管理效率，降低错误率，帮助网吧管理者更好管理资源</a:t>
              </a:r>
              <a:endParaRPr lang="zh-CN" altLang="en-US" sz="1200" dirty="0">
                <a:solidFill>
                  <a:schemeClr val="tx1">
                    <a:lumMod val="65000"/>
                    <a:lumOff val="35000"/>
                  </a:schemeClr>
                </a:solidFill>
                <a:latin typeface="+mn-ea"/>
                <a:cs typeface="+mn-ea"/>
                <a:sym typeface="+mn-ea"/>
              </a:endParaRPr>
            </a:p>
          </p:txBody>
        </p:sp>
      </p:grpSp>
      <p:grpSp>
        <p:nvGrpSpPr>
          <p:cNvPr id="61" name="组合 60"/>
          <p:cNvGrpSpPr/>
          <p:nvPr/>
        </p:nvGrpSpPr>
        <p:grpSpPr>
          <a:xfrm>
            <a:off x="6009592" y="1067670"/>
            <a:ext cx="2161090" cy="1116143"/>
            <a:chOff x="7985918" y="1335333"/>
            <a:chExt cx="3363062" cy="1488191"/>
          </a:xfrm>
        </p:grpSpPr>
        <p:sp>
          <p:nvSpPr>
            <p:cNvPr id="62" name="文本框 51"/>
            <p:cNvSpPr txBox="1"/>
            <p:nvPr/>
          </p:nvSpPr>
          <p:spPr>
            <a:xfrm>
              <a:off x="7985918" y="1335333"/>
              <a:ext cx="3063472" cy="416560"/>
            </a:xfrm>
            <a:prstGeom prst="rect">
              <a:avLst/>
            </a:prstGeom>
            <a:noFill/>
          </p:spPr>
          <p:txBody>
            <a:bodyPr wrap="square" rtlCol="0">
              <a:spAutoFit/>
            </a:bodyPr>
            <a:lstStyle/>
            <a:p>
              <a:pPr>
                <a:lnSpc>
                  <a:spcPct val="90000"/>
                </a:lnSpc>
                <a:spcBef>
                  <a:spcPts val="750"/>
                </a:spcBef>
              </a:pPr>
              <a:r>
                <a:rPr lang="en-US" altLang="zh-CN" sz="1600" dirty="0">
                  <a:solidFill>
                    <a:schemeClr val="tx1">
                      <a:lumMod val="65000"/>
                      <a:lumOff val="35000"/>
                    </a:schemeClr>
                  </a:solidFill>
                  <a:latin typeface="+mn-ea"/>
                  <a:cs typeface="+mn-ea"/>
                </a:rPr>
                <a:t>02</a:t>
              </a:r>
              <a:endParaRPr lang="en-US" altLang="zh-CN" sz="1600" dirty="0">
                <a:solidFill>
                  <a:schemeClr val="tx1">
                    <a:lumMod val="65000"/>
                    <a:lumOff val="35000"/>
                  </a:schemeClr>
                </a:solidFill>
                <a:latin typeface="+mn-ea"/>
                <a:cs typeface="+mn-ea"/>
              </a:endParaRPr>
            </a:p>
          </p:txBody>
        </p:sp>
        <p:sp>
          <p:nvSpPr>
            <p:cNvPr id="63" name="文本框 54"/>
            <p:cNvSpPr txBox="1"/>
            <p:nvPr/>
          </p:nvSpPr>
          <p:spPr>
            <a:xfrm>
              <a:off x="7985918" y="1743177"/>
              <a:ext cx="3363062" cy="1080347"/>
            </a:xfrm>
            <a:prstGeom prst="rect">
              <a:avLst/>
            </a:prstGeom>
            <a:noFill/>
          </p:spPr>
          <p:txBody>
            <a:bodyPr wrap="square" rtlCol="0">
              <a:spAutoFit/>
            </a:bodyPr>
            <a:lstStyle/>
            <a:p>
              <a:pPr lvl="0" algn="l">
                <a:lnSpc>
                  <a:spcPct val="130000"/>
                </a:lnSpc>
                <a:buClrTx/>
                <a:buSzTx/>
                <a:buFontTx/>
              </a:pPr>
              <a:r>
                <a:rPr lang="zh-CN" altLang="en-US" sz="1200" dirty="0">
                  <a:solidFill>
                    <a:schemeClr val="tx1">
                      <a:lumMod val="65000"/>
                      <a:lumOff val="35000"/>
                    </a:schemeClr>
                  </a:solidFill>
                  <a:latin typeface="+mn-ea"/>
                  <a:cs typeface="+mn-ea"/>
                  <a:sym typeface="+mn-ea"/>
                </a:rPr>
                <a:t>客户服务系统为网吧工作人员减轻了工作量，且用户可以自助服务</a:t>
              </a:r>
              <a:endParaRPr lang="zh-CN" altLang="en-US" sz="1200" dirty="0">
                <a:solidFill>
                  <a:schemeClr val="tx1">
                    <a:lumMod val="65000"/>
                    <a:lumOff val="35000"/>
                  </a:schemeClr>
                </a:solidFill>
                <a:latin typeface="+mn-ea"/>
                <a:cs typeface="+mn-ea"/>
                <a:sym typeface="+mn-ea"/>
              </a:endParaRPr>
            </a:p>
          </p:txBody>
        </p:sp>
      </p:grpSp>
      <p:grpSp>
        <p:nvGrpSpPr>
          <p:cNvPr id="64" name="组合 63"/>
          <p:cNvGrpSpPr/>
          <p:nvPr/>
        </p:nvGrpSpPr>
        <p:grpSpPr>
          <a:xfrm>
            <a:off x="6007211" y="2375228"/>
            <a:ext cx="2161090" cy="639003"/>
            <a:chOff x="7982743" y="3078748"/>
            <a:chExt cx="3363062" cy="852005"/>
          </a:xfrm>
        </p:grpSpPr>
        <p:sp>
          <p:nvSpPr>
            <p:cNvPr id="65" name="文本框 52"/>
            <p:cNvSpPr txBox="1"/>
            <p:nvPr/>
          </p:nvSpPr>
          <p:spPr>
            <a:xfrm>
              <a:off x="7982743" y="3078748"/>
              <a:ext cx="3063472" cy="416560"/>
            </a:xfrm>
            <a:prstGeom prst="rect">
              <a:avLst/>
            </a:prstGeom>
            <a:noFill/>
          </p:spPr>
          <p:txBody>
            <a:bodyPr wrap="square" rtlCol="0">
              <a:spAutoFit/>
            </a:bodyPr>
            <a:lstStyle/>
            <a:p>
              <a:pPr>
                <a:lnSpc>
                  <a:spcPct val="90000"/>
                </a:lnSpc>
                <a:spcBef>
                  <a:spcPts val="750"/>
                </a:spcBef>
              </a:pPr>
              <a:r>
                <a:rPr lang="en-US" altLang="zh-CN" sz="1600" dirty="0">
                  <a:solidFill>
                    <a:schemeClr val="tx1">
                      <a:lumMod val="65000"/>
                      <a:lumOff val="35000"/>
                    </a:schemeClr>
                  </a:solidFill>
                  <a:latin typeface="+mn-ea"/>
                  <a:cs typeface="+mn-ea"/>
                </a:rPr>
                <a:t>04</a:t>
              </a:r>
              <a:endParaRPr lang="en-US" altLang="zh-CN" sz="1600" dirty="0">
                <a:solidFill>
                  <a:schemeClr val="tx1">
                    <a:lumMod val="65000"/>
                    <a:lumOff val="35000"/>
                  </a:schemeClr>
                </a:solidFill>
                <a:latin typeface="+mn-ea"/>
                <a:cs typeface="+mn-ea"/>
              </a:endParaRPr>
            </a:p>
          </p:txBody>
        </p:sp>
        <p:sp>
          <p:nvSpPr>
            <p:cNvPr id="66" name="文本框 55"/>
            <p:cNvSpPr txBox="1"/>
            <p:nvPr/>
          </p:nvSpPr>
          <p:spPr>
            <a:xfrm>
              <a:off x="7982743" y="3489639"/>
              <a:ext cx="3363062" cy="441114"/>
            </a:xfrm>
            <a:prstGeom prst="rect">
              <a:avLst/>
            </a:prstGeom>
            <a:noFill/>
          </p:spPr>
          <p:txBody>
            <a:bodyPr wrap="square" rtlCol="0">
              <a:spAutoFit/>
            </a:bodyPr>
            <a:lstStyle/>
            <a:p>
              <a:pPr lvl="0" algn="l">
                <a:lnSpc>
                  <a:spcPct val="130000"/>
                </a:lnSpc>
                <a:buClrTx/>
                <a:buSzTx/>
                <a:buFontTx/>
              </a:pPr>
              <a:r>
                <a:rPr lang="zh-CN" altLang="en-US" sz="1200" dirty="0">
                  <a:solidFill>
                    <a:schemeClr val="tx1">
                      <a:lumMod val="65000"/>
                      <a:lumOff val="35000"/>
                    </a:schemeClr>
                  </a:solidFill>
                  <a:latin typeface="+mn-ea"/>
                  <a:cs typeface="+mn-ea"/>
                  <a:sym typeface="+mn-ea"/>
                </a:rPr>
                <a:t>网吧云盘管理体现资源共享</a:t>
              </a:r>
              <a:endParaRPr lang="zh-CN" altLang="en-US" sz="1200" dirty="0">
                <a:solidFill>
                  <a:schemeClr val="tx1">
                    <a:lumMod val="65000"/>
                    <a:lumOff val="35000"/>
                  </a:schemeClr>
                </a:solidFill>
                <a:latin typeface="+mn-ea"/>
                <a:cs typeface="+mn-ea"/>
                <a:sym typeface="+mn-ea"/>
              </a:endParaRPr>
            </a:p>
          </p:txBody>
        </p:sp>
      </p:grpSp>
      <p:grpSp>
        <p:nvGrpSpPr>
          <p:cNvPr id="67" name="组合 66"/>
          <p:cNvGrpSpPr/>
          <p:nvPr/>
        </p:nvGrpSpPr>
        <p:grpSpPr>
          <a:xfrm>
            <a:off x="6009592" y="3677292"/>
            <a:ext cx="2161090" cy="875679"/>
            <a:chOff x="7985918" y="4814831"/>
            <a:chExt cx="3363062" cy="1167573"/>
          </a:xfrm>
        </p:grpSpPr>
        <p:sp>
          <p:nvSpPr>
            <p:cNvPr id="68" name="文本框 53"/>
            <p:cNvSpPr txBox="1"/>
            <p:nvPr/>
          </p:nvSpPr>
          <p:spPr>
            <a:xfrm>
              <a:off x="7985918" y="4814831"/>
              <a:ext cx="3063472" cy="416560"/>
            </a:xfrm>
            <a:prstGeom prst="rect">
              <a:avLst/>
            </a:prstGeom>
            <a:noFill/>
          </p:spPr>
          <p:txBody>
            <a:bodyPr wrap="square" rtlCol="0">
              <a:spAutoFit/>
            </a:bodyPr>
            <a:lstStyle/>
            <a:p>
              <a:pPr>
                <a:lnSpc>
                  <a:spcPct val="90000"/>
                </a:lnSpc>
                <a:spcBef>
                  <a:spcPts val="750"/>
                </a:spcBef>
              </a:pPr>
              <a:r>
                <a:rPr lang="en-US" altLang="zh-CN" sz="1600" dirty="0">
                  <a:solidFill>
                    <a:schemeClr val="tx1">
                      <a:lumMod val="65000"/>
                      <a:lumOff val="35000"/>
                    </a:schemeClr>
                  </a:solidFill>
                  <a:latin typeface="+mn-ea"/>
                  <a:cs typeface="+mn-ea"/>
                </a:rPr>
                <a:t>06</a:t>
              </a:r>
              <a:endParaRPr lang="en-US" altLang="zh-CN" sz="1600" dirty="0">
                <a:solidFill>
                  <a:schemeClr val="tx1">
                    <a:lumMod val="65000"/>
                    <a:lumOff val="35000"/>
                  </a:schemeClr>
                </a:solidFill>
                <a:latin typeface="+mn-ea"/>
                <a:cs typeface="+mn-ea"/>
              </a:endParaRPr>
            </a:p>
          </p:txBody>
        </p:sp>
        <p:sp>
          <p:nvSpPr>
            <p:cNvPr id="69" name="文本框 56"/>
            <p:cNvSpPr txBox="1"/>
            <p:nvPr/>
          </p:nvSpPr>
          <p:spPr>
            <a:xfrm>
              <a:off x="7985918" y="5221250"/>
              <a:ext cx="3363062" cy="761154"/>
            </a:xfrm>
            <a:prstGeom prst="rect">
              <a:avLst/>
            </a:prstGeom>
            <a:noFill/>
          </p:spPr>
          <p:txBody>
            <a:bodyPr wrap="square" rtlCol="0">
              <a:spAutoFit/>
            </a:bodyPr>
            <a:lstStyle/>
            <a:p>
              <a:pPr lvl="0" algn="l">
                <a:lnSpc>
                  <a:spcPct val="130000"/>
                </a:lnSpc>
                <a:buClrTx/>
                <a:buSzTx/>
                <a:buFontTx/>
              </a:pPr>
              <a:r>
                <a:rPr lang="zh-CN" altLang="en-US" sz="1200" dirty="0">
                  <a:solidFill>
                    <a:schemeClr val="tx1">
                      <a:lumMod val="65000"/>
                      <a:lumOff val="35000"/>
                    </a:schemeClr>
                  </a:solidFill>
                  <a:latin typeface="+mn-ea"/>
                  <a:cs typeface="+mn-ea"/>
                  <a:sym typeface="+mn-ea"/>
                </a:rPr>
                <a:t>完善了大多数网吧管理系统的缺乏部分</a:t>
              </a:r>
              <a:endParaRPr lang="zh-CN" altLang="en-US" sz="1200" dirty="0">
                <a:solidFill>
                  <a:schemeClr val="tx1">
                    <a:lumMod val="65000"/>
                    <a:lumOff val="35000"/>
                  </a:schemeClr>
                </a:solidFill>
                <a:latin typeface="+mn-ea"/>
                <a:cs typeface="+mn-ea"/>
                <a:sym typeface="+mn-ea"/>
              </a:endParaRPr>
            </a:p>
          </p:txBody>
        </p:sp>
      </p:grpSp>
      <p:sp>
        <p:nvSpPr>
          <p:cNvPr id="70" name="文本框 57"/>
          <p:cNvSpPr txBox="1"/>
          <p:nvPr/>
        </p:nvSpPr>
        <p:spPr>
          <a:xfrm>
            <a:off x="3898420" y="2237428"/>
            <a:ext cx="1347851" cy="800735"/>
          </a:xfrm>
          <a:prstGeom prst="rect">
            <a:avLst/>
          </a:prstGeom>
          <a:noFill/>
          <a:ln>
            <a:noFill/>
          </a:ln>
        </p:spPr>
        <p:txBody>
          <a:bodyPr wrap="square" lIns="68580" tIns="34290" rIns="68580" bIns="34290" rtlCol="0">
            <a:spAutoFit/>
          </a:bodyPr>
          <a:lstStyle/>
          <a:p>
            <a:pPr algn="ctr">
              <a:lnSpc>
                <a:spcPct val="90000"/>
              </a:lnSpc>
              <a:spcBef>
                <a:spcPts val="750"/>
              </a:spcBef>
            </a:pPr>
            <a:r>
              <a:rPr lang="zh-CN" altLang="en-US" sz="2300" dirty="0">
                <a:solidFill>
                  <a:schemeClr val="tx1">
                    <a:lumMod val="65000"/>
                    <a:lumOff val="35000"/>
                  </a:schemeClr>
                </a:solidFill>
                <a:latin typeface="+mn-ea"/>
                <a:cs typeface="+mn-ea"/>
              </a:rPr>
              <a:t>项目</a:t>
            </a:r>
            <a:endParaRPr lang="zh-CN" altLang="en-US" sz="2300" dirty="0">
              <a:solidFill>
                <a:schemeClr val="tx1">
                  <a:lumMod val="65000"/>
                  <a:lumOff val="35000"/>
                </a:schemeClr>
              </a:solidFill>
              <a:latin typeface="+mn-ea"/>
              <a:cs typeface="+mn-ea"/>
            </a:endParaRPr>
          </a:p>
          <a:p>
            <a:pPr algn="ctr">
              <a:lnSpc>
                <a:spcPct val="90000"/>
              </a:lnSpc>
              <a:spcBef>
                <a:spcPts val="750"/>
              </a:spcBef>
            </a:pPr>
            <a:r>
              <a:rPr lang="zh-CN" altLang="en-US" sz="2300" dirty="0">
                <a:solidFill>
                  <a:schemeClr val="tx1">
                    <a:lumMod val="65000"/>
                    <a:lumOff val="35000"/>
                  </a:schemeClr>
                </a:solidFill>
                <a:latin typeface="+mn-ea"/>
                <a:cs typeface="+mn-ea"/>
              </a:rPr>
              <a:t>意义</a:t>
            </a:r>
            <a:endParaRPr lang="zh-CN" altLang="en-US" sz="2300" dirty="0">
              <a:solidFill>
                <a:schemeClr val="tx1">
                  <a:lumMod val="65000"/>
                  <a:lumOff val="35000"/>
                </a:schemeClr>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550"/>
                            </p:stCondLst>
                            <p:childTnLst>
                              <p:par>
                                <p:cTn id="15" presetID="2" presetClass="entr" presetSubtype="2"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0-#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par>
                          <p:cTn id="23" fill="hold">
                            <p:stCondLst>
                              <p:cond delay="1050"/>
                            </p:stCondLst>
                            <p:childTnLst>
                              <p:par>
                                <p:cTn id="24" presetID="53" presetClass="entr" presetSubtype="16"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p:cTn id="26" dur="500" fill="hold"/>
                                        <p:tgtEl>
                                          <p:spTgt spid="70"/>
                                        </p:tgtEl>
                                        <p:attrNameLst>
                                          <p:attrName>ppt_w</p:attrName>
                                        </p:attrNameLst>
                                      </p:cBhvr>
                                      <p:tavLst>
                                        <p:tav tm="0">
                                          <p:val>
                                            <p:fltVal val="0"/>
                                          </p:val>
                                        </p:tav>
                                        <p:tav tm="100000">
                                          <p:val>
                                            <p:strVal val="#ppt_w"/>
                                          </p:val>
                                        </p:tav>
                                      </p:tavLst>
                                    </p:anim>
                                    <p:anim calcmode="lin" valueType="num">
                                      <p:cBhvr>
                                        <p:cTn id="27" dur="500" fill="hold"/>
                                        <p:tgtEl>
                                          <p:spTgt spid="70"/>
                                        </p:tgtEl>
                                        <p:attrNameLst>
                                          <p:attrName>ppt_h</p:attrName>
                                        </p:attrNameLst>
                                      </p:cBhvr>
                                      <p:tavLst>
                                        <p:tav tm="0">
                                          <p:val>
                                            <p:fltVal val="0"/>
                                          </p:val>
                                        </p:tav>
                                        <p:tav tm="100000">
                                          <p:val>
                                            <p:strVal val="#ppt_h"/>
                                          </p:val>
                                        </p:tav>
                                      </p:tavLst>
                                    </p:anim>
                                    <p:animEffect transition="in" filter="fade">
                                      <p:cBhvr>
                                        <p:cTn id="28" dur="500"/>
                                        <p:tgtEl>
                                          <p:spTgt spid="70"/>
                                        </p:tgtEl>
                                      </p:cBhvr>
                                    </p:animEffect>
                                  </p:childTnLst>
                                </p:cTn>
                              </p:par>
                            </p:childTnLst>
                          </p:cTn>
                        </p:par>
                        <p:par>
                          <p:cTn id="29" fill="hold">
                            <p:stCondLst>
                              <p:cond delay="1550"/>
                            </p:stCondLst>
                            <p:childTnLst>
                              <p:par>
                                <p:cTn id="30" presetID="22" presetClass="entr" presetSubtype="2"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right)">
                                      <p:cBhvr>
                                        <p:cTn id="32" dur="500"/>
                                        <p:tgtEl>
                                          <p:spTgt spid="4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par>
                                <p:cTn id="36" presetID="1" presetClass="entr" presetSubtype="0" fill="hold" nodeType="withEffect">
                                  <p:stCondLst>
                                    <p:cond delay="250"/>
                                  </p:stCondLst>
                                  <p:childTnLst>
                                    <p:set>
                                      <p:cBhvr>
                                        <p:cTn id="37" dur="1" fill="hold">
                                          <p:stCondLst>
                                            <p:cond delay="499"/>
                                          </p:stCondLst>
                                        </p:cTn>
                                        <p:tgtEl>
                                          <p:spTgt spid="52"/>
                                        </p:tgtEl>
                                        <p:attrNameLst>
                                          <p:attrName>style.visibility</p:attrName>
                                        </p:attrNameLst>
                                      </p:cBhvr>
                                      <p:to>
                                        <p:strVal val="visible"/>
                                      </p:to>
                                    </p:set>
                                  </p:childTnLst>
                                </p:cTn>
                              </p:par>
                              <p:par>
                                <p:cTn id="38" presetID="26" presetClass="emph" presetSubtype="0" fill="hold" nodeType="withEffect">
                                  <p:stCondLst>
                                    <p:cond delay="250"/>
                                  </p:stCondLst>
                                  <p:childTnLst>
                                    <p:animEffect transition="out" filter="fade">
                                      <p:cBhvr>
                                        <p:cTn id="39" dur="500" tmFilter="0, 0; .2, .5; .8, .5; 1, 0"/>
                                        <p:tgtEl>
                                          <p:spTgt spid="52"/>
                                        </p:tgtEl>
                                      </p:cBhvr>
                                    </p:animEffect>
                                    <p:animScale>
                                      <p:cBhvr>
                                        <p:cTn id="40" dur="250" autoRev="1" fill="hold"/>
                                        <p:tgtEl>
                                          <p:spTgt spid="52"/>
                                        </p:tgtEl>
                                      </p:cBhvr>
                                      <p:by x="105000" y="105000"/>
                                    </p:animScale>
                                  </p:childTnLst>
                                </p:cTn>
                              </p:par>
                              <p:par>
                                <p:cTn id="41" presetID="1" presetClass="entr" presetSubtype="0" fill="hold" nodeType="withEffect">
                                  <p:stCondLst>
                                    <p:cond delay="250"/>
                                  </p:stCondLst>
                                  <p:childTnLst>
                                    <p:set>
                                      <p:cBhvr>
                                        <p:cTn id="42" dur="1" fill="hold">
                                          <p:stCondLst>
                                            <p:cond delay="499"/>
                                          </p:stCondLst>
                                        </p:cTn>
                                        <p:tgtEl>
                                          <p:spTgt spid="61"/>
                                        </p:tgtEl>
                                        <p:attrNameLst>
                                          <p:attrName>style.visibility</p:attrName>
                                        </p:attrNameLst>
                                      </p:cBhvr>
                                      <p:to>
                                        <p:strVal val="visible"/>
                                      </p:to>
                                    </p:set>
                                  </p:childTnLst>
                                </p:cTn>
                              </p:par>
                              <p:par>
                                <p:cTn id="43" presetID="26" presetClass="emph" presetSubtype="0" fill="hold" nodeType="withEffect">
                                  <p:stCondLst>
                                    <p:cond delay="250"/>
                                  </p:stCondLst>
                                  <p:childTnLst>
                                    <p:animEffect transition="out" filter="fade">
                                      <p:cBhvr>
                                        <p:cTn id="44" dur="500" tmFilter="0, 0; .2, .5; .8, .5; 1, 0"/>
                                        <p:tgtEl>
                                          <p:spTgt spid="61"/>
                                        </p:tgtEl>
                                      </p:cBhvr>
                                    </p:animEffect>
                                    <p:animScale>
                                      <p:cBhvr>
                                        <p:cTn id="45" dur="250" autoRev="1" fill="hold"/>
                                        <p:tgtEl>
                                          <p:spTgt spid="61"/>
                                        </p:tgtEl>
                                      </p:cBhvr>
                                      <p:by x="105000" y="105000"/>
                                    </p:animScale>
                                  </p:childTnLst>
                                </p:cTn>
                              </p:par>
                            </p:childTnLst>
                          </p:cTn>
                        </p:par>
                        <p:par>
                          <p:cTn id="46" fill="hold">
                            <p:stCondLst>
                              <p:cond delay="2050"/>
                            </p:stCondLst>
                            <p:childTnLst>
                              <p:par>
                                <p:cTn id="47" presetID="22" presetClass="entr" presetSubtype="2" fill="hold"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right)">
                                      <p:cBhvr>
                                        <p:cTn id="49" dur="500"/>
                                        <p:tgtEl>
                                          <p:spTgt spid="46"/>
                                        </p:tgtEl>
                                      </p:cBhvr>
                                    </p:animEffect>
                                  </p:childTnLst>
                                </p:cTn>
                              </p:par>
                              <p:par>
                                <p:cTn id="50" presetID="22" presetClass="entr" presetSubtype="8" fill="hold"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par>
                                <p:cTn id="53" presetID="1" presetClass="entr" presetSubtype="0" fill="hold" nodeType="withEffect">
                                  <p:stCondLst>
                                    <p:cond delay="250"/>
                                  </p:stCondLst>
                                  <p:childTnLst>
                                    <p:set>
                                      <p:cBhvr>
                                        <p:cTn id="54" dur="1" fill="hold">
                                          <p:stCondLst>
                                            <p:cond delay="499"/>
                                          </p:stCondLst>
                                        </p:cTn>
                                        <p:tgtEl>
                                          <p:spTgt spid="55"/>
                                        </p:tgtEl>
                                        <p:attrNameLst>
                                          <p:attrName>style.visibility</p:attrName>
                                        </p:attrNameLst>
                                      </p:cBhvr>
                                      <p:to>
                                        <p:strVal val="visible"/>
                                      </p:to>
                                    </p:set>
                                  </p:childTnLst>
                                </p:cTn>
                              </p:par>
                              <p:par>
                                <p:cTn id="55" presetID="26" presetClass="emph" presetSubtype="0" fill="hold" nodeType="withEffect">
                                  <p:stCondLst>
                                    <p:cond delay="250"/>
                                  </p:stCondLst>
                                  <p:childTnLst>
                                    <p:animEffect transition="out" filter="fade">
                                      <p:cBhvr>
                                        <p:cTn id="56" dur="500" tmFilter="0, 0; .2, .5; .8, .5; 1, 0"/>
                                        <p:tgtEl>
                                          <p:spTgt spid="55"/>
                                        </p:tgtEl>
                                      </p:cBhvr>
                                    </p:animEffect>
                                    <p:animScale>
                                      <p:cBhvr>
                                        <p:cTn id="57" dur="250" autoRev="1" fill="hold"/>
                                        <p:tgtEl>
                                          <p:spTgt spid="55"/>
                                        </p:tgtEl>
                                      </p:cBhvr>
                                      <p:by x="105000" y="105000"/>
                                    </p:animScale>
                                  </p:childTnLst>
                                </p:cTn>
                              </p:par>
                              <p:par>
                                <p:cTn id="58" presetID="1" presetClass="entr" presetSubtype="0" fill="hold" nodeType="withEffect">
                                  <p:stCondLst>
                                    <p:cond delay="250"/>
                                  </p:stCondLst>
                                  <p:childTnLst>
                                    <p:set>
                                      <p:cBhvr>
                                        <p:cTn id="59" dur="1" fill="hold">
                                          <p:stCondLst>
                                            <p:cond delay="499"/>
                                          </p:stCondLst>
                                        </p:cTn>
                                        <p:tgtEl>
                                          <p:spTgt spid="64"/>
                                        </p:tgtEl>
                                        <p:attrNameLst>
                                          <p:attrName>style.visibility</p:attrName>
                                        </p:attrNameLst>
                                      </p:cBhvr>
                                      <p:to>
                                        <p:strVal val="visible"/>
                                      </p:to>
                                    </p:set>
                                  </p:childTnLst>
                                </p:cTn>
                              </p:par>
                              <p:par>
                                <p:cTn id="60" presetID="26" presetClass="emph" presetSubtype="0" fill="hold" nodeType="withEffect">
                                  <p:stCondLst>
                                    <p:cond delay="250"/>
                                  </p:stCondLst>
                                  <p:childTnLst>
                                    <p:animEffect transition="out" filter="fade">
                                      <p:cBhvr>
                                        <p:cTn id="61" dur="500" tmFilter="0, 0; .2, .5; .8, .5; 1, 0"/>
                                        <p:tgtEl>
                                          <p:spTgt spid="64"/>
                                        </p:tgtEl>
                                      </p:cBhvr>
                                    </p:animEffect>
                                    <p:animScale>
                                      <p:cBhvr>
                                        <p:cTn id="62" dur="250" autoRev="1" fill="hold"/>
                                        <p:tgtEl>
                                          <p:spTgt spid="64"/>
                                        </p:tgtEl>
                                      </p:cBhvr>
                                      <p:by x="105000" y="105000"/>
                                    </p:animScale>
                                  </p:childTnLst>
                                </p:cTn>
                              </p:par>
                            </p:childTnLst>
                          </p:cTn>
                        </p:par>
                        <p:par>
                          <p:cTn id="63" fill="hold">
                            <p:stCondLst>
                              <p:cond delay="2550"/>
                            </p:stCondLst>
                            <p:childTnLst>
                              <p:par>
                                <p:cTn id="64" presetID="22" presetClass="entr" presetSubtype="2"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right)">
                                      <p:cBhvr>
                                        <p:cTn id="66" dur="500"/>
                                        <p:tgtEl>
                                          <p:spTgt spid="4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left)">
                                      <p:cBhvr>
                                        <p:cTn id="69" dur="500"/>
                                        <p:tgtEl>
                                          <p:spTgt spid="51"/>
                                        </p:tgtEl>
                                      </p:cBhvr>
                                    </p:animEffect>
                                  </p:childTnLst>
                                </p:cTn>
                              </p:par>
                              <p:par>
                                <p:cTn id="70" presetID="1" presetClass="entr" presetSubtype="0" fill="hold" nodeType="withEffect">
                                  <p:stCondLst>
                                    <p:cond delay="250"/>
                                  </p:stCondLst>
                                  <p:childTnLst>
                                    <p:set>
                                      <p:cBhvr>
                                        <p:cTn id="71" dur="1" fill="hold">
                                          <p:stCondLst>
                                            <p:cond delay="499"/>
                                          </p:stCondLst>
                                        </p:cTn>
                                        <p:tgtEl>
                                          <p:spTgt spid="58"/>
                                        </p:tgtEl>
                                        <p:attrNameLst>
                                          <p:attrName>style.visibility</p:attrName>
                                        </p:attrNameLst>
                                      </p:cBhvr>
                                      <p:to>
                                        <p:strVal val="visible"/>
                                      </p:to>
                                    </p:set>
                                  </p:childTnLst>
                                </p:cTn>
                              </p:par>
                              <p:par>
                                <p:cTn id="72" presetID="26" presetClass="emph" presetSubtype="0" fill="hold" nodeType="withEffect">
                                  <p:stCondLst>
                                    <p:cond delay="250"/>
                                  </p:stCondLst>
                                  <p:childTnLst>
                                    <p:animEffect transition="out" filter="fade">
                                      <p:cBhvr>
                                        <p:cTn id="73" dur="500" tmFilter="0, 0; .2, .5; .8, .5; 1, 0"/>
                                        <p:tgtEl>
                                          <p:spTgt spid="58"/>
                                        </p:tgtEl>
                                      </p:cBhvr>
                                    </p:animEffect>
                                    <p:animScale>
                                      <p:cBhvr>
                                        <p:cTn id="74" dur="250" autoRev="1" fill="hold"/>
                                        <p:tgtEl>
                                          <p:spTgt spid="58"/>
                                        </p:tgtEl>
                                      </p:cBhvr>
                                      <p:by x="105000" y="105000"/>
                                    </p:animScale>
                                  </p:childTnLst>
                                </p:cTn>
                              </p:par>
                              <p:par>
                                <p:cTn id="75" presetID="1" presetClass="entr" presetSubtype="0" fill="hold" nodeType="withEffect">
                                  <p:stCondLst>
                                    <p:cond delay="250"/>
                                  </p:stCondLst>
                                  <p:childTnLst>
                                    <p:set>
                                      <p:cBhvr>
                                        <p:cTn id="76" dur="1" fill="hold">
                                          <p:stCondLst>
                                            <p:cond delay="499"/>
                                          </p:stCondLst>
                                        </p:cTn>
                                        <p:tgtEl>
                                          <p:spTgt spid="67"/>
                                        </p:tgtEl>
                                        <p:attrNameLst>
                                          <p:attrName>style.visibility</p:attrName>
                                        </p:attrNameLst>
                                      </p:cBhvr>
                                      <p:to>
                                        <p:strVal val="visible"/>
                                      </p:to>
                                    </p:set>
                                  </p:childTnLst>
                                </p:cTn>
                              </p:par>
                              <p:par>
                                <p:cTn id="77" presetID="26" presetClass="emph" presetSubtype="0" fill="hold" nodeType="withEffect">
                                  <p:stCondLst>
                                    <p:cond delay="250"/>
                                  </p:stCondLst>
                                  <p:childTnLst>
                                    <p:animEffect transition="out" filter="fade">
                                      <p:cBhvr>
                                        <p:cTn id="78" dur="500" tmFilter="0, 0; .2, .5; .8, .5; 1, 0"/>
                                        <p:tgtEl>
                                          <p:spTgt spid="67"/>
                                        </p:tgtEl>
                                      </p:cBhvr>
                                    </p:animEffect>
                                    <p:animScale>
                                      <p:cBhvr>
                                        <p:cTn id="79" dur="250" autoRev="1" fill="hold"/>
                                        <p:tgtEl>
                                          <p:spTgt spid="6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7" grpId="0" animBg="1"/>
      <p:bldP spid="48" grpId="0" animBg="1"/>
      <p:bldP spid="50" grpId="0" animBg="1"/>
      <p:bldP spid="51" grpId="0" animBg="1"/>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0" y="1"/>
            <a:ext cx="9144001" cy="5143500"/>
          </a:xfrm>
          <a:prstGeom prst="triangle">
            <a:avLst>
              <a:gd name="adj" fmla="val 100000"/>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3" name="等腰三角形 12"/>
          <p:cNvSpPr/>
          <p:nvPr/>
        </p:nvSpPr>
        <p:spPr>
          <a:xfrm rot="10800000">
            <a:off x="-2" y="0"/>
            <a:ext cx="9144001" cy="5143500"/>
          </a:xfrm>
          <a:prstGeom prst="triangle">
            <a:avLst>
              <a:gd name="adj" fmla="val 100000"/>
            </a:avLst>
          </a:prstGeom>
          <a:solidFill>
            <a:srgbClr val="2E2E2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14" name="图片 13"/>
          <p:cNvPicPr>
            <a:picLocks noChangeAspect="1"/>
          </p:cNvPicPr>
          <p:nvPr/>
        </p:nvPicPr>
        <p:blipFill rotWithShape="1">
          <a:blip r:embed="rId1"/>
          <a:srcRect l="928" t="-271" r="1233" b="2775"/>
          <a:stretch>
            <a:fillRect/>
          </a:stretch>
        </p:blipFill>
        <p:spPr>
          <a:xfrm>
            <a:off x="3929" y="-62865"/>
            <a:ext cx="9136143" cy="5269230"/>
          </a:xfrm>
          <a:prstGeom prst="rect">
            <a:avLst/>
          </a:prstGeom>
        </p:spPr>
      </p:pic>
      <p:sp>
        <p:nvSpPr>
          <p:cNvPr id="16" name="矩形 15"/>
          <p:cNvSpPr/>
          <p:nvPr/>
        </p:nvSpPr>
        <p:spPr>
          <a:xfrm>
            <a:off x="3464561" y="2328106"/>
            <a:ext cx="2214880" cy="706755"/>
          </a:xfrm>
          <a:prstGeom prst="rect">
            <a:avLst/>
          </a:prstGeom>
        </p:spPr>
        <p:txBody>
          <a:bodyPr wrap="none">
            <a:spAutoFit/>
          </a:bodyPr>
          <a:lstStyle/>
          <a:p>
            <a:pPr algn="ctr"/>
            <a:r>
              <a:rPr lang="zh-CN" altLang="en-US" sz="4000" b="1" dirty="0">
                <a:solidFill>
                  <a:srgbClr val="1F4E78"/>
                </a:solidFill>
                <a:latin typeface="+mn-ea"/>
              </a:rPr>
              <a:t>需求分析</a:t>
            </a:r>
            <a:endParaRPr lang="zh-CN" altLang="en-US" sz="4000" b="1" dirty="0">
              <a:solidFill>
                <a:srgbClr val="1F4E78"/>
              </a:solidFill>
              <a:latin typeface="+mn-ea"/>
            </a:endParaRPr>
          </a:p>
        </p:txBody>
      </p:sp>
      <p:sp>
        <p:nvSpPr>
          <p:cNvPr id="2" name="椭圆 1"/>
          <p:cNvSpPr/>
          <p:nvPr/>
        </p:nvSpPr>
        <p:spPr>
          <a:xfrm>
            <a:off x="4036132"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1" name="椭圆 10"/>
          <p:cNvSpPr/>
          <p:nvPr/>
        </p:nvSpPr>
        <p:spPr>
          <a:xfrm>
            <a:off x="4230554"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2" name="椭圆 11"/>
          <p:cNvSpPr/>
          <p:nvPr/>
        </p:nvSpPr>
        <p:spPr>
          <a:xfrm>
            <a:off x="4424976"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17" name="椭圆 16"/>
          <p:cNvSpPr/>
          <p:nvPr/>
        </p:nvSpPr>
        <p:spPr>
          <a:xfrm>
            <a:off x="4619398"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22" name="椭圆 21"/>
          <p:cNvSpPr/>
          <p:nvPr/>
        </p:nvSpPr>
        <p:spPr>
          <a:xfrm>
            <a:off x="4813820"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sp>
        <p:nvSpPr>
          <p:cNvPr id="23" name="椭圆 22"/>
          <p:cNvSpPr/>
          <p:nvPr/>
        </p:nvSpPr>
        <p:spPr>
          <a:xfrm>
            <a:off x="5008240" y="3624250"/>
            <a:ext cx="99628" cy="99628"/>
          </a:xfrm>
          <a:prstGeom prst="ellipse">
            <a:avLst/>
          </a:prstGeom>
          <a:solidFill>
            <a:srgbClr val="1F4E78"/>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cs typeface="+mn-ea"/>
            </a:endParaRPr>
          </a:p>
        </p:txBody>
      </p:sp>
      <p:pic>
        <p:nvPicPr>
          <p:cNvPr id="3" name="图片 2"/>
          <p:cNvPicPr>
            <a:picLocks noChangeAspect="1"/>
          </p:cNvPicPr>
          <p:nvPr/>
        </p:nvPicPr>
        <p:blipFill>
          <a:blip r:embed="rId2"/>
          <a:stretch>
            <a:fillRect/>
          </a:stretch>
        </p:blipFill>
        <p:spPr>
          <a:xfrm>
            <a:off x="4050665" y="1009650"/>
            <a:ext cx="1237615" cy="1196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2164080" cy="391160"/>
          </a:xfrm>
          <a:prstGeom prst="rect">
            <a:avLst/>
          </a:prstGeom>
          <a:noFill/>
        </p:spPr>
        <p:txBody>
          <a:bodyPr wrap="none" rtlCol="0">
            <a:spAutoFit/>
          </a:bodyPr>
          <a:lstStyle/>
          <a:p>
            <a:pPr algn="l"/>
            <a:r>
              <a:rPr lang="zh-CN" altLang="en-US" sz="1950" dirty="0">
                <a:solidFill>
                  <a:schemeClr val="accent1"/>
                </a:solidFill>
                <a:latin typeface="微软雅黑" panose="020B0503020204020204" pitchFamily="34" charset="-122"/>
                <a:ea typeface="微软雅黑" panose="020B0503020204020204" pitchFamily="34" charset="-122"/>
              </a:rPr>
              <a:t>机器管理员用例图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p:cNvGraphicFramePr/>
          <p:nvPr/>
        </p:nvGraphicFramePr>
        <p:xfrm>
          <a:off x="680085" y="690880"/>
          <a:ext cx="7784465" cy="4319905"/>
        </p:xfrm>
        <a:graphic>
          <a:graphicData uri="http://schemas.openxmlformats.org/presentationml/2006/ole">
            <mc:AlternateContent xmlns:mc="http://schemas.openxmlformats.org/markup-compatibility/2006">
              <mc:Choice xmlns:v="urn:schemas-microsoft-com:vml" Requires="v">
                <p:oleObj spid="_x0000_s1025" name="" r:id="rId1" imgW="5235575" imgH="5718810" progId="Word.Document.12">
                  <p:embed/>
                </p:oleObj>
              </mc:Choice>
              <mc:Fallback>
                <p:oleObj name="" r:id="rId1" imgW="5235575" imgH="5718810" progId="Word.Document.12">
                  <p:embed/>
                  <p:pic>
                    <p:nvPicPr>
                      <p:cNvPr id="0" name="图片 1024" descr="image6"/>
                      <p:cNvPicPr/>
                      <p:nvPr/>
                    </p:nvPicPr>
                    <p:blipFill>
                      <a:blip r:embed="rId2"/>
                      <a:stretch>
                        <a:fillRect/>
                      </a:stretch>
                    </p:blipFill>
                    <p:spPr>
                      <a:xfrm>
                        <a:off x="680085" y="690880"/>
                        <a:ext cx="7784465" cy="4319905"/>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85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234468" y="298913"/>
            <a:ext cx="404863" cy="264827"/>
            <a:chOff x="2111" y="-891"/>
            <a:chExt cx="1343" cy="816"/>
          </a:xfrm>
          <a:solidFill>
            <a:schemeClr val="accent1"/>
          </a:solidFill>
        </p:grpSpPr>
        <p:sp>
          <p:nvSpPr>
            <p:cNvPr id="13" name="Freeform 5"/>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sp>
          <p:nvSpPr>
            <p:cNvPr id="24" name="Freeform 6"/>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accent1"/>
                </a:solidFill>
              </a:endParaRPr>
            </a:p>
          </p:txBody>
        </p:sp>
      </p:grpSp>
      <p:sp>
        <p:nvSpPr>
          <p:cNvPr id="25" name="文本框 24"/>
          <p:cNvSpPr txBox="1"/>
          <p:nvPr/>
        </p:nvSpPr>
        <p:spPr>
          <a:xfrm>
            <a:off x="731451" y="235119"/>
            <a:ext cx="2907030" cy="391160"/>
          </a:xfrm>
          <a:prstGeom prst="rect">
            <a:avLst/>
          </a:prstGeom>
          <a:noFill/>
        </p:spPr>
        <p:txBody>
          <a:bodyPr wrap="none" rtlCol="0">
            <a:spAutoFit/>
          </a:bodyPr>
          <a:lstStyle/>
          <a:p>
            <a:pPr algn="l"/>
            <a:r>
              <a:rPr lang="zh-CN" altLang="en-US" sz="1950" dirty="0">
                <a:solidFill>
                  <a:schemeClr val="accent1"/>
                </a:solidFill>
                <a:latin typeface="微软雅黑" panose="020B0503020204020204" pitchFamily="34" charset="-122"/>
                <a:ea typeface="微软雅黑" panose="020B0503020204020204" pitchFamily="34" charset="-122"/>
              </a:rPr>
              <a:t>网吧外部人员客户用例图</a:t>
            </a:r>
            <a:endParaRPr lang="zh-CN" altLang="en-US" sz="1950" dirty="0">
              <a:solidFill>
                <a:schemeClr val="accent1"/>
              </a:solidFill>
              <a:latin typeface="微软雅黑" panose="020B0503020204020204" pitchFamily="34" charset="-122"/>
              <a:ea typeface="微软雅黑" panose="020B0503020204020204" pitchFamily="34" charset="-122"/>
            </a:endParaRPr>
          </a:p>
        </p:txBody>
      </p:sp>
      <p:graphicFrame>
        <p:nvGraphicFramePr>
          <p:cNvPr id="4" name="对象 3"/>
          <p:cNvGraphicFramePr/>
          <p:nvPr/>
        </p:nvGraphicFramePr>
        <p:xfrm>
          <a:off x="811530" y="692150"/>
          <a:ext cx="7521575" cy="4366895"/>
        </p:xfrm>
        <a:graphic>
          <a:graphicData uri="http://schemas.openxmlformats.org/presentationml/2006/ole">
            <mc:AlternateContent xmlns:mc="http://schemas.openxmlformats.org/markup-compatibility/2006">
              <mc:Choice xmlns:v="urn:schemas-microsoft-com:vml" Requires="v">
                <p:oleObj spid="_x0000_s2049" name="" r:id="rId1" imgW="5272405" imgH="5048885" progId="">
                  <p:embed/>
                </p:oleObj>
              </mc:Choice>
              <mc:Fallback>
                <p:oleObj name="" r:id="rId1" imgW="5272405" imgH="5048885" progId="">
                  <p:embed/>
                  <p:pic>
                    <p:nvPicPr>
                      <p:cNvPr id="0" name="图片 2048" descr="image7"/>
                      <p:cNvPicPr/>
                      <p:nvPr/>
                    </p:nvPicPr>
                    <p:blipFill>
                      <a:blip r:embed="rId2"/>
                      <a:stretch>
                        <a:fillRect/>
                      </a:stretch>
                    </p:blipFill>
                    <p:spPr>
                      <a:xfrm>
                        <a:off x="811530" y="692150"/>
                        <a:ext cx="7521575" cy="4366895"/>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8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ags/tag1.xml><?xml version="1.0" encoding="utf-8"?>
<p:tagLst xmlns:p="http://schemas.openxmlformats.org/presentationml/2006/main">
  <p:tag name="ISPRING_PRESENTATION_TITLE" val="PowerPoint 演示文稿"/>
  <p:tag name="MH_CONTENTSID" val="1283"/>
  <p:tag name="MH_SECTIONID" val="1284,1285,"/>
</p:tagLst>
</file>

<file path=ppt/theme/_rels/theme1.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主题​​">
  <a:themeElements>
    <a:clrScheme name="自定义 3237">
      <a:dk1>
        <a:srgbClr val="000000"/>
      </a:dk1>
      <a:lt1>
        <a:srgbClr val="FFFFFF"/>
      </a:lt1>
      <a:dk2>
        <a:srgbClr val="000000"/>
      </a:dk2>
      <a:lt2>
        <a:srgbClr val="FFFFFF"/>
      </a:lt2>
      <a:accent1>
        <a:srgbClr val="1F4E78"/>
      </a:accent1>
      <a:accent2>
        <a:srgbClr val="1F4E78"/>
      </a:accent2>
      <a:accent3>
        <a:srgbClr val="1F4E78"/>
      </a:accent3>
      <a:accent4>
        <a:srgbClr val="1F4E78"/>
      </a:accent4>
      <a:accent5>
        <a:srgbClr val="1F4E78"/>
      </a:accent5>
      <a:accent6>
        <a:srgbClr val="1F4E78"/>
      </a:accent6>
      <a:hlink>
        <a:srgbClr val="1F4E78"/>
      </a:hlink>
      <a:folHlink>
        <a:srgbClr val="1F4E78"/>
      </a:folHlink>
    </a:clrScheme>
    <a:fontScheme name="Temp">
      <a:majorFont>
        <a:latin typeface="方正兰亭超细黑简体"/>
        <a:ea typeface="微软雅黑"/>
        <a:cs typeface=""/>
      </a:majorFont>
      <a:minorFont>
        <a:latin typeface="方正兰亭超细黑简体"/>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effectLst>
          <a:outerShdw blurRad="63500" algn="ctr" rotWithShape="0">
            <a:prstClr val="black">
              <a:alpha val="40000"/>
            </a:prstClr>
          </a:outerShdw>
        </a:effectLst>
      </a:spPr>
      <a:bodyPr rtlCol="0" anchor="ctr"/>
      <a:lstStyle>
        <a:defPPr algn="ctr" defTabSz="914400">
          <a:defRPr sz="1800">
            <a:cs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Words>
  <Application>WPS 演示</Application>
  <PresentationFormat>全屏显示(16:9)</PresentationFormat>
  <Paragraphs>161</Paragraphs>
  <Slides>31</Slides>
  <Notes>1</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7</vt:i4>
      </vt:variant>
      <vt:variant>
        <vt:lpstr>幻灯片标题</vt:lpstr>
      </vt:variant>
      <vt:variant>
        <vt:i4>31</vt:i4>
      </vt:variant>
    </vt:vector>
  </HeadingPairs>
  <TitlesOfParts>
    <vt:vector size="63" baseType="lpstr">
      <vt:lpstr>Arial</vt:lpstr>
      <vt:lpstr>宋体</vt:lpstr>
      <vt:lpstr>Wingdings</vt:lpstr>
      <vt:lpstr>Adobe Myungjo Std M</vt:lpstr>
      <vt:lpstr>方正明尚简体</vt:lpstr>
      <vt:lpstr>微软雅黑</vt:lpstr>
      <vt:lpstr>Lao UI</vt:lpstr>
      <vt:lpstr>Arial</vt:lpstr>
      <vt:lpstr>Open Sans Light</vt:lpstr>
      <vt:lpstr>Open Sans</vt:lpstr>
      <vt:lpstr>Poppins Light</vt:lpstr>
      <vt:lpstr>Segoe Print</vt:lpstr>
      <vt:lpstr>经典综艺体简</vt:lpstr>
      <vt:lpstr>773-CAI978</vt:lpstr>
      <vt:lpstr>Yu Gothic UI Semilight</vt:lpstr>
      <vt:lpstr>方正兰亭黑_GBK</vt:lpstr>
      <vt:lpstr>Gill Sans</vt:lpstr>
      <vt:lpstr>方正兰亭超细黑简体</vt:lpstr>
      <vt:lpstr>黑体</vt:lpstr>
      <vt:lpstr>MS Mincho</vt:lpstr>
      <vt:lpstr>Arial Unicode MS</vt:lpstr>
      <vt:lpstr>Calibri</vt:lpstr>
      <vt:lpstr>Segoe UI Symbol</vt:lpstr>
      <vt:lpstr>Gill Sans MT</vt:lpstr>
      <vt:lpstr>Office 主题​​</vt:lpstr>
      <vt:lpstr>Word.Document.12</vt:lpstr>
      <vt:lpstr>Visio.Drawing.15</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唯芯设计师</dc:creator>
  <cp:lastModifiedBy>转身ァ已陌路、</cp:lastModifiedBy>
  <cp:revision>13006</cp:revision>
  <dcterms:created xsi:type="dcterms:W3CDTF">2016-03-09T04:37:00Z</dcterms:created>
  <dcterms:modified xsi:type="dcterms:W3CDTF">2019-06-09T05:24:18Z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