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61" r:id="rId3"/>
    <p:sldId id="366" r:id="rId4"/>
    <p:sldId id="367" r:id="rId5"/>
    <p:sldId id="364" r:id="rId6"/>
    <p:sldId id="365" r:id="rId7"/>
    <p:sldId id="363" r:id="rId8"/>
    <p:sldId id="368" r:id="rId9"/>
    <p:sldId id="347" r:id="rId10"/>
    <p:sldId id="281" r:id="rId11"/>
    <p:sldId id="333" r:id="rId12"/>
    <p:sldId id="337" r:id="rId13"/>
    <p:sldId id="334" r:id="rId14"/>
    <p:sldId id="335" r:id="rId15"/>
    <p:sldId id="332" r:id="rId16"/>
    <p:sldId id="269" r:id="rId17"/>
    <p:sldId id="282" r:id="rId18"/>
    <p:sldId id="283" r:id="rId19"/>
    <p:sldId id="260" r:id="rId20"/>
    <p:sldId id="342" r:id="rId21"/>
    <p:sldId id="338" r:id="rId22"/>
    <p:sldId id="339" r:id="rId23"/>
    <p:sldId id="340" r:id="rId24"/>
    <p:sldId id="362" r:id="rId25"/>
    <p:sldId id="369" r:id="rId26"/>
    <p:sldId id="370" r:id="rId27"/>
    <p:sldId id="371" r:id="rId28"/>
    <p:sldId id="261" r:id="rId29"/>
    <p:sldId id="348" r:id="rId30"/>
    <p:sldId id="343" r:id="rId31"/>
    <p:sldId id="344" r:id="rId32"/>
    <p:sldId id="345" r:id="rId33"/>
    <p:sldId id="346" r:id="rId34"/>
    <p:sldId id="351" r:id="rId35"/>
    <p:sldId id="350" r:id="rId36"/>
    <p:sldId id="271" r:id="rId37"/>
    <p:sldId id="272" r:id="rId38"/>
    <p:sldId id="310" r:id="rId39"/>
    <p:sldId id="352" r:id="rId40"/>
    <p:sldId id="353" r:id="rId41"/>
    <p:sldId id="274" r:id="rId42"/>
    <p:sldId id="311" r:id="rId43"/>
    <p:sldId id="354" r:id="rId44"/>
    <p:sldId id="355" r:id="rId45"/>
    <p:sldId id="275" r:id="rId46"/>
    <p:sldId id="356" r:id="rId47"/>
    <p:sldId id="357" r:id="rId48"/>
    <p:sldId id="358" r:id="rId49"/>
    <p:sldId id="359" r:id="rId50"/>
    <p:sldId id="331" r:id="rId51"/>
    <p:sldId id="360"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6087" autoAdjust="0"/>
  </p:normalViewPr>
  <p:slideViewPr>
    <p:cSldViewPr>
      <p:cViewPr varScale="1">
        <p:scale>
          <a:sx n="88" d="100"/>
          <a:sy n="88"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ser>
        <c:dLbls>
          <c:showLegendKey val="0"/>
          <c:showVal val="0"/>
          <c:showCatName val="0"/>
          <c:showSerName val="0"/>
          <c:showPercent val="0"/>
          <c:showBubbleSize val="0"/>
        </c:dLbls>
        <c:gapWidth val="219"/>
        <c:overlap val="-27"/>
        <c:axId val="46636544"/>
        <c:axId val="46644704"/>
      </c:barChart>
      <c:catAx>
        <c:axId val="46636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6644704"/>
        <c:crosses val="autoZero"/>
        <c:auto val="1"/>
        <c:lblAlgn val="ctr"/>
        <c:lblOffset val="100"/>
        <c:noMultiLvlLbl val="0"/>
      </c:catAx>
      <c:valAx>
        <c:axId val="46644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6636544"/>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A Unigram Language Model</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Sheet1!$D$1:$D$25</c:f>
              <c:strCache>
                <c:ptCount val="25"/>
                <c:pt idx="0">
                  <c:v>w1</c:v>
                </c:pt>
                <c:pt idx="1">
                  <c:v>w2</c:v>
                </c:pt>
                <c:pt idx="2">
                  <c:v>w3</c:v>
                </c:pt>
                <c:pt idx="3">
                  <c:v>w4</c:v>
                </c:pt>
                <c:pt idx="4">
                  <c:v>w5</c:v>
                </c:pt>
                <c:pt idx="5">
                  <c:v>w6</c:v>
                </c:pt>
                <c:pt idx="6">
                  <c:v>w7</c:v>
                </c:pt>
                <c:pt idx="7">
                  <c:v>w8</c:v>
                </c:pt>
                <c:pt idx="8">
                  <c:v>w9</c:v>
                </c:pt>
                <c:pt idx="9">
                  <c:v>w10</c:v>
                </c:pt>
                <c:pt idx="10">
                  <c:v>w11</c:v>
                </c:pt>
                <c:pt idx="11">
                  <c:v>w12</c:v>
                </c:pt>
                <c:pt idx="12">
                  <c:v>w13</c:v>
                </c:pt>
                <c:pt idx="13">
                  <c:v>w14</c:v>
                </c:pt>
                <c:pt idx="14">
                  <c:v>w15</c:v>
                </c:pt>
                <c:pt idx="15">
                  <c:v>w16</c:v>
                </c:pt>
                <c:pt idx="16">
                  <c:v>w17</c:v>
                </c:pt>
                <c:pt idx="17">
                  <c:v>w18</c:v>
                </c:pt>
                <c:pt idx="18">
                  <c:v>w19</c:v>
                </c:pt>
                <c:pt idx="19">
                  <c:v>w20</c:v>
                </c:pt>
                <c:pt idx="20">
                  <c:v>w21</c:v>
                </c:pt>
                <c:pt idx="21">
                  <c:v>w22</c:v>
                </c:pt>
                <c:pt idx="22">
                  <c:v>w23</c:v>
                </c:pt>
                <c:pt idx="23">
                  <c:v>w24</c:v>
                </c:pt>
                <c:pt idx="24">
                  <c:v>w25</c:v>
                </c:pt>
              </c:strCache>
            </c:strRef>
          </c:cat>
          <c:val>
            <c:numRef>
              <c:f>Sheet1!$C$1:$C$25</c:f>
              <c:numCache>
                <c:formatCode>General</c:formatCode>
                <c:ptCount val="25"/>
                <c:pt idx="0">
                  <c:v>7.7621580933177697E-2</c:v>
                </c:pt>
                <c:pt idx="1">
                  <c:v>0</c:v>
                </c:pt>
                <c:pt idx="2">
                  <c:v>9.4574635388076315E-3</c:v>
                </c:pt>
                <c:pt idx="3">
                  <c:v>6.4992962374965116E-2</c:v>
                </c:pt>
                <c:pt idx="4">
                  <c:v>3.1544523834733731E-2</c:v>
                </c:pt>
                <c:pt idx="5">
                  <c:v>6.0927349440642709E-2</c:v>
                </c:pt>
                <c:pt idx="6">
                  <c:v>0</c:v>
                </c:pt>
                <c:pt idx="7">
                  <c:v>0.10664968416987032</c:v>
                </c:pt>
                <c:pt idx="8">
                  <c:v>5.3570912268575938E-2</c:v>
                </c:pt>
                <c:pt idx="9">
                  <c:v>7.9400378943122914E-3</c:v>
                </c:pt>
                <c:pt idx="10">
                  <c:v>1.6803895838422685E-2</c:v>
                </c:pt>
                <c:pt idx="11">
                  <c:v>9.7535360753706904E-2</c:v>
                </c:pt>
                <c:pt idx="12">
                  <c:v>3.3502585078811688E-2</c:v>
                </c:pt>
                <c:pt idx="13">
                  <c:v>5.8171136037273637E-3</c:v>
                </c:pt>
                <c:pt idx="14">
                  <c:v>1.0924304873707377E-2</c:v>
                </c:pt>
                <c:pt idx="15">
                  <c:v>0</c:v>
                </c:pt>
                <c:pt idx="16">
                  <c:v>4.9317199426481058E-2</c:v>
                </c:pt>
                <c:pt idx="17">
                  <c:v>0</c:v>
                </c:pt>
                <c:pt idx="18">
                  <c:v>8.5499562928313348E-3</c:v>
                </c:pt>
                <c:pt idx="19">
                  <c:v>6.3051491704253851E-2</c:v>
                </c:pt>
                <c:pt idx="20">
                  <c:v>0</c:v>
                </c:pt>
                <c:pt idx="21">
                  <c:v>6.3591752322998588E-2</c:v>
                </c:pt>
                <c:pt idx="22">
                  <c:v>5.3336160953546242E-2</c:v>
                </c:pt>
                <c:pt idx="23">
                  <c:v>7.8630150116348385E-2</c:v>
                </c:pt>
                <c:pt idx="24">
                  <c:v>0.10623551458007925</c:v>
                </c:pt>
              </c:numCache>
            </c:numRef>
          </c:val>
        </c:ser>
        <c:dLbls>
          <c:showLegendKey val="0"/>
          <c:showVal val="0"/>
          <c:showCatName val="0"/>
          <c:showSerName val="0"/>
          <c:showPercent val="0"/>
          <c:showBubbleSize val="0"/>
        </c:dLbls>
        <c:gapWidth val="219"/>
        <c:overlap val="-27"/>
        <c:axId val="46637632"/>
        <c:axId val="1915010896"/>
      </c:barChart>
      <c:catAx>
        <c:axId val="4663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915010896"/>
        <c:crosses val="autoZero"/>
        <c:auto val="1"/>
        <c:lblAlgn val="ctr"/>
        <c:lblOffset val="100"/>
        <c:noMultiLvlLbl val="0"/>
      </c:catAx>
      <c:valAx>
        <c:axId val="1915010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46637632"/>
        <c:crosses val="autoZero"/>
        <c:crossBetween val="between"/>
      </c:valAx>
      <c:spPr>
        <a:noFill/>
        <a:ln>
          <a:noFill/>
        </a:ln>
        <a:effectLst/>
      </c:spPr>
    </c:plotArea>
    <c:plotVisOnly val="1"/>
    <c:dispBlanksAs val="gap"/>
    <c:showDLblsOverMax val="0"/>
  </c:chart>
  <c:spPr>
    <a:solidFill>
      <a:schemeClr val="lt1"/>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r>
              <a:rPr lang="en-US" dirty="0" smtClean="0"/>
              <a:t>A Unigram Language Model</a:t>
            </a:r>
            <a:endParaRPr lang="en-US" dirty="0"/>
          </a:p>
        </c:rich>
      </c:tx>
      <c:layout>
        <c:manualLayout>
          <c:xMode val="edge"/>
          <c:yMode val="edge"/>
          <c:x val="0.1714959580359392"/>
          <c:y val="7.6360800573848408E-3"/>
        </c:manualLayout>
      </c:layout>
      <c:overlay val="0"/>
      <c:spPr>
        <a:noFill/>
        <a:ln>
          <a:noFill/>
        </a:ln>
        <a:effectLst/>
      </c:spPr>
      <c:txPr>
        <a:bodyPr rot="0" spcFirstLastPara="1" vertOverflow="ellipsis" vert="horz" wrap="square" anchor="ctr" anchorCtr="1"/>
        <a:lstStyle/>
        <a:p>
          <a:pPr>
            <a:defRPr sz="168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005576278731121"/>
          <c:y val="0.15621495745741382"/>
          <c:w val="0.6517164852683609"/>
          <c:h val="0.7949144308083963"/>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Lbls>
            <c:dLbl>
              <c:idx val="0"/>
              <c:spPr>
                <a:noFill/>
                <a:ln>
                  <a:noFill/>
                </a:ln>
                <a:effectLst/>
              </c:spPr>
              <c:txPr>
                <a:bodyPr rot="0" spcFirstLastPara="1" vertOverflow="ellipsis" vert="horz" wrap="square" anchor="ctr" anchorCtr="1"/>
                <a:lstStyle/>
                <a:p>
                  <a:pPr>
                    <a:defRPr sz="140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dLbl>
            <c:dLbl>
              <c:idx val="1"/>
              <c:spPr>
                <a:noFill/>
                <a:ln>
                  <a:noFill/>
                </a:ln>
                <a:effectLst/>
              </c:spPr>
              <c:txPr>
                <a:bodyPr rot="0" spcFirstLastPara="1" vertOverflow="ellipsis" vert="horz" wrap="square" anchor="ctr" anchorCtr="1"/>
                <a:lstStyle/>
                <a:p>
                  <a:pPr>
                    <a:defRPr sz="140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dLbl>
            <c:dLbl>
              <c:idx val="2"/>
              <c:spPr>
                <a:noFill/>
                <a:ln>
                  <a:noFill/>
                </a:ln>
                <a:effectLst/>
              </c:spPr>
              <c:txPr>
                <a:bodyPr rot="0" spcFirstLastPara="1" vertOverflow="ellipsis" vert="horz" wrap="square" anchor="ctr" anchorCtr="1"/>
                <a:lstStyle/>
                <a:p>
                  <a:pPr>
                    <a:defRPr sz="140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dLbl>
            <c:dLbl>
              <c:idx val="3"/>
              <c:spPr>
                <a:noFill/>
                <a:ln>
                  <a:noFill/>
                </a:ln>
                <a:effectLst/>
              </c:spPr>
              <c:txPr>
                <a:bodyPr rot="0" spcFirstLastPara="1" vertOverflow="ellipsis" vert="horz" wrap="square" anchor="ctr" anchorCtr="1"/>
                <a:lstStyle/>
                <a:p>
                  <a:pPr>
                    <a:defRPr sz="14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dLbl>
            <c:dLbl>
              <c:idx val="4"/>
              <c:spPr>
                <a:noFill/>
                <a:ln>
                  <a:noFill/>
                </a:ln>
                <a:effectLst/>
              </c:spPr>
              <c:txPr>
                <a:bodyPr rot="0" spcFirstLastPara="1" vertOverflow="ellipsis" vert="horz" wrap="square" anchor="ctr" anchorCtr="1"/>
                <a:lstStyle/>
                <a:p>
                  <a:pPr>
                    <a:defRPr sz="14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0"/>
              <c:showBubbleSize val="0"/>
            </c:dLbl>
            <c:dLbl>
              <c:idx val="5"/>
              <c:spPr>
                <a:noFill/>
                <a:ln>
                  <a:noFill/>
                </a:ln>
                <a:effectLst/>
              </c:spPr>
              <c:txPr>
                <a:bodyPr rot="0" spcFirstLastPara="1" vertOverflow="ellipsis" vert="horz" wrap="square" anchor="ctr" anchorCtr="1"/>
                <a:lstStyle/>
                <a:p>
                  <a:pPr>
                    <a:defRPr sz="14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dLbl>
            <c:dLbl>
              <c:idx val="6"/>
              <c:spPr>
                <a:noFill/>
                <a:ln>
                  <a:noFill/>
                </a:ln>
                <a:effectLst/>
              </c:spPr>
              <c:txPr>
                <a:bodyPr rot="0" spcFirstLastPara="1" vertOverflow="ellipsis" vert="horz" wrap="square" anchor="ctr" anchorCtr="1"/>
                <a:lstStyle/>
                <a:p>
                  <a:pPr>
                    <a:defRPr sz="14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7"/>
              <c:spPr>
                <a:noFill/>
                <a:ln>
                  <a:noFill/>
                </a:ln>
                <a:effectLst/>
              </c:spPr>
              <c:txPr>
                <a:bodyPr rot="0" spcFirstLastPara="1" vertOverflow="ellipsis" vert="horz" wrap="square" anchor="ctr" anchorCtr="1"/>
                <a:lstStyle/>
                <a:p>
                  <a:pPr>
                    <a:defRPr sz="140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0"/>
              <c:showBubbleSize val="0"/>
            </c:dLbl>
            <c:dLbl>
              <c:idx val="8"/>
              <c:spPr>
                <a:noFill/>
                <a:ln>
                  <a:noFill/>
                </a:ln>
                <a:effectLst/>
              </c:spPr>
              <c:txPr>
                <a:bodyPr rot="0" spcFirstLastPara="1" vertOverflow="ellipsis" vert="horz" wrap="square" anchor="ctr" anchorCtr="1"/>
                <a:lstStyle/>
                <a:p>
                  <a:pPr>
                    <a:defRPr sz="140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0"/>
              <c:showBubbleSize val="0"/>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Sheet1!$A$1:$A$9</c:f>
              <c:strCache>
                <c:ptCount val="9"/>
                <c:pt idx="0">
                  <c:v>apple</c:v>
                </c:pt>
                <c:pt idx="1">
                  <c:v>arm</c:v>
                </c:pt>
                <c:pt idx="2">
                  <c:v>banana</c:v>
                </c:pt>
                <c:pt idx="3">
                  <c:v>bike</c:v>
                </c:pt>
                <c:pt idx="4">
                  <c:v>bird</c:v>
                </c:pt>
                <c:pt idx="5">
                  <c:v>book</c:v>
                </c:pt>
                <c:pt idx="6">
                  <c:v>chin</c:v>
                </c:pt>
                <c:pt idx="7">
                  <c:v>clam</c:v>
                </c:pt>
                <c:pt idx="8">
                  <c:v>class</c:v>
                </c:pt>
              </c:strCache>
            </c:strRef>
          </c:cat>
          <c:val>
            <c:numRef>
              <c:f>Sheet1!$B$1:$B$9</c:f>
              <c:numCache>
                <c:formatCode>General</c:formatCode>
                <c:ptCount val="9"/>
                <c:pt idx="0">
                  <c:v>0.14216169910324064</c:v>
                </c:pt>
                <c:pt idx="1">
                  <c:v>0.16095356655916759</c:v>
                </c:pt>
                <c:pt idx="2">
                  <c:v>7.827682560236783E-2</c:v>
                </c:pt>
                <c:pt idx="3">
                  <c:v>3.4008859119848307E-3</c:v>
                </c:pt>
                <c:pt idx="4">
                  <c:v>0.1627429206515518</c:v>
                </c:pt>
                <c:pt idx="5">
                  <c:v>0.16991160736079913</c:v>
                </c:pt>
                <c:pt idx="6">
                  <c:v>0.18312718517430016</c:v>
                </c:pt>
                <c:pt idx="7">
                  <c:v>6.3026245012798673E-2</c:v>
                </c:pt>
                <c:pt idx="8">
                  <c:v>3.6399064623789237E-2</c:v>
                </c:pt>
              </c:numCache>
            </c:numRef>
          </c:val>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solidFill>
      <a:schemeClr val="bg1"/>
    </a:solidFill>
    <a:ln>
      <a:noFill/>
    </a:ln>
    <a:effectLst/>
  </c:spPr>
  <c:txPr>
    <a:bodyPr/>
    <a:lstStyle/>
    <a:p>
      <a:pPr>
        <a:defRPr sz="1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0186A-2DBB-4398-9E32-68E9F18BB6A2}" type="datetimeFigureOut">
              <a:rPr lang="en-US" smtClean="0"/>
              <a:t>2/13/2018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BDADA-032B-4BDE-97BA-23B3021F7206}" type="slidenum">
              <a:rPr lang="en-US" smtClean="0"/>
              <a:t>‹#›</a:t>
            </a:fld>
            <a:endParaRPr lang="en-US"/>
          </a:p>
        </p:txBody>
      </p:sp>
    </p:spTree>
    <p:extLst>
      <p:ext uri="{BB962C8B-B14F-4D97-AF65-F5344CB8AC3E}">
        <p14:creationId xmlns:p14="http://schemas.microsoft.com/office/powerpoint/2010/main" val="257794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4</a:t>
            </a:fld>
            <a:endParaRPr lang="en-US"/>
          </a:p>
        </p:txBody>
      </p:sp>
    </p:spTree>
    <p:extLst>
      <p:ext uri="{BB962C8B-B14F-4D97-AF65-F5344CB8AC3E}">
        <p14:creationId xmlns:p14="http://schemas.microsoft.com/office/powerpoint/2010/main" val="4241259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12</a:t>
            </a:fld>
            <a:endParaRPr lang="en-US"/>
          </a:p>
        </p:txBody>
      </p:sp>
    </p:spTree>
    <p:extLst>
      <p:ext uri="{BB962C8B-B14F-4D97-AF65-F5344CB8AC3E}">
        <p14:creationId xmlns:p14="http://schemas.microsoft.com/office/powerpoint/2010/main" val="3170951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29</a:t>
            </a:fld>
            <a:endParaRPr lang="en-US"/>
          </a:p>
        </p:txBody>
      </p:sp>
    </p:spTree>
    <p:extLst>
      <p:ext uri="{BB962C8B-B14F-4D97-AF65-F5344CB8AC3E}">
        <p14:creationId xmlns:p14="http://schemas.microsoft.com/office/powerpoint/2010/main" val="1884275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33</a:t>
            </a:fld>
            <a:endParaRPr lang="en-US"/>
          </a:p>
        </p:txBody>
      </p:sp>
    </p:spTree>
    <p:extLst>
      <p:ext uri="{BB962C8B-B14F-4D97-AF65-F5344CB8AC3E}">
        <p14:creationId xmlns:p14="http://schemas.microsoft.com/office/powerpoint/2010/main" val="3793036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BDADA-032B-4BDE-97BA-23B3021F7206}" type="slidenum">
              <a:rPr lang="en-US" smtClean="0"/>
              <a:t>51</a:t>
            </a:fld>
            <a:endParaRPr lang="en-US"/>
          </a:p>
        </p:txBody>
      </p:sp>
    </p:spTree>
    <p:extLst>
      <p:ext uri="{BB962C8B-B14F-4D97-AF65-F5344CB8AC3E}">
        <p14:creationId xmlns:p14="http://schemas.microsoft.com/office/powerpoint/2010/main" val="415169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08409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79206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63724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20932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92975095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6324823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158077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222214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8432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316373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a:t>
            </a:fld>
            <a:endParaRPr lang="en-US"/>
          </a:p>
        </p:txBody>
      </p:sp>
    </p:spTree>
    <p:extLst>
      <p:ext uri="{BB962C8B-B14F-4D97-AF65-F5344CB8AC3E}">
        <p14:creationId xmlns:p14="http://schemas.microsoft.com/office/powerpoint/2010/main" val="62413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CS@UVa</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 6501: Text Mining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38207-9E20-42FC-82B6-02A8A94D7FE7}" type="slidenum">
              <a:rPr lang="en-US" smtClean="0"/>
              <a:t>‹#›</a:t>
            </a:fld>
            <a:endParaRPr lang="en-US"/>
          </a:p>
        </p:txBody>
      </p:sp>
    </p:spTree>
    <p:extLst>
      <p:ext uri="{BB962C8B-B14F-4D97-AF65-F5344CB8AC3E}">
        <p14:creationId xmlns:p14="http://schemas.microsoft.com/office/powerpoint/2010/main" val="2738687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hyperlink" Target="http://pdos.csail.mit.edu/scige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6.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6.emf"/><Relationship Id="rId5" Type="http://schemas.openxmlformats.org/officeDocument/2006/relationships/oleObject" Target="../embeddings/oleObject3.bin"/><Relationship Id="rId4" Type="http://schemas.openxmlformats.org/officeDocument/2006/relationships/image" Target="../media/image35.emf"/></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Statistical Language Models</a:t>
            </a:r>
            <a:endParaRPr lang="en-US" dirty="0"/>
          </a:p>
        </p:txBody>
      </p:sp>
      <p:sp>
        <p:nvSpPr>
          <p:cNvPr id="3" name="Subtitle 2"/>
          <p:cNvSpPr>
            <a:spLocks noGrp="1"/>
          </p:cNvSpPr>
          <p:nvPr>
            <p:ph type="subTitle" idx="1"/>
          </p:nvPr>
        </p:nvSpPr>
        <p:spPr/>
        <p:txBody>
          <a:bodyPr/>
          <a:lstStyle/>
          <a:p>
            <a:r>
              <a:rPr lang="en-US" dirty="0" err="1" smtClean="0"/>
              <a:t>Hongning</a:t>
            </a:r>
            <a:r>
              <a:rPr lang="en-US" dirty="0" smtClean="0"/>
              <a:t> Wang</a:t>
            </a:r>
          </a:p>
          <a:p>
            <a:r>
              <a:rPr lang="en-US" dirty="0" err="1" smtClean="0"/>
              <a:t>CS@UVa</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a:t>
            </a:fld>
            <a:endParaRPr lang="en-US"/>
          </a:p>
        </p:txBody>
      </p:sp>
    </p:spTree>
    <p:extLst>
      <p:ext uri="{BB962C8B-B14F-4D97-AF65-F5344CB8AC3E}">
        <p14:creationId xmlns:p14="http://schemas.microsoft.com/office/powerpoint/2010/main" val="995404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rmAutofit fontScale="90000"/>
          </a:bodyPr>
          <a:lstStyle/>
          <a:p>
            <a:r>
              <a:rPr lang="en-US" altLang="en-US" dirty="0" smtClean="0"/>
              <a:t>Source-Channel framework </a:t>
            </a:r>
            <a:r>
              <a:rPr lang="en-US" altLang="en-US" baseline="30000" dirty="0" smtClean="0"/>
              <a:t>[</a:t>
            </a:r>
            <a:r>
              <a:rPr lang="en-US" altLang="en-US" baseline="30000" dirty="0"/>
              <a:t>Shannon </a:t>
            </a:r>
            <a:r>
              <a:rPr lang="en-US" altLang="en-US" baseline="30000" dirty="0" smtClean="0"/>
              <a:t>48]</a:t>
            </a:r>
          </a:p>
        </p:txBody>
      </p:sp>
      <p:sp>
        <p:nvSpPr>
          <p:cNvPr id="31749" name="Rectangle 3">
            <a:hlinkClick r:id="rId3" action="ppaction://hlinksldjump"/>
          </p:cNvPr>
          <p:cNvSpPr>
            <a:spLocks noChangeArrowheads="1"/>
          </p:cNvSpPr>
          <p:nvPr/>
        </p:nvSpPr>
        <p:spPr bwMode="auto">
          <a:xfrm>
            <a:off x="533400" y="1905000"/>
            <a:ext cx="9144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Source</a:t>
            </a:r>
          </a:p>
        </p:txBody>
      </p:sp>
      <p:sp>
        <p:nvSpPr>
          <p:cNvPr id="31750" name="Rectangle 4"/>
          <p:cNvSpPr>
            <a:spLocks noChangeArrowheads="1"/>
          </p:cNvSpPr>
          <p:nvPr/>
        </p:nvSpPr>
        <p:spPr bwMode="auto">
          <a:xfrm>
            <a:off x="2133600" y="1905000"/>
            <a:ext cx="12954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Transmitter</a:t>
            </a:r>
          </a:p>
          <a:p>
            <a:r>
              <a:rPr lang="en-GB" altLang="en-US" sz="1800" i="0" dirty="0"/>
              <a:t>(encoder)</a:t>
            </a:r>
          </a:p>
        </p:txBody>
      </p:sp>
      <p:sp>
        <p:nvSpPr>
          <p:cNvPr id="31751" name="Rectangle 5"/>
          <p:cNvSpPr>
            <a:spLocks noChangeArrowheads="1"/>
          </p:cNvSpPr>
          <p:nvPr/>
        </p:nvSpPr>
        <p:spPr bwMode="auto">
          <a:xfrm>
            <a:off x="7543800" y="1905001"/>
            <a:ext cx="1371600" cy="6857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a:t>Destination</a:t>
            </a:r>
          </a:p>
        </p:txBody>
      </p:sp>
      <p:sp>
        <p:nvSpPr>
          <p:cNvPr id="31752" name="Rectangle 6"/>
          <p:cNvSpPr>
            <a:spLocks noChangeArrowheads="1"/>
          </p:cNvSpPr>
          <p:nvPr/>
        </p:nvSpPr>
        <p:spPr bwMode="auto">
          <a:xfrm>
            <a:off x="5791200" y="1905000"/>
            <a:ext cx="1066800" cy="68579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Receiver</a:t>
            </a:r>
          </a:p>
          <a:p>
            <a:r>
              <a:rPr lang="en-GB" altLang="en-US" sz="1800" i="0" dirty="0"/>
              <a:t>(decoder)</a:t>
            </a:r>
          </a:p>
        </p:txBody>
      </p:sp>
      <p:sp>
        <p:nvSpPr>
          <p:cNvPr id="31753" name="Rectangle 7"/>
          <p:cNvSpPr>
            <a:spLocks noChangeArrowheads="1"/>
          </p:cNvSpPr>
          <p:nvPr/>
        </p:nvSpPr>
        <p:spPr bwMode="auto">
          <a:xfrm>
            <a:off x="4038600" y="1905000"/>
            <a:ext cx="990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GB" altLang="en-US" sz="1800" i="0" dirty="0"/>
              <a:t>Noisy</a:t>
            </a:r>
          </a:p>
          <a:p>
            <a:r>
              <a:rPr lang="en-GB" altLang="en-US" sz="1800" i="0" dirty="0"/>
              <a:t>Channel</a:t>
            </a:r>
          </a:p>
        </p:txBody>
      </p:sp>
      <p:sp>
        <p:nvSpPr>
          <p:cNvPr id="31754" name="Line 8"/>
          <p:cNvSpPr>
            <a:spLocks noChangeShapeType="1"/>
          </p:cNvSpPr>
          <p:nvPr/>
        </p:nvSpPr>
        <p:spPr bwMode="auto">
          <a:xfrm>
            <a:off x="17526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5" name="Line 9"/>
          <p:cNvSpPr>
            <a:spLocks noChangeShapeType="1"/>
          </p:cNvSpPr>
          <p:nvPr/>
        </p:nvSpPr>
        <p:spPr bwMode="auto">
          <a:xfrm>
            <a:off x="3581400" y="4038600"/>
            <a:ext cx="119063"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6" name="Line 10"/>
          <p:cNvSpPr>
            <a:spLocks noChangeShapeType="1"/>
          </p:cNvSpPr>
          <p:nvPr/>
        </p:nvSpPr>
        <p:spPr bwMode="auto">
          <a:xfrm>
            <a:off x="51816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7" name="Line 11"/>
          <p:cNvSpPr>
            <a:spLocks noChangeShapeType="1"/>
          </p:cNvSpPr>
          <p:nvPr/>
        </p:nvSpPr>
        <p:spPr bwMode="auto">
          <a:xfrm>
            <a:off x="6858000" y="4038600"/>
            <a:ext cx="147638"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758" name="AutoShape 13"/>
          <p:cNvSpPr>
            <a:spLocks noChangeArrowheads="1"/>
          </p:cNvSpPr>
          <p:nvPr/>
        </p:nvSpPr>
        <p:spPr bwMode="auto">
          <a:xfrm>
            <a:off x="6858000" y="2211388"/>
            <a:ext cx="685800" cy="150812"/>
          </a:xfrm>
          <a:prstGeom prst="rightArrow">
            <a:avLst>
              <a:gd name="adj1" fmla="val 50000"/>
              <a:gd name="adj2" fmla="val 113685"/>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59" name="Text Box 16"/>
          <p:cNvSpPr txBox="1">
            <a:spLocks noChangeArrowheads="1"/>
          </p:cNvSpPr>
          <p:nvPr/>
        </p:nvSpPr>
        <p:spPr bwMode="auto">
          <a:xfrm>
            <a:off x="590550" y="2590800"/>
            <a:ext cx="663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a:t>
            </a:r>
          </a:p>
        </p:txBody>
      </p:sp>
      <p:sp>
        <p:nvSpPr>
          <p:cNvPr id="31760" name="Text Box 17"/>
          <p:cNvSpPr txBox="1">
            <a:spLocks noChangeArrowheads="1"/>
          </p:cNvSpPr>
          <p:nvPr/>
        </p:nvSpPr>
        <p:spPr bwMode="auto">
          <a:xfrm>
            <a:off x="3144044" y="2803524"/>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P(Y|X)</a:t>
            </a:r>
          </a:p>
        </p:txBody>
      </p:sp>
      <p:sp>
        <p:nvSpPr>
          <p:cNvPr id="31761" name="Text Box 18"/>
          <p:cNvSpPr txBox="1">
            <a:spLocks noChangeArrowheads="1"/>
          </p:cNvSpPr>
          <p:nvPr/>
        </p:nvSpPr>
        <p:spPr bwMode="auto">
          <a:xfrm>
            <a:off x="1496218" y="2300552"/>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X</a:t>
            </a:r>
          </a:p>
        </p:txBody>
      </p:sp>
      <p:sp>
        <p:nvSpPr>
          <p:cNvPr id="31762" name="Text Box 19"/>
          <p:cNvSpPr txBox="1">
            <a:spLocks noChangeArrowheads="1"/>
          </p:cNvSpPr>
          <p:nvPr/>
        </p:nvSpPr>
        <p:spPr bwMode="auto">
          <a:xfrm>
            <a:off x="5237162" y="22860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dirty="0"/>
              <a:t>Y</a:t>
            </a:r>
          </a:p>
        </p:txBody>
      </p:sp>
      <p:sp>
        <p:nvSpPr>
          <p:cNvPr id="31763" name="Text Box 20"/>
          <p:cNvSpPr txBox="1">
            <a:spLocks noChangeArrowheads="1"/>
          </p:cNvSpPr>
          <p:nvPr/>
        </p:nvSpPr>
        <p:spPr bwMode="auto">
          <a:xfrm>
            <a:off x="6934200" y="2362200"/>
            <a:ext cx="423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X’</a:t>
            </a:r>
          </a:p>
        </p:txBody>
      </p:sp>
      <p:sp>
        <p:nvSpPr>
          <p:cNvPr id="31764" name="Rectangle 21"/>
          <p:cNvSpPr>
            <a:spLocks noChangeArrowheads="1"/>
          </p:cNvSpPr>
          <p:nvPr/>
        </p:nvSpPr>
        <p:spPr bwMode="auto">
          <a:xfrm>
            <a:off x="1905000" y="1752600"/>
            <a:ext cx="3276600" cy="10668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5" name="Text Box 22"/>
          <p:cNvSpPr txBox="1">
            <a:spLocks noChangeArrowheads="1"/>
          </p:cNvSpPr>
          <p:nvPr/>
        </p:nvSpPr>
        <p:spPr bwMode="auto">
          <a:xfrm>
            <a:off x="5810250" y="2716213"/>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b="0"/>
              <a:t>P(X|Y)=?</a:t>
            </a:r>
          </a:p>
        </p:txBody>
      </p:sp>
      <p:graphicFrame>
        <p:nvGraphicFramePr>
          <p:cNvPr id="31766" name="Object 23"/>
          <p:cNvGraphicFramePr>
            <a:graphicFrameLocks noChangeAspect="1"/>
          </p:cNvGraphicFramePr>
          <p:nvPr/>
        </p:nvGraphicFramePr>
        <p:xfrm>
          <a:off x="1524000" y="3352800"/>
          <a:ext cx="4953000" cy="523875"/>
        </p:xfrm>
        <a:graphic>
          <a:graphicData uri="http://schemas.openxmlformats.org/presentationml/2006/ole">
            <mc:AlternateContent xmlns:mc="http://schemas.openxmlformats.org/markup-compatibility/2006">
              <mc:Choice xmlns:v="urn:schemas-microsoft-com:vml" Requires="v">
                <p:oleObj spid="_x0000_s19521" name="Equation" r:id="rId4" imgW="3124200" imgH="330200" progId="Equation.DSMT4">
                  <p:embed/>
                </p:oleObj>
              </mc:Choice>
              <mc:Fallback>
                <p:oleObj name="Equation" r:id="rId4" imgW="31242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4953000" cy="5238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67" name="Text Box 24"/>
          <p:cNvSpPr txBox="1">
            <a:spLocks noChangeArrowheads="1"/>
          </p:cNvSpPr>
          <p:nvPr/>
        </p:nvSpPr>
        <p:spPr bwMode="auto">
          <a:xfrm>
            <a:off x="2209800" y="3962400"/>
            <a:ext cx="5056188" cy="406400"/>
          </a:xfrm>
          <a:prstGeom prst="rect">
            <a:avLst/>
          </a:prstGeom>
          <a:solidFill>
            <a:srgbClr val="FFFF00"/>
          </a:solidFill>
          <a:ln w="9525">
            <a:solidFill>
              <a:schemeClr val="tx1"/>
            </a:solidFill>
            <a:miter lim="800000"/>
            <a:headEnd/>
            <a:tailEnd/>
          </a:ln>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2000" i="0" dirty="0">
                <a:latin typeface="Arial" panose="020B0604020202020204" pitchFamily="34" charset="0"/>
              </a:rPr>
              <a:t>When X is text, p(X) is a language model</a:t>
            </a:r>
          </a:p>
        </p:txBody>
      </p:sp>
      <p:sp>
        <p:nvSpPr>
          <p:cNvPr id="31768" name="AutoShape 25"/>
          <p:cNvSpPr>
            <a:spLocks noChangeArrowheads="1"/>
          </p:cNvSpPr>
          <p:nvPr/>
        </p:nvSpPr>
        <p:spPr bwMode="auto">
          <a:xfrm>
            <a:off x="14478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69" name="AutoShape 26"/>
          <p:cNvSpPr>
            <a:spLocks noChangeArrowheads="1"/>
          </p:cNvSpPr>
          <p:nvPr/>
        </p:nvSpPr>
        <p:spPr bwMode="auto">
          <a:xfrm>
            <a:off x="3429000" y="2209800"/>
            <a:ext cx="609600" cy="150813"/>
          </a:xfrm>
          <a:prstGeom prst="rightArrow">
            <a:avLst>
              <a:gd name="adj1" fmla="val 50000"/>
              <a:gd name="adj2" fmla="val 101052"/>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0" name="AutoShape 27"/>
          <p:cNvSpPr>
            <a:spLocks noChangeArrowheads="1"/>
          </p:cNvSpPr>
          <p:nvPr/>
        </p:nvSpPr>
        <p:spPr bwMode="auto">
          <a:xfrm>
            <a:off x="5029200" y="2209800"/>
            <a:ext cx="685800" cy="150813"/>
          </a:xfrm>
          <a:prstGeom prst="rightArrow">
            <a:avLst>
              <a:gd name="adj1" fmla="val 50000"/>
              <a:gd name="adj2" fmla="val 113684"/>
            </a:avLst>
          </a:prstGeom>
          <a:solidFill>
            <a:schemeClr val="accent1"/>
          </a:solidFill>
          <a:ln w="9525">
            <a:solidFill>
              <a:schemeClr val="tx1"/>
            </a:solidFill>
            <a:miter lim="800000"/>
            <a:headEnd/>
            <a:tailEnd/>
          </a:ln>
        </p:spPr>
        <p:txBody>
          <a:bodyPr wrap="none" anchor="ct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endParaRPr lang="en-US" altLang="en-US"/>
          </a:p>
        </p:txBody>
      </p:sp>
      <p:sp>
        <p:nvSpPr>
          <p:cNvPr id="31771" name="Text Box 28"/>
          <p:cNvSpPr txBox="1">
            <a:spLocks noChangeArrowheads="1"/>
          </p:cNvSpPr>
          <p:nvPr/>
        </p:nvSpPr>
        <p:spPr bwMode="auto">
          <a:xfrm>
            <a:off x="6584950" y="3367088"/>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r>
              <a:rPr lang="en-US" altLang="en-US" sz="1800" i="0" dirty="0">
                <a:latin typeface="Arial" panose="020B0604020202020204" pitchFamily="34" charset="0"/>
              </a:rPr>
              <a:t>(Bayes Rule)</a:t>
            </a:r>
          </a:p>
        </p:txBody>
      </p:sp>
      <p:sp>
        <p:nvSpPr>
          <p:cNvPr id="31772" name="Text Box 29"/>
          <p:cNvSpPr txBox="1">
            <a:spLocks noChangeArrowheads="1"/>
          </p:cNvSpPr>
          <p:nvPr/>
        </p:nvSpPr>
        <p:spPr bwMode="auto">
          <a:xfrm>
            <a:off x="381000" y="4419600"/>
            <a:ext cx="84137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b="1" i="1">
                <a:solidFill>
                  <a:schemeClr val="tx1"/>
                </a:solidFill>
                <a:latin typeface="Times New Roman" panose="02020603050405020304" pitchFamily="18" charset="0"/>
              </a:defRPr>
            </a:lvl1pPr>
            <a:lvl2pPr marL="742950" indent="-285750">
              <a:defRPr sz="1600" b="1" i="1">
                <a:solidFill>
                  <a:schemeClr val="tx1"/>
                </a:solidFill>
                <a:latin typeface="Times New Roman" panose="02020603050405020304" pitchFamily="18" charset="0"/>
              </a:defRPr>
            </a:lvl2pPr>
            <a:lvl3pPr marL="1143000" indent="-228600">
              <a:defRPr sz="1600" b="1" i="1">
                <a:solidFill>
                  <a:schemeClr val="tx1"/>
                </a:solidFill>
                <a:latin typeface="Times New Roman" panose="02020603050405020304" pitchFamily="18" charset="0"/>
              </a:defRPr>
            </a:lvl3pPr>
            <a:lvl4pPr marL="1600200" indent="-228600">
              <a:defRPr sz="1600" b="1" i="1">
                <a:solidFill>
                  <a:schemeClr val="tx1"/>
                </a:solidFill>
                <a:latin typeface="Times New Roman" panose="02020603050405020304" pitchFamily="18" charset="0"/>
              </a:defRPr>
            </a:lvl4pPr>
            <a:lvl5pPr marL="2057400" indent="-228600">
              <a:defRPr sz="1600" b="1"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1600" b="1"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1600" b="1"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1600" b="1"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1600" b="1" i="1">
                <a:solidFill>
                  <a:schemeClr val="tx1"/>
                </a:solidFill>
                <a:latin typeface="Times New Roman" panose="02020603050405020304" pitchFamily="18" charset="0"/>
              </a:defRPr>
            </a:lvl9pPr>
          </a:lstStyle>
          <a:p>
            <a:pPr algn="l"/>
            <a:r>
              <a:rPr lang="en-US" altLang="en-US" sz="2000" i="0" dirty="0">
                <a:latin typeface="Arial" panose="020B0604020202020204" pitchFamily="34" charset="0"/>
              </a:rPr>
              <a:t>Many Examples: </a:t>
            </a:r>
          </a:p>
          <a:p>
            <a:pPr algn="l"/>
            <a:r>
              <a:rPr lang="en-US" altLang="en-US" sz="1800" i="0" dirty="0">
                <a:latin typeface="Arial" panose="020B0604020202020204" pitchFamily="34" charset="0"/>
              </a:rPr>
              <a:t>      	Speech recognition:      X=Word sequence        Y=Speech signal</a:t>
            </a:r>
          </a:p>
          <a:p>
            <a:pPr algn="l"/>
            <a:r>
              <a:rPr lang="en-US" altLang="en-US" sz="1800" i="0" dirty="0">
                <a:latin typeface="Arial" panose="020B0604020202020204" pitchFamily="34" charset="0"/>
              </a:rPr>
              <a:t>	Machine translation:      X=English sentence     Y=Chinese sentence</a:t>
            </a:r>
          </a:p>
          <a:p>
            <a:pPr algn="l"/>
            <a:r>
              <a:rPr lang="en-US" altLang="en-US" sz="1800" i="0" dirty="0">
                <a:latin typeface="Arial" panose="020B0604020202020204" pitchFamily="34" charset="0"/>
              </a:rPr>
              <a:t>	OCR Error Correction:  X=Correct word             Y= Erroneous word</a:t>
            </a:r>
          </a:p>
          <a:p>
            <a:pPr algn="l"/>
            <a:r>
              <a:rPr lang="en-US" altLang="en-US" sz="1800" i="0" dirty="0">
                <a:latin typeface="Arial" panose="020B0604020202020204" pitchFamily="34" charset="0"/>
              </a:rPr>
              <a:t>	Information Retrieval:   X=Document                  Y=Query</a:t>
            </a:r>
          </a:p>
          <a:p>
            <a:pPr algn="l"/>
            <a:r>
              <a:rPr lang="en-US" altLang="en-US" sz="1800" i="0" dirty="0">
                <a:latin typeface="Arial" panose="020B0604020202020204" pitchFamily="34" charset="0"/>
              </a:rPr>
              <a:t>	Summarization:             </a:t>
            </a:r>
            <a:r>
              <a:rPr lang="en-US" altLang="en-US" sz="1800" i="0" dirty="0" smtClean="0">
                <a:latin typeface="Arial" panose="020B0604020202020204" pitchFamily="34" charset="0"/>
              </a:rPr>
              <a:t>X=Summary                    Y=Document</a:t>
            </a:r>
            <a:endParaRPr lang="en-US" altLang="en-US" sz="1800" i="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10</a:t>
            </a:fld>
            <a:endParaRPr lang="en-US"/>
          </a:p>
        </p:txBody>
      </p:sp>
    </p:spTree>
    <p:extLst>
      <p:ext uri="{BB962C8B-B14F-4D97-AF65-F5344CB8AC3E}">
        <p14:creationId xmlns:p14="http://schemas.microsoft.com/office/powerpoint/2010/main" val="294306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7" grpId="0" animBg="1"/>
      <p:bldP spid="31771" grpId="0"/>
      <p:bldP spid="317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dirty="0"/>
              <a:t>Basic </a:t>
            </a:r>
            <a:r>
              <a:rPr lang="en-US" altLang="en-US" dirty="0" smtClean="0"/>
              <a:t>concepts of probability </a:t>
            </a:r>
            <a:endParaRPr lang="en-US" altLang="en-US" dirty="0"/>
          </a:p>
        </p:txBody>
      </p:sp>
      <p:sp>
        <p:nvSpPr>
          <p:cNvPr id="459779" name="Rectangle 3"/>
          <p:cNvSpPr>
            <a:spLocks noGrp="1" noChangeArrowheads="1"/>
          </p:cNvSpPr>
          <p:nvPr>
            <p:ph idx="1"/>
          </p:nvPr>
        </p:nvSpPr>
        <p:spPr/>
        <p:txBody>
          <a:bodyPr>
            <a:noAutofit/>
          </a:bodyPr>
          <a:lstStyle/>
          <a:p>
            <a:pPr>
              <a:lnSpc>
                <a:spcPct val="90000"/>
              </a:lnSpc>
            </a:pPr>
            <a:r>
              <a:rPr lang="en-US" altLang="en-US" sz="2800" dirty="0"/>
              <a:t>Random </a:t>
            </a:r>
            <a:r>
              <a:rPr lang="en-US" altLang="en-US" sz="2800" dirty="0" smtClean="0"/>
              <a:t>experiment </a:t>
            </a:r>
          </a:p>
          <a:p>
            <a:pPr lvl="1">
              <a:lnSpc>
                <a:spcPct val="90000"/>
              </a:lnSpc>
            </a:pPr>
            <a:r>
              <a:rPr lang="en-US" altLang="en-US" sz="2000" dirty="0" smtClean="0"/>
              <a:t>An experiment with </a:t>
            </a:r>
            <a:r>
              <a:rPr lang="en-US" altLang="en-US" sz="2000" dirty="0"/>
              <a:t>uncertain outcome </a:t>
            </a:r>
            <a:r>
              <a:rPr lang="en-US" altLang="en-US" sz="2000" b="0" dirty="0"/>
              <a:t>(e.g., tossing a coin, picking a word from text)</a:t>
            </a:r>
          </a:p>
          <a:p>
            <a:pPr>
              <a:lnSpc>
                <a:spcPct val="90000"/>
              </a:lnSpc>
            </a:pPr>
            <a:r>
              <a:rPr lang="en-US" altLang="en-US" sz="2800" dirty="0"/>
              <a:t>Sample </a:t>
            </a:r>
            <a:r>
              <a:rPr lang="en-US" altLang="en-US" sz="2800" dirty="0" smtClean="0"/>
              <a:t>space (S)</a:t>
            </a:r>
          </a:p>
          <a:p>
            <a:pPr lvl="1">
              <a:lnSpc>
                <a:spcPct val="90000"/>
              </a:lnSpc>
            </a:pPr>
            <a:r>
              <a:rPr lang="en-US" altLang="en-US" sz="2400" dirty="0" smtClean="0"/>
              <a:t>All </a:t>
            </a:r>
            <a:r>
              <a:rPr lang="en-US" altLang="en-US" sz="2400" dirty="0"/>
              <a:t>possible </a:t>
            </a:r>
            <a:r>
              <a:rPr lang="en-US" altLang="en-US" sz="2400" dirty="0" smtClean="0"/>
              <a:t>outcomes of an experiment, </a:t>
            </a:r>
            <a:r>
              <a:rPr lang="en-US" altLang="en-US" sz="2400" dirty="0"/>
              <a:t>e.g., </a:t>
            </a:r>
            <a:r>
              <a:rPr lang="en-US" altLang="en-US" sz="2400" dirty="0" smtClean="0"/>
              <a:t>t</a:t>
            </a:r>
            <a:r>
              <a:rPr lang="en-US" altLang="en-US" sz="2400" b="0" dirty="0" smtClean="0"/>
              <a:t>ossing </a:t>
            </a:r>
            <a:r>
              <a:rPr lang="en-US" altLang="en-US" sz="2400" b="0" dirty="0"/>
              <a:t>2 fair coins, </a:t>
            </a:r>
            <a:r>
              <a:rPr lang="en-US" altLang="en-US" sz="2400" b="0" dirty="0" smtClean="0"/>
              <a:t>S={HH</a:t>
            </a:r>
            <a:r>
              <a:rPr lang="en-US" altLang="en-US" sz="2400" b="0" dirty="0"/>
              <a:t>, HT, TH, TT}</a:t>
            </a:r>
          </a:p>
          <a:p>
            <a:pPr>
              <a:lnSpc>
                <a:spcPct val="90000"/>
              </a:lnSpc>
            </a:pPr>
            <a:r>
              <a:rPr lang="en-US" altLang="en-US" sz="2800" dirty="0" smtClean="0"/>
              <a:t>Event (E)</a:t>
            </a:r>
          </a:p>
          <a:p>
            <a:pPr lvl="1">
              <a:lnSpc>
                <a:spcPct val="90000"/>
              </a:lnSpc>
            </a:pPr>
            <a:r>
              <a:rPr lang="en-US" altLang="en-US" sz="2400" dirty="0" smtClean="0"/>
              <a:t>E</a:t>
            </a:r>
            <a:r>
              <a:rPr lang="en-US" altLang="en-US" sz="2400" dirty="0">
                <a:sym typeface="Symbol" pitchFamily="18" charset="2"/>
              </a:rPr>
              <a:t>S, E happens </a:t>
            </a:r>
            <a:r>
              <a:rPr lang="en-US" altLang="en-US" sz="2400" dirty="0" err="1">
                <a:sym typeface="Symbol" pitchFamily="18" charset="2"/>
              </a:rPr>
              <a:t>iff</a:t>
            </a:r>
            <a:r>
              <a:rPr lang="en-US" altLang="en-US" sz="2400" dirty="0">
                <a:sym typeface="Symbol" pitchFamily="18" charset="2"/>
              </a:rPr>
              <a:t> outcome is in </a:t>
            </a:r>
            <a:r>
              <a:rPr lang="en-US" altLang="en-US" sz="2400" dirty="0" smtClean="0">
                <a:sym typeface="Symbol" pitchFamily="18" charset="2"/>
              </a:rPr>
              <a:t>S, </a:t>
            </a:r>
            <a:r>
              <a:rPr lang="en-US" altLang="en-US" sz="2400" dirty="0">
                <a:sym typeface="Symbol" pitchFamily="18" charset="2"/>
              </a:rPr>
              <a:t>e.g., </a:t>
            </a:r>
            <a:r>
              <a:rPr lang="en-US" altLang="en-US" sz="2400" b="0" dirty="0" smtClean="0">
                <a:sym typeface="Symbol" pitchFamily="18" charset="2"/>
              </a:rPr>
              <a:t>E</a:t>
            </a:r>
            <a:r>
              <a:rPr lang="en-US" altLang="en-US" sz="2400" b="0" dirty="0">
                <a:sym typeface="Symbol" pitchFamily="18" charset="2"/>
              </a:rPr>
              <a:t>={HH} (all heads</a:t>
            </a:r>
            <a:r>
              <a:rPr lang="en-US" altLang="en-US" sz="2400" b="0" dirty="0" smtClean="0">
                <a:sym typeface="Symbol" pitchFamily="18" charset="2"/>
              </a:rPr>
              <a:t>), E</a:t>
            </a:r>
            <a:r>
              <a:rPr lang="en-US" altLang="en-US" sz="2400" b="0" dirty="0">
                <a:sym typeface="Symbol" pitchFamily="18" charset="2"/>
              </a:rPr>
              <a:t>={HH,TT} (same face)</a:t>
            </a:r>
          </a:p>
          <a:p>
            <a:pPr lvl="1">
              <a:lnSpc>
                <a:spcPct val="90000"/>
              </a:lnSpc>
            </a:pPr>
            <a:r>
              <a:rPr lang="en-US" altLang="en-US" sz="2400" b="0" dirty="0"/>
              <a:t>Impossible event ({}), certain event (S)	</a:t>
            </a:r>
          </a:p>
          <a:p>
            <a:pPr>
              <a:lnSpc>
                <a:spcPct val="90000"/>
              </a:lnSpc>
            </a:pPr>
            <a:r>
              <a:rPr lang="en-US" altLang="en-US" sz="2800" dirty="0"/>
              <a:t>Probability of </a:t>
            </a:r>
            <a:r>
              <a:rPr lang="en-US" altLang="en-US" sz="2800" dirty="0" smtClean="0"/>
              <a:t>event</a:t>
            </a:r>
          </a:p>
          <a:p>
            <a:pPr lvl="1">
              <a:lnSpc>
                <a:spcPct val="90000"/>
              </a:lnSpc>
            </a:pPr>
            <a:r>
              <a:rPr lang="en-US" altLang="en-US" sz="2400" dirty="0" smtClean="0"/>
              <a:t>0 </a:t>
            </a:r>
            <a:r>
              <a:rPr lang="en-US" altLang="en-US" sz="2400" dirty="0"/>
              <a:t>≤</a:t>
            </a:r>
            <a:r>
              <a:rPr lang="en-US" altLang="en-US" sz="2400" dirty="0" smtClean="0"/>
              <a:t> P(E) ≤ 1</a:t>
            </a:r>
            <a:endParaRPr lang="en-US" altLang="en-US" sz="2400" b="0" dirty="0">
              <a:sym typeface="Symbol" pitchFamily="18" charset="2"/>
            </a:endParaRPr>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11</a:t>
            </a:fld>
            <a:endParaRPr lang="en-US"/>
          </a:p>
        </p:txBody>
      </p:sp>
    </p:spTree>
    <p:extLst>
      <p:ext uri="{BB962C8B-B14F-4D97-AF65-F5344CB8AC3E}">
        <p14:creationId xmlns:p14="http://schemas.microsoft.com/office/powerpoint/2010/main" val="1834821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12</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2025540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probability concepts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Probability of events</a:t>
                </a:r>
              </a:p>
              <a:p>
                <a:pPr lvl="1"/>
                <a:r>
                  <a:rPr lang="en-US" dirty="0" smtClean="0"/>
                  <a:t>Mutually exclusive events</a:t>
                </a:r>
                <a:endParaRPr lang="en-US" b="0" i="1" dirty="0" smtClean="0">
                  <a:latin typeface="Cambria Math"/>
                </a:endParaRPr>
              </a:p>
              <a:p>
                <a:pPr lvl="2"/>
                <a14:m>
                  <m:oMath xmlns:m="http://schemas.openxmlformats.org/officeDocument/2006/math">
                    <m:r>
                      <a:rPr lang="en-US" b="0" i="1" smtClean="0">
                        <a:latin typeface="Cambria Math"/>
                      </a:rPr>
                      <m:t> </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r>
                          <a:rPr lang="en-US" b="0" i="1" smtClean="0">
                            <a:latin typeface="Cambria Math"/>
                          </a:rPr>
                          <m:t>∪</m:t>
                        </m:r>
                        <m:r>
                          <a:rPr lang="en-US" b="0" i="1" smtClean="0">
                            <a:latin typeface="Cambria Math"/>
                          </a:rPr>
                          <m:t>𝐵</m:t>
                        </m:r>
                      </m:e>
                    </m:d>
                    <m:r>
                      <a:rPr lang="en-US" b="0" i="1" smtClean="0">
                        <a:latin typeface="Cambria Math"/>
                      </a:rPr>
                      <m:t>=</m:t>
                    </m:r>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𝐴</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𝐵</m:t>
                    </m:r>
                    <m:r>
                      <a:rPr lang="en-US" b="0" i="1" smtClean="0">
                        <a:latin typeface="Cambria Math"/>
                      </a:rPr>
                      <m:t>)</m:t>
                    </m:r>
                  </m:oMath>
                </a14:m>
                <a:endParaRPr lang="en-US" dirty="0" smtClean="0"/>
              </a:p>
              <a:p>
                <a:pPr lvl="1"/>
                <a:r>
                  <a:rPr lang="en-US" dirty="0" smtClean="0"/>
                  <a:t>General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𝐵</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𝐴</m:t>
                    </m:r>
                    <m:r>
                      <a:rPr lang="en-US" b="0" i="1" smtClean="0">
                        <a:latin typeface="Cambria Math"/>
                      </a:rPr>
                      <m:t>∩</m:t>
                    </m:r>
                    <m:r>
                      <a:rPr lang="en-US" b="0" i="1" smtClean="0">
                        <a:latin typeface="Cambria Math"/>
                      </a:rPr>
                      <m:t>𝐵</m:t>
                    </m:r>
                    <m:r>
                      <a:rPr lang="en-US" b="0" i="1" smtClean="0">
                        <a:latin typeface="Cambria Math"/>
                      </a:rPr>
                      <m:t>)</m:t>
                    </m:r>
                  </m:oMath>
                </a14:m>
                <a:endParaRPr lang="en-US" dirty="0"/>
              </a:p>
              <a:p>
                <a:pPr lvl="1"/>
                <a:r>
                  <a:rPr lang="en-US" dirty="0" smtClean="0"/>
                  <a:t>Independent events</a:t>
                </a:r>
              </a:p>
              <a:p>
                <a:pPr lvl="2"/>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r>
                          <a:rPr lang="en-US" b="0" i="1" smtClean="0">
                            <a:latin typeface="Cambria Math"/>
                          </a:rPr>
                          <m:t>∩</m:t>
                        </m:r>
                        <m:r>
                          <a:rPr lang="en-US" i="1">
                            <a:latin typeface="Cambria Math"/>
                          </a:rPr>
                          <m:t>𝐵</m:t>
                        </m:r>
                      </m:e>
                    </m:d>
                    <m:r>
                      <a:rPr lang="en-US" i="1">
                        <a:latin typeface="Cambria Math"/>
                      </a:rPr>
                      <m:t>=</m:t>
                    </m:r>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𝑃</m:t>
                    </m:r>
                    <m:d>
                      <m:dPr>
                        <m:ctrlPr>
                          <a:rPr lang="en-US" i="1">
                            <a:latin typeface="Cambria Math" panose="02040503050406030204" pitchFamily="18" charset="0"/>
                          </a:rPr>
                        </m:ctrlPr>
                      </m:dPr>
                      <m:e>
                        <m:r>
                          <a:rPr lang="en-US" i="1">
                            <a:latin typeface="Cambria Math"/>
                          </a:rPr>
                          <m:t>𝐵</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14" name="Date Placeholder 13"/>
          <p:cNvSpPr>
            <a:spLocks noGrp="1"/>
          </p:cNvSpPr>
          <p:nvPr>
            <p:ph type="dt" sz="half" idx="10"/>
          </p:nvPr>
        </p:nvSpPr>
        <p:spPr/>
        <p:txBody>
          <a:bodyPr/>
          <a:lstStyle/>
          <a:p>
            <a:r>
              <a:rPr lang="en-US" smtClean="0"/>
              <a:t>CS@UVa</a:t>
            </a:r>
            <a:endParaRPr lang="en-US"/>
          </a:p>
        </p:txBody>
      </p:sp>
      <p:sp>
        <p:nvSpPr>
          <p:cNvPr id="15" name="Footer Placeholder 14"/>
          <p:cNvSpPr>
            <a:spLocks noGrp="1"/>
          </p:cNvSpPr>
          <p:nvPr>
            <p:ph type="ftr" sz="quarter" idx="11"/>
          </p:nvPr>
        </p:nvSpPr>
        <p:spPr/>
        <p:txBody>
          <a:bodyPr/>
          <a:lstStyle/>
          <a:p>
            <a:r>
              <a:rPr lang="en-US" smtClean="0"/>
              <a:t>CS 6501: Text Mining</a:t>
            </a:r>
            <a:endParaRPr lang="en-US"/>
          </a:p>
        </p:txBody>
      </p:sp>
      <p:sp>
        <p:nvSpPr>
          <p:cNvPr id="16" name="Slide Number Placeholder 15"/>
          <p:cNvSpPr>
            <a:spLocks noGrp="1"/>
          </p:cNvSpPr>
          <p:nvPr>
            <p:ph type="sldNum" sz="quarter" idx="12"/>
          </p:nvPr>
        </p:nvSpPr>
        <p:spPr/>
        <p:txBody>
          <a:bodyPr/>
          <a:lstStyle/>
          <a:p>
            <a:fld id="{97D331B6-44EF-44C9-9B8C-E07E76159A89}" type="slidenum">
              <a:rPr lang="en-US" smtClean="0"/>
              <a:t>13</a:t>
            </a:fld>
            <a:endParaRPr lang="en-US"/>
          </a:p>
        </p:txBody>
      </p:sp>
      <p:grpSp>
        <p:nvGrpSpPr>
          <p:cNvPr id="4" name="Group 3"/>
          <p:cNvGrpSpPr/>
          <p:nvPr/>
        </p:nvGrpSpPr>
        <p:grpSpPr>
          <a:xfrm>
            <a:off x="2895600" y="5029204"/>
            <a:ext cx="3048000" cy="1015206"/>
            <a:chOff x="2895600" y="5029204"/>
            <a:chExt cx="3048000" cy="1015206"/>
          </a:xfrm>
        </p:grpSpPr>
        <mc:AlternateContent xmlns:mc="http://schemas.openxmlformats.org/markup-compatibility/2006" xmlns:a14="http://schemas.microsoft.com/office/drawing/2010/main">
          <mc:Choice Requires="a14">
            <p:sp>
              <p:nvSpPr>
                <p:cNvPr id="5" name="TextBox 4"/>
                <p:cNvSpPr txBox="1"/>
                <p:nvPr/>
              </p:nvSpPr>
              <p:spPr>
                <a:xfrm>
                  <a:off x="3505200" y="5336524"/>
                  <a:ext cx="2438400" cy="707886"/>
                </a:xfrm>
                <a:prstGeom prst="rect">
                  <a:avLst/>
                </a:prstGeom>
                <a:noFill/>
              </p:spPr>
              <p:txBody>
                <a:bodyPr wrap="square" rtlCol="0">
                  <a:spAutoFit/>
                </a:bodyPr>
                <a:lstStyle/>
                <a:p>
                  <a:r>
                    <a:rPr lang="en-US" sz="2000" dirty="0" smtClean="0">
                      <a:solidFill>
                        <a:srgbClr val="FF0000"/>
                      </a:solidFill>
                    </a:rPr>
                    <a:t>Joint probability, or simply as </a:t>
                  </a:r>
                  <a14:m>
                    <m:oMath xmlns:m="http://schemas.openxmlformats.org/officeDocument/2006/math">
                      <m:r>
                        <a:rPr lang="en-US" sz="2000" b="0" i="1" smtClean="0">
                          <a:solidFill>
                            <a:srgbClr val="FF0000"/>
                          </a:solidFill>
                          <a:latin typeface="Cambria Math"/>
                        </a:rPr>
                        <m:t>𝑃</m:t>
                      </m:r>
                      <m:r>
                        <a:rPr lang="en-US" sz="2000" b="0" i="1" smtClean="0">
                          <a:solidFill>
                            <a:srgbClr val="FF0000"/>
                          </a:solidFill>
                          <a:latin typeface="Cambria Math"/>
                        </a:rPr>
                        <m:t>(</m:t>
                      </m:r>
                      <m:r>
                        <a:rPr lang="en-US" sz="2000" b="0" i="1" smtClean="0">
                          <a:solidFill>
                            <a:srgbClr val="FF0000"/>
                          </a:solidFill>
                          <a:latin typeface="Cambria Math"/>
                        </a:rPr>
                        <m:t>𝐴</m:t>
                      </m:r>
                      <m:r>
                        <a:rPr lang="en-US" sz="2000" b="0" i="1" smtClean="0">
                          <a:solidFill>
                            <a:srgbClr val="FF0000"/>
                          </a:solidFill>
                          <a:latin typeface="Cambria Math"/>
                        </a:rPr>
                        <m:t>,</m:t>
                      </m:r>
                      <m:r>
                        <a:rPr lang="en-US" sz="2000" b="0" i="1" smtClean="0">
                          <a:solidFill>
                            <a:srgbClr val="FF0000"/>
                          </a:solidFill>
                          <a:latin typeface="Cambria Math"/>
                        </a:rPr>
                        <m:t>𝐵</m:t>
                      </m:r>
                      <m:r>
                        <a:rPr lang="en-US" sz="2000" b="0" i="1" smtClean="0">
                          <a:solidFill>
                            <a:srgbClr val="FF0000"/>
                          </a:solidFill>
                          <a:latin typeface="Cambria Math"/>
                        </a:rPr>
                        <m:t>)</m:t>
                      </m:r>
                    </m:oMath>
                  </a14:m>
                  <a:endParaRPr lang="en-US" sz="20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05200" y="5336524"/>
                  <a:ext cx="2438400" cy="707886"/>
                </a:xfrm>
                <a:prstGeom prst="rect">
                  <a:avLst/>
                </a:prstGeom>
                <a:blipFill rotWithShape="0">
                  <a:blip r:embed="rId3"/>
                  <a:stretch>
                    <a:fillRect l="-2500" t="-4274" b="-13675"/>
                  </a:stretch>
                </a:blipFill>
              </p:spPr>
              <p:txBody>
                <a:bodyPr/>
                <a:lstStyle/>
                <a:p>
                  <a:r>
                    <a:rPr lang="en-US">
                      <a:noFill/>
                    </a:rPr>
                    <a:t> </a:t>
                  </a:r>
                </a:p>
              </p:txBody>
            </p:sp>
          </mc:Fallback>
        </mc:AlternateContent>
        <p:cxnSp>
          <p:nvCxnSpPr>
            <p:cNvPr id="7" name="Straight Arrow Connector 6"/>
            <p:cNvCxnSpPr>
              <a:stCxn id="5" idx="1"/>
            </p:cNvCxnSpPr>
            <p:nvPr/>
          </p:nvCxnSpPr>
          <p:spPr>
            <a:xfrm flipH="1" flipV="1">
              <a:off x="2895600" y="5029204"/>
              <a:ext cx="609600" cy="6612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81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a:t>
            </a:r>
            <a:r>
              <a:rPr lang="en-US" dirty="0" smtClean="0"/>
              <a:t>probability concepts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14</a:t>
            </a:fld>
            <a:endParaRPr lang="en-US"/>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a:xfrm>
                <a:off x="381000" y="1600200"/>
                <a:ext cx="8382000" cy="472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t>Conditional probability</a:t>
                </a:r>
              </a:p>
              <a:p>
                <a:pPr lvl="1"/>
                <a14:m>
                  <m:oMath xmlns:m="http://schemas.openxmlformats.org/officeDocument/2006/math">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𝐵</m:t>
                        </m:r>
                      </m:e>
                      <m:e>
                        <m:r>
                          <a:rPr lang="en-US" altLang="en-US" sz="2400" b="0" i="1" smtClean="0">
                            <a:latin typeface="Cambria Math"/>
                          </a:rPr>
                          <m:t>𝐴</m:t>
                        </m:r>
                      </m:e>
                    </m:d>
                    <m:r>
                      <a:rPr lang="en-US" altLang="en-US" sz="2400" b="0" i="1" smtClean="0">
                        <a:latin typeface="Cambria Math"/>
                      </a:rPr>
                      <m:t>=</m:t>
                    </m:r>
                    <m:r>
                      <a:rPr lang="en-US" altLang="en-US" sz="2400" b="0" i="1" smtClean="0">
                        <a:latin typeface="Cambria Math"/>
                      </a:rPr>
                      <m:t>𝑃</m:t>
                    </m:r>
                    <m:r>
                      <a:rPr lang="en-US" altLang="en-US" sz="2400" b="0" i="1" smtClean="0">
                        <a:latin typeface="Cambria Math"/>
                      </a:rPr>
                      <m:t>(</m:t>
                    </m:r>
                    <m:r>
                      <a:rPr lang="en-US" altLang="en-US" sz="2400" b="0" i="1" smtClean="0">
                        <a:latin typeface="Cambria Math"/>
                      </a:rPr>
                      <m:t>𝐴</m:t>
                    </m:r>
                    <m:r>
                      <a:rPr lang="en-US" altLang="en-US" sz="2400" b="0" i="1" smtClean="0">
                        <a:latin typeface="Cambria Math"/>
                      </a:rPr>
                      <m:t>,</m:t>
                    </m:r>
                    <m:r>
                      <a:rPr lang="en-US" altLang="en-US" sz="2400" b="0" i="1" smtClean="0">
                        <a:latin typeface="Cambria Math"/>
                      </a:rPr>
                      <m:t>𝐵</m:t>
                    </m:r>
                    <m:r>
                      <a:rPr lang="en-US" altLang="en-US" sz="2400" b="0" i="1" smtClean="0">
                        <a:latin typeface="Cambria Math"/>
                      </a:rPr>
                      <m:t>)/</m:t>
                    </m:r>
                    <m:r>
                      <a:rPr lang="en-US" altLang="en-US" sz="2400" b="0" i="1" smtClean="0">
                        <a:latin typeface="Cambria Math"/>
                      </a:rPr>
                      <m:t>𝑃</m:t>
                    </m:r>
                    <m:d>
                      <m:dPr>
                        <m:ctrlPr>
                          <a:rPr lang="en-US" altLang="en-US" sz="2400" b="0" i="1" smtClean="0">
                            <a:latin typeface="Cambria Math" panose="02040503050406030204" pitchFamily="18" charset="0"/>
                          </a:rPr>
                        </m:ctrlPr>
                      </m:dPr>
                      <m:e>
                        <m:r>
                          <a:rPr lang="en-US" altLang="en-US" sz="2400" b="0" i="1" smtClean="0">
                            <a:latin typeface="Cambria Math"/>
                          </a:rPr>
                          <m:t>𝐴</m:t>
                        </m:r>
                      </m:e>
                    </m:d>
                  </m:oMath>
                </a14:m>
                <a:endParaRPr lang="en-US" altLang="en-US" sz="2400" dirty="0" smtClean="0"/>
              </a:p>
              <a:p>
                <a:pPr lvl="1"/>
                <a:r>
                  <a:rPr lang="en-US" altLang="en-US" sz="2400" dirty="0"/>
                  <a:t>Bayes’ </a:t>
                </a:r>
                <a:r>
                  <a:rPr lang="en-US" altLang="en-US" sz="2400" dirty="0" smtClean="0"/>
                  <a:t>Rule: </a:t>
                </a:r>
                <a14:m>
                  <m:oMath xmlns:m="http://schemas.openxmlformats.org/officeDocument/2006/math">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𝐵</m:t>
                        </m:r>
                      </m:e>
                      <m:e>
                        <m:r>
                          <a:rPr lang="en-US" altLang="en-US" sz="2000" i="1">
                            <a:latin typeface="Cambria Math"/>
                          </a:rPr>
                          <m:t>𝐴</m:t>
                        </m:r>
                      </m:e>
                    </m:d>
                    <m:r>
                      <a:rPr lang="en-US" altLang="en-US" sz="2000" i="1">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e>
                        <m:r>
                          <a:rPr lang="en-US" altLang="en-US" sz="2000" i="1">
                            <a:latin typeface="Cambria Math"/>
                          </a:rPr>
                          <m:t>𝐵</m:t>
                        </m:r>
                      </m:e>
                    </m:d>
                    <m:r>
                      <a:rPr lang="en-US" altLang="en-US" sz="2000" b="0" i="1" smtClean="0">
                        <a:latin typeface="Cambria Math"/>
                      </a:rPr>
                      <m:t>𝑃</m:t>
                    </m:r>
                    <m:r>
                      <a:rPr lang="en-US" altLang="en-US" sz="2000" b="0" i="1" smtClean="0">
                        <a:latin typeface="Cambria Math"/>
                      </a:rPr>
                      <m:t>(</m:t>
                    </m:r>
                    <m:r>
                      <a:rPr lang="en-US" altLang="en-US" sz="2000" b="0" i="1" smtClean="0">
                        <a:latin typeface="Cambria Math"/>
                      </a:rPr>
                      <m:t>𝐵</m:t>
                    </m:r>
                    <m:r>
                      <a:rPr lang="en-US" altLang="en-US" sz="2000" b="0" i="1" smtClean="0">
                        <a:latin typeface="Cambria Math"/>
                      </a:rPr>
                      <m:t>)/</m:t>
                    </m:r>
                    <m:r>
                      <a:rPr lang="en-US" altLang="en-US" sz="2000" i="1">
                        <a:latin typeface="Cambria Math"/>
                      </a:rPr>
                      <m:t>𝑃</m:t>
                    </m:r>
                    <m:d>
                      <m:dPr>
                        <m:ctrlPr>
                          <a:rPr lang="en-US" altLang="en-US" sz="2000" i="1">
                            <a:latin typeface="Cambria Math" panose="02040503050406030204" pitchFamily="18" charset="0"/>
                          </a:rPr>
                        </m:ctrlPr>
                      </m:dPr>
                      <m:e>
                        <m:r>
                          <a:rPr lang="en-US" altLang="en-US" sz="2000" i="1">
                            <a:latin typeface="Cambria Math"/>
                          </a:rPr>
                          <m:t>𝐴</m:t>
                        </m:r>
                      </m:e>
                    </m:d>
                  </m:oMath>
                </a14:m>
                <a:endParaRPr lang="en-US" altLang="en-US" sz="2400" dirty="0" smtClean="0"/>
              </a:p>
              <a:p>
                <a:pPr lvl="1"/>
                <a:r>
                  <a:rPr lang="en-US" altLang="en-US" sz="2400" dirty="0"/>
                  <a:t>For independent events, </a:t>
                </a:r>
                <a14:m>
                  <m:oMath xmlns:m="http://schemas.openxmlformats.org/officeDocument/2006/math">
                    <m:r>
                      <a:rPr lang="en-US" altLang="en-US" sz="2400" i="1">
                        <a:latin typeface="Cambria Math"/>
                      </a:rPr>
                      <m:t>𝑃</m:t>
                    </m:r>
                    <m:d>
                      <m:dPr>
                        <m:ctrlPr>
                          <a:rPr lang="en-US" altLang="en-US" sz="2400" i="1">
                            <a:latin typeface="Cambria Math" panose="02040503050406030204" pitchFamily="18" charset="0"/>
                          </a:rPr>
                        </m:ctrlPr>
                      </m:dPr>
                      <m:e>
                        <m:r>
                          <a:rPr lang="en-US" altLang="en-US" sz="2400" i="1">
                            <a:latin typeface="Cambria Math"/>
                          </a:rPr>
                          <m:t>𝐵</m:t>
                        </m:r>
                      </m:e>
                      <m:e>
                        <m:r>
                          <a:rPr lang="en-US" altLang="en-US" sz="2400" i="1">
                            <a:latin typeface="Cambria Math"/>
                          </a:rPr>
                          <m:t>𝐴</m:t>
                        </m:r>
                      </m:e>
                    </m:d>
                    <m:r>
                      <a:rPr lang="en-US" altLang="en-US" sz="2400" i="1">
                        <a:latin typeface="Cambria Math"/>
                      </a:rPr>
                      <m:t>=</m:t>
                    </m:r>
                    <m:r>
                      <a:rPr lang="en-US" altLang="en-US" sz="2400" i="1">
                        <a:latin typeface="Cambria Math"/>
                      </a:rPr>
                      <m:t>𝑃</m:t>
                    </m:r>
                    <m:r>
                      <a:rPr lang="en-US" altLang="en-US" sz="2400" i="1">
                        <a:latin typeface="Cambria Math"/>
                      </a:rPr>
                      <m:t>(</m:t>
                    </m:r>
                    <m:r>
                      <a:rPr lang="en-US" altLang="en-US" sz="2400" i="1">
                        <a:latin typeface="Cambria Math"/>
                      </a:rPr>
                      <m:t>𝐵</m:t>
                    </m:r>
                    <m:r>
                      <a:rPr lang="en-US" altLang="en-US" sz="2400" i="1">
                        <a:latin typeface="Cambria Math"/>
                      </a:rPr>
                      <m:t>) </m:t>
                    </m:r>
                  </m:oMath>
                </a14:m>
                <a:endParaRPr lang="en-US" altLang="en-US" sz="2800" dirty="0" smtClean="0"/>
              </a:p>
            </p:txBody>
          </p:sp>
        </mc:Choice>
        <mc:Fallback xmlns="">
          <p:sp>
            <p:nvSpPr>
              <p:cNvPr id="4" name="Rectangle 3"/>
              <p:cNvSpPr txBox="1">
                <a:spLocks noRot="1" noChangeAspect="1" noMove="1" noResize="1" noEditPoints="1" noAdjustHandles="1" noChangeArrowheads="1" noChangeShapeType="1" noTextEdit="1"/>
              </p:cNvSpPr>
              <p:nvPr/>
            </p:nvSpPr>
            <p:spPr>
              <a:xfrm>
                <a:off x="381000" y="1600200"/>
                <a:ext cx="8382000" cy="4724400"/>
              </a:xfrm>
              <a:prstGeom prst="rect">
                <a:avLst/>
              </a:prstGeom>
              <a:blipFill rotWithShape="0">
                <a:blip r:embed="rId2"/>
                <a:stretch>
                  <a:fillRect l="-1673" t="-167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447800" y="3810000"/>
            <a:ext cx="6534150" cy="2024063"/>
          </a:xfrm>
          <a:prstGeom prst="rect">
            <a:avLst/>
          </a:prstGeom>
        </p:spPr>
      </p:pic>
    </p:spTree>
    <p:extLst>
      <p:ext uri="{BB962C8B-B14F-4D97-AF65-F5344CB8AC3E}">
        <p14:creationId xmlns:p14="http://schemas.microsoft.com/office/powerpoint/2010/main" val="65164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A 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15</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2727"/>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496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a:t>Unigram </a:t>
            </a:r>
            <a:r>
              <a:rPr lang="en-US" altLang="en-US" dirty="0" smtClean="0"/>
              <a:t>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ext uri="{D42A27DB-BD31-4B8C-83A1-F6EECF244321}">
                <p14:modId xmlns:p14="http://schemas.microsoft.com/office/powerpoint/2010/main" val="472345772"/>
              </p:ext>
            </p:extLst>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16</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15024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en-US" dirty="0" smtClean="0"/>
              <a:t>More sophisticated LMs</a:t>
            </a:r>
          </a:p>
        </p:txBody>
      </p:sp>
      <mc:AlternateContent xmlns:mc="http://schemas.openxmlformats.org/markup-compatibility/2006" xmlns:a14="http://schemas.microsoft.com/office/drawing/2010/main">
        <mc:Choice Requires="a14">
          <p:sp>
            <p:nvSpPr>
              <p:cNvPr id="35845" name="Rectangle 3"/>
              <p:cNvSpPr>
                <a:spLocks noGrp="1" noChangeArrowheads="1"/>
              </p:cNvSpPr>
              <p:nvPr>
                <p:ph type="body" idx="1"/>
              </p:nvPr>
            </p:nvSpPr>
            <p:spPr>
              <a:xfrm>
                <a:off x="457200" y="1600200"/>
                <a:ext cx="8458200" cy="4525963"/>
              </a:xfrm>
            </p:spPr>
            <p:txBody>
              <a:bodyPr>
                <a:normAutofit/>
              </a:bodyPr>
              <a:lstStyle/>
              <a:p>
                <a:r>
                  <a:rPr lang="en-US" altLang="en-US" dirty="0" smtClean="0"/>
                  <a:t>N-gram language models</a:t>
                </a:r>
              </a:p>
              <a:p>
                <a:pPr lvl="1"/>
                <a:r>
                  <a:rPr lang="en-US" altLang="en-US" dirty="0" smtClean="0"/>
                  <a:t>Conditioned only on the past n-1 words</a:t>
                </a:r>
              </a:p>
              <a:p>
                <a:pPr lvl="1"/>
                <a:r>
                  <a:rPr lang="en-US" altLang="en-US" dirty="0" smtClean="0"/>
                  <a:t>E.g., bigram: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 </m:t>
                    </m:r>
                    <m:r>
                      <a:rPr lang="en-US" altLang="en-US" i="1" dirty="0" err="1" smtClean="0">
                        <a:latin typeface="Cambria Math"/>
                      </a:rPr>
                      <m:t>𝑤</m:t>
                    </m:r>
                    <m:r>
                      <a:rPr lang="en-US" altLang="en-US" i="1" baseline="-25000" dirty="0" err="1" smtClean="0">
                        <a:latin typeface="Cambria Math"/>
                      </a:rPr>
                      <m:t>𝑛</m:t>
                    </m:r>
                    <m:r>
                      <a:rPr lang="en-US" altLang="en-US" i="1" dirty="0" smtClean="0">
                        <a:latin typeface="Cambria Math"/>
                      </a:rPr>
                      <m:t>)=</m:t>
                    </m:r>
                    <m:r>
                      <a:rPr lang="en-US" altLang="en-US" b="0"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1</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3</m:t>
                    </m:r>
                    <m:r>
                      <a:rPr lang="en-US" altLang="en-US" i="1" dirty="0" smtClean="0">
                        <a:latin typeface="Cambria Math"/>
                      </a:rPr>
                      <m:t>|</m:t>
                    </m:r>
                    <m:r>
                      <a:rPr lang="en-US" altLang="en-US" i="1" dirty="0" smtClean="0">
                        <a:latin typeface="Cambria Math"/>
                      </a:rPr>
                      <m:t>𝑤</m:t>
                    </m:r>
                    <m:r>
                      <a:rPr lang="en-US" altLang="en-US" i="1" baseline="-25000" dirty="0" smtClean="0">
                        <a:latin typeface="Cambria Math"/>
                      </a:rPr>
                      <m:t>2</m:t>
                    </m:r>
                    <m:r>
                      <a:rPr lang="en-US" altLang="en-US" i="1" dirty="0" smtClean="0">
                        <a:latin typeface="Cambria Math"/>
                      </a:rPr>
                      <m:t>) …</m:t>
                    </m:r>
                    <m:r>
                      <a:rPr lang="en-US" altLang="en-US" i="1" dirty="0" smtClean="0">
                        <a:latin typeface="Cambria Math"/>
                      </a:rPr>
                      <m:t>𝑝</m:t>
                    </m:r>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sub>
                    </m:sSub>
                    <m:r>
                      <a:rPr lang="en-US" altLang="en-US" i="1" dirty="0" smtClean="0">
                        <a:latin typeface="Cambria Math"/>
                      </a:rPr>
                      <m:t>|</m:t>
                    </m:r>
                    <m:sSub>
                      <m:sSubPr>
                        <m:ctrlPr>
                          <a:rPr lang="en-US" altLang="en-US" b="0" i="1" dirty="0" smtClean="0">
                            <a:latin typeface="Cambria Math" panose="02040503050406030204" pitchFamily="18" charset="0"/>
                          </a:rPr>
                        </m:ctrlPr>
                      </m:sSubPr>
                      <m:e>
                        <m:r>
                          <a:rPr lang="en-US" altLang="en-US" i="1" dirty="0" smtClean="0">
                            <a:latin typeface="Cambria Math"/>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r>
                      <a:rPr lang="en-US" altLang="en-US" i="1" dirty="0" smtClean="0">
                        <a:latin typeface="Cambria Math"/>
                      </a:rPr>
                      <m:t>)</m:t>
                    </m:r>
                  </m:oMath>
                </a14:m>
                <a:endParaRPr lang="en-US" altLang="en-US" dirty="0" smtClean="0"/>
              </a:p>
              <a:p>
                <a:r>
                  <a:rPr lang="en-US" altLang="en-US" dirty="0" smtClean="0"/>
                  <a:t>Remote-dependence language models (e.g., Maximum Entropy model)</a:t>
                </a:r>
              </a:p>
              <a:p>
                <a:r>
                  <a:rPr lang="en-US" altLang="en-US" dirty="0" smtClean="0"/>
                  <a:t>Structured language models (e.g., probabilistic context-free grammar)</a:t>
                </a:r>
              </a:p>
            </p:txBody>
          </p:sp>
        </mc:Choice>
        <mc:Fallback xmlns="">
          <p:sp>
            <p:nvSpPr>
              <p:cNvPr id="35845" name="Rectangle 3"/>
              <p:cNvSpPr>
                <a:spLocks noGrp="1" noRot="1" noChangeAspect="1" noMove="1" noResize="1" noEditPoints="1" noAdjustHandles="1" noChangeArrowheads="1" noChangeShapeType="1" noTextEdit="1"/>
              </p:cNvSpPr>
              <p:nvPr>
                <p:ph type="body" idx="1"/>
              </p:nvPr>
            </p:nvSpPr>
            <p:spPr>
              <a:xfrm>
                <a:off x="457200" y="1600200"/>
                <a:ext cx="8458200" cy="4525963"/>
              </a:xfrm>
              <a:blipFill rotWithShape="0">
                <a:blip r:embed="rId2"/>
                <a:stretch>
                  <a:fillRect l="-1657" t="-1752"/>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17</a:t>
            </a:fld>
            <a:endParaRPr lang="en-US"/>
          </a:p>
        </p:txBody>
      </p:sp>
    </p:spTree>
    <p:extLst>
      <p:ext uri="{BB962C8B-B14F-4D97-AF65-F5344CB8AC3E}">
        <p14:creationId xmlns:p14="http://schemas.microsoft.com/office/powerpoint/2010/main" val="426726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r>
              <a:rPr lang="en-US" altLang="en-US" dirty="0" smtClean="0"/>
              <a:t>Why just unigram models?</a:t>
            </a:r>
          </a:p>
        </p:txBody>
      </p:sp>
      <p:sp>
        <p:nvSpPr>
          <p:cNvPr id="36869" name="Rectangle 3"/>
          <p:cNvSpPr>
            <a:spLocks noGrp="1" noChangeArrowheads="1"/>
          </p:cNvSpPr>
          <p:nvPr>
            <p:ph idx="1"/>
          </p:nvPr>
        </p:nvSpPr>
        <p:spPr/>
        <p:txBody>
          <a:bodyPr>
            <a:normAutofit fontScale="92500"/>
          </a:bodyPr>
          <a:lstStyle/>
          <a:p>
            <a:r>
              <a:rPr lang="en-US" altLang="en-US" dirty="0" smtClean="0"/>
              <a:t>Difficulty in moving toward more complex models</a:t>
            </a:r>
          </a:p>
          <a:p>
            <a:pPr lvl="1"/>
            <a:r>
              <a:rPr lang="en-US" altLang="en-US" dirty="0" smtClean="0"/>
              <a:t>They involve more parameters, so need more data to estimate</a:t>
            </a:r>
          </a:p>
          <a:p>
            <a:pPr lvl="1"/>
            <a:r>
              <a:rPr lang="en-US" altLang="en-US" dirty="0" smtClean="0"/>
              <a:t>They increase the computational complexity significantly, both in time and space</a:t>
            </a:r>
          </a:p>
          <a:p>
            <a:r>
              <a:rPr lang="en-US" altLang="en-US" dirty="0" smtClean="0"/>
              <a:t>Capturing word order or structure may not add so much value for “topical inference”</a:t>
            </a:r>
          </a:p>
          <a:p>
            <a:r>
              <a:rPr lang="en-US" altLang="en-US" dirty="0" smtClean="0"/>
              <a:t>But, using more sophisticated models can still be expected to improve performance ...</a:t>
            </a:r>
          </a:p>
          <a:p>
            <a:endParaRPr lang="en-US" altLang="en-US" dirty="0" smtClean="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18</a:t>
            </a:fld>
            <a:endParaRPr lang="en-US"/>
          </a:p>
        </p:txBody>
      </p:sp>
    </p:spTree>
    <p:extLst>
      <p:ext uri="{BB962C8B-B14F-4D97-AF65-F5344CB8AC3E}">
        <p14:creationId xmlns:p14="http://schemas.microsoft.com/office/powerpoint/2010/main" val="60048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normAutofit/>
          </a:bodyPr>
          <a:lstStyle/>
          <a:p>
            <a:r>
              <a:rPr lang="en-US" altLang="en-US" dirty="0" smtClean="0"/>
              <a:t>Generative view of text documents</a:t>
            </a:r>
            <a:endParaRPr lang="en-US" altLang="en-US" dirty="0"/>
          </a:p>
        </p:txBody>
      </p:sp>
      <p:sp>
        <p:nvSpPr>
          <p:cNvPr id="316419" name="Text Box 3"/>
          <p:cNvSpPr txBox="1">
            <a:spLocks noChangeArrowheads="1"/>
          </p:cNvSpPr>
          <p:nvPr/>
        </p:nvSpPr>
        <p:spPr bwMode="auto">
          <a:xfrm>
            <a:off x="1143000" y="1411474"/>
            <a:ext cx="34766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t>(Unigram) 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p(w| )</a:t>
            </a:r>
          </a:p>
        </p:txBody>
      </p:sp>
      <p:sp>
        <p:nvSpPr>
          <p:cNvPr id="316420" name="Text Box 4"/>
          <p:cNvSpPr txBox="1">
            <a:spLocks noChangeArrowheads="1"/>
          </p:cNvSpPr>
          <p:nvPr/>
        </p:nvSpPr>
        <p:spPr bwMode="auto">
          <a:xfrm>
            <a:off x="2133600" y="2173474"/>
            <a:ext cx="1752600" cy="2059025"/>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a:solidFill>
                  <a:srgbClr val="0000FF"/>
                </a:solidFill>
                <a:sym typeface="Symbol" panose="05050102010706020507" pitchFamily="18" charset="2"/>
              </a:rPr>
              <a:t>…</a:t>
            </a:r>
          </a:p>
          <a:p>
            <a:pPr algn="l">
              <a:lnSpc>
                <a:spcPct val="85000"/>
              </a:lnSpc>
            </a:pPr>
            <a:r>
              <a:rPr lang="en-US" altLang="en-US" sz="1800" dirty="0">
                <a:solidFill>
                  <a:srgbClr val="0000FF"/>
                </a:solidFill>
                <a:sym typeface="Symbol" panose="05050102010706020507" pitchFamily="18" charset="2"/>
              </a:rPr>
              <a:t>text  0.2</a:t>
            </a:r>
          </a:p>
          <a:p>
            <a:pPr algn="l">
              <a:lnSpc>
                <a:spcPct val="85000"/>
              </a:lnSpc>
            </a:pPr>
            <a:r>
              <a:rPr lang="en-US" altLang="en-US" sz="1800" dirty="0">
                <a:solidFill>
                  <a:srgbClr val="0000FF"/>
                </a:solidFill>
                <a:sym typeface="Symbol" panose="05050102010706020507" pitchFamily="18" charset="2"/>
              </a:rPr>
              <a:t>mining 0.1</a:t>
            </a:r>
          </a:p>
          <a:p>
            <a:pPr algn="l">
              <a:lnSpc>
                <a:spcPct val="85000"/>
              </a:lnSpc>
            </a:pPr>
            <a:r>
              <a:rPr lang="en-US" altLang="en-US" sz="1800" dirty="0" err="1">
                <a:solidFill>
                  <a:srgbClr val="0000FF"/>
                </a:solidFill>
                <a:sym typeface="Symbol" panose="05050102010706020507" pitchFamily="18" charset="2"/>
              </a:rPr>
              <a:t>assocation</a:t>
            </a:r>
            <a:r>
              <a:rPr lang="en-US" altLang="en-US" sz="1800" dirty="0">
                <a:solidFill>
                  <a:srgbClr val="0000FF"/>
                </a:solidFill>
                <a:sym typeface="Symbol" panose="05050102010706020507" pitchFamily="18" charset="2"/>
              </a:rPr>
              <a:t> 0.01</a:t>
            </a:r>
          </a:p>
          <a:p>
            <a:pPr algn="l">
              <a:lnSpc>
                <a:spcPct val="85000"/>
              </a:lnSpc>
            </a:pPr>
            <a:r>
              <a:rPr lang="en-US" altLang="en-US" sz="1800" dirty="0">
                <a:solidFill>
                  <a:srgbClr val="0000FF"/>
                </a:solidFill>
                <a:sym typeface="Symbol" panose="05050102010706020507" pitchFamily="18" charset="2"/>
              </a:rPr>
              <a:t>clustering 0.02</a:t>
            </a:r>
          </a:p>
          <a:p>
            <a:pPr algn="l">
              <a:lnSpc>
                <a:spcPct val="85000"/>
              </a:lnSpc>
            </a:pPr>
            <a:r>
              <a:rPr lang="en-US" altLang="en-US" sz="1800" dirty="0">
                <a:solidFill>
                  <a:srgbClr val="0000FF"/>
                </a:solidFill>
                <a:sym typeface="Symbol" panose="05050102010706020507" pitchFamily="18" charset="2"/>
              </a:rPr>
              <a:t>…</a:t>
            </a:r>
          </a:p>
          <a:p>
            <a:pPr algn="l">
              <a:lnSpc>
                <a:spcPct val="85000"/>
              </a:lnSpc>
            </a:pPr>
            <a:r>
              <a:rPr lang="en-US" altLang="en-US" dirty="0">
                <a:solidFill>
                  <a:srgbClr val="0000FF"/>
                </a:solidFill>
                <a:sym typeface="Symbol" panose="05050102010706020507" pitchFamily="18" charset="2"/>
              </a:rPr>
              <a:t>food 0.00001</a:t>
            </a:r>
          </a:p>
          <a:p>
            <a:pPr algn="l"/>
            <a:r>
              <a:rPr lang="en-US" altLang="en-US" dirty="0">
                <a:solidFill>
                  <a:srgbClr val="0000FF"/>
                </a:solidFill>
                <a:sym typeface="Symbol" panose="05050102010706020507" pitchFamily="18" charset="2"/>
              </a:rPr>
              <a:t>…</a:t>
            </a:r>
            <a:endParaRPr lang="en-US" altLang="en-US" dirty="0">
              <a:solidFill>
                <a:srgbClr val="0000FF"/>
              </a:solidFill>
            </a:endParaRPr>
          </a:p>
        </p:txBody>
      </p:sp>
      <p:sp>
        <p:nvSpPr>
          <p:cNvPr id="316421" name="Text Box 5"/>
          <p:cNvSpPr txBox="1">
            <a:spLocks noChangeArrowheads="1"/>
          </p:cNvSpPr>
          <p:nvPr/>
        </p:nvSpPr>
        <p:spPr bwMode="auto">
          <a:xfrm>
            <a:off x="533400" y="2827523"/>
            <a:ext cx="1430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00FF"/>
                </a:solidFill>
              </a:rPr>
              <a:t>Topic 1:</a:t>
            </a:r>
          </a:p>
          <a:p>
            <a:r>
              <a:rPr lang="en-US" altLang="en-US" sz="2000" dirty="0">
                <a:solidFill>
                  <a:srgbClr val="0000FF"/>
                </a:solidFill>
              </a:rPr>
              <a:t>Text mining</a:t>
            </a:r>
          </a:p>
        </p:txBody>
      </p:sp>
      <p:sp>
        <p:nvSpPr>
          <p:cNvPr id="316422" name="Text Box 6"/>
          <p:cNvSpPr txBox="1">
            <a:spLocks noChangeArrowheads="1"/>
          </p:cNvSpPr>
          <p:nvPr/>
        </p:nvSpPr>
        <p:spPr bwMode="auto">
          <a:xfrm>
            <a:off x="2133600" y="4535674"/>
            <a:ext cx="1752600" cy="1865126"/>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dirty="0" smtClean="0">
                <a:solidFill>
                  <a:srgbClr val="CC3300"/>
                </a:solidFill>
                <a:sym typeface="Symbol" panose="05050102010706020507" pitchFamily="18" charset="2"/>
              </a:rPr>
              <a:t>…</a:t>
            </a:r>
          </a:p>
          <a:p>
            <a:pPr algn="l"/>
            <a:r>
              <a:rPr lang="en-US" altLang="en-US" dirty="0" smtClean="0">
                <a:solidFill>
                  <a:srgbClr val="CC3300"/>
                </a:solidFill>
                <a:sym typeface="Symbol" panose="05050102010706020507" pitchFamily="18" charset="2"/>
              </a:rPr>
              <a:t>text 0.01</a:t>
            </a:r>
            <a:endParaRPr lang="en-US" altLang="en-US" dirty="0">
              <a:solidFill>
                <a:srgbClr val="CC3300"/>
              </a:solidFill>
              <a:sym typeface="Symbol" panose="05050102010706020507" pitchFamily="18" charset="2"/>
            </a:endParaRPr>
          </a:p>
          <a:p>
            <a:pPr algn="l">
              <a:lnSpc>
                <a:spcPct val="85000"/>
              </a:lnSpc>
            </a:pPr>
            <a:r>
              <a:rPr lang="en-US" altLang="en-US" sz="1800" dirty="0">
                <a:solidFill>
                  <a:srgbClr val="CC3300"/>
                </a:solidFill>
                <a:sym typeface="Symbol" panose="05050102010706020507" pitchFamily="18" charset="2"/>
              </a:rPr>
              <a:t>food 0.25</a:t>
            </a:r>
          </a:p>
          <a:p>
            <a:pPr algn="l">
              <a:lnSpc>
                <a:spcPct val="85000"/>
              </a:lnSpc>
            </a:pPr>
            <a:r>
              <a:rPr lang="en-US" altLang="en-US" sz="1800" dirty="0">
                <a:solidFill>
                  <a:srgbClr val="CC3300"/>
                </a:solidFill>
                <a:sym typeface="Symbol" panose="05050102010706020507" pitchFamily="18" charset="2"/>
              </a:rPr>
              <a:t>nutrition 0.1</a:t>
            </a:r>
          </a:p>
          <a:p>
            <a:pPr algn="l">
              <a:lnSpc>
                <a:spcPct val="85000"/>
              </a:lnSpc>
            </a:pPr>
            <a:r>
              <a:rPr lang="en-US" altLang="en-US" sz="1800" dirty="0">
                <a:solidFill>
                  <a:srgbClr val="CC3300"/>
                </a:solidFill>
                <a:sym typeface="Symbol" panose="05050102010706020507" pitchFamily="18" charset="2"/>
              </a:rPr>
              <a:t>healthy 0.05</a:t>
            </a:r>
          </a:p>
          <a:p>
            <a:pPr algn="l">
              <a:lnSpc>
                <a:spcPct val="85000"/>
              </a:lnSpc>
            </a:pPr>
            <a:r>
              <a:rPr lang="en-US" altLang="en-US" sz="1800" dirty="0">
                <a:solidFill>
                  <a:srgbClr val="CC3300"/>
                </a:solidFill>
                <a:sym typeface="Symbol" panose="05050102010706020507" pitchFamily="18" charset="2"/>
              </a:rPr>
              <a:t>diet 0.02</a:t>
            </a:r>
          </a:p>
          <a:p>
            <a:pPr algn="l"/>
            <a:r>
              <a:rPr lang="en-US" altLang="en-US" dirty="0">
                <a:solidFill>
                  <a:srgbClr val="CC3300"/>
                </a:solidFill>
                <a:sym typeface="Symbol" panose="05050102010706020507" pitchFamily="18" charset="2"/>
              </a:rPr>
              <a:t>…</a:t>
            </a:r>
            <a:endParaRPr lang="en-US" altLang="en-US" dirty="0">
              <a:solidFill>
                <a:srgbClr val="CC3300"/>
              </a:solidFill>
            </a:endParaRPr>
          </a:p>
        </p:txBody>
      </p:sp>
      <p:sp>
        <p:nvSpPr>
          <p:cNvPr id="316423" name="Text Box 7"/>
          <p:cNvSpPr txBox="1">
            <a:spLocks noChangeArrowheads="1"/>
          </p:cNvSpPr>
          <p:nvPr/>
        </p:nvSpPr>
        <p:spPr bwMode="auto">
          <a:xfrm>
            <a:off x="533400" y="5037323"/>
            <a:ext cx="1036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CC3300"/>
                </a:solidFill>
              </a:rPr>
              <a:t>Topic 2:</a:t>
            </a:r>
          </a:p>
          <a:p>
            <a:r>
              <a:rPr lang="en-US" altLang="en-US" sz="2000" dirty="0">
                <a:solidFill>
                  <a:srgbClr val="CC3300"/>
                </a:solidFill>
              </a:rPr>
              <a:t>Health</a:t>
            </a:r>
          </a:p>
        </p:txBody>
      </p:sp>
      <p:grpSp>
        <p:nvGrpSpPr>
          <p:cNvPr id="2" name="Group 1"/>
          <p:cNvGrpSpPr/>
          <p:nvPr/>
        </p:nvGrpSpPr>
        <p:grpSpPr>
          <a:xfrm>
            <a:off x="4254500" y="2173474"/>
            <a:ext cx="558800" cy="2209800"/>
            <a:chOff x="4254500" y="2173474"/>
            <a:chExt cx="558800" cy="2209800"/>
          </a:xfrm>
        </p:grpSpPr>
        <p:sp>
          <p:nvSpPr>
            <p:cNvPr id="316424" name="Line 8"/>
            <p:cNvSpPr>
              <a:spLocks noChangeShapeType="1"/>
            </p:cNvSpPr>
            <p:nvPr/>
          </p:nvSpPr>
          <p:spPr bwMode="auto">
            <a:xfrm>
              <a:off x="4267200" y="2173474"/>
              <a:ext cx="0" cy="220980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5" name="Freeform 9"/>
            <p:cNvSpPr>
              <a:spLocks/>
            </p:cNvSpPr>
            <p:nvPr/>
          </p:nvSpPr>
          <p:spPr bwMode="auto">
            <a:xfrm>
              <a:off x="4254500" y="2249674"/>
              <a:ext cx="558800" cy="1905000"/>
            </a:xfrm>
            <a:custGeom>
              <a:avLst/>
              <a:gdLst>
                <a:gd name="T0" fmla="*/ 8 w 352"/>
                <a:gd name="T1" fmla="*/ 0 h 1200"/>
                <a:gd name="T2" fmla="*/ 56 w 352"/>
                <a:gd name="T3" fmla="*/ 144 h 1200"/>
                <a:gd name="T4" fmla="*/ 344 w 352"/>
                <a:gd name="T5" fmla="*/ 384 h 1200"/>
                <a:gd name="T6" fmla="*/ 104 w 352"/>
                <a:gd name="T7" fmla="*/ 672 h 1200"/>
                <a:gd name="T8" fmla="*/ 8 w 352"/>
                <a:gd name="T9" fmla="*/ 1200 h 1200"/>
              </a:gdLst>
              <a:ahLst/>
              <a:cxnLst>
                <a:cxn ang="0">
                  <a:pos x="T0" y="T1"/>
                </a:cxn>
                <a:cxn ang="0">
                  <a:pos x="T2" y="T3"/>
                </a:cxn>
                <a:cxn ang="0">
                  <a:pos x="T4" y="T5"/>
                </a:cxn>
                <a:cxn ang="0">
                  <a:pos x="T6" y="T7"/>
                </a:cxn>
                <a:cxn ang="0">
                  <a:pos x="T8" y="T9"/>
                </a:cxn>
              </a:cxnLst>
              <a:rect l="0" t="0" r="r" b="b"/>
              <a:pathLst>
                <a:path w="352" h="1200">
                  <a:moveTo>
                    <a:pt x="8" y="0"/>
                  </a:moveTo>
                  <a:cubicBezTo>
                    <a:pt x="4" y="40"/>
                    <a:pt x="0" y="80"/>
                    <a:pt x="56" y="144"/>
                  </a:cubicBezTo>
                  <a:cubicBezTo>
                    <a:pt x="112" y="208"/>
                    <a:pt x="336" y="296"/>
                    <a:pt x="344" y="384"/>
                  </a:cubicBezTo>
                  <a:cubicBezTo>
                    <a:pt x="352" y="472"/>
                    <a:pt x="160" y="536"/>
                    <a:pt x="104" y="672"/>
                  </a:cubicBezTo>
                  <a:cubicBezTo>
                    <a:pt x="48" y="808"/>
                    <a:pt x="28" y="1004"/>
                    <a:pt x="8" y="1200"/>
                  </a:cubicBezTo>
                </a:path>
              </a:pathLst>
            </a:custGeom>
            <a:noFill/>
            <a:ln w="952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4254500" y="4535674"/>
            <a:ext cx="558800" cy="1752600"/>
            <a:chOff x="4254500" y="4535674"/>
            <a:chExt cx="558800" cy="1752600"/>
          </a:xfrm>
        </p:grpSpPr>
        <p:sp>
          <p:nvSpPr>
            <p:cNvPr id="316426" name="Line 10"/>
            <p:cNvSpPr>
              <a:spLocks noChangeShapeType="1"/>
            </p:cNvSpPr>
            <p:nvPr/>
          </p:nvSpPr>
          <p:spPr bwMode="auto">
            <a:xfrm>
              <a:off x="4267200" y="4535674"/>
              <a:ext cx="0" cy="175260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27" name="Freeform 11"/>
            <p:cNvSpPr>
              <a:spLocks/>
            </p:cNvSpPr>
            <p:nvPr/>
          </p:nvSpPr>
          <p:spPr bwMode="auto">
            <a:xfrm>
              <a:off x="4254500" y="4611874"/>
              <a:ext cx="558800" cy="1600200"/>
            </a:xfrm>
            <a:custGeom>
              <a:avLst/>
              <a:gdLst>
                <a:gd name="T0" fmla="*/ 8 w 352"/>
                <a:gd name="T1" fmla="*/ 0 h 1008"/>
                <a:gd name="T2" fmla="*/ 56 w 352"/>
                <a:gd name="T3" fmla="*/ 240 h 1008"/>
                <a:gd name="T4" fmla="*/ 104 w 352"/>
                <a:gd name="T5" fmla="*/ 576 h 1008"/>
                <a:gd name="T6" fmla="*/ 344 w 352"/>
                <a:gd name="T7" fmla="*/ 720 h 1008"/>
                <a:gd name="T8" fmla="*/ 56 w 352"/>
                <a:gd name="T9" fmla="*/ 816 h 1008"/>
                <a:gd name="T10" fmla="*/ 8 w 352"/>
                <a:gd name="T11" fmla="*/ 1008 h 1008"/>
              </a:gdLst>
              <a:ahLst/>
              <a:cxnLst>
                <a:cxn ang="0">
                  <a:pos x="T0" y="T1"/>
                </a:cxn>
                <a:cxn ang="0">
                  <a:pos x="T2" y="T3"/>
                </a:cxn>
                <a:cxn ang="0">
                  <a:pos x="T4" y="T5"/>
                </a:cxn>
                <a:cxn ang="0">
                  <a:pos x="T6" y="T7"/>
                </a:cxn>
                <a:cxn ang="0">
                  <a:pos x="T8" y="T9"/>
                </a:cxn>
                <a:cxn ang="0">
                  <a:pos x="T10" y="T11"/>
                </a:cxn>
              </a:cxnLst>
              <a:rect l="0" t="0" r="r" b="b"/>
              <a:pathLst>
                <a:path w="352" h="1008">
                  <a:moveTo>
                    <a:pt x="8" y="0"/>
                  </a:moveTo>
                  <a:cubicBezTo>
                    <a:pt x="24" y="72"/>
                    <a:pt x="40" y="144"/>
                    <a:pt x="56" y="240"/>
                  </a:cubicBezTo>
                  <a:cubicBezTo>
                    <a:pt x="72" y="336"/>
                    <a:pt x="56" y="496"/>
                    <a:pt x="104" y="576"/>
                  </a:cubicBezTo>
                  <a:cubicBezTo>
                    <a:pt x="152" y="656"/>
                    <a:pt x="352" y="680"/>
                    <a:pt x="344" y="720"/>
                  </a:cubicBezTo>
                  <a:cubicBezTo>
                    <a:pt x="336" y="760"/>
                    <a:pt x="112" y="768"/>
                    <a:pt x="56" y="816"/>
                  </a:cubicBezTo>
                  <a:cubicBezTo>
                    <a:pt x="0" y="864"/>
                    <a:pt x="4" y="936"/>
                    <a:pt x="8" y="1008"/>
                  </a:cubicBezTo>
                </a:path>
              </a:pathLst>
            </a:custGeom>
            <a:noFill/>
            <a:ln w="9525">
              <a:solidFill>
                <a:srgbClr val="CC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6428" name="Text Box 12"/>
          <p:cNvSpPr txBox="1">
            <a:spLocks noChangeArrowheads="1"/>
          </p:cNvSpPr>
          <p:nvPr/>
        </p:nvSpPr>
        <p:spPr bwMode="auto">
          <a:xfrm>
            <a:off x="6553200" y="1563874"/>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grpSp>
        <p:nvGrpSpPr>
          <p:cNvPr id="316429" name="Group 13"/>
          <p:cNvGrpSpPr>
            <a:grpSpLocks/>
          </p:cNvGrpSpPr>
          <p:nvPr/>
        </p:nvGrpSpPr>
        <p:grpSpPr bwMode="auto">
          <a:xfrm>
            <a:off x="5105400" y="2706874"/>
            <a:ext cx="2971800" cy="990600"/>
            <a:chOff x="3072" y="1776"/>
            <a:chExt cx="1872" cy="624"/>
          </a:xfrm>
        </p:grpSpPr>
        <p:sp>
          <p:nvSpPr>
            <p:cNvPr id="316430" name="AutoShape 14"/>
            <p:cNvSpPr>
              <a:spLocks noChangeArrowheads="1"/>
            </p:cNvSpPr>
            <p:nvPr/>
          </p:nvSpPr>
          <p:spPr bwMode="auto">
            <a:xfrm>
              <a:off x="3936" y="1776"/>
              <a:ext cx="1008" cy="624"/>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Text mining</a:t>
              </a:r>
            </a:p>
            <a:p>
              <a:r>
                <a:rPr lang="en-US" altLang="en-US" sz="1800" dirty="0" smtClean="0">
                  <a:solidFill>
                    <a:schemeClr val="bg1"/>
                  </a:solidFill>
                </a:rPr>
                <a:t>document</a:t>
              </a:r>
              <a:endParaRPr lang="en-US" altLang="en-US" sz="1800" dirty="0">
                <a:solidFill>
                  <a:schemeClr val="bg1"/>
                </a:solidFill>
              </a:endParaRPr>
            </a:p>
          </p:txBody>
        </p:sp>
        <p:sp>
          <p:nvSpPr>
            <p:cNvPr id="316431" name="AutoShape 15"/>
            <p:cNvSpPr>
              <a:spLocks noChangeArrowheads="1"/>
            </p:cNvSpPr>
            <p:nvPr/>
          </p:nvSpPr>
          <p:spPr bwMode="auto">
            <a:xfrm>
              <a:off x="3072" y="1968"/>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6432" name="Group 16"/>
          <p:cNvGrpSpPr>
            <a:grpSpLocks/>
          </p:cNvGrpSpPr>
          <p:nvPr/>
        </p:nvGrpSpPr>
        <p:grpSpPr bwMode="auto">
          <a:xfrm>
            <a:off x="5105400" y="4840474"/>
            <a:ext cx="2971800" cy="990600"/>
            <a:chOff x="3072" y="3120"/>
            <a:chExt cx="1872" cy="624"/>
          </a:xfrm>
        </p:grpSpPr>
        <p:sp>
          <p:nvSpPr>
            <p:cNvPr id="316433" name="AutoShape 17"/>
            <p:cNvSpPr>
              <a:spLocks noChangeArrowheads="1"/>
            </p:cNvSpPr>
            <p:nvPr/>
          </p:nvSpPr>
          <p:spPr bwMode="auto">
            <a:xfrm>
              <a:off x="3936" y="3120"/>
              <a:ext cx="1008" cy="624"/>
            </a:xfrm>
            <a:prstGeom prst="foldedCorner">
              <a:avLst>
                <a:gd name="adj" fmla="val 12500"/>
              </a:avLst>
            </a:prstGeom>
            <a:solidFill>
              <a:srgbClr val="CC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solidFill>
                    <a:schemeClr val="bg1"/>
                  </a:solidFill>
                </a:rPr>
                <a:t>Food nutrition</a:t>
              </a:r>
            </a:p>
            <a:p>
              <a:r>
                <a:rPr lang="en-US" altLang="en-US" sz="1800" dirty="0" smtClean="0">
                  <a:solidFill>
                    <a:schemeClr val="bg1"/>
                  </a:solidFill>
                </a:rPr>
                <a:t>document</a:t>
              </a:r>
              <a:endParaRPr lang="en-US" altLang="en-US" sz="1800" dirty="0">
                <a:solidFill>
                  <a:schemeClr val="bg1"/>
                </a:solidFill>
              </a:endParaRPr>
            </a:p>
          </p:txBody>
        </p:sp>
        <p:sp>
          <p:nvSpPr>
            <p:cNvPr id="316434" name="AutoShape 18"/>
            <p:cNvSpPr>
              <a:spLocks noChangeArrowheads="1"/>
            </p:cNvSpPr>
            <p:nvPr/>
          </p:nvSpPr>
          <p:spPr bwMode="auto">
            <a:xfrm>
              <a:off x="3072" y="3360"/>
              <a:ext cx="576" cy="21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CC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3"/>
          <p:cNvGrpSpPr/>
          <p:nvPr/>
        </p:nvGrpSpPr>
        <p:grpSpPr>
          <a:xfrm>
            <a:off x="4800600" y="1411474"/>
            <a:ext cx="1524000" cy="457200"/>
            <a:chOff x="4800600" y="1411474"/>
            <a:chExt cx="1524000" cy="457200"/>
          </a:xfrm>
        </p:grpSpPr>
        <p:sp>
          <p:nvSpPr>
            <p:cNvPr id="316435" name="Line 19"/>
            <p:cNvSpPr>
              <a:spLocks noChangeShapeType="1"/>
            </p:cNvSpPr>
            <p:nvPr/>
          </p:nvSpPr>
          <p:spPr bwMode="auto">
            <a:xfrm>
              <a:off x="4800600" y="1868674"/>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6436" name="Text Box 20"/>
            <p:cNvSpPr txBox="1">
              <a:spLocks noChangeArrowheads="1"/>
            </p:cNvSpPr>
            <p:nvPr/>
          </p:nvSpPr>
          <p:spPr bwMode="auto">
            <a:xfrm>
              <a:off x="4876800" y="1411474"/>
              <a:ext cx="1212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a:solidFill>
                    <a:srgbClr val="CC3300"/>
                  </a:solidFill>
                </a:rPr>
                <a:t>Sampling</a:t>
              </a:r>
            </a:p>
          </p:txBody>
        </p:sp>
      </p:grpSp>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19</a:t>
            </a:fld>
            <a:endParaRPr lang="en-US"/>
          </a:p>
        </p:txBody>
      </p:sp>
    </p:spTree>
    <p:extLst>
      <p:ext uri="{BB962C8B-B14F-4D97-AF65-F5344CB8AC3E}">
        <p14:creationId xmlns:p14="http://schemas.microsoft.com/office/powerpoint/2010/main" val="12263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6419"/>
                                        </p:tgtEl>
                                        <p:attrNameLst>
                                          <p:attrName>style.visibility</p:attrName>
                                        </p:attrNameLst>
                                      </p:cBhvr>
                                      <p:to>
                                        <p:strVal val="visible"/>
                                      </p:to>
                                    </p:set>
                                    <p:animEffect transition="in" filter="wipe(up)">
                                      <p:cBhvr>
                                        <p:cTn id="7" dur="500"/>
                                        <p:tgtEl>
                                          <p:spTgt spid="3164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6420"/>
                                        </p:tgtEl>
                                        <p:attrNameLst>
                                          <p:attrName>style.visibility</p:attrName>
                                        </p:attrNameLst>
                                      </p:cBhvr>
                                      <p:to>
                                        <p:strVal val="visible"/>
                                      </p:to>
                                    </p:set>
                                    <p:animEffect transition="in" filter="wipe(up)">
                                      <p:cBhvr>
                                        <p:cTn id="10" dur="500"/>
                                        <p:tgtEl>
                                          <p:spTgt spid="316420"/>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6422"/>
                                        </p:tgtEl>
                                        <p:attrNameLst>
                                          <p:attrName>style.visibility</p:attrName>
                                        </p:attrNameLst>
                                      </p:cBhvr>
                                      <p:to>
                                        <p:strVal val="visible"/>
                                      </p:to>
                                    </p:set>
                                    <p:animEffect transition="in" filter="wipe(up)">
                                      <p:cBhvr>
                                        <p:cTn id="13" dur="500"/>
                                        <p:tgtEl>
                                          <p:spTgt spid="3164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500"/>
                                        <p:tgtEl>
                                          <p:spTgt spid="3"/>
                                        </p:tgtEl>
                                      </p:cBhvr>
                                    </p:animEffect>
                                  </p:childTnLst>
                                </p:cTn>
                              </p:par>
                              <p:par>
                                <p:cTn id="19" presetID="22" presetClass="entr" presetSubtype="1"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164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6429"/>
                                        </p:tgtEl>
                                        <p:attrNameLst>
                                          <p:attrName>style.visibility</p:attrName>
                                        </p:attrNameLst>
                                      </p:cBhvr>
                                      <p:to>
                                        <p:strVal val="visible"/>
                                      </p:to>
                                    </p:set>
                                    <p:animEffect transition="in" filter="wipe(left)">
                                      <p:cBhvr>
                                        <p:cTn id="32" dur="500"/>
                                        <p:tgtEl>
                                          <p:spTgt spid="316429"/>
                                        </p:tgtEl>
                                      </p:cBhvr>
                                    </p:animEffect>
                                  </p:childTnLst>
                                </p:cTn>
                              </p:par>
                              <p:par>
                                <p:cTn id="33" presetID="22" presetClass="entr" presetSubtype="8" fill="hold" nodeType="withEffect">
                                  <p:stCondLst>
                                    <p:cond delay="0"/>
                                  </p:stCondLst>
                                  <p:childTnLst>
                                    <p:set>
                                      <p:cBhvr>
                                        <p:cTn id="34" dur="1" fill="hold">
                                          <p:stCondLst>
                                            <p:cond delay="0"/>
                                          </p:stCondLst>
                                        </p:cTn>
                                        <p:tgtEl>
                                          <p:spTgt spid="316432"/>
                                        </p:tgtEl>
                                        <p:attrNameLst>
                                          <p:attrName>style.visibility</p:attrName>
                                        </p:attrNameLst>
                                      </p:cBhvr>
                                      <p:to>
                                        <p:strVal val="visible"/>
                                      </p:to>
                                    </p:set>
                                    <p:animEffect transition="in" filter="wipe(left)">
                                      <p:cBhvr>
                                        <p:cTn id="35" dur="500"/>
                                        <p:tgtEl>
                                          <p:spTgt spid="316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p:bldP spid="316420" grpId="0" animBg="1"/>
      <p:bldP spid="316422" grpId="0" animBg="1"/>
      <p:bldP spid="3164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Today’s lecture</a:t>
            </a:r>
            <a:endParaRPr lang="en-US" dirty="0"/>
          </a:p>
        </p:txBody>
      </p:sp>
      <p:sp>
        <p:nvSpPr>
          <p:cNvPr id="7" name="Content Placeholder 6"/>
          <p:cNvSpPr>
            <a:spLocks noGrp="1"/>
          </p:cNvSpPr>
          <p:nvPr>
            <p:ph idx="1"/>
          </p:nvPr>
        </p:nvSpPr>
        <p:spPr/>
        <p:txBody>
          <a:bodyPr/>
          <a:lstStyle/>
          <a:p>
            <a:pPr marL="514350" indent="-514350">
              <a:buFont typeface="+mj-lt"/>
              <a:buAutoNum type="arabicPeriod"/>
            </a:pPr>
            <a:r>
              <a:rPr lang="en-US" dirty="0" smtClean="0"/>
              <a:t>How to represent a document?</a:t>
            </a:r>
          </a:p>
          <a:p>
            <a:pPr lvl="1"/>
            <a:r>
              <a:rPr lang="en-US" dirty="0" smtClean="0"/>
              <a:t>Make it computable</a:t>
            </a:r>
          </a:p>
          <a:p>
            <a:pPr marL="514350" indent="-514350">
              <a:buFont typeface="+mj-lt"/>
              <a:buAutoNum type="arabicPeriod"/>
            </a:pPr>
            <a:r>
              <a:rPr lang="en-US" dirty="0" smtClean="0"/>
              <a:t>How to infer the relationship among documents or identify the structure within a document?</a:t>
            </a:r>
          </a:p>
          <a:p>
            <a:pPr marL="744538" lvl="1" indent="-344488"/>
            <a:r>
              <a:rPr lang="en-US" dirty="0" smtClean="0"/>
              <a:t>Knowledge discovery</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2A9F8BE9-47C8-4C45-B88F-68A848B0515F}" type="slidenum">
              <a:rPr lang="en-US" smtClean="0"/>
              <a:t>2</a:t>
            </a:fld>
            <a:endParaRPr lang="en-US"/>
          </a:p>
        </p:txBody>
      </p:sp>
    </p:spTree>
    <p:extLst>
      <p:ext uri="{BB962C8B-B14F-4D97-AF65-F5344CB8AC3E}">
        <p14:creationId xmlns:p14="http://schemas.microsoft.com/office/powerpoint/2010/main" val="1621201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a:t>
            </a:r>
            <a:r>
              <a:rPr lang="en-US" dirty="0" smtClean="0"/>
              <a:t>to generate </a:t>
            </a:r>
            <a:r>
              <a:rPr lang="en-US" dirty="0"/>
              <a:t>text from an </a:t>
            </a:r>
            <a:r>
              <a:rPr lang="en-US" dirty="0" smtClean="0"/>
              <a:t>N-gram language model</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Sample </a:t>
                </a:r>
                <a:r>
                  <a:rPr lang="en-US" dirty="0"/>
                  <a:t>from a </a:t>
                </a:r>
                <a:r>
                  <a:rPr lang="en-US" u="sng" dirty="0" smtClean="0"/>
                  <a:t>discrete</a:t>
                </a:r>
                <a:r>
                  <a:rPr lang="en-US" dirty="0" smtClean="0"/>
                  <a:t> distribution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m:t>
                    </m:r>
                  </m:oMath>
                </a14:m>
                <a:endParaRPr lang="en-US" dirty="0" smtClean="0"/>
              </a:p>
              <a:p>
                <a:pPr lvl="1"/>
                <a:r>
                  <a:rPr lang="en-US" dirty="0" smtClean="0"/>
                  <a:t>Assume </a:t>
                </a:r>
                <a14:m>
                  <m:oMath xmlns:m="http://schemas.openxmlformats.org/officeDocument/2006/math">
                    <m:r>
                      <a:rPr lang="en-US" i="1" dirty="0" smtClean="0">
                        <a:latin typeface="Cambria Math" panose="02040503050406030204" pitchFamily="18" charset="0"/>
                      </a:rPr>
                      <m:t>𝑛</m:t>
                    </m:r>
                  </m:oMath>
                </a14:m>
                <a:r>
                  <a:rPr lang="en-US" dirty="0" smtClean="0"/>
                  <a:t> outcomes in the event space </a:t>
                </a:r>
                <a14:m>
                  <m:oMath xmlns:m="http://schemas.openxmlformats.org/officeDocument/2006/math">
                    <m:r>
                      <a:rPr lang="en-US" i="1" dirty="0" smtClean="0">
                        <a:latin typeface="Cambria Math" panose="02040503050406030204" pitchFamily="18" charset="0"/>
                      </a:rPr>
                      <m:t>𝑋</m:t>
                    </m:r>
                  </m:oMath>
                </a14:m>
                <a:endParaRPr lang="en-US" dirty="0" smtClean="0"/>
              </a:p>
              <a:p>
                <a:pPr marL="971550" lvl="1" indent="-514350">
                  <a:buFont typeface="+mj-lt"/>
                  <a:buAutoNum type="arabicPeriod"/>
                </a:pPr>
                <a:r>
                  <a:rPr lang="en-US" dirty="0"/>
                  <a:t>Divide the interval [0,1] into </a:t>
                </a:r>
                <a14:m>
                  <m:oMath xmlns:m="http://schemas.openxmlformats.org/officeDocument/2006/math">
                    <m:r>
                      <a:rPr lang="en-US" i="1" dirty="0" smtClean="0">
                        <a:latin typeface="Cambria Math" panose="02040503050406030204" pitchFamily="18" charset="0"/>
                      </a:rPr>
                      <m:t>𝑛</m:t>
                    </m:r>
                  </m:oMath>
                </a14:m>
                <a:r>
                  <a:rPr lang="en-US" dirty="0"/>
                  <a:t> </a:t>
                </a:r>
                <a:r>
                  <a:rPr lang="en-US" dirty="0" smtClean="0"/>
                  <a:t>intervals </a:t>
                </a:r>
                <a:r>
                  <a:rPr lang="en-US" dirty="0"/>
                  <a:t>according to the probabilities of the </a:t>
                </a:r>
                <a:r>
                  <a:rPr lang="en-US" dirty="0" smtClean="0"/>
                  <a:t>outcomes</a:t>
                </a:r>
              </a:p>
              <a:p>
                <a:pPr marL="971550" lvl="1" indent="-514350">
                  <a:buFont typeface="+mj-lt"/>
                  <a:buAutoNum type="arabicPeriod"/>
                </a:pPr>
                <a:r>
                  <a:rPr lang="en-US" dirty="0" smtClean="0"/>
                  <a:t>Generate </a:t>
                </a:r>
                <a:r>
                  <a:rPr lang="en-US" dirty="0"/>
                  <a:t>a random number </a:t>
                </a:r>
                <a14:m>
                  <m:oMath xmlns:m="http://schemas.openxmlformats.org/officeDocument/2006/math">
                    <m:r>
                      <a:rPr lang="en-US" i="1" dirty="0" smtClean="0">
                        <a:latin typeface="Cambria Math" panose="02040503050406030204" pitchFamily="18" charset="0"/>
                      </a:rPr>
                      <m:t>𝑟</m:t>
                    </m:r>
                  </m:oMath>
                </a14:m>
                <a:r>
                  <a:rPr lang="en-US" dirty="0"/>
                  <a:t> between 0 and </a:t>
                </a:r>
                <a:r>
                  <a:rPr lang="en-US" dirty="0" smtClean="0"/>
                  <a:t>1</a:t>
                </a:r>
              </a:p>
              <a:p>
                <a:pPr marL="971550" lvl="1" indent="-514350">
                  <a:buFont typeface="+mj-lt"/>
                  <a:buAutoNum type="arabicPeriod"/>
                </a:pPr>
                <a:r>
                  <a:rPr lang="en-US" dirty="0"/>
                  <a:t>Return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r>
                  <a:rPr lang="en-US" dirty="0" smtClean="0"/>
                  <a:t> where </a:t>
                </a:r>
                <a14:m>
                  <m:oMath xmlns:m="http://schemas.openxmlformats.org/officeDocument/2006/math">
                    <m:r>
                      <a:rPr lang="en-US" i="1" dirty="0" smtClean="0">
                        <a:latin typeface="Cambria Math" panose="02040503050406030204" pitchFamily="18" charset="0"/>
                      </a:rPr>
                      <m:t>𝑟</m:t>
                    </m:r>
                  </m:oMath>
                </a14:m>
                <a:r>
                  <a:rPr lang="en-US" dirty="0" smtClean="0"/>
                  <a:t> falls into</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6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20</a:t>
            </a:fld>
            <a:endParaRPr lang="en-US"/>
          </a:p>
        </p:txBody>
      </p:sp>
      <p:pic>
        <p:nvPicPr>
          <p:cNvPr id="7" name="Picture 6"/>
          <p:cNvPicPr>
            <a:picLocks noChangeAspect="1"/>
          </p:cNvPicPr>
          <p:nvPr/>
        </p:nvPicPr>
        <p:blipFill>
          <a:blip r:embed="rId3"/>
          <a:stretch>
            <a:fillRect/>
          </a:stretch>
        </p:blipFill>
        <p:spPr>
          <a:xfrm>
            <a:off x="1884892" y="4724400"/>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8933" y="2391091"/>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ext uri="{D42A27DB-BD31-4B8C-83A1-F6EECF244321}">
                <p14:modId xmlns:p14="http://schemas.microsoft.com/office/powerpoint/2010/main" val="4168717914"/>
              </p:ext>
            </p:extLst>
          </p:nvPr>
        </p:nvGraphicFramePr>
        <p:xfrm>
          <a:off x="562207" y="1905000"/>
          <a:ext cx="4057186" cy="33263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9319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11" grpId="0">
        <p:bldAsOne/>
      </p:bldGraphic>
      <p:bldGraphic spid="11" grpId="1">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21</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pic>
        <p:nvPicPr>
          <p:cNvPr id="8" name="Picture 7"/>
          <p:cNvPicPr>
            <a:picLocks noChangeAspect="1"/>
          </p:cNvPicPr>
          <p:nvPr/>
        </p:nvPicPr>
        <p:blipFill>
          <a:blip r:embed="rId3"/>
          <a:stretch>
            <a:fillRect/>
          </a:stretch>
        </p:blipFill>
        <p:spPr>
          <a:xfrm>
            <a:off x="1219199" y="3642819"/>
            <a:ext cx="6515100" cy="2363618"/>
          </a:xfrm>
          <a:prstGeom prst="rect">
            <a:avLst/>
          </a:prstGeom>
        </p:spPr>
      </p:pic>
      <p:sp>
        <p:nvSpPr>
          <p:cNvPr id="9" name="TextBox 8"/>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120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text from language models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22</a:t>
            </a:fld>
            <a:endParaRPr lang="en-US"/>
          </a:p>
        </p:txBody>
      </p:sp>
      <p:pic>
        <p:nvPicPr>
          <p:cNvPr id="7" name="Picture 6"/>
          <p:cNvPicPr>
            <a:picLocks noChangeAspect="1"/>
          </p:cNvPicPr>
          <p:nvPr/>
        </p:nvPicPr>
        <p:blipFill>
          <a:blip r:embed="rId2"/>
          <a:stretch>
            <a:fillRect/>
          </a:stretch>
        </p:blipFill>
        <p:spPr>
          <a:xfrm>
            <a:off x="2233083" y="1676400"/>
            <a:ext cx="4487333" cy="1190657"/>
          </a:xfrm>
          <a:prstGeom prst="rect">
            <a:avLst/>
          </a:prstGeom>
        </p:spPr>
      </p:pic>
      <p:sp>
        <p:nvSpPr>
          <p:cNvPr id="10" name="Down Arrow 9"/>
          <p:cNvSpPr/>
          <p:nvPr/>
        </p:nvSpPr>
        <p:spPr>
          <a:xfrm>
            <a:off x="4210049" y="2996385"/>
            <a:ext cx="533400"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447800" y="3575304"/>
            <a:ext cx="6495896" cy="2368296"/>
          </a:xfrm>
          <a:prstGeom prst="rect">
            <a:avLst/>
          </a:prstGeom>
        </p:spPr>
      </p:pic>
      <p:sp>
        <p:nvSpPr>
          <p:cNvPr id="11" name="TextBox 10"/>
          <p:cNvSpPr txBox="1"/>
          <p:nvPr/>
        </p:nvSpPr>
        <p:spPr>
          <a:xfrm>
            <a:off x="5715000" y="3048000"/>
            <a:ext cx="2514600" cy="369332"/>
          </a:xfrm>
          <a:prstGeom prst="rect">
            <a:avLst/>
          </a:prstGeom>
          <a:noFill/>
        </p:spPr>
        <p:txBody>
          <a:bodyPr wrap="square" rtlCol="0">
            <a:spAutoFit/>
          </a:bodyPr>
          <a:lstStyle/>
          <a:p>
            <a:r>
              <a:rPr lang="en-US" b="1" dirty="0" smtClean="0">
                <a:solidFill>
                  <a:srgbClr val="FF0000"/>
                </a:solidFill>
              </a:rPr>
              <a:t>The same likelihood!</a:t>
            </a:r>
            <a:endParaRPr lang="en-US" b="1" dirty="0">
              <a:solidFill>
                <a:srgbClr val="FF0000"/>
              </a:solidFill>
            </a:endParaRPr>
          </a:p>
        </p:txBody>
      </p:sp>
      <p:sp>
        <p:nvSpPr>
          <p:cNvPr id="12" name="TextBox 11"/>
          <p:cNvSpPr txBox="1"/>
          <p:nvPr/>
        </p:nvSpPr>
        <p:spPr>
          <a:xfrm>
            <a:off x="533400" y="3098531"/>
            <a:ext cx="3581401" cy="369332"/>
          </a:xfrm>
          <a:prstGeom prst="rect">
            <a:avLst/>
          </a:prstGeom>
          <a:noFill/>
        </p:spPr>
        <p:txBody>
          <a:bodyPr wrap="square" rtlCol="0">
            <a:spAutoFit/>
          </a:bodyPr>
          <a:lstStyle/>
          <a:p>
            <a:r>
              <a:rPr lang="en-US" b="1" dirty="0" smtClean="0"/>
              <a:t>Under a unigram language model:</a:t>
            </a:r>
            <a:endParaRPr lang="en-US" b="1" dirty="0"/>
          </a:p>
        </p:txBody>
      </p:sp>
    </p:spTree>
    <p:extLst>
      <p:ext uri="{BB962C8B-B14F-4D97-AF65-F5344CB8AC3E}">
        <p14:creationId xmlns:p14="http://schemas.microsoft.com/office/powerpoint/2010/main" val="9351776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N-gram language models will help</a:t>
            </a:r>
            <a:endParaRPr lang="en-US" dirty="0"/>
          </a:p>
        </p:txBody>
      </p:sp>
      <p:sp>
        <p:nvSpPr>
          <p:cNvPr id="7" name="Content Placeholder 6"/>
          <p:cNvSpPr>
            <a:spLocks noGrp="1"/>
          </p:cNvSpPr>
          <p:nvPr>
            <p:ph idx="1"/>
          </p:nvPr>
        </p:nvSpPr>
        <p:spPr/>
        <p:txBody>
          <a:bodyPr>
            <a:normAutofit fontScale="77500" lnSpcReduction="20000"/>
          </a:bodyPr>
          <a:lstStyle/>
          <a:p>
            <a:r>
              <a:rPr lang="en-US" dirty="0" smtClean="0"/>
              <a:t>Unigram</a:t>
            </a:r>
          </a:p>
          <a:p>
            <a:pPr lvl="1"/>
            <a:r>
              <a:rPr lang="en-US" dirty="0" smtClean="0"/>
              <a:t>Months the my and issue of year foreign new exchange’s </a:t>
            </a:r>
            <a:r>
              <a:rPr lang="en-US" dirty="0" err="1" smtClean="0"/>
              <a:t>september</a:t>
            </a:r>
            <a:r>
              <a:rPr lang="en-US" dirty="0" smtClean="0"/>
              <a:t> were recession exchange new endorsed a q acquire to six executives.</a:t>
            </a:r>
          </a:p>
          <a:p>
            <a:r>
              <a:rPr lang="en-US" dirty="0" smtClean="0"/>
              <a:t>Bigram</a:t>
            </a:r>
          </a:p>
          <a:p>
            <a:pPr lvl="1"/>
            <a:r>
              <a:rPr lang="en-US" dirty="0" smtClean="0"/>
              <a:t>Last December through the way to preserve the Hudson corporation N.B.E.C. Taylor would seem to complete the major central planners one point five percent of U.S.E. has already told M.X. corporation of living on information such as more frequently fishing to keep her.</a:t>
            </a:r>
          </a:p>
          <a:p>
            <a:r>
              <a:rPr lang="en-US" dirty="0" smtClean="0"/>
              <a:t> Trigram</a:t>
            </a:r>
          </a:p>
          <a:p>
            <a:pPr lvl="1"/>
            <a:r>
              <a:rPr lang="en-US" dirty="0" smtClean="0"/>
              <a:t>They also point to ninety nine point six billon dollars from two hundred four oh six three percent of the rates of interest stores as Mexico and Brazil on market conditions. </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23</a:t>
            </a:fld>
            <a:endParaRPr lang="en-US"/>
          </a:p>
        </p:txBody>
      </p:sp>
      <p:sp>
        <p:nvSpPr>
          <p:cNvPr id="2" name="TextBox 1"/>
          <p:cNvSpPr txBox="1"/>
          <p:nvPr/>
        </p:nvSpPr>
        <p:spPr>
          <a:xfrm>
            <a:off x="3276600" y="1463159"/>
            <a:ext cx="5257800" cy="369332"/>
          </a:xfrm>
          <a:prstGeom prst="rect">
            <a:avLst/>
          </a:prstGeom>
          <a:noFill/>
        </p:spPr>
        <p:txBody>
          <a:bodyPr wrap="square" rtlCol="0">
            <a:spAutoFit/>
          </a:bodyPr>
          <a:lstStyle/>
          <a:p>
            <a:r>
              <a:rPr lang="en-US" i="1" dirty="0" smtClean="0">
                <a:solidFill>
                  <a:srgbClr val="0070C0"/>
                </a:solidFill>
              </a:rPr>
              <a:t>Generated from language models of New York Times</a:t>
            </a:r>
            <a:endParaRPr lang="en-US" i="1" dirty="0">
              <a:solidFill>
                <a:srgbClr val="0070C0"/>
              </a:solidFill>
            </a:endParaRPr>
          </a:p>
        </p:txBody>
      </p:sp>
    </p:spTree>
    <p:extLst>
      <p:ext uri="{BB962C8B-B14F-4D97-AF65-F5344CB8AC3E}">
        <p14:creationId xmlns:p14="http://schemas.microsoft.com/office/powerpoint/2010/main" val="35131821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Turing  </a:t>
            </a:r>
            <a:r>
              <a:rPr lang="en-US" dirty="0"/>
              <a:t>test: </a:t>
            </a:r>
            <a:r>
              <a:rPr lang="en-US" dirty="0" smtClean="0"/>
              <a:t>generating </a:t>
            </a:r>
            <a:r>
              <a:rPr lang="en-US" dirty="0"/>
              <a:t>Shakespeare</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24</a:t>
            </a:fld>
            <a:endParaRPr lang="en-US"/>
          </a:p>
        </p:txBody>
      </p:sp>
      <p:pic>
        <p:nvPicPr>
          <p:cNvPr id="7" name="Picture 6"/>
          <p:cNvPicPr>
            <a:picLocks noChangeAspect="1"/>
          </p:cNvPicPr>
          <p:nvPr/>
        </p:nvPicPr>
        <p:blipFill>
          <a:blip r:embed="rId2"/>
          <a:stretch>
            <a:fillRect/>
          </a:stretch>
        </p:blipFill>
        <p:spPr>
          <a:xfrm>
            <a:off x="1257300" y="1315734"/>
            <a:ext cx="6629400" cy="5088546"/>
          </a:xfrm>
          <a:prstGeom prst="rect">
            <a:avLst/>
          </a:prstGeom>
        </p:spPr>
      </p:pic>
      <p:grpSp>
        <p:nvGrpSpPr>
          <p:cNvPr id="16" name="Group 15"/>
          <p:cNvGrpSpPr/>
          <p:nvPr/>
        </p:nvGrpSpPr>
        <p:grpSpPr>
          <a:xfrm>
            <a:off x="1371599" y="1417638"/>
            <a:ext cx="533400" cy="866775"/>
            <a:chOff x="1371599" y="1417638"/>
            <a:chExt cx="533400" cy="866775"/>
          </a:xfrm>
        </p:grpSpPr>
        <p:pic>
          <p:nvPicPr>
            <p:cNvPr id="8" name="Picture 7"/>
            <p:cNvPicPr>
              <a:picLocks noChangeAspect="1"/>
            </p:cNvPicPr>
            <p:nvPr/>
          </p:nvPicPr>
          <p:blipFill>
            <a:blip r:embed="rId3"/>
            <a:stretch>
              <a:fillRect/>
            </a:stretch>
          </p:blipFill>
          <p:spPr>
            <a:xfrm>
              <a:off x="1371600" y="1417638"/>
              <a:ext cx="304799" cy="866775"/>
            </a:xfrm>
            <a:prstGeom prst="rect">
              <a:avLst/>
            </a:prstGeom>
          </p:spPr>
        </p:pic>
        <p:sp>
          <p:nvSpPr>
            <p:cNvPr id="12" name="TextBox 11"/>
            <p:cNvSpPr txBox="1"/>
            <p:nvPr/>
          </p:nvSpPr>
          <p:spPr>
            <a:xfrm>
              <a:off x="1371599" y="1801436"/>
              <a:ext cx="533400" cy="369332"/>
            </a:xfrm>
            <a:prstGeom prst="rect">
              <a:avLst/>
            </a:prstGeom>
            <a:noFill/>
          </p:spPr>
          <p:txBody>
            <a:bodyPr wrap="square" rtlCol="0">
              <a:spAutoFit/>
            </a:bodyPr>
            <a:lstStyle/>
            <a:p>
              <a:r>
                <a:rPr lang="en-US" dirty="0" smtClean="0"/>
                <a:t>A</a:t>
              </a:r>
              <a:endParaRPr lang="en-US" dirty="0"/>
            </a:p>
          </p:txBody>
        </p:sp>
      </p:grpSp>
      <p:grpSp>
        <p:nvGrpSpPr>
          <p:cNvPr id="17" name="Group 16"/>
          <p:cNvGrpSpPr/>
          <p:nvPr/>
        </p:nvGrpSpPr>
        <p:grpSpPr>
          <a:xfrm>
            <a:off x="1371599" y="2743200"/>
            <a:ext cx="533400" cy="889139"/>
            <a:chOff x="1371599" y="2743200"/>
            <a:chExt cx="533400" cy="889139"/>
          </a:xfrm>
        </p:grpSpPr>
        <p:pic>
          <p:nvPicPr>
            <p:cNvPr id="9" name="Picture 8"/>
            <p:cNvPicPr>
              <a:picLocks noChangeAspect="1"/>
            </p:cNvPicPr>
            <p:nvPr/>
          </p:nvPicPr>
          <p:blipFill>
            <a:blip r:embed="rId3"/>
            <a:stretch>
              <a:fillRect/>
            </a:stretch>
          </p:blipFill>
          <p:spPr>
            <a:xfrm>
              <a:off x="1371600" y="2743200"/>
              <a:ext cx="304799" cy="866775"/>
            </a:xfrm>
            <a:prstGeom prst="rect">
              <a:avLst/>
            </a:prstGeom>
          </p:spPr>
        </p:pic>
        <p:sp>
          <p:nvSpPr>
            <p:cNvPr id="13" name="TextBox 12"/>
            <p:cNvSpPr txBox="1"/>
            <p:nvPr/>
          </p:nvSpPr>
          <p:spPr>
            <a:xfrm>
              <a:off x="1371599" y="3263007"/>
              <a:ext cx="533400" cy="369332"/>
            </a:xfrm>
            <a:prstGeom prst="rect">
              <a:avLst/>
            </a:prstGeom>
            <a:noFill/>
          </p:spPr>
          <p:txBody>
            <a:bodyPr wrap="square" rtlCol="0">
              <a:spAutoFit/>
            </a:bodyPr>
            <a:lstStyle/>
            <a:p>
              <a:r>
                <a:rPr lang="en-US" dirty="0" smtClean="0"/>
                <a:t>B</a:t>
              </a:r>
              <a:endParaRPr lang="en-US" dirty="0"/>
            </a:p>
          </p:txBody>
        </p:sp>
      </p:grpSp>
      <p:grpSp>
        <p:nvGrpSpPr>
          <p:cNvPr id="18" name="Group 17"/>
          <p:cNvGrpSpPr/>
          <p:nvPr/>
        </p:nvGrpSpPr>
        <p:grpSpPr>
          <a:xfrm>
            <a:off x="1371599" y="4267200"/>
            <a:ext cx="533400" cy="866775"/>
            <a:chOff x="1371599" y="4267200"/>
            <a:chExt cx="533400" cy="866775"/>
          </a:xfrm>
        </p:grpSpPr>
        <p:pic>
          <p:nvPicPr>
            <p:cNvPr id="10" name="Picture 9"/>
            <p:cNvPicPr>
              <a:picLocks noChangeAspect="1"/>
            </p:cNvPicPr>
            <p:nvPr/>
          </p:nvPicPr>
          <p:blipFill>
            <a:blip r:embed="rId3"/>
            <a:stretch>
              <a:fillRect/>
            </a:stretch>
          </p:blipFill>
          <p:spPr>
            <a:xfrm>
              <a:off x="1371600" y="4267200"/>
              <a:ext cx="304799" cy="866775"/>
            </a:xfrm>
            <a:prstGeom prst="rect">
              <a:avLst/>
            </a:prstGeom>
          </p:spPr>
        </p:pic>
        <p:sp>
          <p:nvSpPr>
            <p:cNvPr id="14" name="TextBox 13"/>
            <p:cNvSpPr txBox="1"/>
            <p:nvPr/>
          </p:nvSpPr>
          <p:spPr>
            <a:xfrm>
              <a:off x="1371599" y="4551151"/>
              <a:ext cx="533400" cy="369332"/>
            </a:xfrm>
            <a:prstGeom prst="rect">
              <a:avLst/>
            </a:prstGeom>
            <a:noFill/>
          </p:spPr>
          <p:txBody>
            <a:bodyPr wrap="square" rtlCol="0">
              <a:spAutoFit/>
            </a:bodyPr>
            <a:lstStyle/>
            <a:p>
              <a:r>
                <a:rPr lang="en-US" dirty="0" smtClean="0"/>
                <a:t>C</a:t>
              </a:r>
              <a:endParaRPr lang="en-US" dirty="0"/>
            </a:p>
          </p:txBody>
        </p:sp>
      </p:grpSp>
      <p:grpSp>
        <p:nvGrpSpPr>
          <p:cNvPr id="19" name="Group 18"/>
          <p:cNvGrpSpPr/>
          <p:nvPr/>
        </p:nvGrpSpPr>
        <p:grpSpPr>
          <a:xfrm>
            <a:off x="1371599" y="5309883"/>
            <a:ext cx="533400" cy="866775"/>
            <a:chOff x="1371599" y="5309883"/>
            <a:chExt cx="533400" cy="866775"/>
          </a:xfrm>
        </p:grpSpPr>
        <p:pic>
          <p:nvPicPr>
            <p:cNvPr id="11" name="Picture 10"/>
            <p:cNvPicPr>
              <a:picLocks noChangeAspect="1"/>
            </p:cNvPicPr>
            <p:nvPr/>
          </p:nvPicPr>
          <p:blipFill>
            <a:blip r:embed="rId3"/>
            <a:stretch>
              <a:fillRect/>
            </a:stretch>
          </p:blipFill>
          <p:spPr>
            <a:xfrm>
              <a:off x="1371599" y="5309883"/>
              <a:ext cx="304799" cy="866775"/>
            </a:xfrm>
            <a:prstGeom prst="rect">
              <a:avLst/>
            </a:prstGeom>
          </p:spPr>
        </p:pic>
        <p:sp>
          <p:nvSpPr>
            <p:cNvPr id="15" name="TextBox 14"/>
            <p:cNvSpPr txBox="1"/>
            <p:nvPr/>
          </p:nvSpPr>
          <p:spPr>
            <a:xfrm>
              <a:off x="1371599" y="5607771"/>
              <a:ext cx="533400" cy="369332"/>
            </a:xfrm>
            <a:prstGeom prst="rect">
              <a:avLst/>
            </a:prstGeom>
            <a:noFill/>
          </p:spPr>
          <p:txBody>
            <a:bodyPr wrap="square" rtlCol="0">
              <a:spAutoFit/>
            </a:bodyPr>
            <a:lstStyle/>
            <a:p>
              <a:r>
                <a:rPr lang="en-US" dirty="0" smtClean="0"/>
                <a:t>D</a:t>
              </a:r>
              <a:endParaRPr lang="en-US" dirty="0"/>
            </a:p>
          </p:txBody>
        </p:sp>
      </p:grpSp>
      <p:sp>
        <p:nvSpPr>
          <p:cNvPr id="3" name="Rectangle 2"/>
          <p:cNvSpPr/>
          <p:nvPr/>
        </p:nvSpPr>
        <p:spPr>
          <a:xfrm>
            <a:off x="1985431" y="3602385"/>
            <a:ext cx="5471370" cy="461665"/>
          </a:xfrm>
          <a:prstGeom prst="rect">
            <a:avLst/>
          </a:prstGeom>
          <a:solidFill>
            <a:schemeClr val="bg1"/>
          </a:solidFill>
        </p:spPr>
        <p:txBody>
          <a:bodyPr wrap="none">
            <a:spAutoFit/>
          </a:bodyPr>
          <a:lstStyle/>
          <a:p>
            <a:r>
              <a:rPr lang="en-US" sz="2400" dirty="0">
                <a:solidFill>
                  <a:srgbClr val="FF0000"/>
                </a:solidFill>
                <a:hlinkClick r:id="rId4"/>
              </a:rPr>
              <a:t>SCIgen - An Automatic CS Paper Generator</a:t>
            </a:r>
            <a:endParaRPr lang="en-US" sz="2400" dirty="0">
              <a:solidFill>
                <a:srgbClr val="FF0000"/>
              </a:solidFill>
            </a:endParaRPr>
          </a:p>
        </p:txBody>
      </p:sp>
    </p:spTree>
    <p:extLst>
      <p:ext uri="{BB962C8B-B14F-4D97-AF65-F5344CB8AC3E}">
        <p14:creationId xmlns:p14="http://schemas.microsoft.com/office/powerpoint/2010/main" val="322192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Recap: language model for text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fontScale="92500"/>
              </a:bodyPr>
              <a:lstStyle/>
              <a:p>
                <a:r>
                  <a:rPr lang="en-US" altLang="en-US" dirty="0" smtClean="0"/>
                  <a:t>A probability </a:t>
                </a:r>
                <a:r>
                  <a:rPr lang="en-US" altLang="en-US" dirty="0"/>
                  <a:t>distribution over </a:t>
                </a:r>
                <a:r>
                  <a:rPr lang="en-US" altLang="en-US" u="sng" dirty="0"/>
                  <a:t>word </a:t>
                </a:r>
                <a:r>
                  <a:rPr lang="en-US" altLang="en-US" u="sng" dirty="0" smtClean="0"/>
                  <a:t>sequences</a:t>
                </a:r>
              </a:p>
              <a:p>
                <a:pPr lvl="1"/>
                <a14:m>
                  <m:oMath xmlns:m="http://schemas.openxmlformats.org/officeDocument/2006/math">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e>
                    </m:d>
                    <m:r>
                      <a:rPr lang="en-US" altLang="en-US" i="1" dirty="0">
                        <a:latin typeface="Cambria Math"/>
                      </a:rPr>
                      <m:t>=</m:t>
                    </m:r>
                    <m:r>
                      <a:rPr lang="en-US" altLang="en-US" i="1" dirty="0">
                        <a:latin typeface="Cambria Math"/>
                      </a:rPr>
                      <m:t>𝑝</m:t>
                    </m:r>
                    <m:d>
                      <m:dPr>
                        <m:ctrlPr>
                          <a:rPr lang="en-US" altLang="en-US" i="1" dirty="0">
                            <a:latin typeface="Cambria Math" panose="02040503050406030204" pitchFamily="18" charset="0"/>
                          </a:rPr>
                        </m:ctrlPr>
                      </m:dPr>
                      <m:e>
                        <m:r>
                          <a:rPr lang="en-US" altLang="en-US" i="1" dirty="0">
                            <a:latin typeface="Cambria Math"/>
                          </a:rPr>
                          <m:t>𝑤</m:t>
                        </m:r>
                        <m:r>
                          <a:rPr lang="en-US" altLang="en-US" i="1" baseline="-25000" dirty="0">
                            <a:latin typeface="Cambria Math"/>
                          </a:rPr>
                          <m:t>1</m:t>
                        </m:r>
                      </m:e>
                    </m:d>
                    <m:r>
                      <a:rPr lang="en-US" altLang="en-US" i="1" dirty="0">
                        <a:latin typeface="Cambria Math"/>
                      </a:rPr>
                      <m:t>𝑝</m:t>
                    </m:r>
                    <m:d>
                      <m:dPr>
                        <m:ctrlPr>
                          <a:rPr lang="en-US" altLang="en-US" i="1" dirty="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2</m:t>
                            </m:r>
                          </m:sub>
                        </m:sSub>
                      </m:e>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1</m:t>
                            </m:r>
                          </m:sub>
                        </m:sSub>
                      </m:e>
                    </m:d>
                    <m:r>
                      <a:rPr lang="en-US" altLang="en-US" b="0" i="1" dirty="0" smtClean="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3</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2</m:t>
                            </m:r>
                          </m:sub>
                        </m:sSub>
                      </m:e>
                    </m:d>
                    <m:r>
                      <a:rPr lang="en-US" altLang="en-US" b="0" i="1" dirty="0" smtClean="0">
                        <a:latin typeface="Cambria Math" panose="02040503050406030204" pitchFamily="18" charset="0"/>
                      </a:rPr>
                      <m:t>…</m:t>
                    </m:r>
                    <m:r>
                      <a:rPr lang="en-US" altLang="en-US" i="1" dirty="0">
                        <a:latin typeface="Cambria Math" panose="02040503050406030204" pitchFamily="18" charset="0"/>
                      </a:rPr>
                      <m:t>𝑝</m:t>
                    </m:r>
                    <m:d>
                      <m:dPr>
                        <m:ctrlPr>
                          <a:rPr lang="en-US" altLang="en-US" i="1" dirty="0">
                            <a:latin typeface="Cambria Math" panose="02040503050406030204" pitchFamily="18" charset="0"/>
                          </a:rPr>
                        </m:ctrlPr>
                      </m:dPr>
                      <m:e>
                        <m:sSub>
                          <m:sSubPr>
                            <m:ctrlPr>
                              <a:rPr lang="en-US" altLang="en-US" i="1" dirty="0">
                                <a:latin typeface="Cambria Math" panose="02040503050406030204" pitchFamily="18" charset="0"/>
                              </a:rPr>
                            </m:ctrlPr>
                          </m:sSubPr>
                          <m:e>
                            <m:r>
                              <a:rPr lang="en-US" altLang="en-US" i="1" dirty="0">
                                <a:latin typeface="Cambria Math"/>
                              </a:rPr>
                              <m:t>𝑤</m:t>
                            </m:r>
                          </m:e>
                          <m:sub>
                            <m:r>
                              <a:rPr lang="en-US" altLang="en-US" b="0" i="1" dirty="0" smtClean="0">
                                <a:latin typeface="Cambria Math" panose="02040503050406030204" pitchFamily="18" charset="0"/>
                              </a:rPr>
                              <m:t>𝑛</m:t>
                            </m:r>
                          </m:sub>
                        </m:sSub>
                      </m:e>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𝑤</m:t>
                            </m:r>
                          </m:e>
                          <m:sub>
                            <m:r>
                              <a:rPr lang="en-US" altLang="en-US" i="1" dirty="0">
                                <a:latin typeface="Cambria Math" panose="02040503050406030204" pitchFamily="18" charset="0"/>
                              </a:rPr>
                              <m:t>2</m:t>
                            </m:r>
                          </m:sub>
                        </m:sSub>
                        <m:r>
                          <a:rPr lang="en-US" altLang="en-US" b="0"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𝑤</m:t>
                            </m:r>
                          </m:e>
                          <m:sub>
                            <m:r>
                              <a:rPr lang="en-US" altLang="en-US" b="0" i="1" dirty="0" smtClean="0">
                                <a:latin typeface="Cambria Math" panose="02040503050406030204" pitchFamily="18" charset="0"/>
                              </a:rPr>
                              <m:t>𝑛</m:t>
                            </m:r>
                            <m:r>
                              <a:rPr lang="en-US" altLang="en-US" b="0" i="1" dirty="0" smtClean="0">
                                <a:latin typeface="Cambria Math" panose="02040503050406030204" pitchFamily="18" charset="0"/>
                              </a:rPr>
                              <m:t>−1</m:t>
                            </m:r>
                          </m:sub>
                        </m:sSub>
                      </m:e>
                    </m:d>
                  </m:oMath>
                </a14:m>
                <a:endParaRPr lang="en-US" dirty="0" smtClean="0"/>
              </a:p>
              <a:p>
                <a:pPr lvl="1"/>
                <a:r>
                  <a:rPr lang="en-US" dirty="0" smtClean="0"/>
                  <a:t>Complexity -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sup>
                    </m:sSup>
                    <m:r>
                      <a:rPr lang="en-US" b="0" i="1" smtClean="0">
                        <a:latin typeface="Cambria Math" panose="02040503050406030204" pitchFamily="18" charset="0"/>
                      </a:rPr>
                      <m:t>)</m:t>
                    </m:r>
                  </m:oMath>
                </a14:m>
                <a:endParaRPr lang="en-US" dirty="0" smtClean="0"/>
              </a:p>
              <a:p>
                <a:pPr lvl="2"/>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oMath>
                </a14:m>
                <a:r>
                  <a:rPr lang="en-US" dirty="0" smtClean="0"/>
                  <a:t> - maximum document length</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2"/>
                <a:stretch>
                  <a:fillRect l="-1481" t="-1617" r="-81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25</a:t>
            </a:fld>
            <a:endParaRPr lang="en-US"/>
          </a:p>
        </p:txBody>
      </p:sp>
      <p:grpSp>
        <p:nvGrpSpPr>
          <p:cNvPr id="17" name="Group 16"/>
          <p:cNvGrpSpPr/>
          <p:nvPr/>
        </p:nvGrpSpPr>
        <p:grpSpPr>
          <a:xfrm>
            <a:off x="5651322" y="3086100"/>
            <a:ext cx="3581400" cy="1305725"/>
            <a:chOff x="5270322" y="2810627"/>
            <a:chExt cx="3581400" cy="1305725"/>
          </a:xfrm>
        </p:grpSpPr>
        <p:sp>
          <p:nvSpPr>
            <p:cNvPr id="8" name="TextBox 7"/>
            <p:cNvSpPr txBox="1"/>
            <p:nvPr/>
          </p:nvSpPr>
          <p:spPr>
            <a:xfrm>
              <a:off x="5270322" y="3408466"/>
              <a:ext cx="3581400" cy="707886"/>
            </a:xfrm>
            <a:prstGeom prst="rect">
              <a:avLst/>
            </a:prstGeom>
            <a:noFill/>
          </p:spPr>
          <p:txBody>
            <a:bodyPr wrap="square" rtlCol="0">
              <a:spAutoFit/>
            </a:bodyPr>
            <a:lstStyle/>
            <a:p>
              <a:r>
                <a:rPr lang="en-US" sz="2000" dirty="0" smtClean="0">
                  <a:solidFill>
                    <a:srgbClr val="FF0000"/>
                  </a:solidFill>
                </a:rPr>
                <a:t>Chain rule: from conditional probability to joint probability</a:t>
              </a:r>
              <a:endParaRPr lang="en-US" sz="2000" dirty="0">
                <a:solidFill>
                  <a:srgbClr val="FF0000"/>
                </a:solidFill>
              </a:endParaRPr>
            </a:p>
          </p:txBody>
        </p:sp>
        <p:cxnSp>
          <p:nvCxnSpPr>
            <p:cNvPr id="10" name="Straight Arrow Connector 9"/>
            <p:cNvCxnSpPr/>
            <p:nvPr/>
          </p:nvCxnSpPr>
          <p:spPr>
            <a:xfrm flipH="1" flipV="1">
              <a:off x="5782734" y="2810627"/>
              <a:ext cx="694266" cy="596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p:cNvGrpSpPr/>
          <p:nvPr/>
        </p:nvGrpSpPr>
        <p:grpSpPr>
          <a:xfrm>
            <a:off x="3352800" y="3682727"/>
            <a:ext cx="1532467" cy="502990"/>
            <a:chOff x="3352800" y="3682727"/>
            <a:chExt cx="1532467" cy="502990"/>
          </a:xfrm>
        </p:grpSpPr>
        <p:cxnSp>
          <p:nvCxnSpPr>
            <p:cNvPr id="19" name="Straight Connector 18"/>
            <p:cNvCxnSpPr/>
            <p:nvPr/>
          </p:nvCxnSpPr>
          <p:spPr>
            <a:xfrm>
              <a:off x="3429000" y="3682727"/>
              <a:ext cx="1066800" cy="1272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52800" y="3754830"/>
              <a:ext cx="1532467" cy="430887"/>
            </a:xfrm>
            <a:prstGeom prst="rect">
              <a:avLst/>
            </a:prstGeom>
            <a:noFill/>
          </p:spPr>
          <p:txBody>
            <a:bodyPr wrap="square" rtlCol="0">
              <a:spAutoFit/>
            </a:bodyPr>
            <a:lstStyle/>
            <a:p>
              <a:r>
                <a:rPr lang="en-US" sz="2200" dirty="0" smtClean="0"/>
                <a:t>sentence</a:t>
              </a:r>
              <a:endParaRPr lang="en-US" sz="2200" dirty="0"/>
            </a:p>
          </p:txBody>
        </p:sp>
      </p:grpSp>
      <mc:AlternateContent xmlns:mc="http://schemas.openxmlformats.org/markup-compatibility/2006" xmlns:a14="http://schemas.microsoft.com/office/drawing/2010/main">
        <mc:Choice Requires="a14">
          <p:sp>
            <p:nvSpPr>
              <p:cNvPr id="24" name="Rectangle 23"/>
              <p:cNvSpPr/>
              <p:nvPr/>
            </p:nvSpPr>
            <p:spPr>
              <a:xfrm>
                <a:off x="1152890" y="5343721"/>
                <a:ext cx="3854838" cy="400110"/>
              </a:xfrm>
              <a:prstGeom prst="rect">
                <a:avLst/>
              </a:prstGeom>
            </p:spPr>
            <p:txBody>
              <a:bodyPr wrap="none">
                <a:spAutoFit/>
              </a:bodyPr>
              <a:lstStyle/>
              <a:p>
                <a:pPr marL="285750" indent="-285750">
                  <a:buFont typeface="Arial" panose="020B0604020202020204" pitchFamily="34" charset="0"/>
                  <a:buChar char="•"/>
                </a:pPr>
                <a:r>
                  <a:rPr lang="en-US" sz="2000" dirty="0" smtClean="0"/>
                  <a:t>A rough estimate: </a:t>
                </a:r>
                <a14:m>
                  <m:oMath xmlns:m="http://schemas.openxmlformats.org/officeDocument/2006/math">
                    <m:r>
                      <a:rPr lang="en-US" sz="2000" i="1" smtClean="0">
                        <a:latin typeface="Cambria Math" panose="02040503050406030204" pitchFamily="18" charset="0"/>
                      </a:rPr>
                      <m:t>𝑂</m:t>
                    </m:r>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475000</m:t>
                        </m:r>
                      </m:e>
                      <m:sup>
                        <m:r>
                          <a:rPr lang="en-US" sz="2000" b="0" i="1" smtClean="0">
                            <a:latin typeface="Cambria Math" panose="02040503050406030204" pitchFamily="18" charset="0"/>
                          </a:rPr>
                          <m:t>14</m:t>
                        </m:r>
                      </m:sup>
                    </m:sSup>
                    <m:r>
                      <a:rPr lang="en-US" sz="2000" i="1">
                        <a:latin typeface="Cambria Math" panose="02040503050406030204" pitchFamily="18" charset="0"/>
                      </a:rPr>
                      <m:t>)</m:t>
                    </m:r>
                  </m:oMath>
                </a14:m>
                <a:endParaRPr lang="en-US" sz="2000" dirty="0"/>
              </a:p>
            </p:txBody>
          </p:sp>
        </mc:Choice>
        <mc:Fallback xmlns="">
          <p:sp>
            <p:nvSpPr>
              <p:cNvPr id="24" name="Rectangle 23"/>
              <p:cNvSpPr>
                <a:spLocks noRot="1" noChangeAspect="1" noMove="1" noResize="1" noEditPoints="1" noAdjustHandles="1" noChangeArrowheads="1" noChangeShapeType="1" noTextEdit="1"/>
              </p:cNvSpPr>
              <p:nvPr/>
            </p:nvSpPr>
            <p:spPr>
              <a:xfrm>
                <a:off x="1152890" y="5343721"/>
                <a:ext cx="3854838" cy="400110"/>
              </a:xfrm>
              <a:prstGeom prst="rect">
                <a:avLst/>
              </a:prstGeom>
              <a:blipFill rotWithShape="0">
                <a:blip r:embed="rId3"/>
                <a:stretch>
                  <a:fillRect l="-1424" t="-9231" b="-27692"/>
                </a:stretch>
              </a:blipFill>
            </p:spPr>
            <p:txBody>
              <a:bodyPr/>
              <a:lstStyle/>
              <a:p>
                <a:r>
                  <a:rPr lang="en-US">
                    <a:noFill/>
                  </a:rPr>
                  <a:t> </a:t>
                </a:r>
              </a:p>
            </p:txBody>
          </p:sp>
        </mc:Fallback>
      </mc:AlternateContent>
      <p:sp>
        <p:nvSpPr>
          <p:cNvPr id="25" name="Rectangle 24"/>
          <p:cNvSpPr/>
          <p:nvPr/>
        </p:nvSpPr>
        <p:spPr>
          <a:xfrm>
            <a:off x="1152890" y="4974389"/>
            <a:ext cx="5329344"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Average English sentence length is 14.3 </a:t>
            </a:r>
            <a:r>
              <a:rPr lang="en-US" dirty="0" smtClean="0">
                <a:solidFill>
                  <a:srgbClr val="252525"/>
                </a:solidFill>
                <a:latin typeface="Arial" panose="020B0604020202020204" pitchFamily="34" charset="0"/>
              </a:rPr>
              <a:t>words</a:t>
            </a:r>
            <a:endParaRPr lang="en-US" dirty="0"/>
          </a:p>
        </p:txBody>
      </p:sp>
      <p:sp>
        <p:nvSpPr>
          <p:cNvPr id="26" name="Rectangle 25"/>
          <p:cNvSpPr/>
          <p:nvPr/>
        </p:nvSpPr>
        <p:spPr>
          <a:xfrm>
            <a:off x="1152890" y="4619234"/>
            <a:ext cx="7920438"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252525"/>
                </a:solidFill>
                <a:latin typeface="Arial" panose="020B0604020202020204" pitchFamily="34" charset="0"/>
              </a:rPr>
              <a:t>475,000 main headwords </a:t>
            </a:r>
            <a:r>
              <a:rPr lang="en-US" dirty="0" smtClean="0">
                <a:solidFill>
                  <a:srgbClr val="252525"/>
                </a:solidFill>
                <a:latin typeface="Arial" panose="020B0604020202020204" pitchFamily="34" charset="0"/>
              </a:rPr>
              <a:t>in Webster's </a:t>
            </a:r>
            <a:r>
              <a:rPr lang="en-US" dirty="0">
                <a:solidFill>
                  <a:srgbClr val="252525"/>
                </a:solidFill>
                <a:latin typeface="Arial" panose="020B0604020202020204" pitchFamily="34" charset="0"/>
              </a:rPr>
              <a:t>Third New International Dictionary</a:t>
            </a:r>
            <a:endParaRPr lang="en-US" dirty="0"/>
          </a:p>
        </p:txBody>
      </p:sp>
      <p:grpSp>
        <p:nvGrpSpPr>
          <p:cNvPr id="11" name="Group 10"/>
          <p:cNvGrpSpPr/>
          <p:nvPr/>
        </p:nvGrpSpPr>
        <p:grpSpPr>
          <a:xfrm>
            <a:off x="2160423" y="5776641"/>
            <a:ext cx="5069756" cy="602537"/>
            <a:chOff x="2160423" y="5776641"/>
            <a:chExt cx="5069756" cy="602537"/>
          </a:xfrm>
        </p:grpSpPr>
        <mc:AlternateContent xmlns:mc="http://schemas.openxmlformats.org/markup-compatibility/2006" xmlns:a14="http://schemas.microsoft.com/office/drawing/2010/main">
          <mc:Choice Requires="a14">
            <p:sp>
              <p:nvSpPr>
                <p:cNvPr id="28" name="TextBox 27"/>
                <p:cNvSpPr txBox="1"/>
                <p:nvPr/>
              </p:nvSpPr>
              <p:spPr>
                <a:xfrm>
                  <a:off x="4038600" y="5776641"/>
                  <a:ext cx="3191579" cy="602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r>
                                  <a:rPr lang="en-US" i="1">
                                    <a:solidFill>
                                      <a:srgbClr val="0070C0"/>
                                    </a:solidFill>
                                    <a:latin typeface="Cambria Math" panose="02040503050406030204" pitchFamily="18" charset="0"/>
                                  </a:rPr>
                                  <m:t>475000</m:t>
                                </m:r>
                              </m:e>
                              <m:sup>
                                <m:r>
                                  <a:rPr lang="en-US" i="1">
                                    <a:solidFill>
                                      <a:srgbClr val="0070C0"/>
                                    </a:solidFill>
                                    <a:latin typeface="Cambria Math" panose="02040503050406030204" pitchFamily="18" charset="0"/>
                                  </a:rPr>
                                  <m:t>14</m:t>
                                </m:r>
                              </m:sup>
                            </m:sSup>
                          </m:num>
                          <m:den>
                            <m:r>
                              <a:rPr lang="en-US" b="0" i="1" smtClean="0">
                                <a:solidFill>
                                  <a:srgbClr val="0070C0"/>
                                </a:solidFill>
                                <a:latin typeface="Cambria Math" panose="02040503050406030204" pitchFamily="18" charset="0"/>
                              </a:rPr>
                              <m:t>8</m:t>
                            </m:r>
                            <m:r>
                              <a:rPr lang="en-US" b="0" i="1" smtClean="0">
                                <a:solidFill>
                                  <a:srgbClr val="0070C0"/>
                                </a:solidFill>
                                <a:latin typeface="Cambria Math" panose="02040503050406030204" pitchFamily="18" charset="0"/>
                              </a:rPr>
                              <m:t>𝑏𝑦𝑡𝑒𝑠</m:t>
                            </m:r>
                            <m:r>
                              <a:rPr lang="en-US" b="0" i="1" smtClean="0">
                                <a:solidFill>
                                  <a:srgbClr val="0070C0"/>
                                </a:solidFill>
                                <a:latin typeface="Cambria Math" panose="02040503050406030204" pitchFamily="18" charset="0"/>
                              </a:rPr>
                              <m:t>×</m:t>
                            </m:r>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panose="02040503050406030204" pitchFamily="18" charset="0"/>
                                      </a:rPr>
                                      <m:t>1024</m:t>
                                    </m:r>
                                  </m:e>
                                </m:d>
                              </m:e>
                              <m:sup>
                                <m:r>
                                  <a:rPr lang="en-US" b="0" i="1" smtClean="0">
                                    <a:solidFill>
                                      <a:srgbClr val="0070C0"/>
                                    </a:solidFill>
                                    <a:latin typeface="Cambria Math" panose="02040503050406030204" pitchFamily="18" charset="0"/>
                                  </a:rPr>
                                  <m:t>4</m:t>
                                </m:r>
                              </m:sup>
                            </m:sSup>
                          </m:den>
                        </m:f>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3.38</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𝑒</m:t>
                            </m:r>
                          </m:e>
                          <m:sup>
                            <m:r>
                              <a:rPr lang="en-US" b="0" i="1" smtClean="0">
                                <a:solidFill>
                                  <a:srgbClr val="0070C0"/>
                                </a:solidFill>
                                <a:latin typeface="Cambria Math" panose="02040503050406030204" pitchFamily="18" charset="0"/>
                                <a:ea typeface="Cambria Math" panose="02040503050406030204" pitchFamily="18" charset="0"/>
                              </a:rPr>
                              <m:t>66</m:t>
                            </m:r>
                          </m:sup>
                        </m:sSup>
                        <m:r>
                          <a:rPr lang="en-US" b="0" i="1" smtClean="0">
                            <a:solidFill>
                              <a:srgbClr val="0070C0"/>
                            </a:solidFill>
                            <a:latin typeface="Cambria Math" panose="02040503050406030204" pitchFamily="18" charset="0"/>
                            <a:ea typeface="Cambria Math" panose="02040503050406030204" pitchFamily="18" charset="0"/>
                          </a:rPr>
                          <m:t>𝑇𝐵</m:t>
                        </m:r>
                      </m:oMath>
                    </m:oMathPara>
                  </a14:m>
                  <a:endParaRPr lang="en-US" dirty="0">
                    <a:solidFill>
                      <a:srgbClr val="0070C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038600" y="5776641"/>
                  <a:ext cx="3191579" cy="602537"/>
                </a:xfrm>
                <a:prstGeom prst="rect">
                  <a:avLst/>
                </a:prstGeom>
                <a:blipFill rotWithShape="0">
                  <a:blip r:embed="rId5"/>
                  <a:stretch>
                    <a:fillRect/>
                  </a:stretch>
                </a:blipFill>
              </p:spPr>
              <p:txBody>
                <a:bodyPr/>
                <a:lstStyle/>
                <a:p>
                  <a:r>
                    <a:rPr lang="en-US">
                      <a:noFill/>
                    </a:rPr>
                    <a:t> </a:t>
                  </a:r>
                </a:p>
              </p:txBody>
            </p:sp>
          </mc:Fallback>
        </mc:AlternateContent>
        <p:sp>
          <p:nvSpPr>
            <p:cNvPr id="29" name="TextBox 28"/>
            <p:cNvSpPr txBox="1"/>
            <p:nvPr/>
          </p:nvSpPr>
          <p:spPr>
            <a:xfrm>
              <a:off x="2160423" y="5938057"/>
              <a:ext cx="2066221" cy="369332"/>
            </a:xfrm>
            <a:prstGeom prst="rect">
              <a:avLst/>
            </a:prstGeom>
            <a:noFill/>
          </p:spPr>
          <p:txBody>
            <a:bodyPr wrap="square" rtlCol="0">
              <a:spAutoFit/>
            </a:bodyPr>
            <a:lstStyle/>
            <a:p>
              <a:r>
                <a:rPr lang="en-US" dirty="0" smtClean="0">
                  <a:solidFill>
                    <a:srgbClr val="0070C0"/>
                  </a:solidFill>
                </a:rPr>
                <a:t>How large is this?</a:t>
              </a:r>
              <a:endParaRPr lang="en-US" dirty="0">
                <a:solidFill>
                  <a:srgbClr val="0070C0"/>
                </a:solidFill>
              </a:endParaRPr>
            </a:p>
          </p:txBody>
        </p:sp>
      </p:grpSp>
      <p:grpSp>
        <p:nvGrpSpPr>
          <p:cNvPr id="16" name="Group 15"/>
          <p:cNvGrpSpPr/>
          <p:nvPr/>
        </p:nvGrpSpPr>
        <p:grpSpPr>
          <a:xfrm>
            <a:off x="5339528" y="1315118"/>
            <a:ext cx="3733800" cy="1231224"/>
            <a:chOff x="5339528" y="1315118"/>
            <a:chExt cx="3733800" cy="1231224"/>
          </a:xfrm>
        </p:grpSpPr>
        <p:sp>
          <p:nvSpPr>
            <p:cNvPr id="9" name="TextBox 8"/>
            <p:cNvSpPr txBox="1"/>
            <p:nvPr/>
          </p:nvSpPr>
          <p:spPr>
            <a:xfrm>
              <a:off x="5339528" y="1315118"/>
              <a:ext cx="3733800" cy="369332"/>
            </a:xfrm>
            <a:prstGeom prst="rect">
              <a:avLst/>
            </a:prstGeom>
            <a:noFill/>
          </p:spPr>
          <p:txBody>
            <a:bodyPr wrap="square" rtlCol="0">
              <a:spAutoFit/>
            </a:bodyPr>
            <a:lstStyle/>
            <a:p>
              <a:r>
                <a:rPr lang="en-US" b="1" i="1" dirty="0" smtClean="0">
                  <a:solidFill>
                    <a:srgbClr val="FF0000"/>
                  </a:solidFill>
                </a:rPr>
                <a:t>We need independence assumptions!</a:t>
              </a:r>
              <a:endParaRPr lang="en-US" b="1" i="1" dirty="0">
                <a:solidFill>
                  <a:srgbClr val="FF0000"/>
                </a:solidFill>
              </a:endParaRPr>
            </a:p>
          </p:txBody>
        </p:sp>
        <p:cxnSp>
          <p:nvCxnSpPr>
            <p:cNvPr id="12" name="Straight Arrow Connector 11"/>
            <p:cNvCxnSpPr>
              <a:stCxn id="9" idx="2"/>
            </p:cNvCxnSpPr>
            <p:nvPr/>
          </p:nvCxnSpPr>
          <p:spPr>
            <a:xfrm flipH="1">
              <a:off x="6934200" y="1684450"/>
              <a:ext cx="272228" cy="86189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549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a:bodyPr>
          <a:lstStyle/>
          <a:p>
            <a:r>
              <a:rPr lang="en-US" altLang="en-US" dirty="0" smtClean="0"/>
              <a:t>Recap: unigram language model</a:t>
            </a:r>
            <a:endParaRPr lang="en-US" altLang="en-US" dirty="0"/>
          </a:p>
        </p:txBody>
      </p:sp>
      <mc:AlternateContent xmlns:mc="http://schemas.openxmlformats.org/markup-compatibility/2006" xmlns:a14="http://schemas.microsoft.com/office/drawing/2010/main">
        <mc:Choice Requires="a14">
          <p:sp>
            <p:nvSpPr>
              <p:cNvPr id="501763" name="Rectangle 3"/>
              <p:cNvSpPr>
                <a:spLocks noGrp="1" noChangeArrowheads="1"/>
              </p:cNvSpPr>
              <p:nvPr>
                <p:ph idx="1"/>
              </p:nvPr>
            </p:nvSpPr>
            <p:spPr/>
            <p:txBody>
              <a:bodyPr>
                <a:normAutofit/>
              </a:bodyPr>
              <a:lstStyle/>
              <a:p>
                <a:r>
                  <a:rPr lang="en-US" altLang="en-US" dirty="0" smtClean="0"/>
                  <a:t>Generate a piece of text by generating each word </a:t>
                </a:r>
                <a:r>
                  <a:rPr lang="en-US" altLang="en-US" u="sng" dirty="0" smtClean="0"/>
                  <a:t>independently</a:t>
                </a:r>
                <a:endParaRPr lang="en-US" altLang="en-US" u="sng" dirty="0"/>
              </a:p>
              <a:p>
                <a:pPr lvl="1"/>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i="1" dirty="0" smtClean="0">
                        <a:latin typeface="Cambria Math"/>
                      </a:rPr>
                      <m:t>𝑤</m:t>
                    </m:r>
                    <m:r>
                      <a:rPr lang="en-US" altLang="en-US" i="1" baseline="-25000" dirty="0">
                        <a:latin typeface="Cambria Math"/>
                      </a:rPr>
                      <m:t>1</m:t>
                    </m:r>
                    <m:r>
                      <a:rPr lang="en-US" altLang="en-US" i="1" dirty="0">
                        <a:latin typeface="Cambria Math"/>
                      </a:rPr>
                      <m:t> </m:t>
                    </m:r>
                    <m:r>
                      <a:rPr lang="en-US" altLang="en-US" i="1" dirty="0">
                        <a:latin typeface="Cambria Math"/>
                      </a:rPr>
                      <m:t>𝑤</m:t>
                    </m:r>
                    <m:r>
                      <a:rPr lang="en-US" altLang="en-US" i="1" baseline="-25000" dirty="0">
                        <a:latin typeface="Cambria Math"/>
                      </a:rPr>
                      <m:t>2</m:t>
                    </m:r>
                    <m:r>
                      <a:rPr lang="en-US" altLang="en-US" i="1" dirty="0">
                        <a:latin typeface="Cambria Math"/>
                      </a:rPr>
                      <m:t> … </m:t>
                    </m:r>
                    <m:r>
                      <a:rPr lang="en-US" altLang="en-US" i="1" dirty="0" err="1">
                        <a:latin typeface="Cambria Math"/>
                      </a:rPr>
                      <m:t>𝑤</m:t>
                    </m:r>
                    <m:r>
                      <a:rPr lang="en-US" altLang="en-US" i="1" baseline="-25000" dirty="0" err="1">
                        <a:latin typeface="Cambria Math"/>
                      </a:rPr>
                      <m:t>𝑛</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1</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a:latin typeface="Cambria Math"/>
                      </a:rPr>
                      <m:t>𝑤</m:t>
                    </m:r>
                    <m:r>
                      <a:rPr lang="en-US" altLang="en-US" i="1" baseline="-25000" dirty="0">
                        <a:latin typeface="Cambria Math"/>
                      </a:rPr>
                      <m:t>2</m:t>
                    </m:r>
                    <m:r>
                      <a:rPr lang="en-US" altLang="en-US" i="1" dirty="0">
                        <a:latin typeface="Cambria Math"/>
                      </a:rPr>
                      <m:t>)…</m:t>
                    </m:r>
                    <m:r>
                      <a:rPr lang="en-US" altLang="en-US" i="1" dirty="0">
                        <a:latin typeface="Cambria Math"/>
                      </a:rPr>
                      <m:t>𝑝</m:t>
                    </m:r>
                    <m:r>
                      <a:rPr lang="en-US" altLang="en-US" i="1" dirty="0">
                        <a:latin typeface="Cambria Math"/>
                      </a:rPr>
                      <m:t>(</m:t>
                    </m:r>
                    <m:r>
                      <a:rPr lang="en-US" altLang="en-US" i="1" dirty="0" err="1">
                        <a:latin typeface="Cambria Math"/>
                      </a:rPr>
                      <m:t>𝑤</m:t>
                    </m:r>
                    <m:r>
                      <a:rPr lang="en-US" altLang="en-US" i="1" baseline="-25000" dirty="0" err="1">
                        <a:latin typeface="Cambria Math"/>
                      </a:rPr>
                      <m:t>𝑛</m:t>
                    </m:r>
                    <m:r>
                      <a:rPr lang="en-US" altLang="en-US" i="1" dirty="0">
                        <a:latin typeface="Cambria Math"/>
                      </a:rPr>
                      <m:t>)</m:t>
                    </m:r>
                  </m:oMath>
                </a14:m>
                <a:endParaRPr lang="en-US" altLang="en-US" dirty="0"/>
              </a:p>
              <a:p>
                <a:pPr lvl="1"/>
                <a14:m>
                  <m:oMath xmlns:m="http://schemas.openxmlformats.org/officeDocument/2006/math">
                    <m:sSubSup>
                      <m:sSubSupPr>
                        <m:ctrlPr>
                          <a:rPr lang="en-US" altLang="en-US" b="0" i="1" dirty="0" smtClean="0">
                            <a:latin typeface="Cambria Math" panose="02040503050406030204" pitchFamily="18" charset="0"/>
                          </a:rPr>
                        </m:ctrlPr>
                      </m:sSubSupPr>
                      <m:e>
                        <m:r>
                          <a:rPr lang="en-US" altLang="en-US" b="0" i="1" dirty="0" smtClean="0">
                            <a:latin typeface="Cambria Math"/>
                          </a:rPr>
                          <m:t>𝑠</m:t>
                        </m:r>
                        <m:r>
                          <a:rPr lang="en-US" altLang="en-US" b="0" i="1" dirty="0" smtClean="0">
                            <a:latin typeface="Cambria Math"/>
                          </a:rPr>
                          <m:t>.</m:t>
                        </m:r>
                        <m:r>
                          <a:rPr lang="en-US" altLang="en-US" b="0" i="1" dirty="0" smtClean="0">
                            <a:latin typeface="Cambria Math"/>
                          </a:rPr>
                          <m:t>𝑡</m:t>
                        </m:r>
                        <m:r>
                          <a:rPr lang="en-US" altLang="en-US" b="0" i="1" dirty="0" smtClean="0">
                            <a:latin typeface="Cambria Math"/>
                          </a:rPr>
                          <m:t>. </m:t>
                        </m:r>
                        <m:d>
                          <m:dPr>
                            <m:begChr m:val="{"/>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𝑝</m:t>
                            </m:r>
                            <m:d>
                              <m:dPr>
                                <m:ctrlPr>
                                  <a:rPr lang="en-US" altLang="en-US" i="1" dirty="0" smtClean="0">
                                    <a:latin typeface="Cambria Math" panose="02040503050406030204" pitchFamily="18" charset="0"/>
                                  </a:rPr>
                                </m:ctrlPr>
                              </m:dPr>
                              <m:e>
                                <m:r>
                                  <a:rPr lang="en-US" altLang="en-US" i="1" dirty="0" err="1">
                                    <a:latin typeface="Cambria Math" panose="02040503050406030204" pitchFamily="18" charset="0"/>
                                  </a:rPr>
                                  <m:t>𝑤</m:t>
                                </m:r>
                                <m:r>
                                  <a:rPr lang="en-US" altLang="en-US" i="1" baseline="-25000" dirty="0" err="1">
                                    <a:latin typeface="Cambria Math" panose="02040503050406030204" pitchFamily="18" charset="0"/>
                                  </a:rPr>
                                  <m:t>𝑖</m:t>
                                </m:r>
                              </m:e>
                            </m:d>
                          </m:e>
                        </m:d>
                      </m:e>
                      <m:sub>
                        <m:r>
                          <a:rPr lang="en-US" altLang="en-US" b="0" i="1" dirty="0" smtClean="0">
                            <a:latin typeface="Cambria Math" panose="02040503050406030204" pitchFamily="18" charset="0"/>
                          </a:rPr>
                          <m:t>𝑖</m:t>
                        </m:r>
                        <m:r>
                          <a:rPr lang="en-US" altLang="en-US" b="0" i="1" dirty="0" smtClean="0">
                            <a:latin typeface="Cambria Math" panose="02040503050406030204" pitchFamily="18" charset="0"/>
                          </a:rPr>
                          <m:t>=1</m:t>
                        </m:r>
                      </m:sub>
                      <m:sup>
                        <m:r>
                          <a:rPr lang="en-US" altLang="en-US" b="0" i="1" dirty="0" smtClean="0">
                            <a:latin typeface="Cambria Math" panose="02040503050406030204" pitchFamily="18" charset="0"/>
                          </a:rPr>
                          <m:t>𝑁</m:t>
                        </m:r>
                      </m:sup>
                    </m:sSubSup>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nary>
                      <m:naryPr>
                        <m:chr m:val="∑"/>
                        <m:supHide m:val="on"/>
                        <m:ctrlPr>
                          <a:rPr lang="en-US" altLang="en-US" b="0" i="1" smtClean="0">
                            <a:latin typeface="Cambria Math" panose="02040503050406030204" pitchFamily="18" charset="0"/>
                          </a:rPr>
                        </m:ctrlPr>
                      </m:naryPr>
                      <m:sub>
                        <m:r>
                          <a:rPr lang="en-US" altLang="en-US" b="0" i="1" smtClean="0">
                            <a:latin typeface="Cambria Math" panose="02040503050406030204" pitchFamily="18" charset="0"/>
                          </a:rPr>
                          <m:t>𝑖</m:t>
                        </m:r>
                      </m:sub>
                      <m:sup/>
                      <m:e>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=1</m:t>
                        </m:r>
                      </m:e>
                    </m:nary>
                    <m:r>
                      <a:rPr lang="en-US" altLang="en-US" b="0" i="1" smtClean="0">
                        <a:latin typeface="Cambria Math" panose="02040503050406030204" pitchFamily="18" charset="0"/>
                      </a:rPr>
                      <m:t>, </m:t>
                    </m:r>
                    <m:r>
                      <a:rPr lang="en-US" altLang="en-US" b="0" i="1" smtClean="0">
                        <a:latin typeface="Cambria Math" panose="02040503050406030204" pitchFamily="18" charset="0"/>
                      </a:rPr>
                      <m:t>𝑝</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𝑤</m:t>
                            </m:r>
                          </m:e>
                          <m:sub>
                            <m:r>
                              <a:rPr lang="en-US" altLang="en-US" b="0" i="1" smtClean="0">
                                <a:latin typeface="Cambria Math" panose="02040503050406030204" pitchFamily="18" charset="0"/>
                              </a:rPr>
                              <m:t>𝑖</m:t>
                            </m:r>
                          </m:sub>
                        </m:sSub>
                      </m:e>
                    </m:d>
                    <m:r>
                      <a:rPr lang="en-US" altLang="en-US" b="0" i="1" smtClean="0">
                        <a:latin typeface="Cambria Math" panose="02040503050406030204" pitchFamily="18" charset="0"/>
                      </a:rPr>
                      <m:t>≥0</m:t>
                    </m:r>
                  </m:oMath>
                </a14:m>
                <a:r>
                  <a:rPr lang="en-US" altLang="en-US" dirty="0" smtClean="0"/>
                  <a:t>  </a:t>
                </a:r>
              </a:p>
              <a:p>
                <a:r>
                  <a:rPr lang="en-US" altLang="en-US" dirty="0" smtClean="0"/>
                  <a:t>Essentially </a:t>
                </a:r>
                <a:r>
                  <a:rPr lang="en-US" altLang="en-US" dirty="0"/>
                  <a:t>a multinomial distribution over </a:t>
                </a:r>
                <a:r>
                  <a:rPr lang="en-US" altLang="en-US" dirty="0" smtClean="0"/>
                  <a:t>the vocabulary</a:t>
                </a:r>
                <a:endParaRPr lang="en-US" altLang="en-US" dirty="0"/>
              </a:p>
            </p:txBody>
          </p:sp>
        </mc:Choice>
        <mc:Fallback xmlns="">
          <p:sp>
            <p:nvSpPr>
              <p:cNvPr id="501763"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r="-1556"/>
                </a:stretch>
              </a:blipFill>
            </p:spPr>
            <p:txBody>
              <a:bodyPr/>
              <a:lstStyle/>
              <a:p>
                <a:r>
                  <a:rPr lang="en-US">
                    <a:noFill/>
                  </a:rPr>
                  <a:t> </a:t>
                </a:r>
              </a:p>
            </p:txBody>
          </p:sp>
        </mc:Fallback>
      </mc:AlternateContent>
      <p:graphicFrame>
        <p:nvGraphicFramePr>
          <p:cNvPr id="4" name="Chart 3"/>
          <p:cNvGraphicFramePr>
            <a:graphicFrameLocks/>
          </p:cNvGraphicFramePr>
          <p:nvPr>
            <p:extLst/>
          </p:nvPr>
        </p:nvGraphicFramePr>
        <p:xfrm>
          <a:off x="2971800" y="4343400"/>
          <a:ext cx="4648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6" name="Date Placeholder 5"/>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 6501: Text Mining</a:t>
            </a:r>
            <a:endParaRPr lang="en-US"/>
          </a:p>
        </p:txBody>
      </p:sp>
      <p:sp>
        <p:nvSpPr>
          <p:cNvPr id="8" name="Slide Number Placeholder 7"/>
          <p:cNvSpPr>
            <a:spLocks noGrp="1"/>
          </p:cNvSpPr>
          <p:nvPr>
            <p:ph type="sldNum" sz="quarter" idx="12"/>
          </p:nvPr>
        </p:nvSpPr>
        <p:spPr/>
        <p:txBody>
          <a:bodyPr/>
          <a:lstStyle/>
          <a:p>
            <a:fld id="{D4438207-9E20-42FC-82B6-02A8A94D7FE7}" type="slidenum">
              <a:rPr lang="en-US" smtClean="0"/>
              <a:t>26</a:t>
            </a:fld>
            <a:endParaRPr lang="en-US"/>
          </a:p>
        </p:txBody>
      </p:sp>
      <p:sp>
        <p:nvSpPr>
          <p:cNvPr id="2" name="TextBox 1"/>
          <p:cNvSpPr txBox="1"/>
          <p:nvPr/>
        </p:nvSpPr>
        <p:spPr>
          <a:xfrm>
            <a:off x="304800" y="5388114"/>
            <a:ext cx="2438400" cy="707886"/>
          </a:xfrm>
          <a:prstGeom prst="rect">
            <a:avLst/>
          </a:prstGeom>
          <a:noFill/>
        </p:spPr>
        <p:txBody>
          <a:bodyPr wrap="square" rtlCol="0">
            <a:spAutoFit/>
          </a:bodyPr>
          <a:lstStyle/>
          <a:p>
            <a:r>
              <a:rPr lang="en-US" sz="2000" b="1" i="1" dirty="0" smtClean="0">
                <a:solidFill>
                  <a:srgbClr val="FF0000"/>
                </a:solidFill>
              </a:rPr>
              <a:t>The simplest and most popular choice!</a:t>
            </a:r>
            <a:endParaRPr lang="en-US" sz="2000" b="1" i="1" dirty="0">
              <a:solidFill>
                <a:srgbClr val="FF0000"/>
              </a:solidFill>
            </a:endParaRPr>
          </a:p>
        </p:txBody>
      </p:sp>
    </p:spTree>
    <p:extLst>
      <p:ext uri="{BB962C8B-B14F-4D97-AF65-F5344CB8AC3E}">
        <p14:creationId xmlns:p14="http://schemas.microsoft.com/office/powerpoint/2010/main" val="393265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6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Recap: how to generate </a:t>
            </a:r>
            <a:r>
              <a:rPr lang="en-US" dirty="0"/>
              <a:t>text from an </a:t>
            </a:r>
            <a:r>
              <a:rPr lang="en-US" dirty="0" smtClean="0"/>
              <a:t>N-gram language model</a:t>
            </a:r>
            <a:r>
              <a:rPr lang="en-US" dirty="0"/>
              <a:t>?</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27</a:t>
            </a:fld>
            <a:endParaRPr lang="en-US"/>
          </a:p>
        </p:txBody>
      </p:sp>
      <p:pic>
        <p:nvPicPr>
          <p:cNvPr id="7" name="Picture 6"/>
          <p:cNvPicPr>
            <a:picLocks noChangeAspect="1"/>
          </p:cNvPicPr>
          <p:nvPr/>
        </p:nvPicPr>
        <p:blipFill>
          <a:blip r:embed="rId2"/>
          <a:stretch>
            <a:fillRect/>
          </a:stretch>
        </p:blipFill>
        <p:spPr>
          <a:xfrm>
            <a:off x="1876425" y="5380569"/>
            <a:ext cx="5743575" cy="1470305"/>
          </a:xfrm>
          <a:prstGeom prst="rect">
            <a:avLst/>
          </a:prstGeom>
        </p:spPr>
      </p:pic>
      <p:pic>
        <p:nvPicPr>
          <p:cNvPr id="10" name="Picture 4" descr="http://upload.wikimedia.org/wikipedia/commons/thumb/a/a4/13-02-27-spielbank-wiesbaden-by-RalfR-093.jpg/1920px-13-02-27-spielbank-wiesbaden-by-RalfR-09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8933" y="2391091"/>
            <a:ext cx="3340371" cy="22182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Chart 10"/>
          <p:cNvGraphicFramePr>
            <a:graphicFrameLocks/>
          </p:cNvGraphicFramePr>
          <p:nvPr>
            <p:extLst/>
          </p:nvPr>
        </p:nvGraphicFramePr>
        <p:xfrm>
          <a:off x="562207" y="1905000"/>
          <a:ext cx="4057186" cy="33263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734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1" grpId="1">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1026"/>
          <p:cNvSpPr>
            <a:spLocks noGrp="1" noChangeArrowheads="1"/>
          </p:cNvSpPr>
          <p:nvPr>
            <p:ph type="title"/>
          </p:nvPr>
        </p:nvSpPr>
        <p:spPr/>
        <p:txBody>
          <a:bodyPr/>
          <a:lstStyle/>
          <a:p>
            <a:r>
              <a:rPr lang="en-US" altLang="en-US" dirty="0"/>
              <a:t>Estimation of </a:t>
            </a:r>
            <a:r>
              <a:rPr lang="en-US" altLang="en-US" dirty="0" smtClean="0"/>
              <a:t>language models</a:t>
            </a:r>
            <a:endParaRPr lang="en-US" altLang="en-US" dirty="0"/>
          </a:p>
        </p:txBody>
      </p:sp>
      <p:sp>
        <p:nvSpPr>
          <p:cNvPr id="18" name="Date Placeholder 17"/>
          <p:cNvSpPr>
            <a:spLocks noGrp="1"/>
          </p:cNvSpPr>
          <p:nvPr>
            <p:ph type="dt" sz="half" idx="10"/>
          </p:nvPr>
        </p:nvSpPr>
        <p:spPr/>
        <p:txBody>
          <a:bodyPr/>
          <a:lstStyle/>
          <a:p>
            <a:r>
              <a:rPr lang="en-US" smtClean="0"/>
              <a:t>CS@UVa</a:t>
            </a:r>
            <a:endParaRPr lang="en-US"/>
          </a:p>
        </p:txBody>
      </p:sp>
      <p:sp>
        <p:nvSpPr>
          <p:cNvPr id="19" name="Footer Placeholder 18"/>
          <p:cNvSpPr>
            <a:spLocks noGrp="1"/>
          </p:cNvSpPr>
          <p:nvPr>
            <p:ph type="ftr" sz="quarter" idx="11"/>
          </p:nvPr>
        </p:nvSpPr>
        <p:spPr/>
        <p:txBody>
          <a:bodyPr/>
          <a:lstStyle/>
          <a:p>
            <a:r>
              <a:rPr lang="en-US" smtClean="0"/>
              <a:t>CS 6501: Text Mining</a:t>
            </a:r>
            <a:endParaRPr lang="en-US"/>
          </a:p>
        </p:txBody>
      </p:sp>
      <p:sp>
        <p:nvSpPr>
          <p:cNvPr id="20" name="Slide Number Placeholder 19"/>
          <p:cNvSpPr>
            <a:spLocks noGrp="1"/>
          </p:cNvSpPr>
          <p:nvPr>
            <p:ph type="sldNum" sz="quarter" idx="12"/>
          </p:nvPr>
        </p:nvSpPr>
        <p:spPr/>
        <p:txBody>
          <a:bodyPr/>
          <a:lstStyle/>
          <a:p>
            <a:fld id="{D4438207-9E20-42FC-82B6-02A8A94D7FE7}" type="slidenum">
              <a:rPr lang="en-US" smtClean="0"/>
              <a:t>28</a:t>
            </a:fld>
            <a:endParaRPr lang="en-US"/>
          </a:p>
        </p:txBody>
      </p:sp>
      <p:sp>
        <p:nvSpPr>
          <p:cNvPr id="317444" name="Text Box 1028"/>
          <p:cNvSpPr txBox="1">
            <a:spLocks noChangeArrowheads="1"/>
          </p:cNvSpPr>
          <p:nvPr/>
        </p:nvSpPr>
        <p:spPr bwMode="auto">
          <a:xfrm>
            <a:off x="6248400" y="2438400"/>
            <a:ext cx="136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dirty="0"/>
              <a:t> </a:t>
            </a:r>
            <a:r>
              <a:rPr lang="en-US" altLang="en-US" sz="2000" b="1" dirty="0"/>
              <a:t>Document</a:t>
            </a:r>
          </a:p>
        </p:txBody>
      </p:sp>
      <p:sp>
        <p:nvSpPr>
          <p:cNvPr id="317445" name="AutoShape 1029"/>
          <p:cNvSpPr>
            <a:spLocks noChangeArrowheads="1"/>
          </p:cNvSpPr>
          <p:nvPr/>
        </p:nvSpPr>
        <p:spPr bwMode="auto">
          <a:xfrm>
            <a:off x="6172200" y="3063875"/>
            <a:ext cx="1600200" cy="2743200"/>
          </a:xfrm>
          <a:prstGeom prst="foldedCorner">
            <a:avLst>
              <a:gd name="adj" fmla="val 125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1"/>
                </a:solidFill>
              </a:rPr>
              <a:t>text 10</a:t>
            </a:r>
          </a:p>
          <a:p>
            <a:r>
              <a:rPr lang="en-US" altLang="en-US" sz="1800">
                <a:solidFill>
                  <a:schemeClr val="bg1"/>
                </a:solidFill>
              </a:rPr>
              <a:t>mining 5</a:t>
            </a:r>
          </a:p>
          <a:p>
            <a:r>
              <a:rPr lang="en-US" altLang="en-US" sz="1800">
                <a:solidFill>
                  <a:schemeClr val="bg1"/>
                </a:solidFill>
              </a:rPr>
              <a:t>association 3</a:t>
            </a:r>
          </a:p>
          <a:p>
            <a:r>
              <a:rPr lang="en-US" altLang="en-US" sz="1800">
                <a:solidFill>
                  <a:schemeClr val="bg1"/>
                </a:solidFill>
              </a:rPr>
              <a:t>database 3</a:t>
            </a:r>
          </a:p>
          <a:p>
            <a:r>
              <a:rPr lang="en-US" altLang="en-US" sz="1800">
                <a:solidFill>
                  <a:schemeClr val="bg1"/>
                </a:solidFill>
              </a:rPr>
              <a:t>algorithm 2</a:t>
            </a:r>
          </a:p>
          <a:p>
            <a:r>
              <a:rPr lang="en-US" altLang="en-US" sz="1800">
                <a:solidFill>
                  <a:schemeClr val="bg1"/>
                </a:solidFill>
              </a:rPr>
              <a:t>…</a:t>
            </a:r>
          </a:p>
          <a:p>
            <a:r>
              <a:rPr lang="en-US" altLang="en-US" sz="1800">
                <a:solidFill>
                  <a:schemeClr val="bg1"/>
                </a:solidFill>
              </a:rPr>
              <a:t>query 1</a:t>
            </a:r>
          </a:p>
          <a:p>
            <a:r>
              <a:rPr lang="en-US" altLang="en-US" sz="1800">
                <a:solidFill>
                  <a:schemeClr val="bg1"/>
                </a:solidFill>
              </a:rPr>
              <a:t>efficient 1</a:t>
            </a:r>
          </a:p>
        </p:txBody>
      </p:sp>
      <p:grpSp>
        <p:nvGrpSpPr>
          <p:cNvPr id="3" name="Group 2"/>
          <p:cNvGrpSpPr/>
          <p:nvPr/>
        </p:nvGrpSpPr>
        <p:grpSpPr>
          <a:xfrm>
            <a:off x="914400" y="2286000"/>
            <a:ext cx="3239605" cy="3051175"/>
            <a:chOff x="914400" y="2286000"/>
            <a:chExt cx="3239605" cy="3051175"/>
          </a:xfrm>
        </p:grpSpPr>
        <p:sp>
          <p:nvSpPr>
            <p:cNvPr id="317443" name="Text Box 1027"/>
            <p:cNvSpPr txBox="1">
              <a:spLocks noChangeArrowheads="1"/>
            </p:cNvSpPr>
            <p:nvPr/>
          </p:nvSpPr>
          <p:spPr bwMode="auto">
            <a:xfrm>
              <a:off x="914400" y="2286000"/>
              <a:ext cx="323960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dirty="0" smtClean="0"/>
                <a:t>Unigram </a:t>
              </a:r>
              <a:r>
                <a:rPr lang="en-US" altLang="en-US" sz="2000" b="1" dirty="0"/>
                <a:t>Language Model  </a:t>
              </a:r>
              <a:r>
                <a:rPr lang="en-US" altLang="en-US" sz="2000" b="1" dirty="0">
                  <a:sym typeface="Symbol" panose="05050102010706020507" pitchFamily="18" charset="2"/>
                </a:rPr>
                <a:t></a:t>
              </a:r>
            </a:p>
            <a:p>
              <a:pPr algn="l"/>
              <a:r>
                <a:rPr lang="en-US" altLang="en-US" sz="2000" b="1" dirty="0">
                  <a:sym typeface="Symbol" panose="05050102010706020507" pitchFamily="18" charset="2"/>
                </a:rPr>
                <a:t>                    </a:t>
              </a:r>
              <a:r>
                <a:rPr lang="en-US" altLang="en-US" sz="2000" b="1" dirty="0">
                  <a:solidFill>
                    <a:srgbClr val="CC0000"/>
                  </a:solidFill>
                  <a:sym typeface="Symbol" panose="05050102010706020507" pitchFamily="18" charset="2"/>
                </a:rPr>
                <a:t>p(w| )=?</a:t>
              </a:r>
              <a:endParaRPr lang="en-US" altLang="en-US" sz="2000" b="1" dirty="0">
                <a:solidFill>
                  <a:srgbClr val="CC0000"/>
                </a:solidFill>
              </a:endParaRPr>
            </a:p>
          </p:txBody>
        </p:sp>
        <p:sp>
          <p:nvSpPr>
            <p:cNvPr id="317448" name="Text Box 1032"/>
            <p:cNvSpPr txBox="1">
              <a:spLocks noChangeArrowheads="1"/>
            </p:cNvSpPr>
            <p:nvPr/>
          </p:nvSpPr>
          <p:spPr bwMode="auto">
            <a:xfrm>
              <a:off x="1981200" y="3063875"/>
              <a:ext cx="1752600" cy="2273300"/>
            </a:xfrm>
            <a:prstGeom prst="rect">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solidFill>
                    <a:srgbClr val="0000FF"/>
                  </a:solidFill>
                  <a:sym typeface="Symbol" panose="05050102010706020507" pitchFamily="18" charset="2"/>
                </a:rPr>
                <a:t>…</a:t>
              </a:r>
            </a:p>
            <a:p>
              <a:pPr algn="l">
                <a:lnSpc>
                  <a:spcPct val="85000"/>
                </a:lnSpc>
              </a:pPr>
              <a:r>
                <a:rPr lang="en-US" altLang="en-US" sz="1800">
                  <a:solidFill>
                    <a:srgbClr val="0000FF"/>
                  </a:solidFill>
                  <a:sym typeface="Symbol" panose="05050102010706020507" pitchFamily="18" charset="2"/>
                </a:rPr>
                <a:t>text  ?</a:t>
              </a:r>
            </a:p>
            <a:p>
              <a:pPr algn="l">
                <a:lnSpc>
                  <a:spcPct val="85000"/>
                </a:lnSpc>
              </a:pPr>
              <a:r>
                <a:rPr lang="en-US" altLang="en-US" sz="1800">
                  <a:solidFill>
                    <a:srgbClr val="0000FF"/>
                  </a:solidFill>
                  <a:sym typeface="Symbol" panose="05050102010706020507" pitchFamily="18" charset="2"/>
                </a:rPr>
                <a:t>mining ?</a:t>
              </a:r>
            </a:p>
            <a:p>
              <a:pPr algn="l">
                <a:lnSpc>
                  <a:spcPct val="85000"/>
                </a:lnSpc>
              </a:pPr>
              <a:r>
                <a:rPr lang="en-US" altLang="en-US" sz="1800">
                  <a:solidFill>
                    <a:srgbClr val="0000FF"/>
                  </a:solidFill>
                  <a:sym typeface="Symbol" panose="05050102010706020507" pitchFamily="18" charset="2"/>
                </a:rPr>
                <a:t>assocation ?</a:t>
              </a:r>
            </a:p>
            <a:p>
              <a:pPr algn="l">
                <a:lnSpc>
                  <a:spcPct val="85000"/>
                </a:lnSpc>
              </a:pPr>
              <a:r>
                <a:rPr lang="en-US" altLang="en-US" sz="1800">
                  <a:solidFill>
                    <a:srgbClr val="0000FF"/>
                  </a:solidFill>
                  <a:sym typeface="Symbol" panose="05050102010706020507" pitchFamily="18" charset="2"/>
                </a:rPr>
                <a:t>database ?</a:t>
              </a:r>
            </a:p>
            <a:p>
              <a:pPr algn="l">
                <a:lnSpc>
                  <a:spcPct val="85000"/>
                </a:lnSpc>
              </a:pPr>
              <a:r>
                <a:rPr lang="en-US" altLang="en-US" sz="1800">
                  <a:solidFill>
                    <a:srgbClr val="0000FF"/>
                  </a:solidFill>
                  <a:sym typeface="Symbol" panose="05050102010706020507" pitchFamily="18" charset="2"/>
                </a:rPr>
                <a:t>…</a:t>
              </a:r>
            </a:p>
            <a:p>
              <a:pPr algn="l"/>
              <a:r>
                <a:rPr lang="en-US" altLang="en-US" sz="1800">
                  <a:solidFill>
                    <a:srgbClr val="0000FF"/>
                  </a:solidFill>
                  <a:sym typeface="Symbol" panose="05050102010706020507" pitchFamily="18" charset="2"/>
                </a:rPr>
                <a:t>query ?</a:t>
              </a:r>
            </a:p>
            <a:p>
              <a:pPr algn="l"/>
              <a:r>
                <a:rPr lang="en-US" altLang="en-US">
                  <a:solidFill>
                    <a:srgbClr val="0000FF"/>
                  </a:solidFill>
                  <a:sym typeface="Symbol" panose="05050102010706020507" pitchFamily="18" charset="2"/>
                </a:rPr>
                <a:t>…</a:t>
              </a:r>
              <a:endParaRPr lang="en-US" altLang="en-US">
                <a:solidFill>
                  <a:srgbClr val="0000FF"/>
                </a:solidFill>
              </a:endParaRPr>
            </a:p>
          </p:txBody>
        </p:sp>
      </p:grpSp>
      <p:grpSp>
        <p:nvGrpSpPr>
          <p:cNvPr id="2" name="Group 1"/>
          <p:cNvGrpSpPr/>
          <p:nvPr/>
        </p:nvGrpSpPr>
        <p:grpSpPr>
          <a:xfrm>
            <a:off x="4343400" y="2286000"/>
            <a:ext cx="1524000" cy="2025650"/>
            <a:chOff x="4343400" y="2286000"/>
            <a:chExt cx="1524000" cy="2025650"/>
          </a:xfrm>
        </p:grpSpPr>
        <p:sp>
          <p:nvSpPr>
            <p:cNvPr id="317449" name="AutoShape 1033"/>
            <p:cNvSpPr>
              <a:spLocks noChangeArrowheads="1"/>
            </p:cNvSpPr>
            <p:nvPr/>
          </p:nvSpPr>
          <p:spPr bwMode="auto">
            <a:xfrm flipH="1">
              <a:off x="4572000" y="3978275"/>
              <a:ext cx="914400" cy="3333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453" name="Line 1037"/>
            <p:cNvSpPr>
              <a:spLocks noChangeShapeType="1"/>
            </p:cNvSpPr>
            <p:nvPr/>
          </p:nvSpPr>
          <p:spPr bwMode="auto">
            <a:xfrm flipH="1">
              <a:off x="4343400" y="2743200"/>
              <a:ext cx="1524000" cy="0"/>
            </a:xfrm>
            <a:prstGeom prst="line">
              <a:avLst/>
            </a:prstGeom>
            <a:noFill/>
            <a:ln w="50800">
              <a:solidFill>
                <a:srgbClr val="0066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54" name="Text Box 1038"/>
            <p:cNvSpPr txBox="1">
              <a:spLocks noChangeArrowheads="1"/>
            </p:cNvSpPr>
            <p:nvPr/>
          </p:nvSpPr>
          <p:spPr bwMode="auto">
            <a:xfrm>
              <a:off x="4419600" y="2286000"/>
              <a:ext cx="1366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b="1">
                  <a:solidFill>
                    <a:srgbClr val="CC3300"/>
                  </a:solidFill>
                </a:rPr>
                <a:t>Estimation</a:t>
              </a:r>
            </a:p>
          </p:txBody>
        </p:sp>
      </p:grpSp>
      <p:sp>
        <p:nvSpPr>
          <p:cNvPr id="317455" name="Text Box 1039"/>
          <p:cNvSpPr txBox="1">
            <a:spLocks noChangeArrowheads="1"/>
          </p:cNvSpPr>
          <p:nvPr/>
        </p:nvSpPr>
        <p:spPr bwMode="auto">
          <a:xfrm>
            <a:off x="5781675" y="5867400"/>
            <a:ext cx="251863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A “text </a:t>
            </a:r>
            <a:r>
              <a:rPr lang="en-US" altLang="en-US" sz="2000" b="1" dirty="0" smtClean="0"/>
              <a:t>mining” paper</a:t>
            </a:r>
            <a:endParaRPr lang="en-US" altLang="en-US" sz="2000" b="1" dirty="0"/>
          </a:p>
          <a:p>
            <a:r>
              <a:rPr lang="en-US" altLang="en-US" sz="2000" b="1" dirty="0"/>
              <a:t>(total #words=100</a:t>
            </a:r>
            <a:r>
              <a:rPr lang="en-US" altLang="en-US" sz="2000" b="1" dirty="0" smtClean="0"/>
              <a:t>)</a:t>
            </a:r>
            <a:endParaRPr lang="en-US" altLang="en-US" sz="2000" b="1" dirty="0"/>
          </a:p>
        </p:txBody>
      </p:sp>
    </p:spTree>
    <p:extLst>
      <p:ext uri="{BB962C8B-B14F-4D97-AF65-F5344CB8AC3E}">
        <p14:creationId xmlns:p14="http://schemas.microsoft.com/office/powerpoint/2010/main" val="395930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with replacement</a:t>
            </a:r>
          </a:p>
        </p:txBody>
      </p:sp>
      <p:sp>
        <p:nvSpPr>
          <p:cNvPr id="3" name="Content Placeholder 2"/>
          <p:cNvSpPr>
            <a:spLocks noGrp="1"/>
          </p:cNvSpPr>
          <p:nvPr>
            <p:ph idx="1"/>
          </p:nvPr>
        </p:nvSpPr>
        <p:spPr/>
        <p:txBody>
          <a:bodyPr/>
          <a:lstStyle/>
          <a:p>
            <a:r>
              <a:rPr lang="en-US" dirty="0"/>
              <a:t>Pick a random shape, then put it back in the bag</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29</a:t>
            </a:fld>
            <a:endParaRPr lang="en-US"/>
          </a:p>
        </p:txBody>
      </p:sp>
      <p:pic>
        <p:nvPicPr>
          <p:cNvPr id="7" name="Picture 6"/>
          <p:cNvPicPr>
            <a:picLocks noChangeAspect="1"/>
          </p:cNvPicPr>
          <p:nvPr/>
        </p:nvPicPr>
        <p:blipFill>
          <a:blip r:embed="rId3"/>
          <a:stretch>
            <a:fillRect/>
          </a:stretch>
        </p:blipFill>
        <p:spPr>
          <a:xfrm>
            <a:off x="1012031" y="2667000"/>
            <a:ext cx="7119937" cy="3222255"/>
          </a:xfrm>
          <a:prstGeom prst="rect">
            <a:avLst/>
          </a:prstGeom>
        </p:spPr>
      </p:pic>
    </p:spTree>
    <p:extLst>
      <p:ext uri="{BB962C8B-B14F-4D97-AF65-F5344CB8AC3E}">
        <p14:creationId xmlns:p14="http://schemas.microsoft.com/office/powerpoint/2010/main" val="3676839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a:t>What is </a:t>
            </a:r>
            <a:r>
              <a:rPr lang="en-US" altLang="en-US" dirty="0" smtClean="0"/>
              <a:t>a 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a:t>
            </a:fld>
            <a:endParaRPr lang="en-US"/>
          </a:p>
        </p:txBody>
      </p:sp>
    </p:spTree>
    <p:extLst>
      <p:ext uri="{BB962C8B-B14F-4D97-AF65-F5344CB8AC3E}">
        <p14:creationId xmlns:p14="http://schemas.microsoft.com/office/powerpoint/2010/main" val="81322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altLang="en-US" dirty="0"/>
              <a:t>Parameter </a:t>
            </a:r>
            <a:r>
              <a:rPr lang="en-US" altLang="en-US" dirty="0" smtClean="0"/>
              <a:t>estimation</a:t>
            </a:r>
            <a:endParaRPr lang="en-US" altLang="en-US" dirty="0"/>
          </a:p>
        </p:txBody>
      </p:sp>
      <mc:AlternateContent xmlns:mc="http://schemas.openxmlformats.org/markup-compatibility/2006" xmlns:a14="http://schemas.microsoft.com/office/drawing/2010/main">
        <mc:Choice Requires="a14">
          <p:sp>
            <p:nvSpPr>
              <p:cNvPr id="465923" name="Rectangle 3"/>
              <p:cNvSpPr>
                <a:spLocks noGrp="1" noChangeArrowheads="1"/>
              </p:cNvSpPr>
              <p:nvPr>
                <p:ph idx="1"/>
              </p:nvPr>
            </p:nvSpPr>
            <p:spPr/>
            <p:txBody>
              <a:bodyPr>
                <a:normAutofit fontScale="92500" lnSpcReduction="10000"/>
              </a:bodyPr>
              <a:lstStyle/>
              <a:p>
                <a:r>
                  <a:rPr lang="en-US" altLang="en-US" dirty="0" smtClean="0"/>
                  <a:t>General setting:</a:t>
                </a:r>
              </a:p>
              <a:p>
                <a:pPr lvl="1"/>
                <a:r>
                  <a:rPr lang="en-US" altLang="en-US" dirty="0"/>
                  <a:t>Given a (hypothesized &amp; probabilistic) model that governs the random experiment</a:t>
                </a:r>
              </a:p>
              <a:p>
                <a:pPr lvl="1"/>
                <a:r>
                  <a:rPr lang="en-US" altLang="en-US" dirty="0"/>
                  <a:t>The model gives a probability of any data </a:t>
                </a:r>
                <a14:m>
                  <m:oMath xmlns:m="http://schemas.openxmlformats.org/officeDocument/2006/math">
                    <m:r>
                      <a:rPr lang="en-US" altLang="en-US" i="1" dirty="0" smtClean="0">
                        <a:latin typeface="Cambria Math"/>
                      </a:rPr>
                      <m:t>𝑝</m:t>
                    </m:r>
                    <m:r>
                      <a:rPr lang="en-US" altLang="en-US" i="1" dirty="0" smtClean="0">
                        <a:latin typeface="Cambria Math"/>
                      </a:rPr>
                      <m:t>(</m:t>
                    </m:r>
                    <m:r>
                      <a:rPr lang="en-US" altLang="en-US" b="0" i="1" dirty="0" smtClean="0">
                        <a:latin typeface="Cambria Math" panose="02040503050406030204" pitchFamily="18" charset="0"/>
                      </a:rPr>
                      <m:t>𝑋</m:t>
                    </m:r>
                    <m:r>
                      <a:rPr lang="en-US" altLang="en-US" i="1" dirty="0" smtClean="0">
                        <a:latin typeface="Cambria Math"/>
                      </a:rPr>
                      <m:t>|</m:t>
                    </m:r>
                    <m:r>
                      <a:rPr lang="en-US" altLang="en-US" b="0" i="1" dirty="0" smtClean="0">
                        <a:latin typeface="Cambria Math"/>
                        <a:sym typeface="Symbol" pitchFamily="18" charset="2"/>
                      </a:rPr>
                      <m:t>𝜃</m:t>
                    </m:r>
                    <m:r>
                      <a:rPr lang="en-US" altLang="en-US" i="1" dirty="0">
                        <a:latin typeface="Cambria Math"/>
                        <a:sym typeface="Symbol" pitchFamily="18" charset="2"/>
                      </a:rPr>
                      <m:t>)</m:t>
                    </m:r>
                  </m:oMath>
                </a14:m>
                <a:r>
                  <a:rPr lang="en-US" altLang="en-US" dirty="0">
                    <a:sym typeface="Symbol" pitchFamily="18" charset="2"/>
                  </a:rPr>
                  <a:t> that depends on the parameter </a:t>
                </a:r>
                <a14:m>
                  <m:oMath xmlns:m="http://schemas.openxmlformats.org/officeDocument/2006/math">
                    <m:r>
                      <a:rPr lang="en-US" altLang="en-US" b="0" i="1" smtClean="0">
                        <a:latin typeface="Cambria Math"/>
                        <a:sym typeface="Symbol" pitchFamily="18" charset="2"/>
                      </a:rPr>
                      <m:t>𝜃</m:t>
                    </m:r>
                  </m:oMath>
                </a14:m>
                <a:endParaRPr lang="en-US" altLang="en-US" dirty="0">
                  <a:sym typeface="Symbol" pitchFamily="18" charset="2"/>
                </a:endParaRPr>
              </a:p>
              <a:p>
                <a:pPr lvl="1"/>
                <a:r>
                  <a:rPr lang="en-US" altLang="en-US" dirty="0">
                    <a:sym typeface="Symbol" pitchFamily="18" charset="2"/>
                  </a:rPr>
                  <a:t>Now, given actual sample data X={x</a:t>
                </a:r>
                <a:r>
                  <a:rPr lang="en-US" altLang="en-US" baseline="-25000" dirty="0">
                    <a:sym typeface="Symbol" pitchFamily="18" charset="2"/>
                  </a:rPr>
                  <a:t>1</a:t>
                </a:r>
                <a:r>
                  <a:rPr lang="en-US" altLang="en-US" dirty="0">
                    <a:sym typeface="Symbol" pitchFamily="18" charset="2"/>
                  </a:rPr>
                  <a:t>,…,</a:t>
                </a:r>
                <a:r>
                  <a:rPr lang="en-US" altLang="en-US" dirty="0" err="1">
                    <a:sym typeface="Symbol" pitchFamily="18" charset="2"/>
                  </a:rPr>
                  <a:t>x</a:t>
                </a:r>
                <a:r>
                  <a:rPr lang="en-US" altLang="en-US" baseline="-25000" dirty="0" err="1">
                    <a:sym typeface="Symbol" pitchFamily="18" charset="2"/>
                  </a:rPr>
                  <a:t>n</a:t>
                </a:r>
                <a:r>
                  <a:rPr lang="en-US" altLang="en-US" dirty="0">
                    <a:sym typeface="Symbol" pitchFamily="18" charset="2"/>
                  </a:rPr>
                  <a:t>},  what can we say about the value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a:t>
                </a:r>
              </a:p>
              <a:p>
                <a:r>
                  <a:rPr lang="en-US" altLang="en-US" dirty="0">
                    <a:sym typeface="Symbol" pitchFamily="18" charset="2"/>
                  </a:rPr>
                  <a:t>Intuitively, take </a:t>
                </a:r>
                <a:r>
                  <a:rPr lang="en-US" altLang="en-US" dirty="0" smtClean="0">
                    <a:sym typeface="Symbol" pitchFamily="18" charset="2"/>
                  </a:rPr>
                  <a:t>our </a:t>
                </a:r>
                <a:r>
                  <a:rPr lang="en-US" altLang="en-US" dirty="0">
                    <a:sym typeface="Symbol" pitchFamily="18" charset="2"/>
                  </a:rPr>
                  <a:t>best guess of </a:t>
                </a:r>
                <a14:m>
                  <m:oMath xmlns:m="http://schemas.openxmlformats.org/officeDocument/2006/math">
                    <m:r>
                      <a:rPr lang="en-US" altLang="en-US" i="1">
                        <a:latin typeface="Cambria Math"/>
                        <a:sym typeface="Symbol" pitchFamily="18" charset="2"/>
                      </a:rPr>
                      <m:t>𝜃</m:t>
                    </m:r>
                  </m:oMath>
                </a14:m>
                <a:r>
                  <a:rPr lang="en-US" altLang="en-US" dirty="0">
                    <a:sym typeface="Symbol" pitchFamily="18" charset="2"/>
                  </a:rPr>
                  <a:t> -- “best” means “best explaining/fitting the data”</a:t>
                </a:r>
              </a:p>
              <a:p>
                <a:r>
                  <a:rPr lang="en-US" altLang="en-US" dirty="0">
                    <a:sym typeface="Symbol" pitchFamily="18" charset="2"/>
                  </a:rPr>
                  <a:t>Generally an optimization problem</a:t>
                </a:r>
              </a:p>
            </p:txBody>
          </p:sp>
        </mc:Choice>
        <mc:Fallback xmlns="">
          <p:sp>
            <p:nvSpPr>
              <p:cNvPr id="465923" name="Rectangle 3"/>
              <p:cNvSpPr>
                <a:spLocks noGrp="1" noRot="1" noChangeAspect="1" noMove="1" noResize="1" noEditPoints="1" noAdjustHandles="1" noChangeArrowheads="1" noChangeShapeType="1" noTextEdit="1"/>
              </p:cNvSpPr>
              <p:nvPr>
                <p:ph idx="1"/>
              </p:nvPr>
            </p:nvSpPr>
            <p:spPr>
              <a:blipFill rotWithShape="0">
                <a:blip r:embed="rId2"/>
                <a:stretch>
                  <a:fillRect l="-1481" t="-2695" r="-667"/>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30</a:t>
            </a:fld>
            <a:endParaRPr lang="en-US"/>
          </a:p>
        </p:txBody>
      </p:sp>
    </p:spTree>
    <p:extLst>
      <p:ext uri="{BB962C8B-B14F-4D97-AF65-F5344CB8AC3E}">
        <p14:creationId xmlns:p14="http://schemas.microsoft.com/office/powerpoint/2010/main" val="27297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9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en-US" dirty="0"/>
              <a:t>Maximum </a:t>
            </a:r>
            <a:r>
              <a:rPr lang="en-US" altLang="en-US" dirty="0" smtClean="0"/>
              <a:t>likelihood </a:t>
            </a:r>
            <a:r>
              <a:rPr lang="en-US" altLang="en-US" dirty="0"/>
              <a:t>vs. Bayesian</a:t>
            </a:r>
          </a:p>
        </p:txBody>
      </p:sp>
      <p:sp>
        <p:nvSpPr>
          <p:cNvPr id="466947" name="Rectangle 3"/>
          <p:cNvSpPr>
            <a:spLocks noGrp="1" noChangeArrowheads="1"/>
          </p:cNvSpPr>
          <p:nvPr>
            <p:ph idx="1"/>
          </p:nvPr>
        </p:nvSpPr>
        <p:spPr>
          <a:xfrm>
            <a:off x="381000" y="1371600"/>
            <a:ext cx="8458200" cy="4495800"/>
          </a:xfrm>
        </p:spPr>
        <p:txBody>
          <a:bodyPr>
            <a:normAutofit fontScale="92500" lnSpcReduction="10000"/>
          </a:bodyPr>
          <a:lstStyle/>
          <a:p>
            <a:r>
              <a:rPr lang="en-US" altLang="en-US" dirty="0"/>
              <a:t>Maximum likelihood estimation</a:t>
            </a:r>
          </a:p>
          <a:p>
            <a:pPr lvl="1"/>
            <a:r>
              <a:rPr lang="en-US" altLang="en-US" dirty="0"/>
              <a:t>“Best” means “data likelihood reaches maximum”</a:t>
            </a:r>
          </a:p>
          <a:p>
            <a:pPr lvl="1"/>
            <a:endParaRPr lang="en-US" altLang="en-US" dirty="0"/>
          </a:p>
          <a:p>
            <a:pPr lvl="1"/>
            <a:r>
              <a:rPr lang="en-US" altLang="en-US" dirty="0" smtClean="0"/>
              <a:t>Issue: </a:t>
            </a:r>
            <a:r>
              <a:rPr lang="en-US" altLang="en-US" dirty="0"/>
              <a:t>small </a:t>
            </a:r>
            <a:r>
              <a:rPr lang="en-US" altLang="en-US" dirty="0" smtClean="0"/>
              <a:t>sample size</a:t>
            </a:r>
            <a:endParaRPr lang="en-US" altLang="en-US" dirty="0"/>
          </a:p>
          <a:p>
            <a:r>
              <a:rPr lang="en-US" altLang="en-US" dirty="0"/>
              <a:t>Bayesian </a:t>
            </a:r>
            <a:r>
              <a:rPr lang="en-US" altLang="en-US" dirty="0" smtClean="0"/>
              <a:t>estimation </a:t>
            </a:r>
          </a:p>
          <a:p>
            <a:pPr lvl="1"/>
            <a:r>
              <a:rPr lang="en-US" altLang="en-US" dirty="0" smtClean="0"/>
              <a:t>“Best” means being consistent with our “prior” knowledge and explaining data well</a:t>
            </a:r>
          </a:p>
          <a:p>
            <a:pPr lvl="1"/>
            <a:endParaRPr lang="en-US" altLang="en-US" dirty="0">
              <a:sym typeface="Symbol" pitchFamily="18" charset="2"/>
            </a:endParaRPr>
          </a:p>
          <a:p>
            <a:pPr lvl="1"/>
            <a:r>
              <a:rPr lang="en-US" altLang="en-US" dirty="0" err="1" smtClean="0">
                <a:sym typeface="Symbol" pitchFamily="18" charset="2"/>
              </a:rPr>
              <a:t>A.k.a</a:t>
            </a:r>
            <a:r>
              <a:rPr lang="en-US" altLang="en-US" dirty="0" smtClean="0">
                <a:sym typeface="Symbol" pitchFamily="18" charset="2"/>
              </a:rPr>
              <a:t>, Maximum a Posterior estimation</a:t>
            </a:r>
          </a:p>
          <a:p>
            <a:pPr lvl="1"/>
            <a:r>
              <a:rPr lang="en-US" altLang="en-US" dirty="0" smtClean="0">
                <a:sym typeface="Symbol" pitchFamily="18" charset="2"/>
              </a:rPr>
              <a:t>Issue: </a:t>
            </a:r>
            <a:r>
              <a:rPr lang="en-US" altLang="en-US" dirty="0">
                <a:sym typeface="Symbol" pitchFamily="18" charset="2"/>
              </a:rPr>
              <a:t>how to define prior?</a:t>
            </a:r>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97D331B6-44EF-44C9-9B8C-E07E76159A89}" type="slidenum">
              <a:rPr lang="en-US" smtClean="0"/>
              <a:t>31</a:t>
            </a:fld>
            <a:endParaRPr lang="en-US"/>
          </a:p>
        </p:txBody>
      </p:sp>
      <mc:AlternateContent xmlns:mc="http://schemas.openxmlformats.org/markup-compatibility/2006" xmlns:a14="http://schemas.microsoft.com/office/drawing/2010/main">
        <mc:Choice Requires="a14">
          <p:sp>
            <p:nvSpPr>
              <p:cNvPr id="2" name="TextBox 1"/>
              <p:cNvSpPr txBox="1"/>
              <p:nvPr/>
            </p:nvSpPr>
            <p:spPr>
              <a:xfrm>
                <a:off x="2895600" y="2286000"/>
                <a:ext cx="3100016"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r>
                        <a:rPr lang="en-US" sz="2400" b="1" i="0" smtClean="0">
                          <a:latin typeface="Cambria Math"/>
                        </a:rPr>
                        <m:t>(</m:t>
                      </m:r>
                      <m:r>
                        <a:rPr lang="en-US" sz="2400" b="1" i="0" smtClean="0">
                          <a:latin typeface="Cambria Math"/>
                        </a:rPr>
                        <m:t>𝐗</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2895600" y="2286000"/>
                <a:ext cx="3100016" cy="477118"/>
              </a:xfrm>
              <a:prstGeom prst="rect">
                <a:avLst/>
              </a:prstGeom>
              <a:blipFill rotWithShape="0">
                <a:blip r:embed="rId2"/>
                <a:stretch>
                  <a:fillRect t="-3846"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551896" y="4419600"/>
                <a:ext cx="6366808" cy="4771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r>
                            <a:rPr lang="en-US" sz="2400" b="1" i="1" smtClean="0">
                              <a:latin typeface="Cambria Math"/>
                            </a:rPr>
                            <m:t>𝜽</m:t>
                          </m:r>
                        </m:e>
                      </m:acc>
                      <m:r>
                        <a:rPr lang="en-US" sz="2400" b="1" i="0" smtClean="0">
                          <a:latin typeface="Cambria Math"/>
                        </a:rPr>
                        <m:t>=</m:t>
                      </m:r>
                      <m:sSub>
                        <m:sSubPr>
                          <m:ctrlPr>
                            <a:rPr lang="en-US" sz="2400" b="1" i="1" smtClean="0">
                              <a:latin typeface="Cambria Math" panose="02040503050406030204" pitchFamily="18" charset="0"/>
                            </a:rPr>
                          </m:ctrlPr>
                        </m:sSubPr>
                        <m:e>
                          <m:r>
                            <a:rPr lang="en-US" sz="2400" b="1" i="0" smtClean="0">
                              <a:latin typeface="Cambria Math"/>
                            </a:rPr>
                            <m:t>𝐚𝐫𝐠𝐦𝐚</m:t>
                          </m:r>
                          <m:sSub>
                            <m:sSubPr>
                              <m:ctrlPr>
                                <a:rPr lang="en-US" sz="2400" b="1" i="1" smtClean="0">
                                  <a:latin typeface="Cambria Math" panose="02040503050406030204" pitchFamily="18" charset="0"/>
                                </a:rPr>
                              </m:ctrlPr>
                            </m:sSubPr>
                            <m:e>
                              <m:r>
                                <a:rPr lang="en-US" sz="2400" b="1" i="0" smtClean="0">
                                  <a:latin typeface="Cambria Math"/>
                                </a:rPr>
                                <m:t>𝐱</m:t>
                              </m:r>
                            </m:e>
                            <m:sub>
                              <m:r>
                                <a:rPr lang="en-US" sz="2400" b="1" i="1" smtClean="0">
                                  <a:latin typeface="Cambria Math"/>
                                </a:rPr>
                                <m:t>𝜽</m:t>
                              </m:r>
                            </m:sub>
                          </m:sSub>
                          <m:r>
                            <a:rPr lang="en-US" sz="2400" b="1" i="1" smtClean="0">
                              <a:latin typeface="Cambria Math"/>
                            </a:rPr>
                            <m:t>𝑷</m:t>
                          </m:r>
                          <m:d>
                            <m:dPr>
                              <m:ctrlPr>
                                <a:rPr lang="en-US" sz="2400" b="1" i="1" smtClean="0">
                                  <a:latin typeface="Cambria Math" panose="02040503050406030204" pitchFamily="18" charset="0"/>
                                </a:rPr>
                              </m:ctrlPr>
                            </m:dPr>
                            <m:e>
                              <m:r>
                                <a:rPr lang="en-US" sz="2400" b="1" i="1" smtClean="0">
                                  <a:latin typeface="Cambria Math"/>
                                </a:rPr>
                                <m:t>𝜽</m:t>
                              </m:r>
                            </m:e>
                            <m:e>
                              <m:r>
                                <a:rPr lang="en-US" sz="2400" b="1" i="1" smtClean="0">
                                  <a:latin typeface="Cambria Math"/>
                                </a:rPr>
                                <m:t>𝑿</m:t>
                              </m:r>
                            </m:e>
                          </m:d>
                          <m:r>
                            <a:rPr lang="en-US" sz="2400" b="1" i="1" smtClean="0">
                              <a:latin typeface="Cambria Math"/>
                            </a:rPr>
                            <m:t>=</m:t>
                          </m:r>
                          <m:r>
                            <a:rPr lang="en-US" sz="2400" b="1" i="0" smtClean="0">
                              <a:latin typeface="Cambria Math"/>
                            </a:rPr>
                            <m:t>𝐚𝐫𝐠𝐦𝐚𝐱</m:t>
                          </m:r>
                        </m:e>
                        <m:sub>
                          <m:r>
                            <a:rPr lang="en-US" sz="2400" b="1" i="1" smtClean="0">
                              <a:latin typeface="Cambria Math"/>
                            </a:rPr>
                            <m:t>𝜽</m:t>
                          </m:r>
                        </m:sub>
                      </m:sSub>
                      <m:r>
                        <a:rPr lang="en-US" sz="2400" b="1" i="0" smtClean="0">
                          <a:latin typeface="Cambria Math"/>
                        </a:rPr>
                        <m:t>𝐏</m:t>
                      </m:r>
                      <m:d>
                        <m:dPr>
                          <m:ctrlPr>
                            <a:rPr lang="en-US" sz="2400" b="1" i="1" smtClean="0">
                              <a:latin typeface="Cambria Math" panose="02040503050406030204" pitchFamily="18" charset="0"/>
                            </a:rPr>
                          </m:ctrlPr>
                        </m:dPr>
                        <m:e>
                          <m:r>
                            <a:rPr lang="en-US" sz="2400" b="1" i="0" smtClean="0">
                              <a:latin typeface="Cambria Math"/>
                            </a:rPr>
                            <m:t>𝐗</m:t>
                          </m:r>
                        </m:e>
                        <m:e>
                          <m:r>
                            <a:rPr lang="en-US" sz="2400" b="1" i="1" smtClean="0">
                              <a:latin typeface="Cambria Math"/>
                            </a:rPr>
                            <m:t>𝜽</m:t>
                          </m:r>
                        </m:e>
                      </m:d>
                      <m:r>
                        <a:rPr lang="en-US" sz="2400" b="1" i="0" smtClean="0">
                          <a:latin typeface="Cambria Math"/>
                        </a:rPr>
                        <m:t>𝐏</m:t>
                      </m:r>
                      <m:r>
                        <a:rPr lang="en-US" sz="2400" b="1" i="0" smtClean="0">
                          <a:latin typeface="Cambria Math"/>
                        </a:rPr>
                        <m:t>(</m:t>
                      </m:r>
                      <m:r>
                        <a:rPr lang="en-US" sz="2400" b="1" i="1" smtClean="0">
                          <a:latin typeface="Cambria Math"/>
                        </a:rPr>
                        <m:t>𝜽</m:t>
                      </m:r>
                      <m:r>
                        <a:rPr lang="en-US" sz="2400" b="1" i="0" smtClean="0">
                          <a:latin typeface="Cambria Math"/>
                        </a:rPr>
                        <m:t>) </m:t>
                      </m:r>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551896" y="4419600"/>
                <a:ext cx="6366808" cy="477118"/>
              </a:xfrm>
              <a:prstGeom prst="rect">
                <a:avLst/>
              </a:prstGeom>
              <a:blipFill rotWithShape="0">
                <a:blip r:embed="rId3"/>
                <a:stretch>
                  <a:fillRect t="-3846" b="-17949"/>
                </a:stretch>
              </a:blipFill>
            </p:spPr>
            <p:txBody>
              <a:bodyPr/>
              <a:lstStyle/>
              <a:p>
                <a:r>
                  <a:rPr lang="en-US">
                    <a:noFill/>
                  </a:rPr>
                  <a:t> </a:t>
                </a:r>
              </a:p>
            </p:txBody>
          </p:sp>
        </mc:Fallback>
      </mc:AlternateContent>
      <p:sp>
        <p:nvSpPr>
          <p:cNvPr id="3" name="TextBox 2"/>
          <p:cNvSpPr txBox="1"/>
          <p:nvPr/>
        </p:nvSpPr>
        <p:spPr>
          <a:xfrm>
            <a:off x="5715000" y="2971800"/>
            <a:ext cx="3048000" cy="369332"/>
          </a:xfrm>
          <a:prstGeom prst="rect">
            <a:avLst/>
          </a:prstGeom>
          <a:noFill/>
        </p:spPr>
        <p:txBody>
          <a:bodyPr wrap="square" rtlCol="0">
            <a:spAutoFit/>
          </a:bodyPr>
          <a:lstStyle/>
          <a:p>
            <a:r>
              <a:rPr lang="en-US" i="1" dirty="0" smtClean="0">
                <a:solidFill>
                  <a:srgbClr val="FF0000"/>
                </a:solidFill>
              </a:rPr>
              <a:t>ML: </a:t>
            </a:r>
            <a:r>
              <a:rPr lang="en-US" i="1" dirty="0" err="1" smtClean="0">
                <a:solidFill>
                  <a:srgbClr val="FF0000"/>
                </a:solidFill>
              </a:rPr>
              <a:t>Frequentist’s</a:t>
            </a:r>
            <a:r>
              <a:rPr lang="en-US" i="1" dirty="0" smtClean="0">
                <a:solidFill>
                  <a:srgbClr val="FF0000"/>
                </a:solidFill>
              </a:rPr>
              <a:t> point of view</a:t>
            </a:r>
            <a:endParaRPr lang="en-US" i="1" dirty="0">
              <a:solidFill>
                <a:srgbClr val="FF0000"/>
              </a:solidFill>
            </a:endParaRPr>
          </a:p>
        </p:txBody>
      </p:sp>
      <p:sp>
        <p:nvSpPr>
          <p:cNvPr id="9" name="TextBox 8"/>
          <p:cNvSpPr txBox="1"/>
          <p:nvPr/>
        </p:nvSpPr>
        <p:spPr>
          <a:xfrm>
            <a:off x="5791200" y="5489972"/>
            <a:ext cx="3048000" cy="369332"/>
          </a:xfrm>
          <a:prstGeom prst="rect">
            <a:avLst/>
          </a:prstGeom>
          <a:noFill/>
        </p:spPr>
        <p:txBody>
          <a:bodyPr wrap="square" rtlCol="0">
            <a:spAutoFit/>
          </a:bodyPr>
          <a:lstStyle/>
          <a:p>
            <a:r>
              <a:rPr lang="en-US" i="1" dirty="0" smtClean="0">
                <a:solidFill>
                  <a:srgbClr val="FF0000"/>
                </a:solidFill>
              </a:rPr>
              <a:t>MAP: Bayesian’s point of view</a:t>
            </a:r>
            <a:endParaRPr lang="en-US" i="1" dirty="0">
              <a:solidFill>
                <a:srgbClr val="FF0000"/>
              </a:solidFill>
            </a:endParaRPr>
          </a:p>
        </p:txBody>
      </p:sp>
    </p:spTree>
    <p:extLst>
      <p:ext uri="{BB962C8B-B14F-4D97-AF65-F5344CB8AC3E}">
        <p14:creationId xmlns:p14="http://schemas.microsoft.com/office/powerpoint/2010/main" val="398607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694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694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Illustration of Bayesian </a:t>
            </a:r>
            <a:r>
              <a:rPr lang="en-US" altLang="en-US" dirty="0" smtClean="0"/>
              <a:t>estimation</a:t>
            </a:r>
            <a:endParaRPr lang="en-US" altLang="en-US" dirty="0"/>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 6501: Text Mining</a:t>
            </a:r>
            <a:endParaRPr lang="en-US"/>
          </a:p>
        </p:txBody>
      </p:sp>
      <p:sp>
        <p:nvSpPr>
          <p:cNvPr id="4" name="Slide Number Placeholder 3"/>
          <p:cNvSpPr>
            <a:spLocks noGrp="1"/>
          </p:cNvSpPr>
          <p:nvPr>
            <p:ph type="sldNum" sz="quarter" idx="12"/>
          </p:nvPr>
        </p:nvSpPr>
        <p:spPr/>
        <p:txBody>
          <a:bodyPr/>
          <a:lstStyle/>
          <a:p>
            <a:fld id="{97D331B6-44EF-44C9-9B8C-E07E76159A89}" type="slidenum">
              <a:rPr lang="en-US" smtClean="0"/>
              <a:t>32</a:t>
            </a:fld>
            <a:endParaRPr lang="en-US"/>
          </a:p>
        </p:txBody>
      </p:sp>
      <p:sp>
        <p:nvSpPr>
          <p:cNvPr id="495619" name="Line 3"/>
          <p:cNvSpPr>
            <a:spLocks noChangeShapeType="1"/>
          </p:cNvSpPr>
          <p:nvPr/>
        </p:nvSpPr>
        <p:spPr bwMode="auto">
          <a:xfrm>
            <a:off x="762000" y="4953000"/>
            <a:ext cx="7543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20" name="Group 4"/>
          <p:cNvGrpSpPr>
            <a:grpSpLocks/>
          </p:cNvGrpSpPr>
          <p:nvPr/>
        </p:nvGrpSpPr>
        <p:grpSpPr bwMode="auto">
          <a:xfrm>
            <a:off x="598487" y="3870325"/>
            <a:ext cx="4495800" cy="1035050"/>
            <a:chOff x="370" y="2380"/>
            <a:chExt cx="2832" cy="652"/>
          </a:xfrm>
        </p:grpSpPr>
        <p:sp>
          <p:nvSpPr>
            <p:cNvPr id="495621" name="Freeform 5"/>
            <p:cNvSpPr>
              <a:spLocks/>
            </p:cNvSpPr>
            <p:nvPr/>
          </p:nvSpPr>
          <p:spPr bwMode="auto">
            <a:xfrm>
              <a:off x="432" y="2688"/>
              <a:ext cx="2770" cy="344"/>
            </a:xfrm>
            <a:custGeom>
              <a:avLst/>
              <a:gdLst>
                <a:gd name="T0" fmla="*/ 0 w 960"/>
                <a:gd name="T1" fmla="*/ 336 h 344"/>
                <a:gd name="T2" fmla="*/ 240 w 960"/>
                <a:gd name="T3" fmla="*/ 288 h 344"/>
                <a:gd name="T4" fmla="*/ 480 w 960"/>
                <a:gd name="T5" fmla="*/ 0 h 344"/>
                <a:gd name="T6" fmla="*/ 816 w 960"/>
                <a:gd name="T7" fmla="*/ 288 h 344"/>
                <a:gd name="T8" fmla="*/ 960 w 960"/>
                <a:gd name="T9" fmla="*/ 336 h 344"/>
              </a:gdLst>
              <a:ahLst/>
              <a:cxnLst>
                <a:cxn ang="0">
                  <a:pos x="T0" y="T1"/>
                </a:cxn>
                <a:cxn ang="0">
                  <a:pos x="T2" y="T3"/>
                </a:cxn>
                <a:cxn ang="0">
                  <a:pos x="T4" y="T5"/>
                </a:cxn>
                <a:cxn ang="0">
                  <a:pos x="T6" y="T7"/>
                </a:cxn>
                <a:cxn ang="0">
                  <a:pos x="T8" y="T9"/>
                </a:cxn>
              </a:cxnLst>
              <a:rect l="0" t="0" r="r" b="b"/>
              <a:pathLst>
                <a:path w="960" h="344">
                  <a:moveTo>
                    <a:pt x="0" y="336"/>
                  </a:moveTo>
                  <a:cubicBezTo>
                    <a:pt x="80" y="340"/>
                    <a:pt x="160" y="344"/>
                    <a:pt x="240" y="288"/>
                  </a:cubicBezTo>
                  <a:cubicBezTo>
                    <a:pt x="320" y="232"/>
                    <a:pt x="384" y="0"/>
                    <a:pt x="480" y="0"/>
                  </a:cubicBezTo>
                  <a:cubicBezTo>
                    <a:pt x="576" y="0"/>
                    <a:pt x="736" y="232"/>
                    <a:pt x="816" y="288"/>
                  </a:cubicBezTo>
                  <a:cubicBezTo>
                    <a:pt x="896" y="344"/>
                    <a:pt x="928" y="340"/>
                    <a:pt x="960" y="33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2" name="Text Box 6"/>
            <p:cNvSpPr txBox="1">
              <a:spLocks noChangeArrowheads="1"/>
            </p:cNvSpPr>
            <p:nvPr/>
          </p:nvSpPr>
          <p:spPr bwMode="auto">
            <a:xfrm>
              <a:off x="370" y="2380"/>
              <a:ext cx="6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a:t>Prior: p(</a:t>
              </a:r>
              <a:r>
                <a:rPr lang="en-US" altLang="en-US" b="1" dirty="0">
                  <a:sym typeface="Symbol" pitchFamily="18" charset="2"/>
                </a:rPr>
                <a:t>)</a:t>
              </a:r>
            </a:p>
          </p:txBody>
        </p:sp>
        <p:sp>
          <p:nvSpPr>
            <p:cNvPr id="495623" name="Line 7"/>
            <p:cNvSpPr>
              <a:spLocks noChangeShapeType="1"/>
            </p:cNvSpPr>
            <p:nvPr/>
          </p:nvSpPr>
          <p:spPr bwMode="auto">
            <a:xfrm>
              <a:off x="1090" y="2524"/>
              <a:ext cx="67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5624" name="Group 8"/>
          <p:cNvGrpSpPr>
            <a:grpSpLocks/>
          </p:cNvGrpSpPr>
          <p:nvPr/>
        </p:nvGrpSpPr>
        <p:grpSpPr bwMode="auto">
          <a:xfrm>
            <a:off x="3733800" y="2382838"/>
            <a:ext cx="5183188" cy="2366963"/>
            <a:chOff x="2352" y="1501"/>
            <a:chExt cx="3265" cy="1491"/>
          </a:xfrm>
        </p:grpSpPr>
        <p:sp>
          <p:nvSpPr>
            <p:cNvPr id="495625" name="Freeform 9"/>
            <p:cNvSpPr>
              <a:spLocks/>
            </p:cNvSpPr>
            <p:nvPr/>
          </p:nvSpPr>
          <p:spPr bwMode="auto">
            <a:xfrm>
              <a:off x="2352" y="2016"/>
              <a:ext cx="2908" cy="976"/>
            </a:xfrm>
            <a:custGeom>
              <a:avLst/>
              <a:gdLst>
                <a:gd name="T0" fmla="*/ 0 w 1008"/>
                <a:gd name="T1" fmla="*/ 976 h 976"/>
                <a:gd name="T2" fmla="*/ 240 w 1008"/>
                <a:gd name="T3" fmla="*/ 640 h 976"/>
                <a:gd name="T4" fmla="*/ 432 w 1008"/>
                <a:gd name="T5" fmla="*/ 16 h 976"/>
                <a:gd name="T6" fmla="*/ 768 w 1008"/>
                <a:gd name="T7" fmla="*/ 736 h 976"/>
                <a:gd name="T8" fmla="*/ 1008 w 1008"/>
                <a:gd name="T9" fmla="*/ 928 h 976"/>
              </a:gdLst>
              <a:ahLst/>
              <a:cxnLst>
                <a:cxn ang="0">
                  <a:pos x="T0" y="T1"/>
                </a:cxn>
                <a:cxn ang="0">
                  <a:pos x="T2" y="T3"/>
                </a:cxn>
                <a:cxn ang="0">
                  <a:pos x="T4" y="T5"/>
                </a:cxn>
                <a:cxn ang="0">
                  <a:pos x="T6" y="T7"/>
                </a:cxn>
                <a:cxn ang="0">
                  <a:pos x="T8" y="T9"/>
                </a:cxn>
              </a:cxnLst>
              <a:rect l="0" t="0" r="r" b="b"/>
              <a:pathLst>
                <a:path w="1008" h="976">
                  <a:moveTo>
                    <a:pt x="0" y="976"/>
                  </a:moveTo>
                  <a:cubicBezTo>
                    <a:pt x="84" y="888"/>
                    <a:pt x="168" y="800"/>
                    <a:pt x="240" y="640"/>
                  </a:cubicBezTo>
                  <a:cubicBezTo>
                    <a:pt x="312" y="480"/>
                    <a:pt x="344" y="0"/>
                    <a:pt x="432" y="16"/>
                  </a:cubicBezTo>
                  <a:cubicBezTo>
                    <a:pt x="520" y="32"/>
                    <a:pt x="672" y="584"/>
                    <a:pt x="768" y="736"/>
                  </a:cubicBezTo>
                  <a:cubicBezTo>
                    <a:pt x="864" y="888"/>
                    <a:pt x="936" y="908"/>
                    <a:pt x="1008" y="92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6" name="Text Box 10"/>
            <p:cNvSpPr txBox="1">
              <a:spLocks noChangeArrowheads="1"/>
            </p:cNvSpPr>
            <p:nvPr/>
          </p:nvSpPr>
          <p:spPr bwMode="auto">
            <a:xfrm>
              <a:off x="4318" y="1501"/>
              <a:ext cx="1299" cy="40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t>Likelihood:</a:t>
              </a:r>
            </a:p>
            <a:p>
              <a:r>
                <a:rPr lang="en-US" altLang="en-US" b="1" dirty="0"/>
                <a:t> p(X|</a:t>
              </a:r>
              <a:r>
                <a:rPr lang="en-US" altLang="en-US" b="1" dirty="0">
                  <a:sym typeface="Symbol" pitchFamily="18" charset="2"/>
                </a:rPr>
                <a:t></a:t>
              </a:r>
              <a:r>
                <a:rPr lang="en-US" altLang="en-US" b="1" dirty="0" smtClean="0">
                  <a:sym typeface="Symbol" pitchFamily="18" charset="2"/>
                </a:rPr>
                <a:t>) X</a:t>
              </a:r>
              <a:r>
                <a:rPr lang="en-US" altLang="en-US" b="1" dirty="0">
                  <a:sym typeface="Symbol" pitchFamily="18" charset="2"/>
                </a:rPr>
                <a:t>=(x</a:t>
              </a:r>
              <a:r>
                <a:rPr lang="en-US" altLang="en-US" b="1" baseline="-25000" dirty="0">
                  <a:sym typeface="Symbol" pitchFamily="18" charset="2"/>
                </a:rPr>
                <a:t>1</a:t>
              </a:r>
              <a:r>
                <a:rPr lang="en-US" altLang="en-US" b="1" dirty="0">
                  <a:sym typeface="Symbol" pitchFamily="18" charset="2"/>
                </a:rPr>
                <a:t>,…,</a:t>
              </a:r>
              <a:r>
                <a:rPr lang="en-US" altLang="en-US" b="1" dirty="0" err="1">
                  <a:sym typeface="Symbol" pitchFamily="18" charset="2"/>
                </a:rPr>
                <a:t>x</a:t>
              </a:r>
              <a:r>
                <a:rPr lang="en-US" altLang="en-US" b="1" baseline="-25000" dirty="0" err="1">
                  <a:sym typeface="Symbol" pitchFamily="18" charset="2"/>
                </a:rPr>
                <a:t>N</a:t>
              </a:r>
              <a:r>
                <a:rPr lang="en-US" altLang="en-US" b="1" dirty="0">
                  <a:sym typeface="Symbol" pitchFamily="18" charset="2"/>
                </a:rPr>
                <a:t>)</a:t>
              </a:r>
            </a:p>
          </p:txBody>
        </p:sp>
        <p:sp>
          <p:nvSpPr>
            <p:cNvPr id="495627" name="Line 11"/>
            <p:cNvSpPr>
              <a:spLocks noChangeShapeType="1"/>
            </p:cNvSpPr>
            <p:nvPr/>
          </p:nvSpPr>
          <p:spPr bwMode="auto">
            <a:xfrm flipH="1">
              <a:off x="3864" y="1672"/>
              <a:ext cx="432"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28" name="Text Box 12"/>
          <p:cNvSpPr txBox="1">
            <a:spLocks noChangeArrowheads="1"/>
          </p:cNvSpPr>
          <p:nvPr/>
        </p:nvSpPr>
        <p:spPr bwMode="auto">
          <a:xfrm>
            <a:off x="2667000" y="1524000"/>
            <a:ext cx="20939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t>Posterior:</a:t>
            </a:r>
          </a:p>
          <a:p>
            <a:r>
              <a:rPr lang="en-US" altLang="en-US" b="1"/>
              <a:t> p(</a:t>
            </a:r>
            <a:r>
              <a:rPr lang="en-US" altLang="en-US" b="1">
                <a:sym typeface="Symbol" pitchFamily="18" charset="2"/>
              </a:rPr>
              <a:t>|X) </a:t>
            </a:r>
            <a:r>
              <a:rPr lang="en-US" altLang="en-US" b="1"/>
              <a:t>p(X|</a:t>
            </a:r>
            <a:r>
              <a:rPr lang="en-US" altLang="en-US" b="1">
                <a:sym typeface="Symbol" pitchFamily="18" charset="2"/>
              </a:rPr>
              <a:t>)</a:t>
            </a:r>
            <a:r>
              <a:rPr lang="en-US" altLang="en-US" b="1"/>
              <a:t>p(</a:t>
            </a:r>
            <a:r>
              <a:rPr lang="en-US" altLang="en-US" b="1">
                <a:sym typeface="Symbol" pitchFamily="18" charset="2"/>
              </a:rPr>
              <a:t>)</a:t>
            </a:r>
          </a:p>
          <a:p>
            <a:endParaRPr lang="en-US" altLang="en-US" b="1">
              <a:sym typeface="Symbol" pitchFamily="18" charset="2"/>
            </a:endParaRPr>
          </a:p>
        </p:txBody>
      </p:sp>
      <p:grpSp>
        <p:nvGrpSpPr>
          <p:cNvPr id="495629" name="Group 13"/>
          <p:cNvGrpSpPr>
            <a:grpSpLocks/>
          </p:cNvGrpSpPr>
          <p:nvPr/>
        </p:nvGrpSpPr>
        <p:grpSpPr bwMode="auto">
          <a:xfrm>
            <a:off x="3048000" y="2209800"/>
            <a:ext cx="3078163" cy="2641600"/>
            <a:chOff x="1920" y="1392"/>
            <a:chExt cx="1939" cy="1664"/>
          </a:xfrm>
        </p:grpSpPr>
        <p:sp>
          <p:nvSpPr>
            <p:cNvPr id="495630" name="Freeform 14"/>
            <p:cNvSpPr>
              <a:spLocks/>
            </p:cNvSpPr>
            <p:nvPr/>
          </p:nvSpPr>
          <p:spPr bwMode="auto">
            <a:xfrm>
              <a:off x="1920" y="1488"/>
              <a:ext cx="1939" cy="1568"/>
            </a:xfrm>
            <a:custGeom>
              <a:avLst/>
              <a:gdLst>
                <a:gd name="T0" fmla="*/ 0 w 672"/>
                <a:gd name="T1" fmla="*/ 1568 h 1568"/>
                <a:gd name="T2" fmla="*/ 240 w 672"/>
                <a:gd name="T3" fmla="*/ 1136 h 1568"/>
                <a:gd name="T4" fmla="*/ 336 w 672"/>
                <a:gd name="T5" fmla="*/ 128 h 1568"/>
                <a:gd name="T6" fmla="*/ 384 w 672"/>
                <a:gd name="T7" fmla="*/ 368 h 1568"/>
                <a:gd name="T8" fmla="*/ 432 w 672"/>
                <a:gd name="T9" fmla="*/ 1232 h 1568"/>
                <a:gd name="T10" fmla="*/ 672 w 672"/>
                <a:gd name="T11" fmla="*/ 1568 h 1568"/>
              </a:gdLst>
              <a:ahLst/>
              <a:cxnLst>
                <a:cxn ang="0">
                  <a:pos x="T0" y="T1"/>
                </a:cxn>
                <a:cxn ang="0">
                  <a:pos x="T2" y="T3"/>
                </a:cxn>
                <a:cxn ang="0">
                  <a:pos x="T4" y="T5"/>
                </a:cxn>
                <a:cxn ang="0">
                  <a:pos x="T6" y="T7"/>
                </a:cxn>
                <a:cxn ang="0">
                  <a:pos x="T8" y="T9"/>
                </a:cxn>
                <a:cxn ang="0">
                  <a:pos x="T10" y="T11"/>
                </a:cxn>
              </a:cxnLst>
              <a:rect l="0" t="0" r="r" b="b"/>
              <a:pathLst>
                <a:path w="672" h="1568">
                  <a:moveTo>
                    <a:pt x="0" y="1568"/>
                  </a:moveTo>
                  <a:cubicBezTo>
                    <a:pt x="92" y="1472"/>
                    <a:pt x="184" y="1376"/>
                    <a:pt x="240" y="1136"/>
                  </a:cubicBezTo>
                  <a:cubicBezTo>
                    <a:pt x="296" y="896"/>
                    <a:pt x="312" y="256"/>
                    <a:pt x="336" y="128"/>
                  </a:cubicBezTo>
                  <a:cubicBezTo>
                    <a:pt x="360" y="0"/>
                    <a:pt x="368" y="184"/>
                    <a:pt x="384" y="368"/>
                  </a:cubicBezTo>
                  <a:cubicBezTo>
                    <a:pt x="400" y="552"/>
                    <a:pt x="384" y="1032"/>
                    <a:pt x="432" y="1232"/>
                  </a:cubicBezTo>
                  <a:cubicBezTo>
                    <a:pt x="480" y="1432"/>
                    <a:pt x="576" y="1500"/>
                    <a:pt x="672" y="1568"/>
                  </a:cubicBezTo>
                </a:path>
              </a:pathLst>
            </a:custGeom>
            <a:noFill/>
            <a:ln w="31750"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1" name="Line 15"/>
            <p:cNvSpPr>
              <a:spLocks noChangeShapeType="1"/>
            </p:cNvSpPr>
            <p:nvPr/>
          </p:nvSpPr>
          <p:spPr bwMode="auto">
            <a:xfrm>
              <a:off x="2592" y="1392"/>
              <a:ext cx="144"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2" name="Line 16"/>
          <p:cNvSpPr>
            <a:spLocks noChangeShapeType="1"/>
          </p:cNvSpPr>
          <p:nvPr/>
        </p:nvSpPr>
        <p:spPr bwMode="auto">
          <a:xfrm>
            <a:off x="2895600" y="4191000"/>
            <a:ext cx="4763"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3" name="Text Box 17"/>
          <p:cNvSpPr txBox="1">
            <a:spLocks noChangeArrowheads="1"/>
          </p:cNvSpPr>
          <p:nvPr/>
        </p:nvSpPr>
        <p:spPr bwMode="auto">
          <a:xfrm>
            <a:off x="8077200" y="5029200"/>
            <a:ext cx="290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p>
        </p:txBody>
      </p:sp>
      <p:grpSp>
        <p:nvGrpSpPr>
          <p:cNvPr id="495634" name="Group 18"/>
          <p:cNvGrpSpPr>
            <a:grpSpLocks/>
          </p:cNvGrpSpPr>
          <p:nvPr/>
        </p:nvGrpSpPr>
        <p:grpSpPr bwMode="auto">
          <a:xfrm>
            <a:off x="1055688" y="5029204"/>
            <a:ext cx="1728786" cy="750888"/>
            <a:chOff x="665" y="3168"/>
            <a:chExt cx="1089" cy="473"/>
          </a:xfrm>
        </p:grpSpPr>
        <p:sp>
          <p:nvSpPr>
            <p:cNvPr id="495635" name="Text Box 19"/>
            <p:cNvSpPr txBox="1">
              <a:spLocks noChangeArrowheads="1"/>
            </p:cNvSpPr>
            <p:nvPr/>
          </p:nvSpPr>
          <p:spPr bwMode="auto">
            <a:xfrm>
              <a:off x="665" y="3408"/>
              <a:ext cx="1034"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dirty="0" smtClean="0">
                  <a:sym typeface="Symbol" pitchFamily="18" charset="2"/>
                </a:rPr>
                <a:t></a:t>
              </a:r>
              <a:r>
                <a:rPr lang="en-US" altLang="en-US" b="1" baseline="-25000" dirty="0" smtClean="0">
                  <a:sym typeface="Symbol" pitchFamily="18" charset="2"/>
                </a:rPr>
                <a:t></a:t>
              </a:r>
              <a:r>
                <a:rPr lang="en-US" altLang="en-US" b="1" dirty="0">
                  <a:sym typeface="Symbol" pitchFamily="18" charset="2"/>
                </a:rPr>
                <a:t>: prior mode </a:t>
              </a:r>
            </a:p>
          </p:txBody>
        </p:sp>
        <p:sp>
          <p:nvSpPr>
            <p:cNvPr id="495636" name="Line 20"/>
            <p:cNvSpPr>
              <a:spLocks noChangeShapeType="1"/>
            </p:cNvSpPr>
            <p:nvPr/>
          </p:nvSpPr>
          <p:spPr bwMode="auto">
            <a:xfrm flipV="1">
              <a:off x="1200" y="3168"/>
              <a:ext cx="55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37" name="Line 21"/>
          <p:cNvSpPr>
            <a:spLocks noChangeShapeType="1"/>
          </p:cNvSpPr>
          <p:nvPr/>
        </p:nvSpPr>
        <p:spPr bwMode="auto">
          <a:xfrm>
            <a:off x="5715000" y="3124200"/>
            <a:ext cx="4763"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38" name="Group 22"/>
          <p:cNvGrpSpPr>
            <a:grpSpLocks/>
          </p:cNvGrpSpPr>
          <p:nvPr/>
        </p:nvGrpSpPr>
        <p:grpSpPr bwMode="auto">
          <a:xfrm>
            <a:off x="5867400" y="5105400"/>
            <a:ext cx="2289175" cy="793750"/>
            <a:chOff x="3696" y="3216"/>
            <a:chExt cx="1442" cy="500"/>
          </a:xfrm>
        </p:grpSpPr>
        <p:sp>
          <p:nvSpPr>
            <p:cNvPr id="495639" name="Text Box 23"/>
            <p:cNvSpPr txBox="1">
              <a:spLocks noChangeArrowheads="1"/>
            </p:cNvSpPr>
            <p:nvPr/>
          </p:nvSpPr>
          <p:spPr bwMode="auto">
            <a:xfrm>
              <a:off x="4128" y="3504"/>
              <a:ext cx="101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ym typeface="Symbol" pitchFamily="18" charset="2"/>
                </a:rPr>
                <a:t></a:t>
              </a:r>
              <a:r>
                <a:rPr lang="en-US" altLang="en-US" b="1" baseline="-25000">
                  <a:sym typeface="Symbol" pitchFamily="18" charset="2"/>
                </a:rPr>
                <a:t>ml</a:t>
              </a:r>
              <a:r>
                <a:rPr lang="en-US" altLang="en-US" b="1">
                  <a:sym typeface="Symbol" pitchFamily="18" charset="2"/>
                </a:rPr>
                <a:t>: ML estimate</a:t>
              </a:r>
            </a:p>
          </p:txBody>
        </p:sp>
        <p:sp>
          <p:nvSpPr>
            <p:cNvPr id="495640" name="Line 24"/>
            <p:cNvSpPr>
              <a:spLocks noChangeShapeType="1"/>
            </p:cNvSpPr>
            <p:nvPr/>
          </p:nvSpPr>
          <p:spPr bwMode="auto">
            <a:xfrm flipH="1" flipV="1">
              <a:off x="3696" y="3216"/>
              <a:ext cx="76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5641" name="Line 25"/>
          <p:cNvSpPr>
            <a:spLocks noChangeShapeType="1"/>
          </p:cNvSpPr>
          <p:nvPr/>
        </p:nvSpPr>
        <p:spPr bwMode="auto">
          <a:xfrm>
            <a:off x="4648200" y="2209800"/>
            <a:ext cx="0" cy="3048000"/>
          </a:xfrm>
          <a:prstGeom prst="line">
            <a:avLst/>
          </a:prstGeom>
          <a:noFill/>
          <a:ln w="317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42" name="Group 26"/>
          <p:cNvGrpSpPr>
            <a:grpSpLocks/>
          </p:cNvGrpSpPr>
          <p:nvPr/>
        </p:nvGrpSpPr>
        <p:grpSpPr bwMode="auto">
          <a:xfrm>
            <a:off x="3733801" y="5029206"/>
            <a:ext cx="1897063" cy="838201"/>
            <a:chOff x="2352" y="3168"/>
            <a:chExt cx="1195" cy="528"/>
          </a:xfrm>
        </p:grpSpPr>
        <p:sp>
          <p:nvSpPr>
            <p:cNvPr id="495643" name="Text Box 27"/>
            <p:cNvSpPr txBox="1">
              <a:spLocks noChangeArrowheads="1"/>
            </p:cNvSpPr>
            <p:nvPr/>
          </p:nvSpPr>
          <p:spPr bwMode="auto">
            <a:xfrm>
              <a:off x="2352" y="3463"/>
              <a:ext cx="1195" cy="23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smtClean="0">
                  <a:sym typeface="Symbol" pitchFamily="18" charset="2"/>
                </a:rPr>
                <a:t></a:t>
              </a:r>
              <a:r>
                <a:rPr lang="en-US" altLang="en-US" b="1" dirty="0">
                  <a:sym typeface="Symbol" pitchFamily="18" charset="2"/>
                </a:rPr>
                <a:t>: posterior mode </a:t>
              </a:r>
            </a:p>
          </p:txBody>
        </p:sp>
        <p:sp>
          <p:nvSpPr>
            <p:cNvPr id="495644" name="Line 28"/>
            <p:cNvSpPr>
              <a:spLocks noChangeShapeType="1"/>
            </p:cNvSpPr>
            <p:nvPr/>
          </p:nvSpPr>
          <p:spPr bwMode="auto">
            <a:xfrm flipV="1">
              <a:off x="2736" y="316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773880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56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56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56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562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56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563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56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563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56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5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28" grpId="0"/>
      <p:bldP spid="495632" grpId="0" animBg="1"/>
      <p:bldP spid="495637" grpId="0" animBg="1"/>
      <p:bldP spid="49564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en-US" dirty="0"/>
              <a:t>Maximum </a:t>
            </a:r>
            <a:r>
              <a:rPr lang="en-US" altLang="en-US" dirty="0" smtClean="0"/>
              <a:t>likelihood estimation</a:t>
            </a:r>
            <a:endParaRPr lang="en-US" alt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US" altLang="en-US" sz="2400" dirty="0" smtClean="0"/>
                  <a:t>Data: a collection of words, </a:t>
                </a:r>
                <a14:m>
                  <m:oMath xmlns:m="http://schemas.openxmlformats.org/officeDocument/2006/math">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𝑤</m:t>
                        </m:r>
                      </m:e>
                      <m:sub>
                        <m:r>
                          <a:rPr lang="en-US" altLang="en-US" sz="2400" b="0" i="1" smtClean="0">
                            <a:latin typeface="Cambria Math" panose="02040503050406030204" pitchFamily="18" charset="0"/>
                          </a:rPr>
                          <m:t>𝑛</m:t>
                        </m:r>
                      </m:sub>
                    </m:sSub>
                  </m:oMath>
                </a14:m>
                <a:endParaRPr lang="en-US" altLang="en-US" sz="2400" dirty="0"/>
              </a:p>
              <a:p>
                <a:r>
                  <a:rPr lang="en-US" altLang="en-US" sz="2400" dirty="0"/>
                  <a:t>Model: multinomial distribution </a:t>
                </a:r>
                <a14:m>
                  <m:oMath xmlns:m="http://schemas.openxmlformats.org/officeDocument/2006/math">
                    <m:r>
                      <m:rPr>
                        <m:sty m:val="p"/>
                      </m:rPr>
                      <a:rPr lang="en-US" altLang="en-US" sz="2400" b="0" i="0" smtClean="0">
                        <a:latin typeface="Cambria Math"/>
                      </a:rPr>
                      <m:t>p</m:t>
                    </m:r>
                    <m:r>
                      <a:rPr lang="en-US" altLang="en-US" sz="2400" b="0" i="1" smtClean="0">
                        <a:latin typeface="Cambria Math"/>
                      </a:rPr>
                      <m:t>(</m:t>
                    </m:r>
                    <m:r>
                      <a:rPr lang="en-US" altLang="en-US" sz="2400" b="0" i="1" smtClean="0">
                        <a:latin typeface="Cambria Math"/>
                      </a:rPr>
                      <m:t>𝑊</m:t>
                    </m:r>
                    <m:r>
                      <a:rPr lang="en-US" altLang="en-US" sz="2400" b="0" i="1" smtClean="0">
                        <a:latin typeface="Cambria Math"/>
                      </a:rPr>
                      <m:t>)</m:t>
                    </m:r>
                  </m:oMath>
                </a14:m>
                <a:r>
                  <a:rPr lang="en-US" altLang="en-US" sz="2400" dirty="0" smtClean="0"/>
                  <a:t> </a:t>
                </a:r>
                <a:r>
                  <a:rPr lang="en-US" altLang="en-US" sz="2400" dirty="0"/>
                  <a:t>with </a:t>
                </a:r>
                <a:r>
                  <a:rPr lang="en-US" altLang="en-US" sz="2400" dirty="0" smtClean="0"/>
                  <a:t>parameters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a:rPr>
                          <m:t>𝜃</m:t>
                        </m:r>
                      </m:e>
                      <m:sub>
                        <m:r>
                          <a:rPr lang="en-US" altLang="en-US" sz="2400" i="1" dirty="0">
                            <a:latin typeface="Cambria Math"/>
                          </a:rPr>
                          <m:t>𝑖</m:t>
                        </m:r>
                      </m:sub>
                    </m:sSub>
                    <m:r>
                      <a:rPr lang="en-US" altLang="en-US" sz="2400" b="0" i="1" dirty="0" smtClean="0">
                        <a:latin typeface="Cambria Math"/>
                      </a:rPr>
                      <m:t>=</m:t>
                    </m:r>
                    <m:r>
                      <a:rPr lang="en-US" altLang="en-US" sz="2400" b="0" i="1" dirty="0" smtClean="0">
                        <a:latin typeface="Cambria Math"/>
                      </a:rPr>
                      <m:t>𝑝</m:t>
                    </m:r>
                    <m:r>
                      <a:rPr lang="en-US" altLang="en-US" sz="2400" b="0" i="1" dirty="0" smtClean="0">
                        <a:latin typeface="Cambria Math"/>
                      </a:rPr>
                      <m:t>(</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𝑤</m:t>
                        </m:r>
                      </m:e>
                      <m:sub>
                        <m:r>
                          <a:rPr lang="en-US" altLang="en-US" sz="2400" b="0" i="1" dirty="0" smtClean="0">
                            <a:latin typeface="Cambria Math"/>
                          </a:rPr>
                          <m:t>𝑖</m:t>
                        </m:r>
                      </m:sub>
                    </m:sSub>
                    <m:r>
                      <a:rPr lang="en-US" altLang="en-US" sz="2400" b="0" i="1" dirty="0" smtClean="0">
                        <a:latin typeface="Cambria Math"/>
                      </a:rPr>
                      <m:t>)</m:t>
                    </m:r>
                  </m:oMath>
                </a14:m>
                <a:r>
                  <a:rPr lang="en-US" altLang="en-US" sz="2400" dirty="0" smtClean="0"/>
                  <a:t> </a:t>
                </a:r>
              </a:p>
              <a:p>
                <a:r>
                  <a:rPr lang="en-US" altLang="en-US" sz="2400" dirty="0" smtClean="0"/>
                  <a:t>Maximum </a:t>
                </a:r>
                <a:r>
                  <a:rPr lang="en-US" altLang="en-US" sz="2400" dirty="0"/>
                  <a:t>likelihood </a:t>
                </a:r>
                <a:r>
                  <a:rPr lang="en-US" altLang="en-US" sz="2400" dirty="0" smtClean="0"/>
                  <a:t>estimator: </a:t>
                </a:r>
                <a14:m>
                  <m:oMath xmlns:m="http://schemas.openxmlformats.org/officeDocument/2006/math">
                    <m:acc>
                      <m:accPr>
                        <m:chr m:val="̂"/>
                        <m:ctrlPr>
                          <a:rPr lang="en-US" altLang="en-US" sz="2400" b="0" i="1" smtClean="0">
                            <a:latin typeface="Cambria Math" panose="02040503050406030204" pitchFamily="18" charset="0"/>
                          </a:rPr>
                        </m:ctrlPr>
                      </m:accPr>
                      <m:e>
                        <m:r>
                          <a:rPr lang="en-US" altLang="en-US" sz="2400" b="0" i="1" smtClean="0">
                            <a:latin typeface="Cambria Math"/>
                          </a:rPr>
                          <m:t>𝜃</m:t>
                        </m:r>
                      </m:e>
                    </m:acc>
                    <m:r>
                      <a:rPr lang="en-US" altLang="en-US" sz="2400" b="0" i="1" dirty="0" smtClean="0">
                        <a:latin typeface="Cambria Math"/>
                      </a:rPr>
                      <m:t>=</m:t>
                    </m:r>
                    <m:r>
                      <a:rPr lang="en-US" altLang="en-US" sz="2400" b="0" i="1" dirty="0" smtClean="0">
                        <a:latin typeface="Cambria Math"/>
                      </a:rPr>
                      <m:t>𝑎𝑟𝑔𝑚𝑎</m:t>
                    </m:r>
                    <m:sSub>
                      <m:sSubPr>
                        <m:ctrlPr>
                          <a:rPr lang="en-US" altLang="en-US" sz="2400" b="0" i="1" dirty="0" smtClean="0">
                            <a:latin typeface="Cambria Math" panose="02040503050406030204" pitchFamily="18" charset="0"/>
                          </a:rPr>
                        </m:ctrlPr>
                      </m:sSubPr>
                      <m:e>
                        <m:r>
                          <a:rPr lang="en-US" altLang="en-US" sz="2400" b="0" i="1" dirty="0" smtClean="0">
                            <a:latin typeface="Cambria Math"/>
                          </a:rPr>
                          <m:t>𝑥</m:t>
                        </m:r>
                      </m:e>
                      <m:sub>
                        <m:r>
                          <a:rPr lang="en-US" altLang="en-US" sz="2400" b="0" i="1" dirty="0" smtClean="0">
                            <a:latin typeface="Cambria Math"/>
                          </a:rPr>
                          <m:t>𝜃</m:t>
                        </m:r>
                      </m:sub>
                    </m:sSub>
                    <m:r>
                      <a:rPr lang="en-US" altLang="en-US" sz="2400" b="0" i="1" dirty="0" smtClean="0">
                        <a:latin typeface="Cambria Math"/>
                      </a:rPr>
                      <m:t>𝑝</m:t>
                    </m:r>
                    <m:r>
                      <a:rPr lang="en-US" altLang="en-US" sz="2400" b="0" i="1" dirty="0" smtClean="0">
                        <a:latin typeface="Cambria Math"/>
                      </a:rPr>
                      <m:t>(</m:t>
                    </m:r>
                    <m:r>
                      <a:rPr lang="en-US" altLang="en-US" sz="2400" b="0" i="1" dirty="0" smtClean="0">
                        <a:latin typeface="Cambria Math"/>
                      </a:rPr>
                      <m:t>𝑊</m:t>
                    </m:r>
                    <m:r>
                      <a:rPr lang="en-US" altLang="en-US" sz="2400" b="0" i="1" dirty="0" smtClean="0">
                        <a:latin typeface="Cambria Math"/>
                      </a:rPr>
                      <m:t>|</m:t>
                    </m:r>
                    <m:r>
                      <a:rPr lang="en-US" altLang="en-US" sz="2400" b="0" i="1" dirty="0" smtClean="0">
                        <a:latin typeface="Cambria Math"/>
                      </a:rPr>
                      <m:t>𝜃</m:t>
                    </m:r>
                    <m:r>
                      <a:rPr lang="en-US" altLang="en-US" sz="2400" b="0" i="1" dirty="0" smtClean="0">
                        <a:latin typeface="Cambria Math"/>
                      </a:rPr>
                      <m:t>)</m:t>
                    </m:r>
                  </m:oMath>
                </a14:m>
                <a:endParaRPr lang="en-US" altLang="en-US"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963" t="-1078"/>
                </a:stretch>
              </a:blipFill>
            </p:spPr>
            <p:txBody>
              <a:bodyPr/>
              <a:lstStyle/>
              <a:p>
                <a:r>
                  <a:rPr lang="en-US">
                    <a:noFill/>
                  </a:rPr>
                  <a:t> </a:t>
                </a:r>
              </a:p>
            </p:txBody>
          </p:sp>
        </mc:Fallback>
      </mc:AlternateContent>
      <p:sp>
        <p:nvSpPr>
          <p:cNvPr id="10" name="Date Placeholder 9"/>
          <p:cNvSpPr>
            <a:spLocks noGrp="1"/>
          </p:cNvSpPr>
          <p:nvPr>
            <p:ph type="dt" sz="half" idx="10"/>
          </p:nvPr>
        </p:nvSpPr>
        <p:spPr/>
        <p:txBody>
          <a:bodyPr/>
          <a:lstStyle/>
          <a:p>
            <a:r>
              <a:rPr lang="en-US" smtClean="0"/>
              <a:t>CS@UVa</a:t>
            </a:r>
            <a:endParaRPr lang="en-US"/>
          </a:p>
        </p:txBody>
      </p:sp>
      <p:sp>
        <p:nvSpPr>
          <p:cNvPr id="14" name="Slide Number Placeholder 13"/>
          <p:cNvSpPr>
            <a:spLocks noGrp="1"/>
          </p:cNvSpPr>
          <p:nvPr>
            <p:ph type="sldNum" sz="quarter" idx="12"/>
          </p:nvPr>
        </p:nvSpPr>
        <p:spPr/>
        <p:txBody>
          <a:bodyPr/>
          <a:lstStyle/>
          <a:p>
            <a:fld id="{97D331B6-44EF-44C9-9B8C-E07E76159A89}" type="slidenum">
              <a:rPr lang="en-US" smtClean="0"/>
              <a:t>33</a:t>
            </a:fld>
            <a:endParaRPr lang="en-US"/>
          </a:p>
        </p:txBody>
      </p:sp>
      <mc:AlternateContent xmlns:mc="http://schemas.openxmlformats.org/markup-compatibility/2006" xmlns:a14="http://schemas.microsoft.com/office/drawing/2010/main">
        <mc:Choice Requires="a14">
          <p:sp>
            <p:nvSpPr>
              <p:cNvPr id="468998" name="Text Box 6"/>
              <p:cNvSpPr txBox="1">
                <a:spLocks noChangeArrowheads="1"/>
              </p:cNvSpPr>
              <p:nvPr/>
            </p:nvSpPr>
            <p:spPr bwMode="auto">
              <a:xfrm>
                <a:off x="5410200" y="4154313"/>
                <a:ext cx="3732223"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r>
                  <a:rPr lang="en-US" altLang="en-US" sz="1800" b="1" i="0" dirty="0" smtClean="0"/>
                  <a:t>Using </a:t>
                </a:r>
                <a:r>
                  <a:rPr lang="en-US" altLang="en-US" sz="1800" b="1" i="0" dirty="0"/>
                  <a:t>Lagrange multiplier </a:t>
                </a:r>
                <a:r>
                  <a:rPr lang="en-US" altLang="en-US" sz="1800" b="1" i="0" dirty="0" smtClean="0"/>
                  <a:t>approach, </a:t>
                </a:r>
                <a:r>
                  <a:rPr lang="en-US" altLang="en-US" b="1" dirty="0" smtClean="0"/>
                  <a:t>we’ll </a:t>
                </a:r>
                <a:r>
                  <a:rPr lang="en-US" altLang="en-US" b="1" dirty="0"/>
                  <a:t>tune </a:t>
                </a:r>
                <a14:m>
                  <m:oMath xmlns:m="http://schemas.openxmlformats.org/officeDocument/2006/math">
                    <m:sSub>
                      <m:sSubPr>
                        <m:ctrlPr>
                          <a:rPr lang="en-US" altLang="en-US" b="1" i="1">
                            <a:latin typeface="Cambria Math" panose="02040503050406030204" pitchFamily="18" charset="0"/>
                          </a:rPr>
                        </m:ctrlPr>
                      </m:sSubPr>
                      <m:e>
                        <m:r>
                          <a:rPr lang="en-US" altLang="en-US" b="1" i="1">
                            <a:latin typeface="Cambria Math"/>
                          </a:rPr>
                          <m:t>𝜽</m:t>
                        </m:r>
                      </m:e>
                      <m:sub>
                        <m:r>
                          <a:rPr lang="en-US" altLang="en-US" b="1" i="1">
                            <a:latin typeface="Cambria Math"/>
                          </a:rPr>
                          <m:t>𝒊</m:t>
                        </m:r>
                      </m:sub>
                    </m:sSub>
                  </m:oMath>
                </a14:m>
                <a:r>
                  <a:rPr lang="en-US" altLang="en-US" b="1" dirty="0"/>
                  <a:t> to maximize </a:t>
                </a:r>
                <a14:m>
                  <m:oMath xmlns:m="http://schemas.openxmlformats.org/officeDocument/2006/math">
                    <m:r>
                      <a:rPr lang="en-US" altLang="en-US" b="1" i="1">
                        <a:latin typeface="Cambria Math"/>
                      </a:rPr>
                      <m:t>𝑳</m:t>
                    </m:r>
                    <m:r>
                      <a:rPr lang="en-US" altLang="en-US" b="1" i="1">
                        <a:latin typeface="Cambria Math"/>
                      </a:rPr>
                      <m:t>(</m:t>
                    </m:r>
                    <m:r>
                      <a:rPr lang="en-US" altLang="en-US" b="1" i="1">
                        <a:latin typeface="Cambria Math"/>
                      </a:rPr>
                      <m:t>𝑾</m:t>
                    </m:r>
                    <m:r>
                      <a:rPr lang="en-US" altLang="en-US" b="1" i="1">
                        <a:latin typeface="Cambria Math"/>
                      </a:rPr>
                      <m:t>,</m:t>
                    </m:r>
                    <m:r>
                      <a:rPr lang="en-US" altLang="en-US" b="1" i="1">
                        <a:latin typeface="Cambria Math"/>
                      </a:rPr>
                      <m:t>𝜽</m:t>
                    </m:r>
                    <m:r>
                      <a:rPr lang="en-US" altLang="en-US" b="1" i="1">
                        <a:latin typeface="Cambria Math"/>
                      </a:rPr>
                      <m:t>)</m:t>
                    </m:r>
                  </m:oMath>
                </a14:m>
                <a:endParaRPr lang="en-US" altLang="en-US" b="1" baseline="-25000" dirty="0"/>
              </a:p>
            </p:txBody>
          </p:sp>
        </mc:Choice>
        <mc:Fallback xmlns="">
          <p:sp>
            <p:nvSpPr>
              <p:cNvPr id="468998" name="Text Box 6"/>
              <p:cNvSpPr txBox="1">
                <a:spLocks noRot="1" noChangeAspect="1" noMove="1" noResize="1" noEditPoints="1" noAdjustHandles="1" noChangeArrowheads="1" noChangeShapeType="1" noTextEdit="1"/>
              </p:cNvSpPr>
              <p:nvPr/>
            </p:nvSpPr>
            <p:spPr bwMode="auto">
              <a:xfrm>
                <a:off x="5410200" y="4154313"/>
                <a:ext cx="3732223" cy="646331"/>
              </a:xfrm>
              <a:prstGeom prst="rect">
                <a:avLst/>
              </a:prstGeom>
              <a:blipFill rotWithShape="0">
                <a:blip r:embed="rId4"/>
                <a:stretch>
                  <a:fillRect l="-1471" t="-4673" b="-1308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68999" name="Text Box 7"/>
          <p:cNvSpPr txBox="1">
            <a:spLocks noChangeArrowheads="1"/>
          </p:cNvSpPr>
          <p:nvPr/>
        </p:nvSpPr>
        <p:spPr bwMode="auto">
          <a:xfrm>
            <a:off x="5410200" y="5017780"/>
            <a:ext cx="3054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a:t>Set partial derivatives to zero</a:t>
            </a:r>
          </a:p>
        </p:txBody>
      </p:sp>
      <p:sp>
        <p:nvSpPr>
          <p:cNvPr id="469001" name="Text Box 9"/>
          <p:cNvSpPr txBox="1">
            <a:spLocks noChangeArrowheads="1"/>
          </p:cNvSpPr>
          <p:nvPr/>
        </p:nvSpPr>
        <p:spPr bwMode="auto">
          <a:xfrm>
            <a:off x="5410200" y="6317552"/>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800" b="1" i="0" dirty="0">
                <a:solidFill>
                  <a:srgbClr val="CC0000"/>
                </a:solidFill>
              </a:rPr>
              <a:t>ML estimate</a:t>
            </a:r>
          </a:p>
        </p:txBody>
      </p:sp>
      <mc:AlternateContent xmlns:mc="http://schemas.openxmlformats.org/markup-compatibility/2006" xmlns:a14="http://schemas.microsoft.com/office/drawing/2010/main">
        <mc:Choice Requires="a14">
          <p:sp>
            <p:nvSpPr>
              <p:cNvPr id="3" name="TextBox 2"/>
              <p:cNvSpPr txBox="1"/>
              <p:nvPr/>
            </p:nvSpPr>
            <p:spPr>
              <a:xfrm>
                <a:off x="139231" y="3229511"/>
                <a:ext cx="5347169"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panose="02040503050406030204" pitchFamily="18" charset="0"/>
                            </a:rPr>
                          </m:ctrlPr>
                        </m:dPr>
                        <m:e>
                          <m:r>
                            <a:rPr lang="en-US" b="0" i="1" smtClean="0">
                              <a:latin typeface="Cambria Math"/>
                            </a:rPr>
                            <m:t>𝑊</m:t>
                          </m:r>
                        </m:e>
                        <m:e>
                          <m:r>
                            <a:rPr lang="en-US" b="0" i="1" smtClean="0">
                              <a:latin typeface="Cambria Math"/>
                            </a:rPr>
                            <m:t>𝜃</m:t>
                          </m:r>
                        </m:e>
                      </m:d>
                      <m:r>
                        <a:rPr lang="en-US" b="0" i="1" smtClean="0">
                          <a:latin typeface="Cambria Math"/>
                        </a:rPr>
                        <m:t>=</m:t>
                      </m:r>
                      <m:d>
                        <m:dPr>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a:rPr>
                                  <m:t>𝑁</m:t>
                                </m:r>
                              </m:e>
                            </m:mr>
                            <m:mr>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1</m:t>
                                        </m:r>
                                      </m:sub>
                                    </m:sSub>
                                  </m:e>
                                </m:d>
                                <m:r>
                                  <a:rPr lang="en-US" i="1">
                                    <a:latin typeface="Cambria Math"/>
                                  </a:rPr>
                                  <m:t>,…,</m:t>
                                </m:r>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𝑁</m:t>
                                    </m:r>
                                  </m:sub>
                                </m:sSub>
                                <m:r>
                                  <a:rPr lang="en-US" i="1">
                                    <a:latin typeface="Cambria Math"/>
                                  </a:rPr>
                                  <m:t>)</m:t>
                                </m:r>
                              </m:e>
                            </m:mr>
                          </m:m>
                        </m:e>
                      </m:d>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Sup>
                            <m:sSubSupPr>
                              <m:ctrlPr>
                                <a:rPr lang="en-US" b="0" i="1" smtClean="0">
                                  <a:latin typeface="Cambria Math" panose="02040503050406030204" pitchFamily="18" charset="0"/>
                                </a:rPr>
                              </m:ctrlPr>
                            </m:sSubSupPr>
                            <m:e>
                              <m:r>
                                <a:rPr lang="en-US" b="0" i="1" smtClean="0">
                                  <a:latin typeface="Cambria Math"/>
                                </a:rPr>
                                <m:t>𝜃</m:t>
                              </m:r>
                            </m:e>
                            <m:sub>
                              <m:r>
                                <a:rPr lang="en-US" b="0" i="1" smtClean="0">
                                  <a:latin typeface="Cambria Math"/>
                                </a:rPr>
                                <m:t>𝑖</m:t>
                              </m:r>
                            </m:sub>
                            <m:sup>
                              <m:r>
                                <a:rPr lang="en-US" b="0" i="1" smtClean="0">
                                  <a:latin typeface="Cambria Math"/>
                                </a:rPr>
                                <m:t>𝑐</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r>
                                <a:rPr lang="en-US" b="0" i="1" smtClean="0">
                                  <a:latin typeface="Cambria Math"/>
                                </a:rPr>
                                <m:t>)</m:t>
                              </m:r>
                            </m:sup>
                          </m:sSubSup>
                        </m:e>
                      </m:nary>
                      <m:r>
                        <a:rPr lang="en-US" b="0" i="1" smtClean="0">
                          <a:latin typeface="Cambria Math"/>
                        </a:rPr>
                        <m:t>∝</m:t>
                      </m:r>
                      <m:nary>
                        <m:naryPr>
                          <m:chr m:val="∏"/>
                          <m:ctrlPr>
                            <a:rPr lang="en-US" i="1">
                              <a:latin typeface="Cambria Math" panose="02040503050406030204" pitchFamily="18" charset="0"/>
                            </a:rPr>
                          </m:ctrlPr>
                        </m:naryPr>
                        <m:sub>
                          <m:r>
                            <m:rPr>
                              <m:brk m:alnAt="23"/>
                            </m:rPr>
                            <a:rPr lang="en-US" i="1">
                              <a:latin typeface="Cambria Math"/>
                            </a:rPr>
                            <m:t>𝑖</m:t>
                          </m:r>
                          <m:r>
                            <a:rPr lang="en-US" i="1">
                              <a:latin typeface="Cambria Math"/>
                            </a:rPr>
                            <m:t>=1</m:t>
                          </m:r>
                        </m:sub>
                        <m:sup>
                          <m:r>
                            <a:rPr lang="en-US" i="1">
                              <a:latin typeface="Cambria Math"/>
                            </a:rPr>
                            <m:t>𝑁</m:t>
                          </m:r>
                        </m:sup>
                        <m:e>
                          <m:sSubSup>
                            <m:sSubSupPr>
                              <m:ctrlPr>
                                <a:rPr lang="en-US" i="1">
                                  <a:latin typeface="Cambria Math" panose="02040503050406030204" pitchFamily="18" charset="0"/>
                                </a:rPr>
                              </m:ctrlPr>
                            </m:sSubSupPr>
                            <m:e>
                              <m:r>
                                <a:rPr lang="en-US" i="1">
                                  <a:latin typeface="Cambria Math"/>
                                </a:rPr>
                                <m:t>𝜃</m:t>
                              </m:r>
                            </m:e>
                            <m:sub>
                              <m:r>
                                <a:rPr lang="en-US" i="1">
                                  <a:latin typeface="Cambria Math"/>
                                </a:rPr>
                                <m:t>𝑖</m:t>
                              </m:r>
                            </m:sub>
                            <m:sup>
                              <m:r>
                                <a:rPr lang="en-US" i="1">
                                  <a:latin typeface="Cambria Math"/>
                                </a:rPr>
                                <m:t>𝑐</m:t>
                              </m:r>
                              <m:r>
                                <a:rPr lang="en-US" i="1">
                                  <a:latin typeface="Cambria Math"/>
                                </a:rPr>
                                <m:t>(</m:t>
                              </m:r>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r>
                                <a:rPr lang="en-US" i="1">
                                  <a:latin typeface="Cambria Math"/>
                                </a:rPr>
                                <m:t>)</m:t>
                              </m:r>
                            </m:sup>
                          </m:sSubSup>
                        </m:e>
                      </m:nary>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39231" y="3229511"/>
                <a:ext cx="5347169" cy="871264"/>
              </a:xfrm>
              <a:prstGeom prst="rect">
                <a:avLst/>
              </a:prstGeom>
              <a:blipFill rotWithShape="0">
                <a:blip r:embed="rId5"/>
                <a:stretch>
                  <a:fillRect/>
                </a:stretch>
              </a:blipFill>
            </p:spPr>
            <p:txBody>
              <a:bodyPr/>
              <a:lstStyle/>
              <a:p>
                <a:r>
                  <a:rPr lang="en-US">
                    <a:noFill/>
                  </a:rPr>
                  <a:t> </a:t>
                </a:r>
              </a:p>
            </p:txBody>
          </p:sp>
        </mc:Fallback>
      </mc:AlternateContent>
      <p:grpSp>
        <p:nvGrpSpPr>
          <p:cNvPr id="15" name="Group 14"/>
          <p:cNvGrpSpPr/>
          <p:nvPr/>
        </p:nvGrpSpPr>
        <p:grpSpPr>
          <a:xfrm>
            <a:off x="5448142" y="3200400"/>
            <a:ext cx="3314858" cy="900375"/>
            <a:chOff x="5448142" y="3200400"/>
            <a:chExt cx="3314858" cy="900375"/>
          </a:xfrm>
        </p:grpSpPr>
        <mc:AlternateContent xmlns:mc="http://schemas.openxmlformats.org/markup-compatibility/2006" xmlns:a14="http://schemas.microsoft.com/office/drawing/2010/main">
          <mc:Choice Requires="a14">
            <p:sp>
              <p:nvSpPr>
                <p:cNvPr id="12" name="TextBox 11"/>
                <p:cNvSpPr txBox="1"/>
                <p:nvPr/>
              </p:nvSpPr>
              <p:spPr>
                <a:xfrm>
                  <a:off x="5669076" y="3200400"/>
                  <a:ext cx="3093924" cy="900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𝑝</m:t>
                            </m:r>
                            <m:d>
                              <m:dPr>
                                <m:ctrlPr>
                                  <a:rPr lang="en-US" i="1">
                                    <a:latin typeface="Cambria Math" panose="02040503050406030204" pitchFamily="18" charset="0"/>
                                  </a:rPr>
                                </m:ctrlPr>
                              </m:dPr>
                              <m:e>
                                <m:r>
                                  <a:rPr lang="en-US" i="1">
                                    <a:latin typeface="Cambria Math"/>
                                  </a:rPr>
                                  <m:t>𝑊</m:t>
                                </m:r>
                              </m:e>
                              <m:e>
                                <m:r>
                                  <a:rPr lang="en-US" i="1">
                                    <a:latin typeface="Cambria Math"/>
                                  </a:rPr>
                                  <m:t>𝜃</m:t>
                                </m:r>
                              </m:e>
                            </m:d>
                          </m:e>
                        </m:func>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5669076" y="3200400"/>
                  <a:ext cx="3093924" cy="900375"/>
                </a:xfrm>
                <a:prstGeom prst="rect">
                  <a:avLst/>
                </a:prstGeom>
                <a:blipFill rotWithShape="0">
                  <a:blip r:embed="rId6"/>
                  <a:stretch>
                    <a:fillRect/>
                  </a:stretch>
                </a:blipFill>
              </p:spPr>
              <p:txBody>
                <a:bodyPr/>
                <a:lstStyle/>
                <a:p>
                  <a:r>
                    <a:rPr lang="en-US">
                      <a:noFill/>
                    </a:rPr>
                    <a:t> </a:t>
                  </a:r>
                </a:p>
              </p:txBody>
            </p:sp>
          </mc:Fallback>
        </mc:AlternateContent>
        <p:sp>
          <p:nvSpPr>
            <p:cNvPr id="8" name="Right Arrow 7"/>
            <p:cNvSpPr/>
            <p:nvPr/>
          </p:nvSpPr>
          <p:spPr>
            <a:xfrm>
              <a:off x="5448142" y="3596049"/>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57200" y="3995901"/>
            <a:ext cx="4762440" cy="984052"/>
            <a:chOff x="457200" y="3995901"/>
            <a:chExt cx="4762440" cy="984052"/>
          </a:xfrm>
        </p:grpSpPr>
        <mc:AlternateContent xmlns:mc="http://schemas.openxmlformats.org/markup-compatibility/2006" xmlns:a14="http://schemas.microsoft.com/office/drawing/2010/main">
          <mc:Choice Requires="a14">
            <p:sp>
              <p:nvSpPr>
                <p:cNvPr id="13" name="TextBox 12"/>
                <p:cNvSpPr txBox="1"/>
                <p:nvPr/>
              </p:nvSpPr>
              <p:spPr>
                <a:xfrm>
                  <a:off x="753866" y="3995901"/>
                  <a:ext cx="4465774"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𝐿</m:t>
                        </m:r>
                        <m:d>
                          <m:dPr>
                            <m:ctrlPr>
                              <a:rPr lang="en-US" b="0" i="1" smtClean="0">
                                <a:latin typeface="Cambria Math" panose="02040503050406030204" pitchFamily="18" charset="0"/>
                              </a:rPr>
                            </m:ctrlPr>
                          </m:dPr>
                          <m:e>
                            <m:r>
                              <a:rPr lang="en-US" b="0" i="1" smtClean="0">
                                <a:latin typeface="Cambria Math"/>
                              </a:rPr>
                              <m:t>𝑊</m:t>
                            </m:r>
                            <m:r>
                              <a:rPr lang="en-US" b="0" i="1" smtClean="0">
                                <a:latin typeface="Cambria Math"/>
                              </a:rPr>
                              <m:t>,</m:t>
                            </m:r>
                            <m:r>
                              <a:rPr lang="en-US" b="0" i="1" smtClean="0">
                                <a:latin typeface="Cambria Math"/>
                              </a:rPr>
                              <m:t>𝜃</m:t>
                            </m:r>
                          </m:e>
                        </m:d>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i="1">
                                <a:latin typeface="Cambria Math"/>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𝑤</m:t>
                                    </m:r>
                                  </m:e>
                                  <m:sub>
                                    <m:r>
                                      <a:rPr lang="en-US" i="1">
                                        <a:latin typeface="Cambria Math"/>
                                      </a:rPr>
                                      <m:t>𝑖</m:t>
                                    </m:r>
                                  </m:sub>
                                </m:sSub>
                              </m:e>
                            </m:d>
                            <m:func>
                              <m:funcPr>
                                <m:ctrlPr>
                                  <a:rPr lang="en-US" i="1">
                                    <a:latin typeface="Cambria Math" panose="02040503050406030204" pitchFamily="18" charset="0"/>
                                  </a:rPr>
                                </m:ctrlPr>
                              </m:funcPr>
                              <m:fName>
                                <m:r>
                                  <m:rPr>
                                    <m:sty m:val="p"/>
                                  </m:rPr>
                                  <a:rPr lang="en-US">
                                    <a:latin typeface="Cambria Math"/>
                                  </a:rPr>
                                  <m:t>log</m:t>
                                </m:r>
                              </m:fName>
                              <m:e>
                                <m:sSub>
                                  <m:sSubPr>
                                    <m:ctrlPr>
                                      <a:rPr lang="en-US" i="1">
                                        <a:latin typeface="Cambria Math" panose="02040503050406030204" pitchFamily="18" charset="0"/>
                                      </a:rPr>
                                    </m:ctrlPr>
                                  </m:sSubPr>
                                  <m:e>
                                    <m:r>
                                      <a:rPr lang="en-US" i="1">
                                        <a:latin typeface="Cambria Math"/>
                                      </a:rPr>
                                      <m:t>𝜃</m:t>
                                    </m:r>
                                  </m:e>
                                  <m:sub>
                                    <m:r>
                                      <a:rPr lang="en-US" i="1">
                                        <a:latin typeface="Cambria Math"/>
                                      </a:rPr>
                                      <m:t>𝑖</m:t>
                                    </m:r>
                                  </m:sub>
                                </m:sSub>
                              </m:e>
                            </m:func>
                          </m:e>
                        </m:nary>
                        <m:r>
                          <a:rPr lang="en-US" b="0" i="1" smtClean="0">
                            <a:latin typeface="Cambria Math"/>
                          </a:rPr>
                          <m:t>+</m:t>
                        </m:r>
                        <m:r>
                          <a:rPr lang="en-US" b="0" i="1" smtClean="0">
                            <a:latin typeface="Cambria Math"/>
                          </a:rPr>
                          <m:t>𝜆</m:t>
                        </m:r>
                        <m:d>
                          <m:dPr>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r>
                              <a:rPr lang="en-US" b="0" i="1" smtClean="0">
                                <a:latin typeface="Cambria Math"/>
                              </a:rPr>
                              <m:t>−1</m:t>
                            </m:r>
                          </m:e>
                        </m:d>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753866" y="3995901"/>
                  <a:ext cx="4465774" cy="984052"/>
                </a:xfrm>
                <a:prstGeom prst="rect">
                  <a:avLst/>
                </a:prstGeom>
                <a:blipFill rotWithShape="0">
                  <a:blip r:embed="rId7"/>
                  <a:stretch>
                    <a:fillRect/>
                  </a:stretch>
                </a:blipFill>
              </p:spPr>
              <p:txBody>
                <a:bodyPr/>
                <a:lstStyle/>
                <a:p>
                  <a:r>
                    <a:rPr lang="en-US">
                      <a:noFill/>
                    </a:rPr>
                    <a:t> </a:t>
                  </a:r>
                </a:p>
              </p:txBody>
            </p:sp>
          </mc:Fallback>
        </mc:AlternateContent>
        <p:sp>
          <p:nvSpPr>
            <p:cNvPr id="20" name="Right Arrow 19"/>
            <p:cNvSpPr/>
            <p:nvPr/>
          </p:nvSpPr>
          <p:spPr>
            <a:xfrm>
              <a:off x="457200" y="438796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57200" y="4876800"/>
            <a:ext cx="4021356" cy="676724"/>
            <a:chOff x="457200" y="4876800"/>
            <a:chExt cx="4021356" cy="676724"/>
          </a:xfrm>
        </p:grpSpPr>
        <mc:AlternateContent xmlns:mc="http://schemas.openxmlformats.org/markup-compatibility/2006" xmlns:a14="http://schemas.microsoft.com/office/drawing/2010/main">
          <mc:Choice Requires="a14">
            <p:sp>
              <p:nvSpPr>
                <p:cNvPr id="4" name="TextBox 3"/>
                <p:cNvSpPr txBox="1"/>
                <p:nvPr/>
              </p:nvSpPr>
              <p:spPr>
                <a:xfrm>
                  <a:off x="838200" y="4876800"/>
                  <a:ext cx="3640356"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a:ea typeface="Cambria Math"/>
                              </a:rPr>
                              <m:t>𝜕</m:t>
                            </m:r>
                            <m:r>
                              <a:rPr lang="en-US" b="0" i="1" smtClean="0">
                                <a:latin typeface="Cambria Math"/>
                                <a:ea typeface="Cambria Math"/>
                              </a:rPr>
                              <m:t>𝐿</m:t>
                            </m:r>
                          </m:num>
                          <m:den>
                            <m:r>
                              <a:rPr lang="en-US"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den>
                        </m:f>
                        <m:r>
                          <a:rPr lang="en-US" b="0" i="1" smtClean="0">
                            <a:latin typeface="Cambria Math"/>
                          </a:rPr>
                          <m:t>+</m:t>
                        </m:r>
                        <m:r>
                          <a:rPr lang="en-US" b="0" i="1" smtClean="0">
                            <a:latin typeface="Cambria Math"/>
                          </a:rPr>
                          <m:t>𝜆</m:t>
                        </m:r>
                        <m:r>
                          <a:rPr lang="en-US" b="0" i="1" smtClean="0">
                            <a:latin typeface="Cambria Math"/>
                          </a:rPr>
                          <m:t>   →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𝜃</m:t>
                            </m:r>
                          </m:e>
                          <m:sub>
                            <m:r>
                              <a:rPr lang="en-US" b="0" i="1" smtClean="0">
                                <a:latin typeface="Cambria Math"/>
                                <a:ea typeface="Cambria Math"/>
                              </a:rPr>
                              <m:t>𝑖</m:t>
                            </m:r>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𝑐</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𝑖</m:t>
                                    </m:r>
                                  </m:sub>
                                </m:sSub>
                              </m:e>
                            </m:d>
                          </m:num>
                          <m:den>
                            <m:r>
                              <a:rPr lang="en-US" b="0" i="1" smtClean="0">
                                <a:latin typeface="Cambria Math"/>
                                <a:ea typeface="Cambria Math"/>
                              </a:rPr>
                              <m:t>𝜆</m:t>
                            </m:r>
                          </m:den>
                        </m:f>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876800"/>
                  <a:ext cx="3640356" cy="676724"/>
                </a:xfrm>
                <a:prstGeom prst="rect">
                  <a:avLst/>
                </a:prstGeom>
                <a:blipFill rotWithShape="0">
                  <a:blip r:embed="rId8"/>
                  <a:stretch>
                    <a:fillRect/>
                  </a:stretch>
                </a:blipFill>
              </p:spPr>
              <p:txBody>
                <a:bodyPr/>
                <a:lstStyle/>
                <a:p>
                  <a:r>
                    <a:rPr lang="en-US">
                      <a:noFill/>
                    </a:rPr>
                    <a:t> </a:t>
                  </a:r>
                </a:p>
              </p:txBody>
            </p:sp>
          </mc:Fallback>
        </mc:AlternateContent>
        <p:sp>
          <p:nvSpPr>
            <p:cNvPr id="21" name="Right Arrow 20"/>
            <p:cNvSpPr/>
            <p:nvPr/>
          </p:nvSpPr>
          <p:spPr>
            <a:xfrm>
              <a:off x="457200" y="513407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457200" y="5446288"/>
            <a:ext cx="4867505" cy="871264"/>
            <a:chOff x="457200" y="5446288"/>
            <a:chExt cx="4867505" cy="871264"/>
          </a:xfrm>
        </p:grpSpPr>
        <mc:AlternateContent xmlns:mc="http://schemas.openxmlformats.org/markup-compatibility/2006" xmlns:a14="http://schemas.microsoft.com/office/drawing/2010/main">
          <mc:Choice Requires="a14">
            <p:sp>
              <p:nvSpPr>
                <p:cNvPr id="5" name="TextBox 4"/>
                <p:cNvSpPr txBox="1"/>
                <p:nvPr/>
              </p:nvSpPr>
              <p:spPr>
                <a:xfrm>
                  <a:off x="1490627" y="5697511"/>
                  <a:ext cx="1100173" cy="384464"/>
                </a:xfrm>
                <a:prstGeom prst="rect">
                  <a:avLst/>
                </a:prstGeom>
                <a:noFill/>
              </p:spPr>
              <p:txBody>
                <a:bodyPr wrap="none" rtlCol="0">
                  <a:spAutoFit/>
                </a:bodyPr>
                <a:lstStyle/>
                <a:p>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e>
                      </m:nary>
                    </m:oMath>
                  </a14:m>
                  <a:r>
                    <a:rPr lang="en-US" dirty="0" smtClean="0"/>
                    <a:t>=1</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90627" y="5697511"/>
                  <a:ext cx="1100173" cy="384464"/>
                </a:xfrm>
                <a:prstGeom prst="rect">
                  <a:avLst/>
                </a:prstGeom>
                <a:blipFill rotWithShape="0">
                  <a:blip r:embed="rId9"/>
                  <a:stretch>
                    <a:fillRect l="-31111" t="-111111" r="-3889" b="-1793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53579" y="5446288"/>
                  <a:ext cx="1771126"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𝜆</m:t>
                        </m:r>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553579" y="5446288"/>
                  <a:ext cx="1771126" cy="871264"/>
                </a:xfrm>
                <a:prstGeom prst="rect">
                  <a:avLst/>
                </a:prstGeom>
                <a:blipFill rotWithShape="0">
                  <a:blip r:embed="rId10"/>
                  <a:stretch>
                    <a:fillRect/>
                  </a:stretch>
                </a:blipFill>
              </p:spPr>
              <p:txBody>
                <a:bodyPr/>
                <a:lstStyle/>
                <a:p>
                  <a:r>
                    <a:rPr lang="en-US">
                      <a:noFill/>
                    </a:rPr>
                    <a:t> </a:t>
                  </a:r>
                </a:p>
              </p:txBody>
            </p:sp>
          </mc:Fallback>
        </mc:AlternateContent>
        <p:sp>
          <p:nvSpPr>
            <p:cNvPr id="22" name="Right Arrow 21"/>
            <p:cNvSpPr/>
            <p:nvPr/>
          </p:nvSpPr>
          <p:spPr>
            <a:xfrm>
              <a:off x="457200" y="5793244"/>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00100" y="5681865"/>
              <a:ext cx="800100" cy="400110"/>
            </a:xfrm>
            <a:prstGeom prst="rect">
              <a:avLst/>
            </a:prstGeom>
            <a:noFill/>
          </p:spPr>
          <p:txBody>
            <a:bodyPr wrap="square" rtlCol="0">
              <a:spAutoFit/>
            </a:bodyPr>
            <a:lstStyle/>
            <a:p>
              <a:r>
                <a:rPr lang="en-US" sz="2000" dirty="0" smtClean="0"/>
                <a:t>Since</a:t>
              </a:r>
              <a:endParaRPr lang="en-US" sz="2000" dirty="0"/>
            </a:p>
          </p:txBody>
        </p:sp>
        <p:sp>
          <p:nvSpPr>
            <p:cNvPr id="24" name="TextBox 23"/>
            <p:cNvSpPr txBox="1"/>
            <p:nvPr/>
          </p:nvSpPr>
          <p:spPr>
            <a:xfrm>
              <a:off x="2514600" y="5681865"/>
              <a:ext cx="1253628" cy="400110"/>
            </a:xfrm>
            <a:prstGeom prst="rect">
              <a:avLst/>
            </a:prstGeom>
            <a:noFill/>
          </p:spPr>
          <p:txBody>
            <a:bodyPr wrap="square" rtlCol="0">
              <a:spAutoFit/>
            </a:bodyPr>
            <a:lstStyle/>
            <a:p>
              <a:r>
                <a:rPr lang="en-US" sz="2000" dirty="0" smtClean="0"/>
                <a:t>we have </a:t>
              </a:r>
              <a:endParaRPr lang="en-US" sz="2000" dirty="0"/>
            </a:p>
          </p:txBody>
        </p:sp>
      </p:grpSp>
      <p:grpSp>
        <p:nvGrpSpPr>
          <p:cNvPr id="19" name="Group 18"/>
          <p:cNvGrpSpPr/>
          <p:nvPr/>
        </p:nvGrpSpPr>
        <p:grpSpPr>
          <a:xfrm>
            <a:off x="457200" y="6081975"/>
            <a:ext cx="2068360" cy="703013"/>
            <a:chOff x="457200" y="6081975"/>
            <a:chExt cx="2068360" cy="703013"/>
          </a:xfrm>
        </p:grpSpPr>
        <mc:AlternateContent xmlns:mc="http://schemas.openxmlformats.org/markup-compatibility/2006" xmlns:a14="http://schemas.microsoft.com/office/drawing/2010/main">
          <mc:Choice Requires="a14">
            <p:sp>
              <p:nvSpPr>
                <p:cNvPr id="7" name="TextBox 6"/>
                <p:cNvSpPr txBox="1"/>
                <p:nvPr/>
              </p:nvSpPr>
              <p:spPr>
                <a:xfrm>
                  <a:off x="762000" y="6081975"/>
                  <a:ext cx="1763560" cy="7030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𝜃</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num>
                          <m:den>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𝑁</m:t>
                                </m:r>
                              </m:sup>
                              <m:e>
                                <m:r>
                                  <a:rPr lang="en-US" b="0" i="1" smtClean="0">
                                    <a:latin typeface="Cambria Math"/>
                                  </a:rPr>
                                  <m:t>𝑐</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𝑤</m:t>
                                        </m:r>
                                      </m:e>
                                      <m:sub>
                                        <m:r>
                                          <a:rPr lang="en-US" b="0" i="1" smtClean="0">
                                            <a:latin typeface="Cambria Math"/>
                                          </a:rPr>
                                          <m:t>𝑖</m:t>
                                        </m:r>
                                      </m:sub>
                                    </m:sSub>
                                  </m:e>
                                </m:d>
                              </m:e>
                            </m:nary>
                          </m:den>
                        </m:f>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762000" y="6081975"/>
                  <a:ext cx="1763560" cy="703013"/>
                </a:xfrm>
                <a:prstGeom prst="rect">
                  <a:avLst/>
                </a:prstGeom>
                <a:blipFill rotWithShape="0">
                  <a:blip r:embed="rId11"/>
                  <a:stretch>
                    <a:fillRect/>
                  </a:stretch>
                </a:blipFill>
              </p:spPr>
              <p:txBody>
                <a:bodyPr/>
                <a:lstStyle/>
                <a:p>
                  <a:r>
                    <a:rPr lang="en-US">
                      <a:noFill/>
                    </a:rPr>
                    <a:t> </a:t>
                  </a:r>
                </a:p>
              </p:txBody>
            </p:sp>
          </mc:Fallback>
        </mc:AlternateContent>
        <p:sp>
          <p:nvSpPr>
            <p:cNvPr id="25" name="Right Arrow 24"/>
            <p:cNvSpPr/>
            <p:nvPr/>
          </p:nvSpPr>
          <p:spPr>
            <a:xfrm>
              <a:off x="457200" y="6317552"/>
              <a:ext cx="220934" cy="199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Box 7"/>
          <p:cNvSpPr txBox="1">
            <a:spLocks noChangeArrowheads="1"/>
          </p:cNvSpPr>
          <p:nvPr/>
        </p:nvSpPr>
        <p:spPr bwMode="auto">
          <a:xfrm>
            <a:off x="5410200" y="5730567"/>
            <a:ext cx="304192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i="0" dirty="0" smtClean="0"/>
              <a:t>Requirement from probability</a:t>
            </a:r>
            <a:endParaRPr lang="en-US" altLang="en-US" sz="1800" b="1" i="0" dirty="0"/>
          </a:p>
        </p:txBody>
      </p:sp>
      <p:pic>
        <p:nvPicPr>
          <p:cNvPr id="14338" name="Picture 2" descr="http://upload.wikimedia.org/wikipedia/commons/thumb/1/17/Binary_logarithm_plot_with_ticks.svg/408px-Binary_logarithm_plot_with_ticks.svg.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4867" y="368713"/>
            <a:ext cx="3043273" cy="2424176"/>
          </a:xfrm>
          <a:prstGeom prst="rect">
            <a:avLst/>
          </a:prstGeom>
          <a:noFill/>
          <a:extLst>
            <a:ext uri="{909E8E84-426E-40DD-AFC4-6F175D3DCCD1}">
              <a14:hiddenFill xmlns:a14="http://schemas.microsoft.com/office/drawing/2010/main">
                <a:solidFill>
                  <a:srgbClr val="FFFFFF"/>
                </a:solidFill>
              </a14:hiddenFill>
            </a:ext>
          </a:extLst>
        </p:spPr>
      </p:pic>
      <p:sp>
        <p:nvSpPr>
          <p:cNvPr id="23" name="Footer Placeholder 22"/>
          <p:cNvSpPr>
            <a:spLocks noGrp="1"/>
          </p:cNvSpPr>
          <p:nvPr>
            <p:ph type="ftr" sz="quarter" idx="11"/>
          </p:nvPr>
        </p:nvSpPr>
        <p:spPr/>
        <p:txBody>
          <a:bodyPr/>
          <a:lstStyle/>
          <a:p>
            <a:r>
              <a:rPr lang="en-US" smtClean="0"/>
              <a:t>CS 6501: Text Mining</a:t>
            </a:r>
            <a:endParaRPr lang="en-US"/>
          </a:p>
        </p:txBody>
      </p:sp>
    </p:spTree>
    <p:extLst>
      <p:ext uri="{BB962C8B-B14F-4D97-AF65-F5344CB8AC3E}">
        <p14:creationId xmlns:p14="http://schemas.microsoft.com/office/powerpoint/2010/main" val="116267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43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6899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6899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690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8" grpId="0"/>
      <p:bldP spid="468999" grpId="0"/>
      <p:bldP spid="469001" grpId="0"/>
      <p:bldP spid="3" grpId="0"/>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Maximum likelihood estimation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For N-gram language models</a:t>
                </a:r>
              </a:p>
              <a:p>
                <a:pPr lvl="1"/>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a14:m>
                <a:endParaRPr lang="en-US" dirty="0" smtClean="0"/>
              </a:p>
              <a:p>
                <a:pPr lvl="2"/>
                <a14:m>
                  <m:oMath xmlns:m="http://schemas.openxmlformats.org/officeDocument/2006/math">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34</a:t>
            </a:fld>
            <a:endParaRPr lang="en-US"/>
          </a:p>
        </p:txBody>
      </p:sp>
      <p:grpSp>
        <p:nvGrpSpPr>
          <p:cNvPr id="8" name="Group 7"/>
          <p:cNvGrpSpPr/>
          <p:nvPr/>
        </p:nvGrpSpPr>
        <p:grpSpPr>
          <a:xfrm>
            <a:off x="2895600" y="3506148"/>
            <a:ext cx="3352800" cy="680198"/>
            <a:chOff x="2895600" y="3506148"/>
            <a:chExt cx="3352800" cy="680198"/>
          </a:xfrm>
        </p:grpSpPr>
        <p:sp>
          <p:nvSpPr>
            <p:cNvPr id="7" name="TextBox 6"/>
            <p:cNvSpPr txBox="1"/>
            <p:nvPr/>
          </p:nvSpPr>
          <p:spPr>
            <a:xfrm>
              <a:off x="3352800" y="3540015"/>
              <a:ext cx="2895600" cy="646331"/>
            </a:xfrm>
            <a:prstGeom prst="rect">
              <a:avLst/>
            </a:prstGeom>
            <a:noFill/>
          </p:spPr>
          <p:txBody>
            <a:bodyPr wrap="square" rtlCol="0">
              <a:spAutoFit/>
            </a:bodyPr>
            <a:lstStyle/>
            <a:p>
              <a:r>
                <a:rPr lang="en-US" i="1" dirty="0" smtClean="0"/>
                <a:t>Length of document or total number of words in a corpus</a:t>
              </a:r>
              <a:endParaRPr lang="en-US" i="1" dirty="0"/>
            </a:p>
          </p:txBody>
        </p:sp>
        <p:cxnSp>
          <p:nvCxnSpPr>
            <p:cNvPr id="9" name="Straight Arrow Connector 8"/>
            <p:cNvCxnSpPr/>
            <p:nvPr/>
          </p:nvCxnSpPr>
          <p:spPr>
            <a:xfrm flipH="1" flipV="1">
              <a:off x="2895600" y="3506148"/>
              <a:ext cx="457200" cy="357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a:blip r:embed="rId3"/>
          <a:stretch>
            <a:fillRect/>
          </a:stretch>
        </p:blipFill>
        <p:spPr>
          <a:xfrm>
            <a:off x="4604657" y="2151482"/>
            <a:ext cx="3167743" cy="914400"/>
          </a:xfrm>
          <a:prstGeom prst="rect">
            <a:avLst/>
          </a:prstGeom>
        </p:spPr>
      </p:pic>
    </p:spTree>
    <p:extLst>
      <p:ext uri="{BB962C8B-B14F-4D97-AF65-F5344CB8AC3E}">
        <p14:creationId xmlns:p14="http://schemas.microsoft.com/office/powerpoint/2010/main" val="45315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a:t>Problem with </a:t>
            </a:r>
            <a:r>
              <a:rPr lang="en-US" altLang="en-US" dirty="0" smtClean="0"/>
              <a:t>MLE</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a:t>Unseen </a:t>
            </a:r>
            <a:r>
              <a:rPr lang="en-US" altLang="en-US" dirty="0" smtClean="0"/>
              <a:t>events</a:t>
            </a:r>
          </a:p>
          <a:p>
            <a:pPr lvl="1"/>
            <a:r>
              <a:rPr lang="en-US" altLang="en-US" dirty="0"/>
              <a:t>We estimated a model on 440K word tokens, </a:t>
            </a:r>
            <a:r>
              <a:rPr lang="en-US" altLang="en-US" dirty="0" smtClean="0"/>
              <a:t>but:</a:t>
            </a:r>
          </a:p>
          <a:p>
            <a:pPr lvl="2"/>
            <a:r>
              <a:rPr lang="en-US" altLang="en-US" dirty="0"/>
              <a:t>Only 30,000 </a:t>
            </a:r>
            <a:r>
              <a:rPr lang="en-US" altLang="en-US" dirty="0" smtClean="0"/>
              <a:t>unique words occurred</a:t>
            </a:r>
          </a:p>
          <a:p>
            <a:pPr lvl="2"/>
            <a:r>
              <a:rPr lang="en-US" altLang="en-US" dirty="0"/>
              <a:t>Only 0.04% of all possible bigrams occurred</a:t>
            </a:r>
            <a:endParaRPr lang="en-US" altLang="en-US" dirty="0" smtClean="0"/>
          </a:p>
          <a:p>
            <a:pPr marL="804863" lvl="1" indent="-347663">
              <a:buFont typeface="Wingdings" panose="05000000000000000000" pitchFamily="2" charset="2"/>
              <a:buChar char="Ø"/>
            </a:pPr>
            <a:r>
              <a:rPr lang="en-US" altLang="en-US" dirty="0" smtClean="0"/>
              <a:t>This means any word/N-gram </a:t>
            </a:r>
            <a:r>
              <a:rPr lang="en-US" altLang="en-US" dirty="0"/>
              <a:t>that does not occur in the training </a:t>
            </a:r>
            <a:r>
              <a:rPr lang="en-US" altLang="en-US" dirty="0" smtClean="0"/>
              <a:t>data has </a:t>
            </a:r>
            <a:r>
              <a:rPr lang="en-US" altLang="en-US" dirty="0"/>
              <a:t>zero probability</a:t>
            </a:r>
            <a:r>
              <a:rPr lang="en-US" altLang="en-US" dirty="0" smtClean="0"/>
              <a:t>!</a:t>
            </a:r>
          </a:p>
          <a:p>
            <a:pPr marL="804863" lvl="1" indent="-347663">
              <a:buFont typeface="Wingdings" panose="05000000000000000000" pitchFamily="2" charset="2"/>
              <a:buChar char="Ø"/>
            </a:pPr>
            <a:r>
              <a:rPr lang="en-US" altLang="en-US" dirty="0" smtClean="0"/>
              <a:t>No future documents can contain those unseen words/N-grams</a:t>
            </a:r>
          </a:p>
          <a:p>
            <a:pPr lvl="1"/>
            <a:endParaRPr lang="en-US" altLang="en-US"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35</a:t>
            </a:fld>
            <a:endParaRPr lang="en-US"/>
          </a:p>
        </p:txBody>
      </p:sp>
      <p:grpSp>
        <p:nvGrpSpPr>
          <p:cNvPr id="3" name="Group 2"/>
          <p:cNvGrpSpPr/>
          <p:nvPr/>
        </p:nvGrpSpPr>
        <p:grpSpPr>
          <a:xfrm>
            <a:off x="1905000" y="1981200"/>
            <a:ext cx="5410200" cy="4237007"/>
            <a:chOff x="1905000" y="1465569"/>
            <a:chExt cx="5410200" cy="4237007"/>
          </a:xfrm>
        </p:grpSpPr>
        <p:grpSp>
          <p:nvGrpSpPr>
            <p:cNvPr id="8" name="Group 7"/>
            <p:cNvGrpSpPr/>
            <p:nvPr/>
          </p:nvGrpSpPr>
          <p:grpSpPr>
            <a:xfrm>
              <a:off x="1905000" y="1752600"/>
              <a:ext cx="5410200" cy="3949976"/>
              <a:chOff x="2359222" y="2644831"/>
              <a:chExt cx="5410200" cy="3949976"/>
            </a:xfrm>
            <a:solidFill>
              <a:schemeClr val="bg1"/>
            </a:solidFill>
          </p:grpSpPr>
          <p:pic>
            <p:nvPicPr>
              <p:cNvPr id="9" name="Picture 2" descr="http://upload.wikimedia.org/wikipedia/commons/b/b9/Wikipedia-n-zip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999" y="2644831"/>
                <a:ext cx="4499959" cy="3374969"/>
              </a:xfrm>
              <a:prstGeom prst="rect">
                <a:avLst/>
              </a:prstGeom>
              <a:grpFill/>
              <a:extLst/>
            </p:spPr>
          </p:pic>
          <p:sp>
            <p:nvSpPr>
              <p:cNvPr id="10" name="TextBox 9"/>
              <p:cNvSpPr txBox="1"/>
              <p:nvPr/>
            </p:nvSpPr>
            <p:spPr>
              <a:xfrm>
                <a:off x="2435422" y="6256253"/>
                <a:ext cx="5334000" cy="338554"/>
              </a:xfrm>
              <a:prstGeom prst="rect">
                <a:avLst/>
              </a:prstGeom>
              <a:grpFill/>
            </p:spPr>
            <p:txBody>
              <a:bodyPr wrap="square" rtlCol="0">
                <a:spAutoFit/>
              </a:bodyPr>
              <a:lstStyle/>
              <a:p>
                <a:pPr algn="ctr"/>
                <a:r>
                  <a:rPr lang="en-US" sz="1600" dirty="0"/>
                  <a:t>A plot of word frequency in Wikipedia (</a:t>
                </a:r>
                <a:r>
                  <a:rPr lang="en-US" sz="1600" dirty="0" smtClean="0"/>
                  <a:t>Nov </a:t>
                </a:r>
                <a:r>
                  <a:rPr lang="en-US" sz="1600" dirty="0"/>
                  <a:t>27, 2006)</a:t>
                </a:r>
              </a:p>
            </p:txBody>
          </p:sp>
          <p:sp>
            <p:nvSpPr>
              <p:cNvPr id="11" name="TextBox 10"/>
              <p:cNvSpPr txBox="1"/>
              <p:nvPr/>
            </p:nvSpPr>
            <p:spPr>
              <a:xfrm rot="16200000">
                <a:off x="1625571" y="4010251"/>
                <a:ext cx="1775079" cy="307777"/>
              </a:xfrm>
              <a:prstGeom prst="rect">
                <a:avLst/>
              </a:prstGeom>
              <a:grpFill/>
            </p:spPr>
            <p:txBody>
              <a:bodyPr wrap="square" rtlCol="0">
                <a:spAutoFit/>
              </a:bodyPr>
              <a:lstStyle/>
              <a:p>
                <a:r>
                  <a:rPr lang="en-US" sz="1400" dirty="0" smtClean="0"/>
                  <a:t>Word frequency</a:t>
                </a:r>
                <a:endParaRPr lang="en-US" sz="1400" dirty="0"/>
              </a:p>
            </p:txBody>
          </p:sp>
          <p:sp>
            <p:nvSpPr>
              <p:cNvPr id="12" name="TextBox 11"/>
              <p:cNvSpPr txBox="1"/>
              <p:nvPr/>
            </p:nvSpPr>
            <p:spPr>
              <a:xfrm>
                <a:off x="4114800" y="6019800"/>
                <a:ext cx="2209800" cy="307777"/>
              </a:xfrm>
              <a:prstGeom prst="rect">
                <a:avLst/>
              </a:prstGeom>
              <a:grpFill/>
            </p:spPr>
            <p:txBody>
              <a:bodyPr wrap="square" rtlCol="0">
                <a:spAutoFit/>
              </a:bodyPr>
              <a:lstStyle/>
              <a:p>
                <a:r>
                  <a:rPr lang="en-US" sz="1400" dirty="0" smtClean="0"/>
                  <a:t>Word rank by frequency</a:t>
                </a:r>
                <a:endParaRPr lang="en-US" sz="1400" dirty="0"/>
              </a:p>
            </p:txBody>
          </p:sp>
        </p:grpSp>
        <mc:AlternateContent xmlns:mc="http://schemas.openxmlformats.org/markup-compatibility/2006" xmlns:a14="http://schemas.microsoft.com/office/drawing/2010/main">
          <mc:Choice Requires="a14">
            <p:sp>
              <p:nvSpPr>
                <p:cNvPr id="2" name="Rectangle 1"/>
                <p:cNvSpPr/>
                <p:nvPr/>
              </p:nvSpPr>
              <p:spPr>
                <a:xfrm>
                  <a:off x="3495953" y="1465569"/>
                  <a:ext cx="19336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𝑘</m:t>
                            </m:r>
                            <m:r>
                              <a:rPr lang="en-US" i="1">
                                <a:latin typeface="Cambria Math"/>
                              </a:rPr>
                              <m:t>;</m:t>
                            </m:r>
                            <m:r>
                              <a:rPr lang="en-US" i="1">
                                <a:latin typeface="Cambria Math"/>
                              </a:rPr>
                              <m:t>𝑠</m:t>
                            </m:r>
                            <m:r>
                              <a:rPr lang="en-US" i="1">
                                <a:latin typeface="Cambria Math"/>
                              </a:rPr>
                              <m:t>,</m:t>
                            </m:r>
                            <m:r>
                              <a:rPr lang="en-US" i="1">
                                <a:latin typeface="Cambria Math"/>
                              </a:rPr>
                              <m:t>𝑁</m:t>
                            </m:r>
                          </m:e>
                        </m:d>
                        <m:r>
                          <a:rPr lang="en-US" i="1">
                            <a:latin typeface="Cambria Math" panose="02040503050406030204" pitchFamily="18" charset="0"/>
                          </a:rPr>
                          <m:t>∝</m:t>
                        </m:r>
                        <m:r>
                          <a:rPr lang="en-US" i="1">
                            <a:latin typeface="Cambria Math"/>
                          </a:rPr>
                          <m:t>1/</m:t>
                        </m:r>
                        <m:sSup>
                          <m:sSupPr>
                            <m:ctrlPr>
                              <a:rPr lang="en-US" i="1">
                                <a:latin typeface="Cambria Math" panose="02040503050406030204" pitchFamily="18" charset="0"/>
                              </a:rPr>
                            </m:ctrlPr>
                          </m:sSupPr>
                          <m:e>
                            <m:r>
                              <a:rPr lang="en-US" i="1">
                                <a:latin typeface="Cambria Math"/>
                              </a:rPr>
                              <m:t>𝑘</m:t>
                            </m:r>
                          </m:e>
                          <m:sup>
                            <m:r>
                              <a:rPr lang="en-US" i="1">
                                <a:latin typeface="Cambria Math"/>
                              </a:rPr>
                              <m:t>𝑠</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3495953" y="1465569"/>
                  <a:ext cx="1933606" cy="369332"/>
                </a:xfrm>
                <a:prstGeom prst="rect">
                  <a:avLst/>
                </a:prstGeom>
                <a:blipFill rotWithShape="0">
                  <a:blip r:embed="rId3"/>
                  <a:stretch>
                    <a:fillRect b="-1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0063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en-US" dirty="0" smtClean="0"/>
              <a:t>Smoothing</a:t>
            </a:r>
            <a:endParaRPr lang="en-US" altLang="en-US" dirty="0"/>
          </a:p>
        </p:txBody>
      </p:sp>
      <p:sp>
        <p:nvSpPr>
          <p:cNvPr id="505859" name="Rectangle 3"/>
          <p:cNvSpPr>
            <a:spLocks noGrp="1" noChangeArrowheads="1"/>
          </p:cNvSpPr>
          <p:nvPr>
            <p:ph idx="1"/>
          </p:nvPr>
        </p:nvSpPr>
        <p:spPr/>
        <p:txBody>
          <a:bodyPr>
            <a:normAutofit/>
          </a:bodyPr>
          <a:lstStyle/>
          <a:p>
            <a:r>
              <a:rPr lang="en-US" altLang="en-US" dirty="0" smtClean="0"/>
              <a:t>If </a:t>
            </a:r>
            <a:r>
              <a:rPr lang="en-US" altLang="en-US" dirty="0"/>
              <a:t>we want to assign non-zero probabilities to </a:t>
            </a:r>
            <a:r>
              <a:rPr lang="en-US" altLang="en-US" dirty="0" smtClean="0"/>
              <a:t>unseen words</a:t>
            </a:r>
          </a:p>
          <a:p>
            <a:pPr lvl="1"/>
            <a:r>
              <a:rPr lang="en-US" altLang="en-US" dirty="0" smtClean="0"/>
              <a:t>Unseen words = new words, new N-grams</a:t>
            </a:r>
          </a:p>
          <a:p>
            <a:pPr lvl="1"/>
            <a:r>
              <a:rPr lang="en-US" altLang="en-US" dirty="0" smtClean="0"/>
              <a:t>Discount </a:t>
            </a:r>
            <a:r>
              <a:rPr lang="en-US" altLang="en-US" dirty="0"/>
              <a:t>the probabilities of observed words</a:t>
            </a:r>
          </a:p>
          <a:p>
            <a:r>
              <a:rPr lang="en-US" altLang="en-US" dirty="0" smtClean="0"/>
              <a:t>General procedure</a:t>
            </a:r>
          </a:p>
          <a:p>
            <a:pPr marL="804863" lvl="1" indent="-347663">
              <a:buFont typeface="+mj-lt"/>
              <a:buAutoNum type="arabicPeriod"/>
            </a:pPr>
            <a:r>
              <a:rPr lang="en-US" altLang="en-US" dirty="0" smtClean="0"/>
              <a:t>Reserve some </a:t>
            </a:r>
            <a:r>
              <a:rPr lang="en-US" altLang="en-US" dirty="0"/>
              <a:t>probability </a:t>
            </a:r>
            <a:r>
              <a:rPr lang="en-US" altLang="en-US" dirty="0" smtClean="0"/>
              <a:t>mass of </a:t>
            </a:r>
            <a:r>
              <a:rPr lang="en-US" altLang="en-US" dirty="0"/>
              <a:t>words seen in a </a:t>
            </a:r>
            <a:r>
              <a:rPr lang="en-US" altLang="en-US" dirty="0" smtClean="0"/>
              <a:t>document/corpus</a:t>
            </a:r>
          </a:p>
          <a:p>
            <a:pPr marL="804863" lvl="1" indent="-347663">
              <a:buFont typeface="+mj-lt"/>
              <a:buAutoNum type="arabicPeriod"/>
            </a:pPr>
            <a:r>
              <a:rPr lang="en-US" altLang="en-US" dirty="0" smtClean="0"/>
              <a:t>Re-allocate it to unseen </a:t>
            </a:r>
            <a:r>
              <a:rPr lang="en-US" altLang="en-US" dirty="0"/>
              <a:t>words </a:t>
            </a:r>
            <a:endParaRPr lang="en-US" altLang="en-US" baseline="-250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36</a:t>
            </a:fld>
            <a:endParaRPr lang="en-US"/>
          </a:p>
        </p:txBody>
      </p:sp>
    </p:spTree>
    <p:extLst>
      <p:ext uri="{BB962C8B-B14F-4D97-AF65-F5344CB8AC3E}">
        <p14:creationId xmlns:p14="http://schemas.microsoft.com/office/powerpoint/2010/main" val="211929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5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5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58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58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Autofit/>
          </a:bodyPr>
          <a:lstStyle/>
          <a:p>
            <a:r>
              <a:rPr lang="en-US" altLang="en-US" sz="3700" dirty="0" smtClean="0"/>
              <a:t>Illustration of N-gram language model smoothing</a:t>
            </a:r>
            <a:endParaRPr lang="en-US" altLang="en-US" sz="3700" dirty="0"/>
          </a:p>
        </p:txBody>
      </p:sp>
      <p:grpSp>
        <p:nvGrpSpPr>
          <p:cNvPr id="506883" name="Group 3"/>
          <p:cNvGrpSpPr>
            <a:grpSpLocks/>
          </p:cNvGrpSpPr>
          <p:nvPr/>
        </p:nvGrpSpPr>
        <p:grpSpPr bwMode="auto">
          <a:xfrm>
            <a:off x="1463675" y="2168525"/>
            <a:ext cx="6561138" cy="3241675"/>
            <a:chOff x="1056" y="1584"/>
            <a:chExt cx="4133" cy="2042"/>
          </a:xfrm>
        </p:grpSpPr>
        <p:sp>
          <p:nvSpPr>
            <p:cNvPr id="506884" name="Line 4"/>
            <p:cNvSpPr>
              <a:spLocks noChangeShapeType="1"/>
            </p:cNvSpPr>
            <p:nvPr/>
          </p:nvSpPr>
          <p:spPr bwMode="auto">
            <a:xfrm>
              <a:off x="1056" y="3456"/>
              <a:ext cx="38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5" name="Line 5"/>
            <p:cNvSpPr>
              <a:spLocks noChangeShapeType="1"/>
            </p:cNvSpPr>
            <p:nvPr/>
          </p:nvSpPr>
          <p:spPr bwMode="auto">
            <a:xfrm flipV="1">
              <a:off x="1056" y="1584"/>
              <a:ext cx="0" cy="18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7" name="Text Box 7"/>
            <p:cNvSpPr txBox="1">
              <a:spLocks noChangeArrowheads="1"/>
            </p:cNvSpPr>
            <p:nvPr/>
          </p:nvSpPr>
          <p:spPr bwMode="auto">
            <a:xfrm>
              <a:off x="4934" y="333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i="0"/>
                <a:t>w</a:t>
              </a:r>
            </a:p>
          </p:txBody>
        </p:sp>
        <p:sp>
          <p:nvSpPr>
            <p:cNvPr id="506888" name="Freeform 8"/>
            <p:cNvSpPr>
              <a:spLocks/>
            </p:cNvSpPr>
            <p:nvPr/>
          </p:nvSpPr>
          <p:spPr bwMode="auto">
            <a:xfrm>
              <a:off x="1056" y="1968"/>
              <a:ext cx="2352" cy="1488"/>
            </a:xfrm>
            <a:custGeom>
              <a:avLst/>
              <a:gdLst>
                <a:gd name="T0" fmla="*/ 0 w 2352"/>
                <a:gd name="T1" fmla="*/ 0 h 1488"/>
                <a:gd name="T2" fmla="*/ 96 w 2352"/>
                <a:gd name="T3" fmla="*/ 0 h 1488"/>
                <a:gd name="T4" fmla="*/ 96 w 2352"/>
                <a:gd name="T5" fmla="*/ 96 h 1488"/>
                <a:gd name="T6" fmla="*/ 192 w 2352"/>
                <a:gd name="T7" fmla="*/ 96 h 1488"/>
                <a:gd name="T8" fmla="*/ 192 w 2352"/>
                <a:gd name="T9" fmla="*/ 240 h 1488"/>
                <a:gd name="T10" fmla="*/ 288 w 2352"/>
                <a:gd name="T11" fmla="*/ 240 h 1488"/>
                <a:gd name="T12" fmla="*/ 288 w 2352"/>
                <a:gd name="T13" fmla="*/ 480 h 1488"/>
                <a:gd name="T14" fmla="*/ 384 w 2352"/>
                <a:gd name="T15" fmla="*/ 480 h 1488"/>
                <a:gd name="T16" fmla="*/ 384 w 2352"/>
                <a:gd name="T17" fmla="*/ 720 h 1488"/>
                <a:gd name="T18" fmla="*/ 576 w 2352"/>
                <a:gd name="T19" fmla="*/ 720 h 1488"/>
                <a:gd name="T20" fmla="*/ 576 w 2352"/>
                <a:gd name="T21" fmla="*/ 912 h 1488"/>
                <a:gd name="T22" fmla="*/ 1056 w 2352"/>
                <a:gd name="T23" fmla="*/ 912 h 1488"/>
                <a:gd name="T24" fmla="*/ 1056 w 2352"/>
                <a:gd name="T25" fmla="*/ 1104 h 1488"/>
                <a:gd name="T26" fmla="*/ 1536 w 2352"/>
                <a:gd name="T27" fmla="*/ 1104 h 1488"/>
                <a:gd name="T28" fmla="*/ 1536 w 2352"/>
                <a:gd name="T29" fmla="*/ 1296 h 1488"/>
                <a:gd name="T30" fmla="*/ 2352 w 2352"/>
                <a:gd name="T31" fmla="*/ 1296 h 1488"/>
                <a:gd name="T32" fmla="*/ 2352 w 2352"/>
                <a:gd name="T33" fmla="*/ 1488 h 1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52" h="1488">
                  <a:moveTo>
                    <a:pt x="0" y="0"/>
                  </a:moveTo>
                  <a:lnTo>
                    <a:pt x="96" y="0"/>
                  </a:lnTo>
                  <a:lnTo>
                    <a:pt x="96" y="96"/>
                  </a:lnTo>
                  <a:lnTo>
                    <a:pt x="192" y="96"/>
                  </a:lnTo>
                  <a:lnTo>
                    <a:pt x="192" y="240"/>
                  </a:lnTo>
                  <a:lnTo>
                    <a:pt x="288" y="240"/>
                  </a:lnTo>
                  <a:lnTo>
                    <a:pt x="288" y="480"/>
                  </a:lnTo>
                  <a:lnTo>
                    <a:pt x="384" y="480"/>
                  </a:lnTo>
                  <a:lnTo>
                    <a:pt x="384" y="720"/>
                  </a:lnTo>
                  <a:lnTo>
                    <a:pt x="576" y="720"/>
                  </a:lnTo>
                  <a:lnTo>
                    <a:pt x="576" y="912"/>
                  </a:lnTo>
                  <a:lnTo>
                    <a:pt x="1056" y="912"/>
                  </a:lnTo>
                  <a:lnTo>
                    <a:pt x="1056" y="1104"/>
                  </a:lnTo>
                  <a:lnTo>
                    <a:pt x="1536" y="1104"/>
                  </a:lnTo>
                  <a:lnTo>
                    <a:pt x="1536" y="1296"/>
                  </a:lnTo>
                  <a:lnTo>
                    <a:pt x="2352" y="1296"/>
                  </a:lnTo>
                  <a:lnTo>
                    <a:pt x="2352" y="1488"/>
                  </a:lnTo>
                </a:path>
              </a:pathLst>
            </a:cu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89" name="Line 9"/>
            <p:cNvSpPr>
              <a:spLocks noChangeShapeType="1"/>
            </p:cNvSpPr>
            <p:nvPr/>
          </p:nvSpPr>
          <p:spPr bwMode="auto">
            <a:xfrm>
              <a:off x="3408" y="345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890" name="Text Box 10"/>
            <p:cNvSpPr txBox="1">
              <a:spLocks noChangeArrowheads="1"/>
            </p:cNvSpPr>
            <p:nvPr/>
          </p:nvSpPr>
          <p:spPr bwMode="auto">
            <a:xfrm>
              <a:off x="1683" y="1917"/>
              <a:ext cx="18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b="1" i="0" dirty="0"/>
                <a:t>Max. Likelihood Estimate </a:t>
              </a:r>
            </a:p>
          </p:txBody>
        </p:sp>
        <p:sp>
          <p:nvSpPr>
            <p:cNvPr id="506892" name="Line 12"/>
            <p:cNvSpPr>
              <a:spLocks noChangeShapeType="1"/>
            </p:cNvSpPr>
            <p:nvPr/>
          </p:nvSpPr>
          <p:spPr bwMode="auto">
            <a:xfrm flipH="1">
              <a:off x="1584" y="2352"/>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6894" name="Freeform 14"/>
          <p:cNvSpPr>
            <a:spLocks/>
          </p:cNvSpPr>
          <p:nvPr/>
        </p:nvSpPr>
        <p:spPr bwMode="auto">
          <a:xfrm>
            <a:off x="1463675" y="2854325"/>
            <a:ext cx="5386388" cy="2209800"/>
          </a:xfrm>
          <a:custGeom>
            <a:avLst/>
            <a:gdLst>
              <a:gd name="T0" fmla="*/ 0 w 3504"/>
              <a:gd name="T1" fmla="*/ 0 h 1488"/>
              <a:gd name="T2" fmla="*/ 96 w 3504"/>
              <a:gd name="T3" fmla="*/ 192 h 1488"/>
              <a:gd name="T4" fmla="*/ 288 w 3504"/>
              <a:gd name="T5" fmla="*/ 576 h 1488"/>
              <a:gd name="T6" fmla="*/ 480 w 3504"/>
              <a:gd name="T7" fmla="*/ 864 h 1488"/>
              <a:gd name="T8" fmla="*/ 864 w 3504"/>
              <a:gd name="T9" fmla="*/ 1104 h 1488"/>
              <a:gd name="T10" fmla="*/ 1392 w 3504"/>
              <a:gd name="T11" fmla="*/ 1296 h 1488"/>
              <a:gd name="T12" fmla="*/ 1872 w 3504"/>
              <a:gd name="T13" fmla="*/ 1392 h 1488"/>
              <a:gd name="T14" fmla="*/ 3504 w 3504"/>
              <a:gd name="T15" fmla="*/ 1488 h 14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04" h="1488">
                <a:moveTo>
                  <a:pt x="0" y="0"/>
                </a:moveTo>
                <a:cubicBezTo>
                  <a:pt x="24" y="48"/>
                  <a:pt x="48" y="96"/>
                  <a:pt x="96" y="192"/>
                </a:cubicBezTo>
                <a:cubicBezTo>
                  <a:pt x="144" y="288"/>
                  <a:pt x="224" y="464"/>
                  <a:pt x="288" y="576"/>
                </a:cubicBezTo>
                <a:cubicBezTo>
                  <a:pt x="352" y="688"/>
                  <a:pt x="384" y="776"/>
                  <a:pt x="480" y="864"/>
                </a:cubicBezTo>
                <a:cubicBezTo>
                  <a:pt x="576" y="952"/>
                  <a:pt x="712" y="1032"/>
                  <a:pt x="864" y="1104"/>
                </a:cubicBezTo>
                <a:cubicBezTo>
                  <a:pt x="1016" y="1176"/>
                  <a:pt x="1224" y="1248"/>
                  <a:pt x="1392" y="1296"/>
                </a:cubicBezTo>
                <a:cubicBezTo>
                  <a:pt x="1560" y="1344"/>
                  <a:pt x="1520" y="1360"/>
                  <a:pt x="1872" y="1392"/>
                </a:cubicBezTo>
                <a:cubicBezTo>
                  <a:pt x="2224" y="1424"/>
                  <a:pt x="2864" y="1456"/>
                  <a:pt x="3504" y="148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06899" name="Group 19"/>
          <p:cNvGrpSpPr>
            <a:grpSpLocks/>
          </p:cNvGrpSpPr>
          <p:nvPr/>
        </p:nvGrpSpPr>
        <p:grpSpPr bwMode="auto">
          <a:xfrm>
            <a:off x="5349875" y="3997325"/>
            <a:ext cx="1905000" cy="990600"/>
            <a:chOff x="3504" y="2736"/>
            <a:chExt cx="1200" cy="624"/>
          </a:xfrm>
        </p:grpSpPr>
        <p:sp>
          <p:nvSpPr>
            <p:cNvPr id="506895" name="Text Box 15"/>
            <p:cNvSpPr txBox="1">
              <a:spLocks noChangeArrowheads="1"/>
            </p:cNvSpPr>
            <p:nvPr/>
          </p:nvSpPr>
          <p:spPr bwMode="auto">
            <a:xfrm>
              <a:off x="3504" y="2736"/>
              <a:ext cx="12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b="1" i="0" dirty="0"/>
                <a:t>Smoothed LM </a:t>
              </a:r>
            </a:p>
          </p:txBody>
        </p:sp>
        <p:sp>
          <p:nvSpPr>
            <p:cNvPr id="506898" name="Line 18"/>
            <p:cNvSpPr>
              <a:spLocks noChangeShapeType="1"/>
            </p:cNvSpPr>
            <p:nvPr/>
          </p:nvSpPr>
          <p:spPr bwMode="auto">
            <a:xfrm flipH="1">
              <a:off x="3744" y="2976"/>
              <a:ext cx="240"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4537075" y="5032375"/>
            <a:ext cx="3200400" cy="1108823"/>
            <a:chOff x="4537075" y="5032375"/>
            <a:chExt cx="3200400" cy="1108823"/>
          </a:xfrm>
        </p:grpSpPr>
        <p:sp>
          <p:nvSpPr>
            <p:cNvPr id="3" name="TextBox 2"/>
            <p:cNvSpPr txBox="1"/>
            <p:nvPr/>
          </p:nvSpPr>
          <p:spPr>
            <a:xfrm>
              <a:off x="4537075" y="5494867"/>
              <a:ext cx="3200400" cy="646331"/>
            </a:xfrm>
            <a:prstGeom prst="rect">
              <a:avLst/>
            </a:prstGeom>
            <a:noFill/>
          </p:spPr>
          <p:txBody>
            <a:bodyPr wrap="square" rtlCol="0">
              <a:spAutoFit/>
            </a:bodyPr>
            <a:lstStyle/>
            <a:p>
              <a:r>
                <a:rPr lang="en-US" i="1" dirty="0" smtClean="0">
                  <a:solidFill>
                    <a:srgbClr val="FF0000"/>
                  </a:solidFill>
                </a:rPr>
                <a:t>Assigning nonzero probabilities to the unseen words</a:t>
              </a:r>
              <a:endParaRPr lang="en-US" i="1" dirty="0">
                <a:solidFill>
                  <a:srgbClr val="FF0000"/>
                </a:solidFill>
              </a:endParaRPr>
            </a:p>
          </p:txBody>
        </p:sp>
        <p:cxnSp>
          <p:nvCxnSpPr>
            <p:cNvPr id="5" name="Straight Arrow Connector 4"/>
            <p:cNvCxnSpPr>
              <a:stCxn id="3" idx="0"/>
            </p:cNvCxnSpPr>
            <p:nvPr/>
          </p:nvCxnSpPr>
          <p:spPr>
            <a:xfrm flipH="1" flipV="1">
              <a:off x="5915819" y="5032375"/>
              <a:ext cx="221456" cy="4624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 name="Date Placeholder 8"/>
          <p:cNvSpPr>
            <a:spLocks noGrp="1"/>
          </p:cNvSpPr>
          <p:nvPr>
            <p:ph type="dt" sz="half" idx="10"/>
          </p:nvPr>
        </p:nvSpPr>
        <p:spPr/>
        <p:txBody>
          <a:bodyPr/>
          <a:lstStyle/>
          <a:p>
            <a:r>
              <a:rPr lang="en-US" smtClean="0"/>
              <a:t>CS@UVa</a:t>
            </a:r>
            <a:endParaRPr lang="en-US"/>
          </a:p>
        </p:txBody>
      </p:sp>
      <p:sp>
        <p:nvSpPr>
          <p:cNvPr id="10" name="Footer Placeholder 9"/>
          <p:cNvSpPr>
            <a:spLocks noGrp="1"/>
          </p:cNvSpPr>
          <p:nvPr>
            <p:ph type="ftr" sz="quarter" idx="11"/>
          </p:nvPr>
        </p:nvSpPr>
        <p:spPr/>
        <p:txBody>
          <a:bodyPr/>
          <a:lstStyle/>
          <a:p>
            <a:r>
              <a:rPr lang="en-US" smtClean="0"/>
              <a:t>CS 6501: Text Mining</a:t>
            </a:r>
            <a:endParaRPr lang="en-US"/>
          </a:p>
        </p:txBody>
      </p:sp>
      <p:sp>
        <p:nvSpPr>
          <p:cNvPr id="11" name="Slide Number Placeholder 10"/>
          <p:cNvSpPr>
            <a:spLocks noGrp="1"/>
          </p:cNvSpPr>
          <p:nvPr>
            <p:ph type="sldNum" sz="quarter" idx="12"/>
          </p:nvPr>
        </p:nvSpPr>
        <p:spPr/>
        <p:txBody>
          <a:bodyPr/>
          <a:lstStyle/>
          <a:p>
            <a:fld id="{D4438207-9E20-42FC-82B6-02A8A94D7FE7}" type="slidenum">
              <a:rPr lang="en-US" smtClean="0"/>
              <a:t>37</a:t>
            </a:fld>
            <a:endParaRPr lang="en-US"/>
          </a:p>
        </p:txBody>
      </p:sp>
      <p:grpSp>
        <p:nvGrpSpPr>
          <p:cNvPr id="23" name="Group 22"/>
          <p:cNvGrpSpPr/>
          <p:nvPr/>
        </p:nvGrpSpPr>
        <p:grpSpPr>
          <a:xfrm>
            <a:off x="1197769" y="4333875"/>
            <a:ext cx="3200400" cy="1542120"/>
            <a:chOff x="4537075" y="4322079"/>
            <a:chExt cx="3200400" cy="1542120"/>
          </a:xfrm>
        </p:grpSpPr>
        <p:sp>
          <p:nvSpPr>
            <p:cNvPr id="24" name="TextBox 23"/>
            <p:cNvSpPr txBox="1"/>
            <p:nvPr/>
          </p:nvSpPr>
          <p:spPr>
            <a:xfrm>
              <a:off x="4537075" y="5494867"/>
              <a:ext cx="3200400" cy="369332"/>
            </a:xfrm>
            <a:prstGeom prst="rect">
              <a:avLst/>
            </a:prstGeom>
            <a:noFill/>
          </p:spPr>
          <p:txBody>
            <a:bodyPr wrap="square" rtlCol="0">
              <a:spAutoFit/>
            </a:bodyPr>
            <a:lstStyle/>
            <a:p>
              <a:r>
                <a:rPr lang="en-US" i="1" dirty="0" smtClean="0">
                  <a:solidFill>
                    <a:srgbClr val="FF0000"/>
                  </a:solidFill>
                </a:rPr>
                <a:t>Discount from the seen words</a:t>
              </a:r>
              <a:endParaRPr lang="en-US" i="1" dirty="0">
                <a:solidFill>
                  <a:srgbClr val="FF0000"/>
                </a:solidFill>
              </a:endParaRPr>
            </a:p>
          </p:txBody>
        </p:sp>
        <p:cxnSp>
          <p:nvCxnSpPr>
            <p:cNvPr id="25" name="Straight Arrow Connector 24"/>
            <p:cNvCxnSpPr>
              <a:stCxn id="24" idx="0"/>
            </p:cNvCxnSpPr>
            <p:nvPr/>
          </p:nvCxnSpPr>
          <p:spPr>
            <a:xfrm flipV="1">
              <a:off x="6137275" y="4322079"/>
              <a:ext cx="256381" cy="11727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 name="Rectangle 3"/>
              <p:cNvSpPr/>
              <p:nvPr/>
            </p:nvSpPr>
            <p:spPr>
              <a:xfrm>
                <a:off x="838200" y="1774826"/>
                <a:ext cx="24014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838200" y="1774826"/>
                <a:ext cx="2401491" cy="369332"/>
              </a:xfrm>
              <a:prstGeom prst="rect">
                <a:avLst/>
              </a:prstGeom>
              <a:blipFill rotWithShape="0">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378603" y="2840495"/>
                <a:ext cx="5241397" cy="6690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num>
                        <m:den>
                          <m:r>
                            <a:rPr lang="en-US" i="1">
                              <a:latin typeface="Cambria Math" panose="02040503050406030204" pitchFamily="18" charset="0"/>
                            </a:rPr>
                            <m:t>𝑐</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r>
                            <a:rPr lang="en-US" i="1">
                              <a:latin typeface="Cambria Math" panose="02040503050406030204" pitchFamily="18"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378603" y="2840495"/>
                <a:ext cx="5241397" cy="66909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401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94"/>
                                        </p:tgtEl>
                                        <p:attrNameLst>
                                          <p:attrName>style.visibility</p:attrName>
                                        </p:attrNameLst>
                                      </p:cBhvr>
                                      <p:to>
                                        <p:strVal val="visible"/>
                                      </p:to>
                                    </p:set>
                                    <p:animEffect transition="in" filter="wipe(left)">
                                      <p:cBhvr>
                                        <p:cTn id="7" dur="500"/>
                                        <p:tgtEl>
                                          <p:spTgt spid="506894"/>
                                        </p:tgtEl>
                                      </p:cBhvr>
                                    </p:animEffect>
                                  </p:childTnLst>
                                </p:cTn>
                              </p:par>
                              <p:par>
                                <p:cTn id="8" presetID="1" presetClass="entr" presetSubtype="0" fill="hold" nodeType="withEffect">
                                  <p:stCondLst>
                                    <p:cond delay="0"/>
                                  </p:stCondLst>
                                  <p:childTnLst>
                                    <p:set>
                                      <p:cBhvr>
                                        <p:cTn id="9" dur="1" fill="hold">
                                          <p:stCondLst>
                                            <p:cond delay="0"/>
                                          </p:stCondLst>
                                        </p:cTn>
                                        <p:tgtEl>
                                          <p:spTgt spid="5068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9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en-US" dirty="0" smtClean="0"/>
              <a:t>Smoothing</a:t>
            </a:r>
            <a:r>
              <a:rPr lang="en-US" altLang="en-US" dirty="0"/>
              <a:t> </a:t>
            </a:r>
            <a:r>
              <a:rPr lang="en-US" altLang="en-US" dirty="0" smtClean="0"/>
              <a:t>methods</a:t>
            </a:r>
            <a:endParaRPr lang="en-US" altLang="en-US" dirty="0"/>
          </a:p>
        </p:txBody>
      </p:sp>
      <p:sp>
        <p:nvSpPr>
          <p:cNvPr id="507907" name="Rectangle 3"/>
          <p:cNvSpPr>
            <a:spLocks noGrp="1" noChangeArrowheads="1"/>
          </p:cNvSpPr>
          <p:nvPr>
            <p:ph idx="1"/>
          </p:nvPr>
        </p:nvSpPr>
        <p:spPr>
          <a:xfrm>
            <a:off x="457200" y="1600200"/>
            <a:ext cx="8229600" cy="4724400"/>
          </a:xfrm>
        </p:spPr>
        <p:txBody>
          <a:bodyPr>
            <a:normAutofit/>
          </a:bodyPr>
          <a:lstStyle/>
          <a:p>
            <a:r>
              <a:rPr lang="en-US" altLang="en-US" dirty="0" smtClean="0"/>
              <a:t>Additive smoothing </a:t>
            </a:r>
          </a:p>
          <a:p>
            <a:pPr lvl="1"/>
            <a:r>
              <a:rPr lang="en-US" altLang="en-US" b="0" dirty="0" smtClean="0"/>
              <a:t>Add a constant </a:t>
            </a:r>
            <a:r>
              <a:rPr lang="en-US" altLang="en-US" b="0" dirty="0" smtClean="0">
                <a:sym typeface="Symbol" panose="05050102010706020507" pitchFamily="18" charset="2"/>
              </a:rPr>
              <a:t></a:t>
            </a:r>
            <a:r>
              <a:rPr lang="en-US" altLang="en-US" b="0" dirty="0" smtClean="0"/>
              <a:t> to </a:t>
            </a:r>
            <a:r>
              <a:rPr lang="en-US" altLang="en-US" b="0" dirty="0"/>
              <a:t>the counts of each </a:t>
            </a:r>
            <a:r>
              <a:rPr lang="en-US" altLang="en-US" b="0" dirty="0" smtClean="0"/>
              <a:t>word</a:t>
            </a:r>
          </a:p>
          <a:p>
            <a:pPr lvl="2"/>
            <a:r>
              <a:rPr lang="en-US" altLang="en-US" dirty="0" smtClean="0"/>
              <a:t>Unigram language model as an example</a:t>
            </a:r>
            <a:endParaRPr lang="en-US" altLang="en-US" b="0" dirty="0"/>
          </a:p>
          <a:p>
            <a:endParaRPr lang="en-US" altLang="en-US" b="0" dirty="0" smtClean="0"/>
          </a:p>
          <a:p>
            <a:endParaRPr lang="en-US" altLang="en-US" b="0" dirty="0"/>
          </a:p>
          <a:p>
            <a:endParaRPr lang="en-US" altLang="en-US" b="0" dirty="0"/>
          </a:p>
          <a:p>
            <a:pPr lvl="1"/>
            <a:r>
              <a:rPr lang="en-US" altLang="en-US" dirty="0"/>
              <a:t>Problems</a:t>
            </a:r>
            <a:r>
              <a:rPr lang="en-US" altLang="en-US" dirty="0" smtClean="0"/>
              <a:t>?</a:t>
            </a:r>
          </a:p>
          <a:p>
            <a:pPr lvl="2"/>
            <a:r>
              <a:rPr lang="en-US" altLang="en-US" dirty="0" smtClean="0"/>
              <a:t>Hint: all words are equally important?</a:t>
            </a:r>
            <a:endParaRPr lang="en-US" altLang="en-US" dirty="0"/>
          </a:p>
          <a:p>
            <a:endParaRPr lang="en-US" altLang="en-US" dirty="0"/>
          </a:p>
        </p:txBody>
      </p:sp>
      <p:grpSp>
        <p:nvGrpSpPr>
          <p:cNvPr id="4" name="Group 3"/>
          <p:cNvGrpSpPr/>
          <p:nvPr/>
        </p:nvGrpSpPr>
        <p:grpSpPr>
          <a:xfrm>
            <a:off x="4191000" y="3336133"/>
            <a:ext cx="3663421" cy="336550"/>
            <a:chOff x="4191000" y="2948783"/>
            <a:chExt cx="3663421" cy="336550"/>
          </a:xfrm>
        </p:grpSpPr>
        <p:sp>
          <p:nvSpPr>
            <p:cNvPr id="507916" name="Text Box 12"/>
            <p:cNvSpPr txBox="1">
              <a:spLocks noChangeArrowheads="1"/>
            </p:cNvSpPr>
            <p:nvPr/>
          </p:nvSpPr>
          <p:spPr bwMode="auto">
            <a:xfrm>
              <a:off x="4690533" y="2948783"/>
              <a:ext cx="31638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“Add one”, Laplace smoothing</a:t>
              </a:r>
            </a:p>
          </p:txBody>
        </p:sp>
        <p:sp>
          <p:nvSpPr>
            <p:cNvPr id="507917" name="Line 13"/>
            <p:cNvSpPr>
              <a:spLocks noChangeShapeType="1"/>
            </p:cNvSpPr>
            <p:nvPr/>
          </p:nvSpPr>
          <p:spPr bwMode="auto">
            <a:xfrm flipH="1">
              <a:off x="4191000" y="3119437"/>
              <a:ext cx="533400" cy="165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 name="Group 7"/>
          <p:cNvGrpSpPr/>
          <p:nvPr/>
        </p:nvGrpSpPr>
        <p:grpSpPr>
          <a:xfrm>
            <a:off x="4191000" y="3948113"/>
            <a:ext cx="2252662" cy="336550"/>
            <a:chOff x="4191000" y="3560763"/>
            <a:chExt cx="2252662" cy="336550"/>
          </a:xfrm>
        </p:grpSpPr>
        <p:sp>
          <p:nvSpPr>
            <p:cNvPr id="507918" name="Text Box 14"/>
            <p:cNvSpPr txBox="1">
              <a:spLocks noChangeArrowheads="1"/>
            </p:cNvSpPr>
            <p:nvPr/>
          </p:nvSpPr>
          <p:spPr bwMode="auto">
            <a:xfrm>
              <a:off x="4724400" y="3560763"/>
              <a:ext cx="17192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Vocabulary size</a:t>
              </a:r>
            </a:p>
          </p:txBody>
        </p:sp>
        <p:sp>
          <p:nvSpPr>
            <p:cNvPr id="507919" name="Line 15"/>
            <p:cNvSpPr>
              <a:spLocks noChangeShapeType="1"/>
            </p:cNvSpPr>
            <p:nvPr/>
          </p:nvSpPr>
          <p:spPr bwMode="auto">
            <a:xfrm flipH="1" flipV="1">
              <a:off x="4191000" y="3651250"/>
              <a:ext cx="533400" cy="77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 name="Group 1"/>
          <p:cNvGrpSpPr/>
          <p:nvPr/>
        </p:nvGrpSpPr>
        <p:grpSpPr>
          <a:xfrm>
            <a:off x="2081213" y="3124200"/>
            <a:ext cx="1766887" cy="533400"/>
            <a:chOff x="2081213" y="2736850"/>
            <a:chExt cx="1766887" cy="533400"/>
          </a:xfrm>
        </p:grpSpPr>
        <p:sp>
          <p:nvSpPr>
            <p:cNvPr id="507920" name="Text Box 16"/>
            <p:cNvSpPr txBox="1">
              <a:spLocks noChangeArrowheads="1"/>
            </p:cNvSpPr>
            <p:nvPr/>
          </p:nvSpPr>
          <p:spPr bwMode="auto">
            <a:xfrm>
              <a:off x="2081213" y="2736850"/>
              <a:ext cx="1766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Counts of w in d</a:t>
              </a:r>
            </a:p>
          </p:txBody>
        </p:sp>
        <p:sp>
          <p:nvSpPr>
            <p:cNvPr id="507921" name="Line 17"/>
            <p:cNvSpPr>
              <a:spLocks noChangeShapeType="1"/>
            </p:cNvSpPr>
            <p:nvPr/>
          </p:nvSpPr>
          <p:spPr bwMode="auto">
            <a:xfrm>
              <a:off x="2843213" y="3041650"/>
              <a:ext cx="152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p:cNvGrpSpPr/>
          <p:nvPr/>
        </p:nvGrpSpPr>
        <p:grpSpPr>
          <a:xfrm>
            <a:off x="2118783" y="4249738"/>
            <a:ext cx="2636837" cy="557212"/>
            <a:chOff x="2118783" y="3862388"/>
            <a:chExt cx="2636837" cy="557212"/>
          </a:xfrm>
        </p:grpSpPr>
        <p:sp>
          <p:nvSpPr>
            <p:cNvPr id="507922" name="Text Box 18"/>
            <p:cNvSpPr txBox="1">
              <a:spLocks noChangeArrowheads="1"/>
            </p:cNvSpPr>
            <p:nvPr/>
          </p:nvSpPr>
          <p:spPr bwMode="auto">
            <a:xfrm>
              <a:off x="2118783" y="4083050"/>
              <a:ext cx="2636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0" dirty="0">
                  <a:latin typeface="Arial" panose="020B0604020202020204" pitchFamily="34" charset="0"/>
                </a:rPr>
                <a:t>Length of d (total counts)</a:t>
              </a:r>
            </a:p>
          </p:txBody>
        </p:sp>
        <p:sp>
          <p:nvSpPr>
            <p:cNvPr id="507923" name="Line 19"/>
            <p:cNvSpPr>
              <a:spLocks noChangeShapeType="1"/>
            </p:cNvSpPr>
            <p:nvPr/>
          </p:nvSpPr>
          <p:spPr bwMode="auto">
            <a:xfrm flipV="1">
              <a:off x="3224213" y="3862388"/>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38</a:t>
            </a:fld>
            <a:endParaRPr lang="en-US"/>
          </a:p>
        </p:txBody>
      </p:sp>
      <mc:AlternateContent xmlns:mc="http://schemas.openxmlformats.org/markup-compatibility/2006" xmlns:a14="http://schemas.microsoft.com/office/drawing/2010/main">
        <mc:Choice Requires="a14">
          <p:sp>
            <p:nvSpPr>
              <p:cNvPr id="9" name="TextBox 8"/>
              <p:cNvSpPr txBox="1"/>
              <p:nvPr/>
            </p:nvSpPr>
            <p:spPr>
              <a:xfrm>
                <a:off x="1964795" y="3617915"/>
                <a:ext cx="2183418" cy="584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e>
                          <m:r>
                            <a:rPr lang="en-US" b="0" i="1" smtClean="0">
                              <a:latin typeface="Cambria Math" panose="02040503050406030204" pitchFamily="18" charset="0"/>
                            </a:rPr>
                            <m:t>𝑑</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𝑐</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den>
                      </m:f>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964795" y="3617915"/>
                <a:ext cx="2183418" cy="584199"/>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13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79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one smoothing for bigrams </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39</a:t>
            </a:fld>
            <a:endParaRPr lang="en-US"/>
          </a:p>
        </p:txBody>
      </p:sp>
      <p:pic>
        <p:nvPicPr>
          <p:cNvPr id="7" name="Picture 6"/>
          <p:cNvPicPr>
            <a:picLocks noChangeAspect="1"/>
          </p:cNvPicPr>
          <p:nvPr/>
        </p:nvPicPr>
        <p:blipFill>
          <a:blip r:embed="rId2"/>
          <a:stretch>
            <a:fillRect/>
          </a:stretch>
        </p:blipFill>
        <p:spPr>
          <a:xfrm>
            <a:off x="609600" y="1676400"/>
            <a:ext cx="7531893" cy="4118649"/>
          </a:xfrm>
          <a:prstGeom prst="rect">
            <a:avLst/>
          </a:prstGeom>
        </p:spPr>
      </p:pic>
    </p:spTree>
    <p:extLst>
      <p:ext uri="{BB962C8B-B14F-4D97-AF65-F5344CB8AC3E}">
        <p14:creationId xmlns:p14="http://schemas.microsoft.com/office/powerpoint/2010/main" val="2386433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r>
              <a:rPr lang="en-US" altLang="en-US" dirty="0"/>
              <a:t>Why is a LM </a:t>
            </a:r>
            <a:r>
              <a:rPr lang="en-US" altLang="en-US" dirty="0" smtClean="0"/>
              <a:t>useful</a:t>
            </a:r>
            <a:r>
              <a:rPr lang="en-US" altLang="en-US" dirty="0"/>
              <a:t>?</a:t>
            </a:r>
          </a:p>
        </p:txBody>
      </p:sp>
      <p:sp>
        <p:nvSpPr>
          <p:cNvPr id="495619" name="Rectangle 3"/>
          <p:cNvSpPr>
            <a:spLocks noGrp="1" noChangeArrowheads="1"/>
          </p:cNvSpPr>
          <p:nvPr>
            <p:ph idx="1"/>
          </p:nvPr>
        </p:nvSpPr>
        <p:spPr/>
        <p:txBody>
          <a:bodyPr>
            <a:normAutofit fontScale="92500" lnSpcReduction="20000"/>
          </a:bodyPr>
          <a:lstStyle/>
          <a:p>
            <a:r>
              <a:rPr lang="en-US" altLang="en-US" b="0" dirty="0" smtClean="0"/>
              <a:t>Provide </a:t>
            </a:r>
            <a:r>
              <a:rPr lang="en-US" altLang="en-US" b="0" dirty="0"/>
              <a:t>a principled way to quantify the uncertainties associated with natural language</a:t>
            </a:r>
          </a:p>
          <a:p>
            <a:pPr>
              <a:lnSpc>
                <a:spcPct val="110000"/>
              </a:lnSpc>
              <a:spcBef>
                <a:spcPct val="50000"/>
              </a:spcBef>
            </a:pPr>
            <a:r>
              <a:rPr lang="en-US" altLang="en-US" b="0" dirty="0" smtClean="0"/>
              <a:t>Allow </a:t>
            </a:r>
            <a:r>
              <a:rPr lang="en-US" altLang="en-US" b="0" dirty="0"/>
              <a:t>us to answer questions like:</a:t>
            </a:r>
          </a:p>
          <a:p>
            <a:pPr lvl="1">
              <a:lnSpc>
                <a:spcPct val="110000"/>
              </a:lnSpc>
              <a:spcBef>
                <a:spcPts val="0"/>
              </a:spcBef>
            </a:pPr>
            <a:r>
              <a:rPr lang="en-US" altLang="en-US" sz="2400" dirty="0"/>
              <a:t>Given that we see “</a:t>
            </a:r>
            <a:r>
              <a:rPr lang="en-US" altLang="en-US" sz="2400" i="1" dirty="0">
                <a:latin typeface="Times New Roman" panose="02020603050405020304" pitchFamily="18" charset="0"/>
              </a:rPr>
              <a:t>John</a:t>
            </a:r>
            <a:r>
              <a:rPr lang="en-US" altLang="en-US" sz="2400" dirty="0"/>
              <a:t>” and “</a:t>
            </a:r>
            <a:r>
              <a:rPr lang="en-US" altLang="en-US" sz="2400" i="1" dirty="0">
                <a:latin typeface="Times New Roman" panose="02020603050405020304" pitchFamily="18" charset="0"/>
              </a:rPr>
              <a:t>feels</a:t>
            </a:r>
            <a:r>
              <a:rPr lang="en-US" altLang="en-US" sz="2400" dirty="0"/>
              <a:t>”, how likely will we see “</a:t>
            </a:r>
            <a:r>
              <a:rPr lang="en-US" altLang="en-US" sz="2400" i="1" dirty="0">
                <a:latin typeface="Times New Roman" panose="02020603050405020304" pitchFamily="18" charset="0"/>
              </a:rPr>
              <a:t>happy</a:t>
            </a:r>
            <a:r>
              <a:rPr lang="en-US" altLang="en-US" sz="2400" dirty="0"/>
              <a:t>” as opposed to “</a:t>
            </a:r>
            <a:r>
              <a:rPr lang="en-US" altLang="en-US" sz="2400" i="1" dirty="0">
                <a:latin typeface="Times New Roman" panose="02020603050405020304" pitchFamily="18" charset="0"/>
              </a:rPr>
              <a:t>habit</a:t>
            </a:r>
            <a:r>
              <a:rPr lang="en-US" altLang="en-US" sz="2400" dirty="0"/>
              <a:t>” as the next word?          </a:t>
            </a:r>
            <a:endParaRPr lang="en-US" altLang="en-US" sz="2400" dirty="0" smtClean="0"/>
          </a:p>
          <a:p>
            <a:pPr marL="457200" lvl="1" indent="0">
              <a:buNone/>
            </a:pPr>
            <a:r>
              <a:rPr lang="en-US" altLang="en-US" sz="2400" dirty="0"/>
              <a:t>     (</a:t>
            </a:r>
            <a:r>
              <a:rPr lang="en-US" altLang="en-US" sz="2400" dirty="0">
                <a:solidFill>
                  <a:srgbClr val="FF0000"/>
                </a:solidFill>
              </a:rPr>
              <a:t>speech recognition</a:t>
            </a:r>
            <a:r>
              <a:rPr lang="en-US" altLang="en-US" sz="2400" dirty="0"/>
              <a:t>)</a:t>
            </a:r>
          </a:p>
          <a:p>
            <a:pPr lvl="1"/>
            <a:r>
              <a:rPr lang="en-US" altLang="en-US" sz="2400" dirty="0"/>
              <a:t>Given that we observe “baseball” three times and “game” once in a news article, how likely is it about “sports</a:t>
            </a:r>
            <a:r>
              <a:rPr lang="en-US" altLang="en-US" sz="2400" dirty="0" smtClean="0"/>
              <a:t>” </a:t>
            </a:r>
            <a:r>
              <a:rPr lang="en-US" altLang="en-US" sz="2400" dirty="0" err="1" smtClean="0"/>
              <a:t>v.s</a:t>
            </a:r>
            <a:r>
              <a:rPr lang="en-US" altLang="en-US" sz="2400" dirty="0" smtClean="0"/>
              <a:t>. “politics”?         </a:t>
            </a:r>
          </a:p>
          <a:p>
            <a:pPr marL="457200" lvl="1" indent="0">
              <a:buNone/>
            </a:pPr>
            <a:r>
              <a:rPr lang="en-US" altLang="en-US" sz="2400" dirty="0"/>
              <a:t> </a:t>
            </a:r>
            <a:r>
              <a:rPr lang="en-US" altLang="en-US" sz="2400" dirty="0" smtClean="0"/>
              <a:t>    (</a:t>
            </a:r>
            <a:r>
              <a:rPr lang="en-US" altLang="en-US" sz="2400" dirty="0">
                <a:solidFill>
                  <a:srgbClr val="FF0000"/>
                </a:solidFill>
              </a:rPr>
              <a:t>text </a:t>
            </a:r>
            <a:r>
              <a:rPr lang="en-US" altLang="en-US" sz="2400" dirty="0" smtClean="0">
                <a:solidFill>
                  <a:srgbClr val="FF0000"/>
                </a:solidFill>
              </a:rPr>
              <a:t>categorization</a:t>
            </a:r>
            <a:r>
              <a:rPr lang="en-US" altLang="en-US" sz="2400" dirty="0" smtClean="0"/>
              <a:t>)</a:t>
            </a:r>
            <a:endParaRPr lang="en-US" altLang="en-US" sz="2400" dirty="0"/>
          </a:p>
          <a:p>
            <a:pPr lvl="1"/>
            <a:r>
              <a:rPr lang="en-US" altLang="en-US" sz="2400" dirty="0"/>
              <a:t>Given that a user is interested in sports news, how likely would the user use “baseball” in a query? </a:t>
            </a:r>
            <a:endParaRPr lang="en-US" altLang="en-US" sz="2400" dirty="0" smtClean="0"/>
          </a:p>
          <a:p>
            <a:pPr marL="457200" lvl="1" indent="0">
              <a:buNone/>
            </a:pPr>
            <a:r>
              <a:rPr lang="en-US" altLang="en-US" sz="2400" dirty="0"/>
              <a:t> </a:t>
            </a:r>
            <a:r>
              <a:rPr lang="en-US" altLang="en-US" sz="2400" dirty="0" smtClean="0"/>
              <a:t>    (</a:t>
            </a:r>
            <a:r>
              <a:rPr lang="en-US" altLang="en-US" sz="2400" dirty="0">
                <a:solidFill>
                  <a:srgbClr val="FF0000"/>
                </a:solidFill>
              </a:rPr>
              <a:t>information retrieval</a:t>
            </a:r>
            <a:r>
              <a:rPr lang="en-US" altLang="en-US" sz="2400" dirty="0"/>
              <a:t>)</a:t>
            </a:r>
          </a:p>
          <a:p>
            <a:endParaRPr lang="en-US" altLang="en-US" b="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a:t>
            </a:fld>
            <a:endParaRPr lang="en-US"/>
          </a:p>
        </p:txBody>
      </p:sp>
    </p:spTree>
    <p:extLst>
      <p:ext uri="{BB962C8B-B14F-4D97-AF65-F5344CB8AC3E}">
        <p14:creationId xmlns:p14="http://schemas.microsoft.com/office/powerpoint/2010/main" val="398609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561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5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smoothing</a:t>
            </a:r>
            <a:endParaRPr lang="en-US" dirty="0"/>
          </a:p>
        </p:txBody>
      </p:sp>
      <p:sp>
        <p:nvSpPr>
          <p:cNvPr id="7" name="Content Placeholder 6"/>
          <p:cNvSpPr>
            <a:spLocks noGrp="1"/>
          </p:cNvSpPr>
          <p:nvPr>
            <p:ph idx="1"/>
          </p:nvPr>
        </p:nvSpPr>
        <p:spPr/>
        <p:txBody>
          <a:bodyPr/>
          <a:lstStyle/>
          <a:p>
            <a:r>
              <a:rPr lang="en-US" dirty="0" smtClean="0"/>
              <a:t>Giving too much to the unseen events</a:t>
            </a:r>
            <a:endParaRPr lang="en-US" dirty="0"/>
          </a:p>
        </p:txBody>
      </p:sp>
      <p:sp>
        <p:nvSpPr>
          <p:cNvPr id="3" name="Date Placeholder 2"/>
          <p:cNvSpPr>
            <a:spLocks noGrp="1"/>
          </p:cNvSpPr>
          <p:nvPr>
            <p:ph type="dt" sz="half" idx="10"/>
          </p:nvPr>
        </p:nvSpPr>
        <p:spPr/>
        <p:txBody>
          <a:bodyPr/>
          <a:lstStyle/>
          <a:p>
            <a:r>
              <a:rPr lang="en-US" smtClean="0"/>
              <a:t>CS@UVa</a:t>
            </a:r>
            <a:endParaRPr lang="en-US"/>
          </a:p>
        </p:txBody>
      </p:sp>
      <p:sp>
        <p:nvSpPr>
          <p:cNvPr id="4" name="Footer Placeholder 3"/>
          <p:cNvSpPr>
            <a:spLocks noGrp="1"/>
          </p:cNvSpPr>
          <p:nvPr>
            <p:ph type="ftr" sz="quarter" idx="11"/>
          </p:nvPr>
        </p:nvSpPr>
        <p:spPr/>
        <p:txBody>
          <a:bodyPr/>
          <a:lstStyle/>
          <a:p>
            <a:r>
              <a:rPr lang="en-US" smtClean="0"/>
              <a:t>CS 6501: Text Mining</a:t>
            </a:r>
            <a:endParaRPr lang="en-US"/>
          </a:p>
        </p:txBody>
      </p:sp>
      <p:sp>
        <p:nvSpPr>
          <p:cNvPr id="5" name="Slide Number Placeholder 4"/>
          <p:cNvSpPr>
            <a:spLocks noGrp="1"/>
          </p:cNvSpPr>
          <p:nvPr>
            <p:ph type="sldNum" sz="quarter" idx="12"/>
          </p:nvPr>
        </p:nvSpPr>
        <p:spPr/>
        <p:txBody>
          <a:bodyPr/>
          <a:lstStyle/>
          <a:p>
            <a:fld id="{D4438207-9E20-42FC-82B6-02A8A94D7FE7}" type="slidenum">
              <a:rPr lang="en-US" smtClean="0"/>
              <a:t>40</a:t>
            </a:fld>
            <a:endParaRPr lang="en-US"/>
          </a:p>
        </p:txBody>
      </p:sp>
      <p:pic>
        <p:nvPicPr>
          <p:cNvPr id="6" name="Picture 5"/>
          <p:cNvPicPr>
            <a:picLocks noChangeAspect="1"/>
          </p:cNvPicPr>
          <p:nvPr/>
        </p:nvPicPr>
        <p:blipFill>
          <a:blip r:embed="rId2"/>
          <a:stretch>
            <a:fillRect/>
          </a:stretch>
        </p:blipFill>
        <p:spPr>
          <a:xfrm>
            <a:off x="523511" y="2362200"/>
            <a:ext cx="8096977" cy="3657600"/>
          </a:xfrm>
          <a:prstGeom prst="rect">
            <a:avLst/>
          </a:prstGeom>
        </p:spPr>
      </p:pic>
    </p:spTree>
    <p:extLst>
      <p:ext uri="{BB962C8B-B14F-4D97-AF65-F5344CB8AC3E}">
        <p14:creationId xmlns:p14="http://schemas.microsoft.com/office/powerpoint/2010/main" val="144951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smtClean="0"/>
              <a:t>Refine the idea of smoothing</a:t>
            </a:r>
            <a:endParaRPr lang="en-US" dirty="0"/>
          </a:p>
        </p:txBody>
      </p:sp>
      <p:sp>
        <p:nvSpPr>
          <p:cNvPr id="527363" name="Rectangle 3"/>
          <p:cNvSpPr>
            <a:spLocks noGrp="1" noChangeArrowheads="1"/>
          </p:cNvSpPr>
          <p:nvPr>
            <p:ph idx="1"/>
          </p:nvPr>
        </p:nvSpPr>
        <p:spPr/>
        <p:txBody>
          <a:bodyPr/>
          <a:lstStyle/>
          <a:p>
            <a:r>
              <a:rPr lang="en-US" altLang="en-US" dirty="0"/>
              <a:t>Should all unseen words get equal probabilities?</a:t>
            </a:r>
          </a:p>
          <a:p>
            <a:r>
              <a:rPr lang="en-US" altLang="en-US" dirty="0"/>
              <a:t>We can use a reference </a:t>
            </a:r>
            <a:r>
              <a:rPr lang="en-US" altLang="en-US" dirty="0" smtClean="0"/>
              <a:t>model to </a:t>
            </a:r>
            <a:r>
              <a:rPr lang="en-US" altLang="en-US" dirty="0"/>
              <a:t>discriminate unseen words</a:t>
            </a:r>
          </a:p>
        </p:txBody>
      </p:sp>
      <p:graphicFrame>
        <p:nvGraphicFramePr>
          <p:cNvPr id="527364" name="Object 4"/>
          <p:cNvGraphicFramePr>
            <a:graphicFrameLocks noChangeAspect="1"/>
          </p:cNvGraphicFramePr>
          <p:nvPr>
            <p:extLst>
              <p:ext uri="{D42A27DB-BD31-4B8C-83A1-F6EECF244321}">
                <p14:modId xmlns:p14="http://schemas.microsoft.com/office/powerpoint/2010/main" val="1324248785"/>
              </p:ext>
            </p:extLst>
          </p:nvPr>
        </p:nvGraphicFramePr>
        <p:xfrm>
          <a:off x="896938" y="3725863"/>
          <a:ext cx="6186487" cy="1074737"/>
        </p:xfrm>
        <a:graphic>
          <a:graphicData uri="http://schemas.openxmlformats.org/presentationml/2006/ole">
            <mc:AlternateContent xmlns:mc="http://schemas.openxmlformats.org/markup-compatibility/2006">
              <mc:Choice xmlns:v="urn:schemas-microsoft-com:vml" Requires="v">
                <p:oleObj spid="_x0000_s12424" name="Equation" r:id="rId3" imgW="2768400" imgH="482400" progId="Equation.DSMT4">
                  <p:embed/>
                </p:oleObj>
              </mc:Choice>
              <mc:Fallback>
                <p:oleObj name="Equation" r:id="rId3" imgW="276840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938" y="3725863"/>
                        <a:ext cx="6186487" cy="1074737"/>
                      </a:xfrm>
                      <a:prstGeom prst="rect">
                        <a:avLst/>
                      </a:prstGeom>
                      <a:noFill/>
                      <a:ln>
                        <a:noFill/>
                      </a:ln>
                      <a:effectLst/>
                      <a:extLst/>
                    </p:spPr>
                  </p:pic>
                </p:oleObj>
              </mc:Fallback>
            </mc:AlternateContent>
          </a:graphicData>
        </a:graphic>
      </p:graphicFrame>
      <p:grpSp>
        <p:nvGrpSpPr>
          <p:cNvPr id="527365" name="Group 5"/>
          <p:cNvGrpSpPr>
            <a:grpSpLocks/>
          </p:cNvGrpSpPr>
          <p:nvPr/>
        </p:nvGrpSpPr>
        <p:grpSpPr bwMode="auto">
          <a:xfrm>
            <a:off x="3886200" y="3276600"/>
            <a:ext cx="4933950" cy="457200"/>
            <a:chOff x="2208" y="2592"/>
            <a:chExt cx="3108" cy="288"/>
          </a:xfrm>
        </p:grpSpPr>
        <p:sp>
          <p:nvSpPr>
            <p:cNvPr id="527366" name="Text Box 6"/>
            <p:cNvSpPr txBox="1">
              <a:spLocks noChangeArrowheads="1"/>
            </p:cNvSpPr>
            <p:nvPr/>
          </p:nvSpPr>
          <p:spPr bwMode="auto">
            <a:xfrm>
              <a:off x="2822" y="2592"/>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Discounted ML estimate </a:t>
              </a:r>
            </a:p>
          </p:txBody>
        </p:sp>
        <p:sp>
          <p:nvSpPr>
            <p:cNvPr id="527367" name="Line 7"/>
            <p:cNvSpPr>
              <a:spLocks noChangeShapeType="1"/>
            </p:cNvSpPr>
            <p:nvPr/>
          </p:nvSpPr>
          <p:spPr bwMode="auto">
            <a:xfrm flipH="1">
              <a:off x="2208" y="2736"/>
              <a:ext cx="576" cy="144"/>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7368" name="Group 8"/>
          <p:cNvGrpSpPr>
            <a:grpSpLocks/>
          </p:cNvGrpSpPr>
          <p:nvPr/>
        </p:nvGrpSpPr>
        <p:grpSpPr bwMode="auto">
          <a:xfrm>
            <a:off x="3962400" y="4648200"/>
            <a:ext cx="4873625" cy="685800"/>
            <a:chOff x="2256" y="3504"/>
            <a:chExt cx="3070" cy="432"/>
          </a:xfrm>
        </p:grpSpPr>
        <p:sp>
          <p:nvSpPr>
            <p:cNvPr id="527369" name="Text Box 9"/>
            <p:cNvSpPr txBox="1">
              <a:spLocks noChangeArrowheads="1"/>
            </p:cNvSpPr>
            <p:nvPr/>
          </p:nvSpPr>
          <p:spPr bwMode="auto">
            <a:xfrm>
              <a:off x="2832" y="3648"/>
              <a:ext cx="24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2400" i="0" dirty="0">
                  <a:solidFill>
                    <a:srgbClr val="FF0000"/>
                  </a:solidFill>
                </a:rPr>
                <a:t>Reference language model</a:t>
              </a:r>
            </a:p>
          </p:txBody>
        </p:sp>
        <p:sp>
          <p:nvSpPr>
            <p:cNvPr id="527370" name="Line 10"/>
            <p:cNvSpPr>
              <a:spLocks noChangeShapeType="1"/>
            </p:cNvSpPr>
            <p:nvPr/>
          </p:nvSpPr>
          <p:spPr bwMode="auto">
            <a:xfrm flipH="1" flipV="1">
              <a:off x="2256" y="3504"/>
              <a:ext cx="576" cy="28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 name="Group 1"/>
          <p:cNvGrpSpPr/>
          <p:nvPr/>
        </p:nvGrpSpPr>
        <p:grpSpPr>
          <a:xfrm>
            <a:off x="1524000" y="4648200"/>
            <a:ext cx="2514600" cy="1741487"/>
            <a:chOff x="1524000" y="4648200"/>
            <a:chExt cx="2514600" cy="1741487"/>
          </a:xfrm>
        </p:grpSpPr>
        <p:graphicFrame>
          <p:nvGraphicFramePr>
            <p:cNvPr id="527371" name="Object 11"/>
            <p:cNvGraphicFramePr>
              <a:graphicFrameLocks noChangeAspect="1"/>
            </p:cNvGraphicFramePr>
            <p:nvPr>
              <p:extLst>
                <p:ext uri="{D42A27DB-BD31-4B8C-83A1-F6EECF244321}">
                  <p14:modId xmlns:p14="http://schemas.microsoft.com/office/powerpoint/2010/main" val="207546742"/>
                </p:ext>
              </p:extLst>
            </p:nvPr>
          </p:nvGraphicFramePr>
          <p:xfrm>
            <a:off x="1524000" y="5257800"/>
            <a:ext cx="2514600" cy="1131887"/>
          </p:xfrm>
          <a:graphic>
            <a:graphicData uri="http://schemas.openxmlformats.org/presentationml/2006/ole">
              <mc:AlternateContent xmlns:mc="http://schemas.openxmlformats.org/markup-compatibility/2006">
                <mc:Choice xmlns:v="urn:schemas-microsoft-com:vml" Requires="v">
                  <p:oleObj spid="_x0000_s12425" name="Equation" r:id="rId5" imgW="1574640" imgH="711000" progId="Equation.DSMT4">
                    <p:embed/>
                  </p:oleObj>
                </mc:Choice>
                <mc:Fallback>
                  <p:oleObj name="Equation" r:id="rId5" imgW="1574640" imgH="7110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257800"/>
                          <a:ext cx="2514600" cy="1131887"/>
                        </a:xfrm>
                        <a:prstGeom prst="rect">
                          <a:avLst/>
                        </a:prstGeom>
                        <a:noFill/>
                        <a:ln>
                          <a:noFill/>
                        </a:ln>
                        <a:effectLst/>
                        <a:extLst/>
                      </p:spPr>
                    </p:pic>
                  </p:oleObj>
                </mc:Fallback>
              </mc:AlternateContent>
            </a:graphicData>
          </a:graphic>
        </p:graphicFrame>
        <p:sp>
          <p:nvSpPr>
            <p:cNvPr id="527372" name="Line 12"/>
            <p:cNvSpPr>
              <a:spLocks noChangeShapeType="1"/>
            </p:cNvSpPr>
            <p:nvPr/>
          </p:nvSpPr>
          <p:spPr bwMode="auto">
            <a:xfrm flipV="1">
              <a:off x="2667000" y="4648200"/>
              <a:ext cx="0" cy="609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Date Placeholder 6"/>
          <p:cNvSpPr>
            <a:spLocks noGrp="1"/>
          </p:cNvSpPr>
          <p:nvPr>
            <p:ph type="dt" sz="half" idx="10"/>
          </p:nvPr>
        </p:nvSpPr>
        <p:spPr/>
        <p:txBody>
          <a:bodyPr/>
          <a:lstStyle/>
          <a:p>
            <a:r>
              <a:rPr lang="en-US" smtClean="0"/>
              <a:t>CS@UVa</a:t>
            </a:r>
            <a:endParaRPr lang="en-US"/>
          </a:p>
        </p:txBody>
      </p:sp>
      <p:sp>
        <p:nvSpPr>
          <p:cNvPr id="8" name="Footer Placeholder 7"/>
          <p:cNvSpPr>
            <a:spLocks noGrp="1"/>
          </p:cNvSpPr>
          <p:nvPr>
            <p:ph type="ftr" sz="quarter" idx="11"/>
          </p:nvPr>
        </p:nvSpPr>
        <p:spPr/>
        <p:txBody>
          <a:bodyPr/>
          <a:lstStyle/>
          <a:p>
            <a:r>
              <a:rPr lang="en-US" smtClean="0"/>
              <a:t>CS 6501: Text Mining</a:t>
            </a:r>
            <a:endParaRPr lang="en-US"/>
          </a:p>
        </p:txBody>
      </p:sp>
      <p:sp>
        <p:nvSpPr>
          <p:cNvPr id="9" name="Slide Number Placeholder 8"/>
          <p:cNvSpPr>
            <a:spLocks noGrp="1"/>
          </p:cNvSpPr>
          <p:nvPr>
            <p:ph type="sldNum" sz="quarter" idx="12"/>
          </p:nvPr>
        </p:nvSpPr>
        <p:spPr/>
        <p:txBody>
          <a:bodyPr/>
          <a:lstStyle/>
          <a:p>
            <a:fld id="{D4438207-9E20-42FC-82B6-02A8A94D7FE7}" type="slidenum">
              <a:rPr lang="en-US" smtClean="0"/>
              <a:t>41</a:t>
            </a:fld>
            <a:endParaRPr lang="en-US"/>
          </a:p>
        </p:txBody>
      </p:sp>
    </p:spTree>
    <p:extLst>
      <p:ext uri="{BB962C8B-B14F-4D97-AF65-F5344CB8AC3E}">
        <p14:creationId xmlns:p14="http://schemas.microsoft.com/office/powerpoint/2010/main" val="166689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736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73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a:t>
            </a:r>
            <a:r>
              <a:rPr lang="en-US" altLang="en-US" dirty="0"/>
              <a:t>probabilities</a:t>
            </a:r>
            <a:endParaRPr lang="en-US" altLang="en-US" dirty="0" smtClean="0"/>
          </a:p>
          <a:p>
            <a:pPr lvl="2">
              <a:lnSpc>
                <a:spcPct val="90000"/>
              </a:lnSpc>
            </a:pPr>
            <a:r>
              <a:rPr lang="en-US" altLang="en-US" b="0" dirty="0" smtClean="0"/>
              <a:t>We </a:t>
            </a:r>
            <a:r>
              <a:rPr lang="en-US" altLang="en-US" dirty="0"/>
              <a:t>never </a:t>
            </a:r>
            <a:r>
              <a:rPr lang="en-US" altLang="en-US" dirty="0" smtClean="0"/>
              <a:t>see the trigram “Bob </a:t>
            </a:r>
            <a:r>
              <a:rPr lang="en-US" altLang="en-US" dirty="0"/>
              <a:t>was reading”, but we </a:t>
            </a:r>
            <a:r>
              <a:rPr lang="en-US" altLang="en-US" dirty="0" smtClean="0"/>
              <a:t>do see the bigram “was reading”</a:t>
            </a:r>
            <a:endParaRPr lang="en-US" altLang="en-US" b="0" dirty="0" smtClean="0"/>
          </a:p>
          <a:p>
            <a:pPr lvl="1">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42</a:t>
            </a:fld>
            <a:endParaRPr lang="en-US"/>
          </a:p>
        </p:txBody>
      </p:sp>
      <p:pic>
        <p:nvPicPr>
          <p:cNvPr id="4" name="Picture 3"/>
          <p:cNvPicPr>
            <a:picLocks noChangeAspect="1"/>
          </p:cNvPicPr>
          <p:nvPr/>
        </p:nvPicPr>
        <p:blipFill>
          <a:blip r:embed="rId2"/>
          <a:stretch>
            <a:fillRect/>
          </a:stretch>
        </p:blipFill>
        <p:spPr>
          <a:xfrm>
            <a:off x="1295400" y="3863181"/>
            <a:ext cx="6924675" cy="2182666"/>
          </a:xfrm>
          <a:prstGeom prst="rect">
            <a:avLst/>
          </a:prstGeom>
        </p:spPr>
      </p:pic>
    </p:spTree>
    <p:extLst>
      <p:ext uri="{BB962C8B-B14F-4D97-AF65-F5344CB8AC3E}">
        <p14:creationId xmlns:p14="http://schemas.microsoft.com/office/powerpoint/2010/main" val="28723176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a:t>
            </a:r>
            <a:endParaRPr lang="en-US" altLang="en-US" dirty="0"/>
          </a:p>
        </p:txBody>
      </p:sp>
      <p:sp>
        <p:nvSpPr>
          <p:cNvPr id="518147" name="Rectangle 3"/>
          <p:cNvSpPr>
            <a:spLocks noGrp="1" noChangeArrowheads="1"/>
          </p:cNvSpPr>
          <p:nvPr>
            <p:ph idx="1"/>
          </p:nvPr>
        </p:nvSpPr>
        <p:spPr/>
        <p:txBody>
          <a:bodyPr>
            <a:normAutofit/>
          </a:bodyPr>
          <a:lstStyle/>
          <a:p>
            <a:pPr>
              <a:lnSpc>
                <a:spcPct val="90000"/>
              </a:lnSpc>
            </a:pPr>
            <a:r>
              <a:rPr lang="en-US" altLang="en-US" dirty="0" smtClean="0"/>
              <a:t>Linear interpolation</a:t>
            </a:r>
          </a:p>
          <a:p>
            <a:pPr lvl="1">
              <a:lnSpc>
                <a:spcPct val="90000"/>
              </a:lnSpc>
            </a:pPr>
            <a:r>
              <a:rPr lang="en-US" altLang="en-US" dirty="0"/>
              <a:t>Use </a:t>
            </a:r>
            <a:r>
              <a:rPr lang="en-US" altLang="en-US" dirty="0" smtClean="0"/>
              <a:t>(N </a:t>
            </a:r>
            <a:r>
              <a:rPr lang="en-US" altLang="en-US" dirty="0"/>
              <a:t>–1)-gram probabilities to smooth </a:t>
            </a:r>
            <a:r>
              <a:rPr lang="en-US" altLang="en-US" dirty="0" smtClean="0"/>
              <a:t>N-gram probabilities</a:t>
            </a:r>
          </a:p>
          <a:p>
            <a:pPr lvl="1">
              <a:lnSpc>
                <a:spcPct val="90000"/>
              </a:lnSpc>
            </a:pPr>
            <a:endParaRPr lang="en-US" altLang="en-US" sz="2000" dirty="0"/>
          </a:p>
          <a:p>
            <a:pPr lvl="1">
              <a:lnSpc>
                <a:spcPct val="90000"/>
              </a:lnSpc>
            </a:pPr>
            <a:endParaRPr lang="en-US" altLang="en-US" sz="2000" dirty="0" smtClean="0"/>
          </a:p>
          <a:p>
            <a:pPr lvl="1">
              <a:lnSpc>
                <a:spcPct val="90000"/>
              </a:lnSpc>
            </a:pPr>
            <a:endParaRPr lang="en-US" altLang="en-US" sz="2000" dirty="0"/>
          </a:p>
          <a:p>
            <a:pPr lvl="1">
              <a:lnSpc>
                <a:spcPct val="90000"/>
              </a:lnSpc>
            </a:pPr>
            <a:r>
              <a:rPr lang="en-US" altLang="en-US" dirty="0" smtClean="0"/>
              <a:t>Further generalize it</a:t>
            </a:r>
          </a:p>
          <a:p>
            <a:pPr lvl="2">
              <a:lnSpc>
                <a:spcPct val="90000"/>
              </a:lnSpc>
            </a:pPr>
            <a:endParaRPr lang="en-US" altLang="en-US" dirty="0"/>
          </a:p>
          <a:p>
            <a:pPr lvl="1">
              <a:lnSpc>
                <a:spcPct val="90000"/>
              </a:lnSpc>
            </a:pPr>
            <a:endParaRPr lang="en-US" altLang="en-US" b="0" dirty="0" smtClean="0"/>
          </a:p>
          <a:p>
            <a:pPr lvl="1">
              <a:lnSpc>
                <a:spcPct val="90000"/>
              </a:lnSpc>
            </a:pPr>
            <a:endParaRPr lang="en-US" altLang="en-US" dirty="0"/>
          </a:p>
          <a:p>
            <a:pPr marL="0" indent="0">
              <a:lnSpc>
                <a:spcPct val="90000"/>
              </a:lnSpc>
              <a:buNone/>
            </a:pPr>
            <a:endParaRPr lang="en-US" altLang="en-US" b="0" dirty="0"/>
          </a:p>
          <a:p>
            <a:pPr>
              <a:lnSpc>
                <a:spcPct val="90000"/>
              </a:lnSpc>
            </a:pPr>
            <a:endParaRPr lang="en-US" altLang="en-US" b="0" dirty="0"/>
          </a:p>
          <a:p>
            <a:pPr>
              <a:lnSpc>
                <a:spcPct val="90000"/>
              </a:lnSpc>
            </a:pPr>
            <a:endParaRPr lang="en-US" altLang="en-US" sz="2400" dirty="0"/>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43</a:t>
            </a:fld>
            <a:endParaRPr lang="en-US"/>
          </a:p>
        </p:txBody>
      </p:sp>
      <mc:AlternateContent xmlns:mc="http://schemas.openxmlformats.org/markup-compatibility/2006" xmlns:a14="http://schemas.microsoft.com/office/drawing/2010/main">
        <mc:Choice Requires="a14">
          <p:sp>
            <p:nvSpPr>
              <p:cNvPr id="8" name="Rectangle 7"/>
              <p:cNvSpPr/>
              <p:nvPr/>
            </p:nvSpPr>
            <p:spPr>
              <a:xfrm>
                <a:off x="1113072" y="3048000"/>
                <a:ext cx="691785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𝜆</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1113072" y="3048000"/>
                <a:ext cx="6917856" cy="461665"/>
              </a:xfrm>
              <a:prstGeom prst="rect">
                <a:avLst/>
              </a:prstGeom>
              <a:blipFill rotWithShape="0">
                <a:blip r:embed="rId2"/>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114800" y="3509019"/>
                <a:ext cx="43263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4114800" y="3509019"/>
                <a:ext cx="4326377" cy="461665"/>
              </a:xfrm>
              <a:prstGeom prst="rect">
                <a:avLst/>
              </a:prstGeom>
              <a:blipFill rotWithShape="0">
                <a:blip r:embed="rId3"/>
                <a:stretch>
                  <a:fillRect b="-18667"/>
                </a:stretch>
              </a:blipFill>
            </p:spPr>
            <p:txBody>
              <a:bodyPr/>
              <a:lstStyle/>
              <a:p>
                <a:r>
                  <a:rPr lang="en-US">
                    <a:noFill/>
                  </a:rPr>
                  <a:t> </a:t>
                </a:r>
              </a:p>
            </p:txBody>
          </p:sp>
        </mc:Fallback>
      </mc:AlternateContent>
      <p:grpSp>
        <p:nvGrpSpPr>
          <p:cNvPr id="26" name="Group 25"/>
          <p:cNvGrpSpPr/>
          <p:nvPr/>
        </p:nvGrpSpPr>
        <p:grpSpPr>
          <a:xfrm>
            <a:off x="5029200" y="2678668"/>
            <a:ext cx="2724150" cy="415176"/>
            <a:chOff x="5029200" y="2678668"/>
            <a:chExt cx="2724150" cy="415176"/>
          </a:xfrm>
        </p:grpSpPr>
        <p:sp>
          <p:nvSpPr>
            <p:cNvPr id="13" name="TextBox 12"/>
            <p:cNvSpPr txBox="1"/>
            <p:nvPr/>
          </p:nvSpPr>
          <p:spPr>
            <a:xfrm>
              <a:off x="5695950" y="2678668"/>
              <a:ext cx="2057400" cy="369332"/>
            </a:xfrm>
            <a:prstGeom prst="rect">
              <a:avLst/>
            </a:prstGeom>
            <a:noFill/>
          </p:spPr>
          <p:txBody>
            <a:bodyPr wrap="square" rtlCol="0">
              <a:spAutoFit/>
            </a:bodyPr>
            <a:lstStyle/>
            <a:p>
              <a:r>
                <a:rPr lang="en-US" i="1" dirty="0" smtClean="0">
                  <a:solidFill>
                    <a:srgbClr val="FF0000"/>
                  </a:solidFill>
                </a:rPr>
                <a:t>ML N-gram </a:t>
              </a:r>
              <a:endParaRPr lang="en-US" i="1" dirty="0">
                <a:solidFill>
                  <a:srgbClr val="FF0000"/>
                </a:solidFill>
              </a:endParaRPr>
            </a:p>
          </p:txBody>
        </p:sp>
        <p:cxnSp>
          <p:nvCxnSpPr>
            <p:cNvPr id="11" name="Straight Arrow Connector 10"/>
            <p:cNvCxnSpPr>
              <a:stCxn id="13" idx="1"/>
            </p:cNvCxnSpPr>
            <p:nvPr/>
          </p:nvCxnSpPr>
          <p:spPr>
            <a:xfrm flipH="1">
              <a:off x="5029200" y="2863334"/>
              <a:ext cx="666750" cy="2305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5582797" y="3922851"/>
            <a:ext cx="2400300" cy="616880"/>
            <a:chOff x="5524500" y="3970524"/>
            <a:chExt cx="2400300" cy="616880"/>
          </a:xfrm>
        </p:grpSpPr>
        <p:sp>
          <p:nvSpPr>
            <p:cNvPr id="12" name="TextBox 11"/>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6" name="Straight Arrow Connector 15"/>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1248833" y="3461717"/>
            <a:ext cx="2057400" cy="599842"/>
            <a:chOff x="1248833" y="3461717"/>
            <a:chExt cx="2057400" cy="599842"/>
          </a:xfrm>
        </p:grpSpPr>
        <p:sp>
          <p:nvSpPr>
            <p:cNvPr id="2" name="TextBox 1"/>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9" name="Straight Arrow Connector 18"/>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143000" y="4433194"/>
            <a:ext cx="7132144" cy="1692646"/>
            <a:chOff x="1143000" y="4433194"/>
            <a:chExt cx="7132144" cy="1692646"/>
          </a:xfrm>
        </p:grpSpPr>
        <mc:AlternateContent xmlns:mc="http://schemas.openxmlformats.org/markup-compatibility/2006" xmlns:a14="http://schemas.microsoft.com/office/drawing/2010/main">
          <mc:Choice Requires="a14">
            <p:sp>
              <p:nvSpPr>
                <p:cNvPr id="29" name="Rectangle 28"/>
                <p:cNvSpPr/>
                <p:nvPr/>
              </p:nvSpPr>
              <p:spPr>
                <a:xfrm>
                  <a:off x="1143000" y="4433194"/>
                  <a:ext cx="71321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𝑀𝐿</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oMath>
                    </m:oMathPara>
                  </a14:m>
                  <a:endParaRPr lang="en-US" sz="2400" dirty="0"/>
                </a:p>
              </p:txBody>
            </p:sp>
          </mc:Choice>
          <mc:Fallback xmlns="">
            <p:sp>
              <p:nvSpPr>
                <p:cNvPr id="29" name="Rectangle 28"/>
                <p:cNvSpPr>
                  <a:spLocks noRot="1" noChangeAspect="1" noMove="1" noResize="1" noEditPoints="1" noAdjustHandles="1" noChangeArrowheads="1" noChangeShapeType="1" noTextEdit="1"/>
                </p:cNvSpPr>
                <p:nvPr/>
              </p:nvSpPr>
              <p:spPr>
                <a:xfrm>
                  <a:off x="1143000" y="4433194"/>
                  <a:ext cx="7132144" cy="461665"/>
                </a:xfrm>
                <a:prstGeom prst="rect">
                  <a:avLst/>
                </a:prstGeom>
                <a:blipFill rotWithShape="0">
                  <a:blip r:embed="rId4"/>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4144728" y="4894213"/>
                  <a:ext cx="37482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2</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+2</m:t>
                                </m:r>
                              </m:sub>
                            </m:sSub>
                          </m:e>
                        </m:d>
                      </m:oMath>
                    </m:oMathPara>
                  </a14:m>
                  <a:endParaRPr lang="en-US" sz="2400" dirty="0"/>
                </a:p>
              </p:txBody>
            </p:sp>
          </mc:Choice>
          <mc:Fallback xmlns="">
            <p:sp>
              <p:nvSpPr>
                <p:cNvPr id="30" name="Rectangle 29"/>
                <p:cNvSpPr>
                  <a:spLocks noRot="1" noChangeAspect="1" noMove="1" noResize="1" noEditPoints="1" noAdjustHandles="1" noChangeArrowheads="1" noChangeShapeType="1" noTextEdit="1"/>
                </p:cNvSpPr>
                <p:nvPr/>
              </p:nvSpPr>
              <p:spPr>
                <a:xfrm>
                  <a:off x="4144728" y="4894213"/>
                  <a:ext cx="3748206" cy="461665"/>
                </a:xfrm>
                <a:prstGeom prst="rect">
                  <a:avLst/>
                </a:prstGeom>
                <a:blipFill rotWithShape="0">
                  <a:blip r:embed="rId5"/>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a:off x="4163927" y="5664175"/>
                  <a:ext cx="15522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𝑛</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m:oMathPara>
                  </a14:m>
                  <a:endParaRPr lang="en-US" sz="2400" dirty="0"/>
                </a:p>
              </p:txBody>
            </p:sp>
          </mc:Choice>
          <mc:Fallback xmlns="">
            <p:sp>
              <p:nvSpPr>
                <p:cNvPr id="31" name="Rectangle 30"/>
                <p:cNvSpPr>
                  <a:spLocks noRot="1" noChangeAspect="1" noMove="1" noResize="1" noEditPoints="1" noAdjustHandles="1" noChangeArrowheads="1" noChangeShapeType="1" noTextEdit="1"/>
                </p:cNvSpPr>
                <p:nvPr/>
              </p:nvSpPr>
              <p:spPr>
                <a:xfrm>
                  <a:off x="4163927" y="5664175"/>
                  <a:ext cx="1552220" cy="461665"/>
                </a:xfrm>
                <a:prstGeom prst="rect">
                  <a:avLst/>
                </a:prstGeom>
                <a:blipFill rotWithShape="0">
                  <a:blip r:embed="rId6"/>
                  <a:stretch>
                    <a:fillRect r="-784" b="-17105"/>
                  </a:stretch>
                </a:blipFill>
              </p:spPr>
              <p:txBody>
                <a:bodyPr/>
                <a:lstStyle/>
                <a:p>
                  <a:r>
                    <a:rPr lang="en-US">
                      <a:noFill/>
                    </a:rPr>
                    <a:t> </a:t>
                  </a:r>
                </a:p>
              </p:txBody>
            </p:sp>
          </mc:Fallback>
        </mc:AlternateContent>
        <p:sp>
          <p:nvSpPr>
            <p:cNvPr id="32" name="Rectangle 31"/>
            <p:cNvSpPr/>
            <p:nvPr/>
          </p:nvSpPr>
          <p:spPr>
            <a:xfrm>
              <a:off x="4250452" y="5264274"/>
              <a:ext cx="688009" cy="461665"/>
            </a:xfrm>
            <a:prstGeom prst="rect">
              <a:avLst/>
            </a:prstGeom>
          </p:spPr>
          <p:txBody>
            <a:bodyPr wrap="none">
              <a:spAutoFit/>
            </a:bodyPr>
            <a:lstStyle/>
            <a:p>
              <a:r>
                <a:rPr lang="en-US" sz="2400" dirty="0" smtClean="0"/>
                <a:t>…….</a:t>
              </a:r>
              <a:endParaRPr lang="en-US" sz="2400" dirty="0"/>
            </a:p>
          </p:txBody>
        </p:sp>
      </p:grpSp>
      <mc:AlternateContent xmlns:mc="http://schemas.openxmlformats.org/markup-compatibility/2006" xmlns:a14="http://schemas.microsoft.com/office/drawing/2010/main">
        <mc:Choice Requires="a14">
          <p:sp>
            <p:nvSpPr>
              <p:cNvPr id="33" name="Rectangle 32"/>
              <p:cNvSpPr/>
              <p:nvPr/>
            </p:nvSpPr>
            <p:spPr>
              <a:xfrm>
                <a:off x="1456424" y="5255184"/>
                <a:ext cx="2374881" cy="8179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𝜆</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=1</m:t>
                      </m:r>
                    </m:oMath>
                  </m:oMathPara>
                </a14:m>
                <a:endParaRPr lang="en-US" sz="2400" dirty="0"/>
              </a:p>
            </p:txBody>
          </p:sp>
        </mc:Choice>
        <mc:Fallback xmlns="">
          <p:sp>
            <p:nvSpPr>
              <p:cNvPr id="33" name="Rectangle 32"/>
              <p:cNvSpPr>
                <a:spLocks noRot="1" noChangeAspect="1" noMove="1" noResize="1" noEditPoints="1" noAdjustHandles="1" noChangeArrowheads="1" noChangeShapeType="1" noTextEdit="1"/>
              </p:cNvSpPr>
              <p:nvPr/>
            </p:nvSpPr>
            <p:spPr>
              <a:xfrm>
                <a:off x="1456424" y="5255184"/>
                <a:ext cx="2374881" cy="817981"/>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648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81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Smoothing methods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en-US" dirty="0" smtClean="0"/>
                  <a:t>Linear interpolation</a:t>
                </a:r>
              </a:p>
              <a:p>
                <a:pPr lvl="1"/>
                <a:r>
                  <a:rPr lang="en-US" dirty="0" smtClean="0"/>
                  <a:t>Estimating </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𝑠</m:t>
                    </m:r>
                  </m:oMath>
                </a14:m>
                <a:endParaRPr lang="en-US" dirty="0" smtClean="0"/>
              </a:p>
              <a:p>
                <a:pPr lvl="2"/>
                <a:r>
                  <a:rPr lang="en-US" dirty="0" smtClean="0"/>
                  <a:t>Using a hold-out data set to find the optimal </a:t>
                </a:r>
                <a14:m>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𝑠</m:t>
                    </m:r>
                  </m:oMath>
                </a14:m>
                <a:endParaRPr lang="en-US" dirty="0" smtClean="0"/>
              </a:p>
              <a:p>
                <a:pPr lvl="3"/>
                <a:r>
                  <a:rPr lang="en-US" dirty="0" smtClean="0"/>
                  <a:t>An evaluation metric is needed to define “optimality”</a:t>
                </a:r>
              </a:p>
              <a:p>
                <a:pPr lvl="2"/>
                <a:r>
                  <a:rPr lang="en-US" dirty="0" smtClean="0"/>
                  <a:t>Define </a:t>
                </a:r>
                <a14:m>
                  <m:oMath xmlns:m="http://schemas.openxmlformats.org/officeDocument/2006/math">
                    <m:r>
                      <a:rPr lang="en-US" i="1">
                        <a:latin typeface="Cambria Math" panose="02040503050406030204" pitchFamily="18" charset="0"/>
                      </a:rPr>
                      <m:t>𝜆</m:t>
                    </m:r>
                  </m:oMath>
                </a14:m>
                <a:r>
                  <a:rPr lang="en-US" dirty="0" smtClean="0"/>
                  <a:t> as a function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oMath>
                </a14:m>
                <a:r>
                  <a:rPr lang="en-US" dirty="0" smtClean="0"/>
                  <a:t> </a:t>
                </a:r>
                <a:endParaRPr lang="en-US" dirty="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44</a:t>
            </a:fld>
            <a:endParaRPr lang="en-US"/>
          </a:p>
        </p:txBody>
      </p:sp>
      <p:grpSp>
        <p:nvGrpSpPr>
          <p:cNvPr id="7" name="Group 6"/>
          <p:cNvGrpSpPr/>
          <p:nvPr/>
        </p:nvGrpSpPr>
        <p:grpSpPr>
          <a:xfrm>
            <a:off x="4191000" y="3429000"/>
            <a:ext cx="4267200" cy="919162"/>
            <a:chOff x="4495800" y="5236647"/>
            <a:chExt cx="4267200" cy="919162"/>
          </a:xfrm>
        </p:grpSpPr>
        <p:sp>
          <p:nvSpPr>
            <p:cNvPr id="8" name="TextBox 7"/>
            <p:cNvSpPr txBox="1"/>
            <p:nvPr/>
          </p:nvSpPr>
          <p:spPr>
            <a:xfrm>
              <a:off x="5486400" y="5786477"/>
              <a:ext cx="3276600" cy="369332"/>
            </a:xfrm>
            <a:prstGeom prst="rect">
              <a:avLst/>
            </a:prstGeom>
            <a:noFill/>
          </p:spPr>
          <p:txBody>
            <a:bodyPr wrap="square" rtlCol="0">
              <a:spAutoFit/>
            </a:bodyPr>
            <a:lstStyle/>
            <a:p>
              <a:r>
                <a:rPr lang="en-US" dirty="0" smtClean="0">
                  <a:solidFill>
                    <a:srgbClr val="FF0000"/>
                  </a:solidFill>
                </a:rPr>
                <a:t>We will come back to this later</a:t>
              </a:r>
              <a:endParaRPr lang="en-US" dirty="0">
                <a:solidFill>
                  <a:srgbClr val="FF0000"/>
                </a:solidFill>
              </a:endParaRPr>
            </a:p>
          </p:txBody>
        </p:sp>
        <p:cxnSp>
          <p:nvCxnSpPr>
            <p:cNvPr id="9" name="Straight Arrow Connector 8"/>
            <p:cNvCxnSpPr/>
            <p:nvPr/>
          </p:nvCxnSpPr>
          <p:spPr>
            <a:xfrm flipH="1" flipV="1">
              <a:off x="4495800" y="5236647"/>
              <a:ext cx="914400" cy="734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48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en-US" dirty="0"/>
              <a:t>Smoothing </a:t>
            </a:r>
            <a:r>
              <a:rPr lang="en-US" altLang="en-US" dirty="0" smtClean="0"/>
              <a:t>methods </a:t>
            </a:r>
            <a:endParaRPr lang="en-US" altLang="en-US" dirty="0"/>
          </a:p>
        </p:txBody>
      </p:sp>
      <mc:AlternateContent xmlns:mc="http://schemas.openxmlformats.org/markup-compatibility/2006" xmlns:a14="http://schemas.microsoft.com/office/drawing/2010/main">
        <mc:Choice Requires="a14">
          <p:sp>
            <p:nvSpPr>
              <p:cNvPr id="518147" name="Rectangle 3"/>
              <p:cNvSpPr>
                <a:spLocks noGrp="1" noChangeArrowheads="1"/>
              </p:cNvSpPr>
              <p:nvPr>
                <p:ph idx="1"/>
              </p:nvPr>
            </p:nvSpPr>
            <p:spPr>
              <a:xfrm>
                <a:off x="457200" y="1600200"/>
                <a:ext cx="8229600" cy="4756150"/>
              </a:xfrm>
            </p:spPr>
            <p:txBody>
              <a:bodyPr>
                <a:normAutofit fontScale="92500" lnSpcReduction="10000"/>
              </a:bodyPr>
              <a:lstStyle/>
              <a:p>
                <a:pPr>
                  <a:lnSpc>
                    <a:spcPct val="90000"/>
                  </a:lnSpc>
                </a:pPr>
                <a:r>
                  <a:rPr lang="en-US" altLang="en-US" dirty="0" smtClean="0"/>
                  <a:t>Absolute discounting </a:t>
                </a:r>
              </a:p>
              <a:p>
                <a:pPr lvl="1">
                  <a:lnSpc>
                    <a:spcPct val="90000"/>
                  </a:lnSpc>
                </a:pPr>
                <a:r>
                  <a:rPr lang="en-US" altLang="en-US" b="0" dirty="0" smtClean="0"/>
                  <a:t>Subtract </a:t>
                </a:r>
                <a:r>
                  <a:rPr lang="en-US" altLang="en-US" b="0" dirty="0"/>
                  <a:t>a constant </a:t>
                </a:r>
                <a:r>
                  <a:rPr lang="en-US" altLang="en-US" b="0" dirty="0">
                    <a:sym typeface="Symbol" panose="05050102010706020507" pitchFamily="18" charset="2"/>
                  </a:rPr>
                  <a:t></a:t>
                </a:r>
                <a:r>
                  <a:rPr lang="en-US" altLang="en-US" b="0" dirty="0"/>
                  <a:t> from </a:t>
                </a:r>
                <a:r>
                  <a:rPr lang="en-US" altLang="en-US" dirty="0" smtClean="0"/>
                  <a:t>each </a:t>
                </a:r>
                <a:r>
                  <a:rPr lang="en-US" altLang="en-US" dirty="0"/>
                  <a:t>nonzero n-gram </a:t>
                </a:r>
                <a:r>
                  <a:rPr lang="en-US" altLang="en-US" dirty="0" smtClean="0"/>
                  <a:t>count and then interpolate</a:t>
                </a:r>
              </a:p>
              <a:p>
                <a:pPr lvl="1">
                  <a:lnSpc>
                    <a:spcPct val="90000"/>
                  </a:lnSpc>
                </a:pPr>
                <a:endParaRPr lang="en-US" altLang="en-US" dirty="0"/>
              </a:p>
              <a:p>
                <a:pPr lvl="1">
                  <a:lnSpc>
                    <a:spcPct val="90000"/>
                  </a:lnSpc>
                </a:pPr>
                <a:endParaRPr lang="en-US" altLang="en-US" dirty="0" smtClean="0"/>
              </a:p>
              <a:p>
                <a:pPr lvl="1">
                  <a:lnSpc>
                    <a:spcPct val="90000"/>
                  </a:lnSpc>
                </a:pPr>
                <a:endParaRPr lang="en-US" altLang="en-US" dirty="0"/>
              </a:p>
              <a:p>
                <a:pPr lvl="1">
                  <a:lnSpc>
                    <a:spcPct val="90000"/>
                  </a:lnSpc>
                </a:pPr>
                <a:r>
                  <a:rPr lang="en-US" altLang="en-US" dirty="0"/>
                  <a:t>If </a:t>
                </a:r>
                <a14:m>
                  <m:oMath xmlns:m="http://schemas.openxmlformats.org/officeDocument/2006/math">
                    <m:r>
                      <a:rPr lang="en-US" altLang="en-US" i="1" dirty="0" smtClean="0">
                        <a:latin typeface="Cambria Math" panose="02040503050406030204" pitchFamily="18" charset="0"/>
                      </a:rPr>
                      <m:t>𝑆</m:t>
                    </m:r>
                  </m:oMath>
                </a14:m>
                <a:r>
                  <a:rPr lang="en-US" altLang="en-US" dirty="0"/>
                  <a:t> seen word types occur after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oMath>
                </a14:m>
                <a:r>
                  <a:rPr lang="en-US" altLang="en-US" dirty="0" smtClean="0"/>
                  <a:t> in </a:t>
                </a:r>
                <a:r>
                  <a:rPr lang="en-US" altLang="en-US" dirty="0"/>
                  <a:t>the training data, this reserves the probability mass </a:t>
                </a:r>
                <a14:m>
                  <m:oMath xmlns:m="http://schemas.openxmlformats.org/officeDocument/2006/math">
                    <m:r>
                      <m:rPr>
                        <m:sty m:val="p"/>
                      </m:rPr>
                      <a:rPr lang="en-US" altLang="en-US" b="0" i="0" smtClean="0">
                        <a:latin typeface="Cambria Math" panose="02040503050406030204" pitchFamily="18" charset="0"/>
                      </a:rPr>
                      <m:t>p</m:t>
                    </m:r>
                    <m:d>
                      <m:dPr>
                        <m:ctrlPr>
                          <a:rPr lang="en-US" altLang="en-US" b="0" i="1" smtClean="0">
                            <a:latin typeface="Cambria Math" panose="02040503050406030204" pitchFamily="18" charset="0"/>
                          </a:rPr>
                        </m:ctrlPr>
                      </m:dPr>
                      <m:e>
                        <m:r>
                          <m:rPr>
                            <m:sty m:val="p"/>
                          </m:rPr>
                          <a:rPr lang="en-US" altLang="en-US" b="0" i="0" smtClean="0">
                            <a:latin typeface="Cambria Math" panose="02040503050406030204" pitchFamily="18" charset="0"/>
                          </a:rPr>
                          <m:t>u</m:t>
                        </m:r>
                      </m:e>
                    </m:d>
                    <m:r>
                      <a:rPr lang="en-US" altLang="en-US" b="0" i="1" smtClean="0">
                        <a:latin typeface="Cambria Math" panose="02040503050406030204" pitchFamily="18" charset="0"/>
                      </a:rPr>
                      <m:t>=</m:t>
                    </m:r>
                    <m:f>
                      <m:fPr>
                        <m:ctrlPr>
                          <a:rPr lang="en-US" altLang="en-US" i="1" smtClean="0">
                            <a:latin typeface="Cambria Math" panose="02040503050406030204" pitchFamily="18" charset="0"/>
                          </a:rPr>
                        </m:ctrlPr>
                      </m:fPr>
                      <m:num>
                        <m:r>
                          <a:rPr lang="en-US" altLang="en-US" b="0" i="1" smtClean="0">
                            <a:latin typeface="Cambria Math" panose="02040503050406030204" pitchFamily="18" charset="0"/>
                          </a:rPr>
                          <m:t>𝛿</m:t>
                        </m:r>
                        <m:r>
                          <a:rPr lang="en-US" altLang="en-US" b="0" i="1" smtClean="0">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r>
                  <a:rPr lang="en-US" altLang="en-US" dirty="0" smtClean="0"/>
                  <a:t>to </a:t>
                </a:r>
                <a:r>
                  <a:rPr lang="en-US" altLang="en-US" dirty="0"/>
                  <a:t>be </a:t>
                </a:r>
                <a:r>
                  <a:rPr lang="en-US" altLang="en-US" dirty="0" smtClean="0"/>
                  <a:t>reallocated according </a:t>
                </a:r>
                <a:r>
                  <a:rPr lang="en-US" altLang="en-US" dirty="0"/>
                  <a:t>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+2</m:t>
                        </m:r>
                      </m:sub>
                    </m:sSub>
                    <m:r>
                      <a:rPr lang="en-US" i="1">
                        <a:latin typeface="Cambria Math" panose="02040503050406030204" pitchFamily="18" charset="0"/>
                      </a:rPr>
                      <m:t>)</m:t>
                    </m:r>
                  </m:oMath>
                </a14:m>
                <a:endParaRPr lang="en-US" altLang="en-US" dirty="0" smtClean="0"/>
              </a:p>
              <a:p>
                <a:pPr lvl="2">
                  <a:lnSpc>
                    <a:spcPct val="90000"/>
                  </a:lnSpc>
                </a:pPr>
                <a14:m>
                  <m:oMath xmlns:m="http://schemas.openxmlformats.org/officeDocument/2006/math">
                    <m:r>
                      <a:rPr lang="en-US" altLang="en-US" b="0" i="1" smtClean="0">
                        <a:latin typeface="Cambria Math" panose="02040503050406030204" pitchFamily="18" charset="0"/>
                      </a:rPr>
                      <m:t>𝜆</m:t>
                    </m:r>
                    <m:r>
                      <a:rPr lang="en-US" altLang="en-US" b="0" i="1" smtClean="0">
                        <a:latin typeface="Cambria Math" panose="02040503050406030204" pitchFamily="18" charset="0"/>
                      </a:rPr>
                      <m:t>=</m:t>
                    </m:r>
                    <m:f>
                      <m:fPr>
                        <m:ctrlPr>
                          <a:rPr lang="en-US" altLang="en-US" i="1">
                            <a:latin typeface="Cambria Math" panose="02040503050406030204" pitchFamily="18" charset="0"/>
                          </a:rPr>
                        </m:ctrlPr>
                      </m:fPr>
                      <m:num>
                        <m:r>
                          <a:rPr lang="en-US" altLang="en-US" i="1">
                            <a:latin typeface="Cambria Math" panose="02040503050406030204" pitchFamily="18" charset="0"/>
                          </a:rPr>
                          <m:t>𝛿</m:t>
                        </m:r>
                        <m:r>
                          <a:rPr lang="en-US" altLang="en-US" i="1">
                            <a:latin typeface="Cambria Math" panose="02040503050406030204" pitchFamily="18" charset="0"/>
                          </a:rPr>
                          <m:t>𝑆</m:t>
                        </m:r>
                      </m:num>
                      <m:den>
                        <m:r>
                          <a:rPr lang="en-US" i="1">
                            <a:latin typeface="Cambria Math" panose="02040503050406030204" pitchFamily="18" charset="0"/>
                          </a:rPr>
                          <m:t>𝑐</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sub>
                            </m:sSub>
                          </m:e>
                        </m:d>
                      </m:den>
                    </m:f>
                  </m:oMath>
                </a14:m>
                <a:endParaRPr lang="en-US" altLang="en-US" dirty="0"/>
              </a:p>
              <a:p>
                <a:pPr>
                  <a:lnSpc>
                    <a:spcPct val="90000"/>
                  </a:lnSpc>
                </a:pPr>
                <a:endParaRPr lang="en-US" altLang="en-US" b="0" dirty="0" smtClean="0"/>
              </a:p>
              <a:p>
                <a:pPr marL="0" indent="0">
                  <a:lnSpc>
                    <a:spcPct val="90000"/>
                  </a:lnSpc>
                  <a:buNone/>
                </a:pPr>
                <a:endParaRPr lang="en-US" altLang="en-US" b="0" dirty="0"/>
              </a:p>
            </p:txBody>
          </p:sp>
        </mc:Choice>
        <mc:Fallback xmlns="">
          <p:sp>
            <p:nvSpPr>
              <p:cNvPr id="518147" name="Rectangle 3"/>
              <p:cNvSpPr>
                <a:spLocks noGrp="1" noRot="1" noChangeAspect="1" noMove="1" noResize="1" noEditPoints="1" noAdjustHandles="1" noChangeArrowheads="1" noChangeShapeType="1" noTextEdit="1"/>
              </p:cNvSpPr>
              <p:nvPr>
                <p:ph idx="1"/>
              </p:nvPr>
            </p:nvSpPr>
            <p:spPr>
              <a:xfrm>
                <a:off x="457200" y="1600200"/>
                <a:ext cx="8229600" cy="4756150"/>
              </a:xfrm>
              <a:blipFill rotWithShape="0">
                <a:blip r:embed="rId2"/>
                <a:stretch>
                  <a:fillRect l="-1481" t="-3333"/>
                </a:stretch>
              </a:blipFill>
            </p:spPr>
            <p:txBody>
              <a:bodyPr/>
              <a:lstStyle/>
              <a:p>
                <a:r>
                  <a:rPr lang="en-US">
                    <a:noFill/>
                  </a:rPr>
                  <a:t> </a:t>
                </a:r>
              </a:p>
            </p:txBody>
          </p:sp>
        </mc:Fallback>
      </mc:AlternateContent>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45</a:t>
            </a:fld>
            <a:endParaRPr lang="en-US"/>
          </a:p>
        </p:txBody>
      </p:sp>
      <mc:AlternateContent xmlns:mc="http://schemas.openxmlformats.org/markup-compatibility/2006" xmlns:a14="http://schemas.microsoft.com/office/drawing/2010/main">
        <mc:Choice Requires="a14">
          <p:sp>
            <p:nvSpPr>
              <p:cNvPr id="10" name="Rectangle 9"/>
              <p:cNvSpPr/>
              <p:nvPr/>
            </p:nvSpPr>
            <p:spPr>
              <a:xfrm>
                <a:off x="762000" y="2675864"/>
                <a:ext cx="8059642" cy="871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𝑝</m:t>
                          </m:r>
                        </m:e>
                      </m:acc>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max</m:t>
                          </m:r>
                          <m:r>
                            <a:rPr lang="en-US" sz="2400" b="0" i="1" smtClean="0">
                              <a:latin typeface="Cambria Math" panose="02040503050406030204" pitchFamily="18" charset="0"/>
                            </a:rPr>
                            <m:t>⁡(</m:t>
                          </m:r>
                          <m:r>
                            <a:rPr lang="en-US" sz="2400" b="0" i="1" smtClean="0">
                              <a:latin typeface="Cambria Math" panose="02040503050406030204" pitchFamily="18" charset="0"/>
                            </a:rPr>
                            <m:t>𝑐</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𝛿</m:t>
                          </m:r>
                          <m:r>
                            <a:rPr lang="en-US" sz="2400" b="0" i="1" smtClean="0">
                              <a:latin typeface="Cambria Math" panose="02040503050406030204" pitchFamily="18" charset="0"/>
                            </a:rPr>
                            <m:t>,0)</m:t>
                          </m:r>
                        </m:num>
                        <m:den>
                          <m:r>
                            <a:rPr lang="en-US" sz="2400" i="1">
                              <a:latin typeface="Cambria Math" panose="02040503050406030204" pitchFamily="18" charset="0"/>
                            </a:rPr>
                            <m:t>𝑐</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−1</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ub>
                              </m:sSub>
                            </m:e>
                          </m:d>
                        </m:den>
                      </m:f>
                    </m:oMath>
                  </m:oMathPara>
                </a14:m>
                <a:endParaRPr lang="en-US" sz="2400" dirty="0"/>
              </a:p>
            </p:txBody>
          </p:sp>
        </mc:Choice>
        <mc:Fallback xmlns="">
          <p:sp>
            <p:nvSpPr>
              <p:cNvPr id="10" name="Rectangle 9"/>
              <p:cNvSpPr>
                <a:spLocks noRot="1" noChangeAspect="1" noMove="1" noResize="1" noEditPoints="1" noAdjustHandles="1" noChangeArrowheads="1" noChangeShapeType="1" noTextEdit="1"/>
              </p:cNvSpPr>
              <p:nvPr/>
            </p:nvSpPr>
            <p:spPr>
              <a:xfrm>
                <a:off x="762000" y="2675864"/>
                <a:ext cx="8059642" cy="8715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733800" y="3505200"/>
                <a:ext cx="35353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𝜆</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𝑝</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11" name="Rectangle 10"/>
              <p:cNvSpPr>
                <a:spLocks noRot="1" noChangeAspect="1" noMove="1" noResize="1" noEditPoints="1" noAdjustHandles="1" noChangeArrowheads="1" noChangeShapeType="1" noTextEdit="1"/>
              </p:cNvSpPr>
              <p:nvPr/>
            </p:nvSpPr>
            <p:spPr>
              <a:xfrm>
                <a:off x="3733800" y="3505200"/>
                <a:ext cx="3535327" cy="461665"/>
              </a:xfrm>
              <a:prstGeom prst="rect">
                <a:avLst/>
              </a:prstGeom>
              <a:blipFill rotWithShape="0">
                <a:blip r:embed="rId4"/>
                <a:stretch>
                  <a:fillRect r="-173" b="-17105"/>
                </a:stretch>
              </a:blipFill>
            </p:spPr>
            <p:txBody>
              <a:bodyPr/>
              <a:lstStyle/>
              <a:p>
                <a:r>
                  <a:rPr lang="en-US">
                    <a:noFill/>
                  </a:rPr>
                  <a:t> </a:t>
                </a:r>
              </a:p>
            </p:txBody>
          </p:sp>
        </mc:Fallback>
      </mc:AlternateContent>
      <p:grpSp>
        <p:nvGrpSpPr>
          <p:cNvPr id="12" name="Group 11"/>
          <p:cNvGrpSpPr/>
          <p:nvPr/>
        </p:nvGrpSpPr>
        <p:grpSpPr>
          <a:xfrm>
            <a:off x="4377514" y="3962400"/>
            <a:ext cx="2400300" cy="616880"/>
            <a:chOff x="5524500" y="3970524"/>
            <a:chExt cx="2400300" cy="616880"/>
          </a:xfrm>
        </p:grpSpPr>
        <p:sp>
          <p:nvSpPr>
            <p:cNvPr id="13" name="TextBox 12"/>
            <p:cNvSpPr txBox="1"/>
            <p:nvPr/>
          </p:nvSpPr>
          <p:spPr>
            <a:xfrm>
              <a:off x="5524500" y="4218072"/>
              <a:ext cx="2400300" cy="369332"/>
            </a:xfrm>
            <a:prstGeom prst="rect">
              <a:avLst/>
            </a:prstGeom>
            <a:noFill/>
          </p:spPr>
          <p:txBody>
            <a:bodyPr wrap="square" rtlCol="0">
              <a:spAutoFit/>
            </a:bodyPr>
            <a:lstStyle/>
            <a:p>
              <a:r>
                <a:rPr lang="en-US" i="1" dirty="0" smtClean="0">
                  <a:solidFill>
                    <a:srgbClr val="00B050"/>
                  </a:solidFill>
                </a:rPr>
                <a:t>Smoothed (N-1)-gram </a:t>
              </a:r>
              <a:endParaRPr lang="en-US" i="1" dirty="0">
                <a:solidFill>
                  <a:srgbClr val="00B050"/>
                </a:solidFill>
              </a:endParaRPr>
            </a:p>
          </p:txBody>
        </p:sp>
        <p:cxnSp>
          <p:nvCxnSpPr>
            <p:cNvPr id="14" name="Straight Arrow Connector 13"/>
            <p:cNvCxnSpPr/>
            <p:nvPr/>
          </p:nvCxnSpPr>
          <p:spPr>
            <a:xfrm flipH="1" flipV="1">
              <a:off x="5524500" y="3970524"/>
              <a:ext cx="266700" cy="24754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1287427" y="3362558"/>
            <a:ext cx="2057400" cy="599842"/>
            <a:chOff x="1248833" y="3461717"/>
            <a:chExt cx="2057400" cy="599842"/>
          </a:xfrm>
        </p:grpSpPr>
        <p:sp>
          <p:nvSpPr>
            <p:cNvPr id="16" name="TextBox 15"/>
            <p:cNvSpPr txBox="1"/>
            <p:nvPr/>
          </p:nvSpPr>
          <p:spPr>
            <a:xfrm>
              <a:off x="1248833" y="3692227"/>
              <a:ext cx="2057400" cy="369332"/>
            </a:xfrm>
            <a:prstGeom prst="rect">
              <a:avLst/>
            </a:prstGeom>
            <a:noFill/>
          </p:spPr>
          <p:txBody>
            <a:bodyPr wrap="square" rtlCol="0">
              <a:spAutoFit/>
            </a:bodyPr>
            <a:lstStyle/>
            <a:p>
              <a:r>
                <a:rPr lang="en-US" i="1" dirty="0" smtClean="0">
                  <a:solidFill>
                    <a:srgbClr val="00B050"/>
                  </a:solidFill>
                </a:rPr>
                <a:t>Smoothed N-gram </a:t>
              </a:r>
              <a:endParaRPr lang="en-US" i="1" dirty="0">
                <a:solidFill>
                  <a:srgbClr val="00B050"/>
                </a:solidFill>
              </a:endParaRPr>
            </a:p>
          </p:txBody>
        </p:sp>
        <p:cxnSp>
          <p:nvCxnSpPr>
            <p:cNvPr id="17" name="Straight Arrow Connector 16"/>
            <p:cNvCxnSpPr/>
            <p:nvPr/>
          </p:nvCxnSpPr>
          <p:spPr>
            <a:xfrm flipH="1" flipV="1">
              <a:off x="1524000" y="3461717"/>
              <a:ext cx="304800" cy="23051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74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1814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8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 evaluation</a:t>
            </a:r>
            <a:endParaRPr lang="en-US" dirty="0"/>
          </a:p>
        </p:txBody>
      </p:sp>
      <p:sp>
        <p:nvSpPr>
          <p:cNvPr id="3" name="Content Placeholder 2"/>
          <p:cNvSpPr>
            <a:spLocks noGrp="1"/>
          </p:cNvSpPr>
          <p:nvPr>
            <p:ph idx="1"/>
          </p:nvPr>
        </p:nvSpPr>
        <p:spPr/>
        <p:txBody>
          <a:bodyPr>
            <a:normAutofit/>
          </a:bodyPr>
          <a:lstStyle/>
          <a:p>
            <a:r>
              <a:rPr lang="en-US" dirty="0"/>
              <a:t>Train the </a:t>
            </a:r>
            <a:r>
              <a:rPr lang="en-US" dirty="0" smtClean="0"/>
              <a:t>models </a:t>
            </a:r>
            <a:r>
              <a:rPr lang="en-US" dirty="0"/>
              <a:t>on </a:t>
            </a:r>
            <a:r>
              <a:rPr lang="en-US" dirty="0" smtClean="0"/>
              <a:t>the same training set</a:t>
            </a:r>
          </a:p>
          <a:p>
            <a:pPr lvl="1"/>
            <a:r>
              <a:rPr lang="en-US" dirty="0" smtClean="0"/>
              <a:t>Parameter tuning can be done by holding off some training set for validation</a:t>
            </a:r>
          </a:p>
          <a:p>
            <a:r>
              <a:rPr lang="en-US" dirty="0"/>
              <a:t>Test the </a:t>
            </a:r>
            <a:r>
              <a:rPr lang="en-US" dirty="0" smtClean="0"/>
              <a:t>models </a:t>
            </a:r>
            <a:r>
              <a:rPr lang="en-US" dirty="0"/>
              <a:t>on an unseen test </a:t>
            </a:r>
            <a:r>
              <a:rPr lang="en-US" dirty="0" smtClean="0"/>
              <a:t>set</a:t>
            </a:r>
          </a:p>
          <a:p>
            <a:pPr lvl="1"/>
            <a:r>
              <a:rPr lang="en-US" dirty="0" smtClean="0"/>
              <a:t>This data set must </a:t>
            </a:r>
            <a:r>
              <a:rPr lang="en-US" dirty="0"/>
              <a:t>be disjoint from training </a:t>
            </a:r>
            <a:r>
              <a:rPr lang="en-US" dirty="0" smtClean="0"/>
              <a:t>data</a:t>
            </a:r>
          </a:p>
          <a:p>
            <a:r>
              <a:rPr lang="en-US" dirty="0"/>
              <a:t>Language model A is better than </a:t>
            </a:r>
            <a:r>
              <a:rPr lang="en-US" dirty="0" smtClean="0"/>
              <a:t>model B</a:t>
            </a:r>
          </a:p>
          <a:p>
            <a:pPr lvl="1"/>
            <a:r>
              <a:rPr lang="en-US" dirty="0" smtClean="0"/>
              <a:t>If </a:t>
            </a:r>
            <a:r>
              <a:rPr lang="en-US" dirty="0"/>
              <a:t>A assigns </a:t>
            </a:r>
            <a:r>
              <a:rPr lang="en-US" u="sng" dirty="0"/>
              <a:t>higher probability</a:t>
            </a:r>
            <a:r>
              <a:rPr lang="en-US" dirty="0"/>
              <a:t> to the test data than </a:t>
            </a:r>
            <a:r>
              <a:rPr lang="en-US" dirty="0" smtClean="0"/>
              <a:t>B</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46</a:t>
            </a:fld>
            <a:endParaRPr lang="en-US"/>
          </a:p>
        </p:txBody>
      </p:sp>
    </p:spTree>
    <p:extLst>
      <p:ext uri="{BB962C8B-B14F-4D97-AF65-F5344CB8AC3E}">
        <p14:creationId xmlns:p14="http://schemas.microsoft.com/office/powerpoint/2010/main" val="29401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smtClean="0"/>
              <a:t>Standard </a:t>
            </a:r>
            <a:r>
              <a:rPr lang="en-US" dirty="0"/>
              <a:t>evaluation metric for language </a:t>
            </a:r>
            <a:r>
              <a:rPr lang="en-US" dirty="0" smtClean="0"/>
              <a:t>models</a:t>
            </a:r>
          </a:p>
          <a:p>
            <a:pPr lvl="1"/>
            <a:r>
              <a:rPr lang="en-US" dirty="0" smtClean="0"/>
              <a:t>A </a:t>
            </a:r>
            <a:r>
              <a:rPr lang="en-US" dirty="0"/>
              <a:t>function of the probability that </a:t>
            </a:r>
            <a:r>
              <a:rPr lang="en-US" dirty="0" smtClean="0"/>
              <a:t>a language </a:t>
            </a:r>
            <a:r>
              <a:rPr lang="en-US" dirty="0"/>
              <a:t>model assigns to a data </a:t>
            </a:r>
            <a:r>
              <a:rPr lang="en-US" dirty="0" smtClean="0"/>
              <a:t>set</a:t>
            </a:r>
          </a:p>
          <a:p>
            <a:pPr lvl="1"/>
            <a:r>
              <a:rPr lang="en-US" dirty="0" smtClean="0"/>
              <a:t>Rooted </a:t>
            </a:r>
            <a:r>
              <a:rPr lang="en-US" dirty="0"/>
              <a:t>in the notion of </a:t>
            </a:r>
            <a:r>
              <a:rPr lang="en-US" dirty="0" smtClean="0"/>
              <a:t>cross-entropy in information theory</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47</a:t>
            </a:fld>
            <a:endParaRPr lang="en-US"/>
          </a:p>
        </p:txBody>
      </p:sp>
    </p:spTree>
    <p:extLst>
      <p:ext uri="{BB962C8B-B14F-4D97-AF65-F5344CB8AC3E}">
        <p14:creationId xmlns:p14="http://schemas.microsoft.com/office/powerpoint/2010/main" val="6158984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Perplexity</a:t>
            </a:r>
          </a:p>
        </p:txBody>
      </p:sp>
      <p:sp>
        <p:nvSpPr>
          <p:cNvPr id="3" name="Content Placeholder 2"/>
          <p:cNvSpPr>
            <a:spLocks noGrp="1"/>
          </p:cNvSpPr>
          <p:nvPr>
            <p:ph idx="1"/>
          </p:nvPr>
        </p:nvSpPr>
        <p:spPr/>
        <p:txBody>
          <a:bodyPr/>
          <a:lstStyle/>
          <a:p>
            <a:r>
              <a:rPr lang="en-US" dirty="0"/>
              <a:t>The </a:t>
            </a:r>
            <a:r>
              <a:rPr lang="en-US" dirty="0" smtClean="0"/>
              <a:t>inverse </a:t>
            </a:r>
            <a:r>
              <a:rPr lang="en-US" dirty="0"/>
              <a:t>of </a:t>
            </a:r>
            <a:r>
              <a:rPr lang="en-US" dirty="0" smtClean="0"/>
              <a:t>the likelihood of </a:t>
            </a:r>
            <a:r>
              <a:rPr lang="en-US" dirty="0"/>
              <a:t>the test set </a:t>
            </a:r>
            <a:r>
              <a:rPr lang="en-US" dirty="0" smtClean="0"/>
              <a:t>as </a:t>
            </a:r>
            <a:r>
              <a:rPr lang="en-US" dirty="0"/>
              <a:t>assigned by the language </a:t>
            </a:r>
            <a:r>
              <a:rPr lang="en-US" dirty="0" smtClean="0"/>
              <a:t>model, </a:t>
            </a:r>
            <a:r>
              <a:rPr lang="en-US" dirty="0"/>
              <a:t>normalized by the number of </a:t>
            </a:r>
            <a:r>
              <a:rPr lang="en-US" dirty="0" smtClean="0"/>
              <a:t>words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48</a:t>
            </a:fld>
            <a:endParaRPr lang="en-US"/>
          </a:p>
        </p:txBody>
      </p:sp>
      <mc:AlternateContent xmlns:mc="http://schemas.openxmlformats.org/markup-compatibility/2006" xmlns:a14="http://schemas.microsoft.com/office/drawing/2010/main">
        <mc:Choice Requires="a14">
          <p:sp>
            <p:nvSpPr>
              <p:cNvPr id="7" name="TextBox 6"/>
              <p:cNvSpPr txBox="1"/>
              <p:nvPr/>
            </p:nvSpPr>
            <p:spPr>
              <a:xfrm>
                <a:off x="1852682" y="3200400"/>
                <a:ext cx="4700518"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𝑁</m:t>
                              </m:r>
                            </m:sub>
                          </m:sSub>
                        </m:e>
                      </m:d>
                      <m:r>
                        <a:rPr lang="en-US" b="0" i="1" smtClean="0">
                          <a:latin typeface="Cambria Math" panose="02040503050406030204" pitchFamily="18" charset="0"/>
                        </a:rPr>
                        <m:t>=</m:t>
                      </m:r>
                      <m:rad>
                        <m:radPr>
                          <m:ctrlPr>
                            <a:rPr lang="en-US" b="0" i="1" smtClean="0">
                              <a:latin typeface="Cambria Math" panose="02040503050406030204" pitchFamily="18" charset="0"/>
                            </a:rPr>
                          </m:ctrlPr>
                        </m:radPr>
                        <m:deg>
                          <m:r>
                            <m:rPr>
                              <m:brk m:alnAt="7"/>
                            </m:rPr>
                            <a:rPr lang="en-US" b="0" i="1" smtClean="0">
                              <a:latin typeface="Cambria Math" panose="02040503050406030204" pitchFamily="18" charset="0"/>
                            </a:rPr>
                            <m:t>𝑁</m:t>
                          </m: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e>
                              </m:nary>
                            </m:den>
                          </m:f>
                        </m:e>
                      </m:ra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1852682" y="3200400"/>
                <a:ext cx="4700518" cy="818366"/>
              </a:xfrm>
              <a:prstGeom prst="rect">
                <a:avLst/>
              </a:prstGeom>
              <a:blipFill rotWithShape="0">
                <a:blip r:embed="rId2"/>
                <a:stretch>
                  <a:fillRect/>
                </a:stretch>
              </a:blipFill>
            </p:spPr>
            <p:txBody>
              <a:bodyPr/>
              <a:lstStyle/>
              <a:p>
                <a:r>
                  <a:rPr lang="en-US">
                    <a:noFill/>
                  </a:rPr>
                  <a:t> </a:t>
                </a:r>
              </a:p>
            </p:txBody>
          </p:sp>
        </mc:Fallback>
      </mc:AlternateContent>
      <p:sp>
        <p:nvSpPr>
          <p:cNvPr id="8" name="TextBox 7"/>
          <p:cNvSpPr txBox="1"/>
          <p:nvPr/>
        </p:nvSpPr>
        <p:spPr>
          <a:xfrm>
            <a:off x="5486400" y="4248953"/>
            <a:ext cx="3048000" cy="369332"/>
          </a:xfrm>
          <a:prstGeom prst="rect">
            <a:avLst/>
          </a:prstGeom>
          <a:noFill/>
        </p:spPr>
        <p:txBody>
          <a:bodyPr wrap="square" rtlCol="0">
            <a:spAutoFit/>
          </a:bodyPr>
          <a:lstStyle/>
          <a:p>
            <a:r>
              <a:rPr lang="en-US" dirty="0" smtClean="0"/>
              <a:t>N-gram language model</a:t>
            </a:r>
            <a:endParaRPr lang="en-US" dirty="0"/>
          </a:p>
        </p:txBody>
      </p:sp>
      <p:cxnSp>
        <p:nvCxnSpPr>
          <p:cNvPr id="10" name="Straight Arrow Connector 9"/>
          <p:cNvCxnSpPr/>
          <p:nvPr/>
        </p:nvCxnSpPr>
        <p:spPr>
          <a:xfrm flipH="1" flipV="1">
            <a:off x="4876800" y="4018766"/>
            <a:ext cx="609600" cy="4008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101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experiment</a:t>
            </a:r>
          </a:p>
        </p:txBody>
      </p:sp>
      <p:sp>
        <p:nvSpPr>
          <p:cNvPr id="3" name="Content Placeholder 2"/>
          <p:cNvSpPr>
            <a:spLocks noGrp="1"/>
          </p:cNvSpPr>
          <p:nvPr>
            <p:ph idx="1"/>
          </p:nvPr>
        </p:nvSpPr>
        <p:spPr/>
        <p:txBody>
          <a:bodyPr>
            <a:normAutofit/>
          </a:bodyPr>
          <a:lstStyle/>
          <a:p>
            <a:r>
              <a:rPr lang="sv-SE" sz="2800" dirty="0" smtClean="0"/>
              <a:t>Models</a:t>
            </a:r>
            <a:endParaRPr lang="sv-SE" sz="2800" dirty="0"/>
          </a:p>
          <a:p>
            <a:pPr lvl="1"/>
            <a:r>
              <a:rPr lang="sv-SE" sz="2400" dirty="0"/>
              <a:t>Unigram, Bigram, Trigram </a:t>
            </a:r>
            <a:r>
              <a:rPr lang="sv-SE" sz="2400" dirty="0" smtClean="0"/>
              <a:t>models (with proper smoothing)</a:t>
            </a:r>
          </a:p>
          <a:p>
            <a:r>
              <a:rPr lang="en-US" sz="2800" dirty="0"/>
              <a:t>Training </a:t>
            </a:r>
            <a:r>
              <a:rPr lang="en-US" sz="2800" dirty="0" smtClean="0"/>
              <a:t>data</a:t>
            </a:r>
            <a:endParaRPr lang="en-US" sz="2800" dirty="0"/>
          </a:p>
          <a:p>
            <a:pPr lvl="1"/>
            <a:r>
              <a:rPr lang="en-US" sz="2400" dirty="0"/>
              <a:t>38M words of WSJ text </a:t>
            </a:r>
            <a:r>
              <a:rPr lang="en-US" sz="2400" dirty="0" smtClean="0"/>
              <a:t>(vocabulary</a:t>
            </a:r>
            <a:r>
              <a:rPr lang="en-US" sz="2400" dirty="0"/>
              <a:t>: 20K types</a:t>
            </a:r>
            <a:r>
              <a:rPr lang="en-US" sz="2400" dirty="0" smtClean="0"/>
              <a:t>)</a:t>
            </a:r>
          </a:p>
          <a:p>
            <a:r>
              <a:rPr lang="en-US" sz="2800" dirty="0"/>
              <a:t>Test </a:t>
            </a:r>
            <a:r>
              <a:rPr lang="en-US" sz="2800" dirty="0" smtClean="0"/>
              <a:t>data</a:t>
            </a:r>
            <a:endParaRPr lang="en-US" sz="2800" dirty="0"/>
          </a:p>
          <a:p>
            <a:pPr lvl="1"/>
            <a:r>
              <a:rPr lang="en-US" sz="2400" dirty="0"/>
              <a:t>1.5M words of WSJ </a:t>
            </a:r>
            <a:r>
              <a:rPr lang="en-US" sz="2400" dirty="0" smtClean="0"/>
              <a:t>text</a:t>
            </a:r>
          </a:p>
          <a:p>
            <a:r>
              <a:rPr lang="en-US" sz="2800" dirty="0" smtClean="0"/>
              <a:t>Results</a:t>
            </a:r>
          </a:p>
          <a:p>
            <a:endParaRPr lang="en-US" sz="2800"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49</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903625809"/>
              </p:ext>
            </p:extLst>
          </p:nvPr>
        </p:nvGraphicFramePr>
        <p:xfrm>
          <a:off x="1828800" y="5105400"/>
          <a:ext cx="5334000" cy="792480"/>
        </p:xfrm>
        <a:graphic>
          <a:graphicData uri="http://schemas.openxmlformats.org/drawingml/2006/table">
            <a:tbl>
              <a:tblPr firstRow="1" bandRow="1">
                <a:tableStyleId>{5940675A-B579-460E-94D1-54222C63F5DA}</a:tableStyleId>
              </a:tblPr>
              <a:tblGrid>
                <a:gridCol w="1333500"/>
                <a:gridCol w="1333500"/>
                <a:gridCol w="1333500"/>
                <a:gridCol w="1333500"/>
              </a:tblGrid>
              <a:tr h="370840">
                <a:tc>
                  <a:txBody>
                    <a:bodyPr/>
                    <a:lstStyle/>
                    <a:p>
                      <a:pPr algn="ctr"/>
                      <a:endParaRPr lang="en-US" sz="2000" dirty="0"/>
                    </a:p>
                  </a:txBody>
                  <a:tcPr anchor="ctr"/>
                </a:tc>
                <a:tc>
                  <a:txBody>
                    <a:bodyPr/>
                    <a:lstStyle/>
                    <a:p>
                      <a:pPr algn="ctr"/>
                      <a:r>
                        <a:rPr lang="en-US" sz="2000" dirty="0" smtClean="0"/>
                        <a:t>Unigram</a:t>
                      </a:r>
                      <a:endParaRPr lang="en-US" sz="2000" dirty="0"/>
                    </a:p>
                  </a:txBody>
                  <a:tcPr anchor="ctr"/>
                </a:tc>
                <a:tc>
                  <a:txBody>
                    <a:bodyPr/>
                    <a:lstStyle/>
                    <a:p>
                      <a:pPr algn="ctr"/>
                      <a:r>
                        <a:rPr lang="en-US" sz="2000" dirty="0" smtClean="0"/>
                        <a:t>Bigram</a:t>
                      </a:r>
                      <a:endParaRPr lang="en-US" sz="2000" dirty="0"/>
                    </a:p>
                  </a:txBody>
                  <a:tcPr anchor="ctr"/>
                </a:tc>
                <a:tc>
                  <a:txBody>
                    <a:bodyPr/>
                    <a:lstStyle/>
                    <a:p>
                      <a:pPr algn="ctr"/>
                      <a:r>
                        <a:rPr lang="en-US" sz="2000" dirty="0" smtClean="0"/>
                        <a:t>Trigram</a:t>
                      </a:r>
                      <a:endParaRPr lang="en-US" sz="2000" dirty="0"/>
                    </a:p>
                  </a:txBody>
                  <a:tcPr anchor="ctr"/>
                </a:tc>
              </a:tr>
              <a:tr h="370840">
                <a:tc>
                  <a:txBody>
                    <a:bodyPr/>
                    <a:lstStyle/>
                    <a:p>
                      <a:pPr algn="ctr"/>
                      <a:r>
                        <a:rPr lang="en-US" sz="2000" dirty="0" smtClean="0"/>
                        <a:t>Perplexity</a:t>
                      </a:r>
                      <a:endParaRPr lang="en-US" sz="2000" dirty="0"/>
                    </a:p>
                  </a:txBody>
                  <a:tcPr anchor="ctr"/>
                </a:tc>
                <a:tc>
                  <a:txBody>
                    <a:bodyPr/>
                    <a:lstStyle/>
                    <a:p>
                      <a:pPr algn="ctr"/>
                      <a:r>
                        <a:rPr lang="en-US" sz="2000" dirty="0" smtClean="0"/>
                        <a:t>962</a:t>
                      </a:r>
                      <a:endParaRPr lang="en-US" sz="2000" dirty="0"/>
                    </a:p>
                  </a:txBody>
                  <a:tcPr anchor="ctr"/>
                </a:tc>
                <a:tc>
                  <a:txBody>
                    <a:bodyPr/>
                    <a:lstStyle/>
                    <a:p>
                      <a:pPr algn="ctr"/>
                      <a:r>
                        <a:rPr lang="en-US" sz="2000" dirty="0" smtClean="0"/>
                        <a:t>170</a:t>
                      </a:r>
                      <a:endParaRPr lang="en-US" sz="2000" dirty="0"/>
                    </a:p>
                  </a:txBody>
                  <a:tcPr anchor="ctr"/>
                </a:tc>
                <a:tc>
                  <a:txBody>
                    <a:bodyPr/>
                    <a:lstStyle/>
                    <a:p>
                      <a:pPr algn="ctr"/>
                      <a:r>
                        <a:rPr lang="en-US" sz="2000" dirty="0" smtClean="0"/>
                        <a:t>109</a:t>
                      </a:r>
                      <a:endParaRPr lang="en-US" sz="2000" dirty="0"/>
                    </a:p>
                  </a:txBody>
                  <a:tcPr anchor="ctr"/>
                </a:tc>
              </a:tr>
            </a:tbl>
          </a:graphicData>
        </a:graphic>
      </p:graphicFrame>
    </p:spTree>
    <p:extLst>
      <p:ext uri="{BB962C8B-B14F-4D97-AF65-F5344CB8AC3E}">
        <p14:creationId xmlns:p14="http://schemas.microsoft.com/office/powerpoint/2010/main" val="851822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ltLang="en-US" dirty="0" smtClean="0"/>
              <a:t>Recap: TF normalization</a:t>
            </a:r>
            <a:endParaRPr lang="en-US" altLang="en-US" dirty="0"/>
          </a:p>
        </p:txBody>
      </p:sp>
      <p:sp>
        <p:nvSpPr>
          <p:cNvPr id="327683" name="Rectangle 3"/>
          <p:cNvSpPr>
            <a:spLocks noGrp="1" noChangeArrowheads="1"/>
          </p:cNvSpPr>
          <p:nvPr>
            <p:ph idx="1"/>
          </p:nvPr>
        </p:nvSpPr>
        <p:spPr>
          <a:xfrm>
            <a:off x="457200" y="1600200"/>
            <a:ext cx="8229600" cy="4876800"/>
          </a:xfrm>
        </p:spPr>
        <p:txBody>
          <a:bodyPr>
            <a:normAutofit fontScale="92500" lnSpcReduction="20000"/>
          </a:bodyPr>
          <a:lstStyle/>
          <a:p>
            <a:r>
              <a:rPr lang="en-US" altLang="en-US" dirty="0"/>
              <a:t>Two views of document length</a:t>
            </a:r>
          </a:p>
          <a:p>
            <a:pPr lvl="1"/>
            <a:r>
              <a:rPr lang="en-US" altLang="en-US" dirty="0"/>
              <a:t>A doc is long because it </a:t>
            </a:r>
            <a:r>
              <a:rPr lang="en-US" altLang="en-US" dirty="0" smtClean="0"/>
              <a:t>is verbose</a:t>
            </a:r>
            <a:endParaRPr lang="en-US" altLang="en-US" dirty="0"/>
          </a:p>
          <a:p>
            <a:pPr lvl="1"/>
            <a:r>
              <a:rPr lang="en-US" altLang="en-US" dirty="0"/>
              <a:t>A doc is long because it has more </a:t>
            </a:r>
            <a:r>
              <a:rPr lang="en-US" altLang="en-US" dirty="0" smtClean="0"/>
              <a:t>content</a:t>
            </a:r>
          </a:p>
          <a:p>
            <a:r>
              <a:rPr lang="en-US" altLang="en-US" dirty="0" smtClean="0"/>
              <a:t>Raw TF is inaccurate</a:t>
            </a:r>
            <a:endParaRPr lang="en-US" altLang="en-US" dirty="0"/>
          </a:p>
          <a:p>
            <a:pPr lvl="1"/>
            <a:r>
              <a:rPr lang="en-US" altLang="en-US" dirty="0"/>
              <a:t>Document length variation</a:t>
            </a:r>
          </a:p>
          <a:p>
            <a:pPr lvl="1"/>
            <a:r>
              <a:rPr lang="en-US" altLang="en-US" dirty="0"/>
              <a:t>“Repeated occurrences” are less informative than the “first occurrence</a:t>
            </a:r>
            <a:r>
              <a:rPr lang="en-US" altLang="en-US" dirty="0" smtClean="0"/>
              <a:t>”</a:t>
            </a:r>
          </a:p>
          <a:p>
            <a:pPr lvl="1"/>
            <a:r>
              <a:rPr lang="en-US" altLang="en-US" dirty="0" smtClean="0"/>
              <a:t>Information about semantic does </a:t>
            </a:r>
            <a:r>
              <a:rPr lang="en-US" altLang="en-US" dirty="0"/>
              <a:t>not </a:t>
            </a:r>
            <a:r>
              <a:rPr lang="en-US" altLang="en-US" dirty="0" smtClean="0"/>
              <a:t>increase </a:t>
            </a:r>
            <a:r>
              <a:rPr lang="en-US" altLang="en-US" dirty="0"/>
              <a:t>proportionally with </a:t>
            </a:r>
            <a:r>
              <a:rPr lang="en-US" altLang="en-US" dirty="0" smtClean="0"/>
              <a:t>number of term occurrence</a:t>
            </a:r>
            <a:endParaRPr lang="en-US" altLang="en-US" dirty="0"/>
          </a:p>
          <a:p>
            <a:r>
              <a:rPr lang="en-US" altLang="en-US" dirty="0" smtClean="0"/>
              <a:t>Generally </a:t>
            </a:r>
            <a:r>
              <a:rPr lang="en-US" altLang="en-US" dirty="0"/>
              <a:t>penalize long </a:t>
            </a:r>
            <a:r>
              <a:rPr lang="en-US" altLang="en-US" dirty="0" smtClean="0"/>
              <a:t>document, </a:t>
            </a:r>
            <a:r>
              <a:rPr lang="en-US" altLang="en-US" dirty="0"/>
              <a:t>but avoid </a:t>
            </a:r>
            <a:r>
              <a:rPr lang="en-US" altLang="en-US" dirty="0" smtClean="0"/>
              <a:t>over-penalizing</a:t>
            </a:r>
          </a:p>
          <a:p>
            <a:pPr lvl="1"/>
            <a:r>
              <a:rPr lang="en-US" altLang="en-US" dirty="0" smtClean="0"/>
              <a:t>Pivoted length normalization</a:t>
            </a:r>
            <a:endParaRPr lang="en-US" altLang="en-US" dirty="0"/>
          </a:p>
        </p:txBody>
      </p:sp>
      <p:sp>
        <p:nvSpPr>
          <p:cNvPr id="2" name="Date Placeholder 1"/>
          <p:cNvSpPr>
            <a:spLocks noGrp="1"/>
          </p:cNvSpPr>
          <p:nvPr>
            <p:ph type="dt" sz="half" idx="10"/>
          </p:nvPr>
        </p:nvSpPr>
        <p:spPr/>
        <p:txBody>
          <a:bodyPr/>
          <a:lstStyle/>
          <a:p>
            <a:r>
              <a:rPr lang="en-US" smtClean="0"/>
              <a:t>CS@UVa</a:t>
            </a:r>
            <a:endParaRPr lang="en-US"/>
          </a:p>
        </p:txBody>
      </p:sp>
      <p:sp>
        <p:nvSpPr>
          <p:cNvPr id="3" name="Footer Placeholder 2"/>
          <p:cNvSpPr>
            <a:spLocks noGrp="1"/>
          </p:cNvSpPr>
          <p:nvPr>
            <p:ph type="ftr" sz="quarter" idx="11"/>
          </p:nvPr>
        </p:nvSpPr>
        <p:spPr/>
        <p:txBody>
          <a:bodyPr/>
          <a:lstStyle/>
          <a:p>
            <a:r>
              <a:rPr lang="en-US" smtClean="0"/>
              <a:t>CS6501: Text Mining</a:t>
            </a:r>
            <a:endParaRPr lang="en-US"/>
          </a:p>
        </p:txBody>
      </p:sp>
      <p:sp>
        <p:nvSpPr>
          <p:cNvPr id="4" name="Slide Number Placeholder 3"/>
          <p:cNvSpPr>
            <a:spLocks noGrp="1"/>
          </p:cNvSpPr>
          <p:nvPr>
            <p:ph type="sldNum" sz="quarter" idx="12"/>
          </p:nvPr>
        </p:nvSpPr>
        <p:spPr/>
        <p:txBody>
          <a:bodyPr/>
          <a:lstStyle/>
          <a:p>
            <a:fld id="{2A9F8BE9-47C8-4C45-B88F-68A848B0515F}" type="slidenum">
              <a:rPr lang="en-US" smtClean="0"/>
              <a:t>5</a:t>
            </a:fld>
            <a:endParaRPr lang="en-US"/>
          </a:p>
        </p:txBody>
      </p:sp>
    </p:spTree>
    <p:extLst>
      <p:ext uri="{BB962C8B-B14F-4D97-AF65-F5344CB8AC3E}">
        <p14:creationId xmlns:p14="http://schemas.microsoft.com/office/powerpoint/2010/main" val="233832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68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68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68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68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768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76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should know</a:t>
            </a:r>
            <a:endParaRPr lang="en-US" dirty="0"/>
          </a:p>
        </p:txBody>
      </p:sp>
      <p:sp>
        <p:nvSpPr>
          <p:cNvPr id="3" name="Content Placeholder 2"/>
          <p:cNvSpPr>
            <a:spLocks noGrp="1"/>
          </p:cNvSpPr>
          <p:nvPr>
            <p:ph idx="1"/>
          </p:nvPr>
        </p:nvSpPr>
        <p:spPr/>
        <p:txBody>
          <a:bodyPr/>
          <a:lstStyle/>
          <a:p>
            <a:r>
              <a:rPr lang="en-US" dirty="0" smtClean="0"/>
              <a:t>N-gram language models</a:t>
            </a:r>
          </a:p>
          <a:p>
            <a:r>
              <a:rPr lang="en-US" dirty="0" smtClean="0"/>
              <a:t>How to generate text documents from </a:t>
            </a:r>
            <a:r>
              <a:rPr lang="en-US" smtClean="0"/>
              <a:t>a language model</a:t>
            </a:r>
            <a:endParaRPr lang="en-US" dirty="0" smtClean="0"/>
          </a:p>
          <a:p>
            <a:r>
              <a:rPr lang="en-US" dirty="0"/>
              <a:t>How to estimate a language </a:t>
            </a:r>
            <a:r>
              <a:rPr lang="en-US" dirty="0" smtClean="0"/>
              <a:t>model</a:t>
            </a:r>
            <a:endParaRPr lang="en-US" dirty="0"/>
          </a:p>
          <a:p>
            <a:r>
              <a:rPr lang="en-US" dirty="0"/>
              <a:t>General idea and different ways of smoothing</a:t>
            </a:r>
          </a:p>
          <a:p>
            <a:r>
              <a:rPr lang="en-US" dirty="0" smtClean="0"/>
              <a:t>Language model evaluation</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50</a:t>
            </a:fld>
            <a:endParaRPr lang="en-US"/>
          </a:p>
        </p:txBody>
      </p:sp>
    </p:spTree>
    <p:extLst>
      <p:ext uri="{BB962C8B-B14F-4D97-AF65-F5344CB8AC3E}">
        <p14:creationId xmlns:p14="http://schemas.microsoft.com/office/powerpoint/2010/main" val="16246738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reading</a:t>
            </a:r>
          </a:p>
        </p:txBody>
      </p:sp>
      <p:sp>
        <p:nvSpPr>
          <p:cNvPr id="3" name="Content Placeholder 2"/>
          <p:cNvSpPr>
            <a:spLocks noGrp="1"/>
          </p:cNvSpPr>
          <p:nvPr>
            <p:ph idx="1"/>
          </p:nvPr>
        </p:nvSpPr>
        <p:spPr/>
        <p:txBody>
          <a:bodyPr/>
          <a:lstStyle/>
          <a:p>
            <a:r>
              <a:rPr lang="en-US" dirty="0" smtClean="0"/>
              <a:t>Introduction </a:t>
            </a:r>
            <a:r>
              <a:rPr lang="en-US" dirty="0"/>
              <a:t>to information </a:t>
            </a:r>
            <a:r>
              <a:rPr lang="en-US" dirty="0" smtClean="0"/>
              <a:t>retrieval</a:t>
            </a:r>
          </a:p>
          <a:p>
            <a:pPr lvl="1"/>
            <a:r>
              <a:rPr lang="en-US" dirty="0"/>
              <a:t>Chapter </a:t>
            </a:r>
            <a:r>
              <a:rPr lang="en-US" dirty="0" smtClean="0"/>
              <a:t>12: Language models for information retrieval</a:t>
            </a:r>
            <a:endParaRPr lang="en-US" dirty="0"/>
          </a:p>
          <a:p>
            <a:r>
              <a:rPr lang="en-US" dirty="0" smtClean="0"/>
              <a:t>Speech and Language Processing</a:t>
            </a:r>
          </a:p>
          <a:p>
            <a:pPr lvl="1"/>
            <a:r>
              <a:rPr lang="en-US" dirty="0" smtClean="0"/>
              <a:t>Chapter 4: N-Grams</a:t>
            </a:r>
            <a:endParaRPr lang="en-US" dirty="0"/>
          </a:p>
        </p:txBody>
      </p:sp>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51</a:t>
            </a:fld>
            <a:endParaRPr lang="en-US"/>
          </a:p>
        </p:txBody>
      </p:sp>
    </p:spTree>
    <p:extLst>
      <p:ext uri="{BB962C8B-B14F-4D97-AF65-F5344CB8AC3E}">
        <p14:creationId xmlns:p14="http://schemas.microsoft.com/office/powerpoint/2010/main" val="2399640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normAutofit fontScale="90000"/>
          </a:bodyPr>
          <a:lstStyle/>
          <a:p>
            <a:r>
              <a:rPr lang="en-US" altLang="en-US" dirty="0" smtClean="0"/>
              <a:t>Recap: inverse document frequency</a:t>
            </a:r>
            <a:endParaRPr lang="en-US" altLang="en-US" dirty="0"/>
          </a:p>
        </p:txBody>
      </p:sp>
      <mc:AlternateContent xmlns:mc="http://schemas.openxmlformats.org/markup-compatibility/2006" xmlns:a14="http://schemas.microsoft.com/office/drawing/2010/main">
        <mc:Choice Requires="a14">
          <p:sp>
            <p:nvSpPr>
              <p:cNvPr id="325635" name="Rectangle 3"/>
              <p:cNvSpPr>
                <a:spLocks noGrp="1" noChangeArrowheads="1"/>
              </p:cNvSpPr>
              <p:nvPr>
                <p:ph idx="1"/>
              </p:nvPr>
            </p:nvSpPr>
            <p:spPr/>
            <p:txBody>
              <a:bodyPr/>
              <a:lstStyle/>
              <a:p>
                <a:r>
                  <a:rPr lang="en-US" altLang="ja-JP" dirty="0" smtClean="0">
                    <a:ea typeface="ＭＳ Ｐゴシック" charset="-128"/>
                  </a:rPr>
                  <a:t>Solution</a:t>
                </a:r>
              </a:p>
              <a:p>
                <a:pPr lvl="1"/>
                <a:r>
                  <a:rPr lang="en-US" altLang="ja-JP" dirty="0" smtClean="0">
                    <a:ea typeface="ＭＳ Ｐゴシック" charset="-128"/>
                  </a:rPr>
                  <a:t>Assign higher weights to the rare terms	</a:t>
                </a:r>
                <a:endParaRPr lang="en-US" altLang="ja-JP" dirty="0">
                  <a:ea typeface="ＭＳ Ｐゴシック" charset="-128"/>
                </a:endParaRPr>
              </a:p>
              <a:p>
                <a:pPr lvl="1"/>
                <a:r>
                  <a:rPr lang="en-US" altLang="ja-JP" dirty="0" smtClean="0">
                    <a:ea typeface="ＭＳ Ｐゴシック" charset="-128"/>
                  </a:rPr>
                  <a:t>Formula</a:t>
                </a:r>
                <a:endParaRPr lang="en-US" altLang="ja-JP" dirty="0">
                  <a:ea typeface="ＭＳ Ｐゴシック" charset="-128"/>
                </a:endParaRPr>
              </a:p>
              <a:p>
                <a:pPr lvl="2"/>
                <a14:m>
                  <m:oMath xmlns:m="http://schemas.openxmlformats.org/officeDocument/2006/math">
                    <m:r>
                      <a:rPr lang="en-US" altLang="ja-JP" b="0" i="1" dirty="0" smtClean="0">
                        <a:latin typeface="Cambria Math"/>
                        <a:ea typeface="ＭＳ Ｐゴシック" charset="-128"/>
                      </a:rPr>
                      <m:t>𝐼𝐷𝐹</m:t>
                    </m:r>
                    <m:d>
                      <m:dPr>
                        <m:ctrlPr>
                          <a:rPr lang="en-US" altLang="ja-JP" b="0" i="1" dirty="0" smtClean="0">
                            <a:latin typeface="Cambria Math" panose="02040503050406030204" pitchFamily="18" charset="0"/>
                            <a:ea typeface="ＭＳ Ｐゴシック" charset="-128"/>
                          </a:rPr>
                        </m:ctrlPr>
                      </m:dPr>
                      <m:e>
                        <m:r>
                          <a:rPr lang="en-US" altLang="ja-JP" b="0" i="1" dirty="0" smtClean="0">
                            <a:latin typeface="Cambria Math"/>
                            <a:ea typeface="ＭＳ Ｐゴシック" charset="-128"/>
                          </a:rPr>
                          <m:t>𝑡</m:t>
                        </m:r>
                      </m:e>
                    </m:d>
                    <m:r>
                      <a:rPr lang="en-US" altLang="ja-JP" b="0" i="1" dirty="0" smtClean="0">
                        <a:latin typeface="Cambria Math"/>
                        <a:ea typeface="ＭＳ Ｐゴシック" charset="-128"/>
                      </a:rPr>
                      <m:t>=1+</m:t>
                    </m:r>
                    <m:r>
                      <m:rPr>
                        <m:sty m:val="p"/>
                      </m:rPr>
                      <a:rPr lang="en-US" altLang="ja-JP" b="0" i="0" dirty="0" smtClean="0">
                        <a:latin typeface="Cambria Math"/>
                        <a:ea typeface="ＭＳ Ｐゴシック" charset="-128"/>
                      </a:rPr>
                      <m:t>log</m:t>
                    </m:r>
                    <m:r>
                      <a:rPr lang="en-US" altLang="ja-JP" b="0" i="1" dirty="0" smtClean="0">
                        <a:latin typeface="Cambria Math"/>
                        <a:ea typeface="ＭＳ Ｐゴシック" charset="-128"/>
                      </a:rPr>
                      <m:t>⁡(</m:t>
                    </m:r>
                    <m:f>
                      <m:fPr>
                        <m:ctrlPr>
                          <a:rPr lang="en-US" altLang="ja-JP" b="0" i="1" dirty="0" smtClean="0">
                            <a:latin typeface="Cambria Math" panose="02040503050406030204" pitchFamily="18" charset="0"/>
                            <a:ea typeface="ＭＳ Ｐゴシック" charset="-128"/>
                          </a:rPr>
                        </m:ctrlPr>
                      </m:fPr>
                      <m:num>
                        <m:r>
                          <a:rPr lang="en-US" altLang="ja-JP" b="0" i="1" dirty="0" smtClean="0">
                            <a:latin typeface="Cambria Math"/>
                            <a:ea typeface="ＭＳ Ｐゴシック" charset="-128"/>
                          </a:rPr>
                          <m:t>𝑁</m:t>
                        </m:r>
                      </m:num>
                      <m:den>
                        <m:r>
                          <a:rPr lang="en-US" altLang="ja-JP" b="0" i="1" dirty="0" smtClean="0">
                            <a:latin typeface="Cambria Math"/>
                            <a:ea typeface="ＭＳ Ｐゴシック" charset="-128"/>
                          </a:rPr>
                          <m:t>𝑑𝑓</m:t>
                        </m:r>
                        <m:r>
                          <a:rPr lang="en-US" altLang="ja-JP" b="0" i="1" dirty="0" smtClean="0">
                            <a:latin typeface="Cambria Math"/>
                            <a:ea typeface="ＭＳ Ｐゴシック" charset="-128"/>
                          </a:rPr>
                          <m:t>(</m:t>
                        </m:r>
                        <m:r>
                          <a:rPr lang="en-US" altLang="ja-JP" b="0" i="1" dirty="0" smtClean="0">
                            <a:latin typeface="Cambria Math"/>
                            <a:ea typeface="ＭＳ Ｐゴシック" charset="-128"/>
                          </a:rPr>
                          <m:t>𝑡</m:t>
                        </m:r>
                        <m:r>
                          <a:rPr lang="en-US" altLang="ja-JP" b="0" i="1" dirty="0" smtClean="0">
                            <a:latin typeface="Cambria Math"/>
                            <a:ea typeface="ＭＳ Ｐゴシック" charset="-128"/>
                          </a:rPr>
                          <m:t>)</m:t>
                        </m:r>
                      </m:den>
                    </m:f>
                    <m:r>
                      <a:rPr lang="en-US" altLang="ja-JP" b="0" i="1" dirty="0" smtClean="0">
                        <a:latin typeface="Cambria Math"/>
                        <a:ea typeface="ＭＳ Ｐゴシック" charset="-128"/>
                      </a:rPr>
                      <m:t>)</m:t>
                    </m:r>
                  </m:oMath>
                </a14:m>
                <a:r>
                  <a:rPr lang="en-US" altLang="ja-JP" dirty="0">
                    <a:ea typeface="ＭＳ Ｐゴシック" charset="-128"/>
                  </a:rPr>
                  <a:t>	</a:t>
                </a:r>
                <a:endParaRPr lang="en-US" altLang="ja-JP" dirty="0" smtClean="0">
                  <a:ea typeface="ＭＳ Ｐゴシック" charset="-128"/>
                </a:endParaRPr>
              </a:p>
              <a:p>
                <a:pPr lvl="1"/>
                <a:r>
                  <a:rPr lang="en-US" altLang="en-US" dirty="0" smtClean="0"/>
                  <a:t>A corpus-specific property</a:t>
                </a:r>
              </a:p>
              <a:p>
                <a:pPr lvl="2"/>
                <a:r>
                  <a:rPr lang="en-US" altLang="en-US" dirty="0" smtClean="0"/>
                  <a:t>Independent of a single document</a:t>
                </a:r>
              </a:p>
            </p:txBody>
          </p:sp>
        </mc:Choice>
        <mc:Fallback xmlns="">
          <p:sp>
            <p:nvSpPr>
              <p:cNvPr id="325635" name="Rectangle 3"/>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grpSp>
        <p:nvGrpSpPr>
          <p:cNvPr id="17" name="Group 16"/>
          <p:cNvGrpSpPr/>
          <p:nvPr/>
        </p:nvGrpSpPr>
        <p:grpSpPr>
          <a:xfrm>
            <a:off x="4495800" y="3124200"/>
            <a:ext cx="4490466" cy="381000"/>
            <a:chOff x="4310634" y="2819400"/>
            <a:chExt cx="4490466" cy="381000"/>
          </a:xfrm>
        </p:grpSpPr>
        <p:cxnSp>
          <p:nvCxnSpPr>
            <p:cNvPr id="3" name="Straight Arrow Connector 2"/>
            <p:cNvCxnSpPr/>
            <p:nvPr/>
          </p:nvCxnSpPr>
          <p:spPr>
            <a:xfrm flipH="1">
              <a:off x="4310634" y="3048000"/>
              <a:ext cx="604266" cy="598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14900" y="2819400"/>
              <a:ext cx="3886200" cy="381000"/>
            </a:xfrm>
            <a:prstGeom prst="rect">
              <a:avLst/>
            </a:prstGeom>
            <a:noFill/>
          </p:spPr>
          <p:txBody>
            <a:bodyPr wrap="square" rtlCol="0">
              <a:spAutoFit/>
            </a:bodyPr>
            <a:lstStyle/>
            <a:p>
              <a:r>
                <a:rPr lang="en-US" dirty="0" smtClean="0"/>
                <a:t>Total number of docs in collection</a:t>
              </a:r>
              <a:endParaRPr lang="en-US" dirty="0"/>
            </a:p>
          </p:txBody>
        </p:sp>
      </p:grpSp>
      <p:grpSp>
        <p:nvGrpSpPr>
          <p:cNvPr id="16" name="Group 15"/>
          <p:cNvGrpSpPr/>
          <p:nvPr/>
        </p:nvGrpSpPr>
        <p:grpSpPr>
          <a:xfrm>
            <a:off x="4648200" y="3659548"/>
            <a:ext cx="4435729" cy="381000"/>
            <a:chOff x="4365371" y="4076700"/>
            <a:chExt cx="4435729" cy="381000"/>
          </a:xfrm>
        </p:grpSpPr>
        <mc:AlternateContent xmlns:mc="http://schemas.openxmlformats.org/markup-compatibility/2006" xmlns:a14="http://schemas.microsoft.com/office/drawing/2010/main">
          <mc:Choice Requires="a14">
            <p:sp>
              <p:nvSpPr>
                <p:cNvPr id="11" name="TextBox 10"/>
                <p:cNvSpPr txBox="1"/>
                <p:nvPr/>
              </p:nvSpPr>
              <p:spPr>
                <a:xfrm>
                  <a:off x="4914900" y="4076700"/>
                  <a:ext cx="3886200" cy="381000"/>
                </a:xfrm>
                <a:prstGeom prst="rect">
                  <a:avLst/>
                </a:prstGeom>
                <a:noFill/>
              </p:spPr>
              <p:txBody>
                <a:bodyPr wrap="square" rtlCol="0">
                  <a:spAutoFit/>
                </a:bodyPr>
                <a:lstStyle/>
                <a:p>
                  <a:r>
                    <a:rPr lang="en-US" dirty="0" smtClean="0"/>
                    <a:t>Number of docs containing term </a:t>
                  </a:r>
                  <a14:m>
                    <m:oMath xmlns:m="http://schemas.openxmlformats.org/officeDocument/2006/math">
                      <m:r>
                        <a:rPr lang="en-US" i="1" dirty="0" smtClean="0">
                          <a:latin typeface="Cambria Math"/>
                        </a:rPr>
                        <m:t>𝑡</m:t>
                      </m:r>
                    </m:oMath>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914900" y="4076700"/>
                  <a:ext cx="3886200" cy="381000"/>
                </a:xfrm>
                <a:prstGeom prst="rect">
                  <a:avLst/>
                </a:prstGeom>
                <a:blipFill rotWithShape="1">
                  <a:blip r:embed="rId3"/>
                  <a:stretch>
                    <a:fillRect l="-1413" t="-8065" b="-22581"/>
                  </a:stretch>
                </a:blipFill>
              </p:spPr>
              <p:txBody>
                <a:bodyPr/>
                <a:lstStyle/>
                <a:p>
                  <a:r>
                    <a:rPr lang="en-US">
                      <a:noFill/>
                    </a:rPr>
                    <a:t> </a:t>
                  </a:r>
                </a:p>
              </p:txBody>
            </p:sp>
          </mc:Fallback>
        </mc:AlternateContent>
        <p:cxnSp>
          <p:nvCxnSpPr>
            <p:cNvPr id="12" name="Straight Arrow Connector 11"/>
            <p:cNvCxnSpPr/>
            <p:nvPr/>
          </p:nvCxnSpPr>
          <p:spPr>
            <a:xfrm flipH="1" flipV="1">
              <a:off x="4365371" y="4157548"/>
              <a:ext cx="549529" cy="7307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3810000" y="2672072"/>
            <a:ext cx="4207764" cy="756928"/>
            <a:chOff x="3810000" y="2672072"/>
            <a:chExt cx="4207764" cy="756928"/>
          </a:xfrm>
        </p:grpSpPr>
        <p:cxnSp>
          <p:nvCxnSpPr>
            <p:cNvPr id="4" name="Straight Arrow Connector 3"/>
            <p:cNvCxnSpPr>
              <a:stCxn id="9" idx="1"/>
            </p:cNvCxnSpPr>
            <p:nvPr/>
          </p:nvCxnSpPr>
          <p:spPr>
            <a:xfrm flipH="1">
              <a:off x="3810000" y="2856738"/>
              <a:ext cx="1083564" cy="5722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93564" y="2672072"/>
              <a:ext cx="3124200" cy="369332"/>
            </a:xfrm>
            <a:prstGeom prst="rect">
              <a:avLst/>
            </a:prstGeom>
            <a:noFill/>
          </p:spPr>
          <p:txBody>
            <a:bodyPr wrap="square" rtlCol="0">
              <a:spAutoFit/>
            </a:bodyPr>
            <a:lstStyle/>
            <a:p>
              <a:r>
                <a:rPr lang="en-US" dirty="0" smtClean="0"/>
                <a:t>Non-linear scaling</a:t>
              </a:r>
              <a:endParaRPr lang="en-US" dirty="0"/>
            </a:p>
          </p:txBody>
        </p:sp>
      </p:grpSp>
      <p:sp>
        <p:nvSpPr>
          <p:cNvPr id="2" name="Date Placeholder 1"/>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CS6501: Text Mining</a:t>
            </a:r>
            <a:endParaRPr lang="en-US"/>
          </a:p>
        </p:txBody>
      </p:sp>
      <p:sp>
        <p:nvSpPr>
          <p:cNvPr id="6" name="Slide Number Placeholder 5"/>
          <p:cNvSpPr>
            <a:spLocks noGrp="1"/>
          </p:cNvSpPr>
          <p:nvPr>
            <p:ph type="sldNum" sz="quarter" idx="12"/>
          </p:nvPr>
        </p:nvSpPr>
        <p:spPr/>
        <p:txBody>
          <a:bodyPr/>
          <a:lstStyle/>
          <a:p>
            <a:fld id="{2A9F8BE9-47C8-4C45-B88F-68A848B0515F}" type="slidenum">
              <a:rPr lang="en-US" smtClean="0"/>
              <a:t>6</a:t>
            </a:fld>
            <a:endParaRPr lang="en-US"/>
          </a:p>
        </p:txBody>
      </p:sp>
    </p:spTree>
    <p:extLst>
      <p:ext uri="{BB962C8B-B14F-4D97-AF65-F5344CB8AC3E}">
        <p14:creationId xmlns:p14="http://schemas.microsoft.com/office/powerpoint/2010/main" val="303733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563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56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cosine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Angle between two vectors </a:t>
                </a:r>
              </a:p>
              <a:p>
                <a:pPr lvl="1"/>
                <a14:m>
                  <m:oMath xmlns:m="http://schemas.openxmlformats.org/officeDocument/2006/math">
                    <m:r>
                      <a:rPr lang="en-US" b="0" i="1" smtClean="0">
                        <a:latin typeface="Cambria Math" panose="02040503050406030204" pitchFamily="18" charset="0"/>
                      </a:rPr>
                      <m:t>𝑐𝑜𝑠𝑖𝑛𝑒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sub>
                          <m:sup>
                            <m:r>
                              <a:rPr lang="en-US" b="0" i="1" smtClean="0">
                                <a:latin typeface="Cambria Math" panose="02040503050406030204" pitchFamily="18" charset="0"/>
                              </a:rPr>
                              <m:t>𝑇</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𝑗</m:t>
                                </m:r>
                              </m:sub>
                            </m:sSub>
                          </m:sub>
                        </m:sSub>
                      </m:num>
                      <m:den>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𝑖</m:t>
                                        </m:r>
                                      </m:sub>
                                    </m:sSub>
                                  </m:sub>
                                </m:sSub>
                              </m:e>
                            </m:d>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𝑗</m:t>
                                        </m:r>
                                      </m:sub>
                                    </m:sSub>
                                  </m:sub>
                                </m:sSub>
                              </m:e>
                            </m:d>
                          </m:e>
                          <m:sub>
                            <m:r>
                              <a:rPr lang="en-US" b="0" i="1" smtClean="0">
                                <a:latin typeface="Cambria Math" panose="02040503050406030204" pitchFamily="18" charset="0"/>
                              </a:rPr>
                              <m:t>2</m:t>
                            </m:r>
                          </m:sub>
                        </m:sSub>
                      </m:den>
                    </m:f>
                  </m:oMath>
                </a14:m>
                <a:endParaRPr lang="en-US" dirty="0" smtClean="0"/>
              </a:p>
              <a:p>
                <a:pPr lvl="1"/>
                <a:r>
                  <a:rPr lang="en-US" dirty="0"/>
                  <a:t>Documents </a:t>
                </a:r>
                <a:r>
                  <a:rPr lang="en-US" dirty="0" smtClean="0"/>
                  <a:t>are normalized by length </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US">
                    <a:noFill/>
                  </a:rPr>
                  <a:t> </a:t>
                </a:r>
              </a:p>
            </p:txBody>
          </p:sp>
        </mc:Fallback>
      </mc:AlternateContent>
      <p:grpSp>
        <p:nvGrpSpPr>
          <p:cNvPr id="25" name="Group 24"/>
          <p:cNvGrpSpPr/>
          <p:nvPr/>
        </p:nvGrpSpPr>
        <p:grpSpPr>
          <a:xfrm>
            <a:off x="4416646" y="1417638"/>
            <a:ext cx="3074764" cy="918845"/>
            <a:chOff x="4416646" y="1417638"/>
            <a:chExt cx="3074764" cy="918845"/>
          </a:xfrm>
        </p:grpSpPr>
        <p:cxnSp>
          <p:nvCxnSpPr>
            <p:cNvPr id="8" name="Straight Arrow Connector 7"/>
            <p:cNvCxnSpPr>
              <a:stCxn id="9" idx="1"/>
            </p:cNvCxnSpPr>
            <p:nvPr/>
          </p:nvCxnSpPr>
          <p:spPr>
            <a:xfrm flipH="1">
              <a:off x="4416646" y="1617693"/>
              <a:ext cx="788764" cy="71879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05410" y="1417638"/>
              <a:ext cx="2286000" cy="400110"/>
            </a:xfrm>
            <a:prstGeom prst="rect">
              <a:avLst/>
            </a:prstGeom>
            <a:noFill/>
            <a:ln>
              <a:noFill/>
            </a:ln>
          </p:spPr>
          <p:txBody>
            <a:bodyPr wrap="square" rtlCol="0">
              <a:spAutoFit/>
            </a:bodyPr>
            <a:lstStyle/>
            <a:p>
              <a:r>
                <a:rPr lang="en-US" sz="2000" dirty="0" smtClean="0">
                  <a:solidFill>
                    <a:srgbClr val="FF0000"/>
                  </a:solidFill>
                </a:rPr>
                <a:t>TF-IDF vector</a:t>
              </a:r>
              <a:endParaRPr lang="en-US" sz="2000" dirty="0">
                <a:solidFill>
                  <a:srgbClr val="FF0000"/>
                </a:solidFill>
              </a:endParaRPr>
            </a:p>
          </p:txBody>
        </p:sp>
      </p:grpSp>
      <p:grpSp>
        <p:nvGrpSpPr>
          <p:cNvPr id="26" name="Group 25"/>
          <p:cNvGrpSpPr/>
          <p:nvPr/>
        </p:nvGrpSpPr>
        <p:grpSpPr>
          <a:xfrm>
            <a:off x="4650423" y="2381069"/>
            <a:ext cx="3731577" cy="1124131"/>
            <a:chOff x="4724400" y="2309801"/>
            <a:chExt cx="3731577" cy="1124131"/>
          </a:xfrm>
        </p:grpSpPr>
        <p:grpSp>
          <p:nvGrpSpPr>
            <p:cNvPr id="42" name="Group 41"/>
            <p:cNvGrpSpPr/>
            <p:nvPr/>
          </p:nvGrpSpPr>
          <p:grpSpPr>
            <a:xfrm>
              <a:off x="5725111" y="3015187"/>
              <a:ext cx="2730866" cy="418745"/>
              <a:chOff x="5716644" y="3187659"/>
              <a:chExt cx="2730866" cy="418745"/>
            </a:xfrm>
          </p:grpSpPr>
          <p:cxnSp>
            <p:nvCxnSpPr>
              <p:cNvPr id="5" name="Straight Arrow Connector 4"/>
              <p:cNvCxnSpPr/>
              <p:nvPr/>
            </p:nvCxnSpPr>
            <p:spPr>
              <a:xfrm flipH="1" flipV="1">
                <a:off x="5716644" y="3187659"/>
                <a:ext cx="444866" cy="21869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161510" y="3206294"/>
                <a:ext cx="2286000" cy="400110"/>
              </a:xfrm>
              <a:prstGeom prst="rect">
                <a:avLst/>
              </a:prstGeom>
              <a:noFill/>
              <a:ln>
                <a:noFill/>
              </a:ln>
            </p:spPr>
            <p:txBody>
              <a:bodyPr wrap="square" rtlCol="0">
                <a:spAutoFit/>
              </a:bodyPr>
              <a:lstStyle/>
              <a:p>
                <a:r>
                  <a:rPr lang="en-US" sz="2000" dirty="0" smtClean="0">
                    <a:solidFill>
                      <a:srgbClr val="FF0000"/>
                    </a:solidFill>
                  </a:rPr>
                  <a:t>Unit vector</a:t>
                </a:r>
                <a:endParaRPr lang="en-US" sz="2000" dirty="0">
                  <a:solidFill>
                    <a:srgbClr val="FF0000"/>
                  </a:solidFill>
                </a:endParaRPr>
              </a:p>
            </p:txBody>
          </p:sp>
        </p:grpSp>
        <p:sp>
          <p:nvSpPr>
            <p:cNvPr id="11" name="Rectangle 10"/>
            <p:cNvSpPr/>
            <p:nvPr/>
          </p:nvSpPr>
          <p:spPr>
            <a:xfrm>
              <a:off x="4724400" y="2309801"/>
              <a:ext cx="853863" cy="1006918"/>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Arc 23"/>
          <p:cNvSpPr/>
          <p:nvPr/>
        </p:nvSpPr>
        <p:spPr>
          <a:xfrm rot="1349298">
            <a:off x="3549389" y="6097351"/>
            <a:ext cx="418305" cy="433389"/>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2987038" y="5082579"/>
            <a:ext cx="2377442" cy="1528674"/>
            <a:chOff x="2987038" y="5082579"/>
            <a:chExt cx="2377442" cy="1528674"/>
          </a:xfrm>
        </p:grpSpPr>
        <p:sp>
          <p:nvSpPr>
            <p:cNvPr id="17" name="Text Box 22"/>
            <p:cNvSpPr txBox="1">
              <a:spLocks noChangeArrowheads="1"/>
            </p:cNvSpPr>
            <p:nvPr/>
          </p:nvSpPr>
          <p:spPr bwMode="auto">
            <a:xfrm>
              <a:off x="4954905" y="5082579"/>
              <a:ext cx="4095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smtClean="0"/>
                <a:t>D</a:t>
              </a:r>
              <a:r>
                <a:rPr lang="en-US" altLang="en-US" sz="1800" b="1" baseline="-25000" dirty="0" smtClean="0"/>
                <a:t>1</a:t>
              </a:r>
              <a:endParaRPr lang="en-US" altLang="en-US" sz="2400" dirty="0"/>
            </a:p>
          </p:txBody>
        </p:sp>
        <p:sp>
          <p:nvSpPr>
            <p:cNvPr id="16" name="Line 10"/>
            <p:cNvSpPr>
              <a:spLocks noChangeShapeType="1"/>
            </p:cNvSpPr>
            <p:nvPr/>
          </p:nvSpPr>
          <p:spPr bwMode="auto">
            <a:xfrm flipV="1">
              <a:off x="2987038" y="5459322"/>
              <a:ext cx="2057402" cy="1151931"/>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 name="Group 35"/>
          <p:cNvGrpSpPr/>
          <p:nvPr/>
        </p:nvGrpSpPr>
        <p:grpSpPr>
          <a:xfrm>
            <a:off x="2990215" y="4180717"/>
            <a:ext cx="832985" cy="2457612"/>
            <a:chOff x="2990215" y="4180717"/>
            <a:chExt cx="832985" cy="2457612"/>
          </a:xfrm>
        </p:grpSpPr>
        <p:sp>
          <p:nvSpPr>
            <p:cNvPr id="19" name="Text Box 14"/>
            <p:cNvSpPr txBox="1">
              <a:spLocks noChangeArrowheads="1"/>
            </p:cNvSpPr>
            <p:nvPr/>
          </p:nvSpPr>
          <p:spPr bwMode="auto">
            <a:xfrm>
              <a:off x="3397750" y="4180717"/>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800" b="1" dirty="0"/>
                <a:t>D</a:t>
              </a:r>
              <a:r>
                <a:rPr lang="en-US" altLang="en-US" sz="1800" b="1" baseline="-25000" dirty="0"/>
                <a:t>2</a:t>
              </a:r>
              <a:endParaRPr lang="en-US" altLang="en-US" sz="2400" dirty="0"/>
            </a:p>
          </p:txBody>
        </p:sp>
        <p:sp>
          <p:nvSpPr>
            <p:cNvPr id="18" name="Line 7"/>
            <p:cNvSpPr>
              <a:spLocks noChangeShapeType="1"/>
            </p:cNvSpPr>
            <p:nvPr/>
          </p:nvSpPr>
          <p:spPr bwMode="auto">
            <a:xfrm flipV="1">
              <a:off x="2990215" y="4285435"/>
              <a:ext cx="376194" cy="2352894"/>
            </a:xfrm>
            <a:prstGeom prst="line">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8" name="Group 37"/>
          <p:cNvGrpSpPr/>
          <p:nvPr/>
        </p:nvGrpSpPr>
        <p:grpSpPr>
          <a:xfrm>
            <a:off x="2987038" y="5749863"/>
            <a:ext cx="2729606" cy="881915"/>
            <a:chOff x="2987038" y="5749863"/>
            <a:chExt cx="2729606" cy="881915"/>
          </a:xfrm>
        </p:grpSpPr>
        <p:sp>
          <p:nvSpPr>
            <p:cNvPr id="21" name="Rectangle 40"/>
            <p:cNvSpPr>
              <a:spLocks noChangeArrowheads="1"/>
            </p:cNvSpPr>
            <p:nvPr/>
          </p:nvSpPr>
          <p:spPr bwMode="auto">
            <a:xfrm>
              <a:off x="5307558" y="5749863"/>
              <a:ext cx="4090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dirty="0" smtClean="0">
                  <a:solidFill>
                    <a:srgbClr val="CC0000"/>
                  </a:solidFill>
                </a:rPr>
                <a:t>D</a:t>
              </a:r>
              <a:r>
                <a:rPr lang="en-US" altLang="en-US" sz="1800" b="1" baseline="-25000" dirty="0" smtClean="0">
                  <a:solidFill>
                    <a:srgbClr val="CC0000"/>
                  </a:solidFill>
                </a:rPr>
                <a:t>6</a:t>
              </a:r>
              <a:endParaRPr lang="en-US" altLang="en-US" sz="1800" b="1" baseline="-25000" dirty="0">
                <a:solidFill>
                  <a:srgbClr val="CC0000"/>
                </a:solidFill>
              </a:endParaRPr>
            </a:p>
          </p:txBody>
        </p:sp>
        <p:sp>
          <p:nvSpPr>
            <p:cNvPr id="20" name="Line 39"/>
            <p:cNvSpPr>
              <a:spLocks noChangeShapeType="1"/>
            </p:cNvSpPr>
            <p:nvPr/>
          </p:nvSpPr>
          <p:spPr bwMode="auto">
            <a:xfrm flipV="1">
              <a:off x="2987038" y="6019799"/>
              <a:ext cx="2289179" cy="611979"/>
            </a:xfrm>
            <a:prstGeom prst="line">
              <a:avLst/>
            </a:prstGeom>
            <a:noFill/>
            <a:ln w="38100">
              <a:solidFill>
                <a:srgbClr val="FF0000"/>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 name="Group 40"/>
          <p:cNvGrpSpPr/>
          <p:nvPr/>
        </p:nvGrpSpPr>
        <p:grpSpPr>
          <a:xfrm>
            <a:off x="609600" y="3793571"/>
            <a:ext cx="6650035" cy="5222794"/>
            <a:chOff x="609600" y="3793571"/>
            <a:chExt cx="6650035" cy="5222794"/>
          </a:xfrm>
        </p:grpSpPr>
        <p:sp>
          <p:nvSpPr>
            <p:cNvPr id="12" name="Line 5"/>
            <p:cNvSpPr>
              <a:spLocks noChangeShapeType="1"/>
            </p:cNvSpPr>
            <p:nvPr/>
          </p:nvSpPr>
          <p:spPr bwMode="auto">
            <a:xfrm>
              <a:off x="2990216" y="6638330"/>
              <a:ext cx="23774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 name="Group 39"/>
            <p:cNvGrpSpPr/>
            <p:nvPr/>
          </p:nvGrpSpPr>
          <p:grpSpPr>
            <a:xfrm>
              <a:off x="609600" y="3793571"/>
              <a:ext cx="6650035" cy="5222794"/>
              <a:chOff x="609600" y="3793571"/>
              <a:chExt cx="6650035" cy="5222794"/>
            </a:xfrm>
          </p:grpSpPr>
          <p:grpSp>
            <p:nvGrpSpPr>
              <p:cNvPr id="29" name="Group 28"/>
              <p:cNvGrpSpPr/>
              <p:nvPr/>
            </p:nvGrpSpPr>
            <p:grpSpPr>
              <a:xfrm>
                <a:off x="4541835" y="4112437"/>
                <a:ext cx="2717800" cy="915949"/>
                <a:chOff x="4645024" y="3760232"/>
                <a:chExt cx="2717800" cy="915949"/>
              </a:xfrm>
            </p:grpSpPr>
            <p:sp>
              <p:nvSpPr>
                <p:cNvPr id="22" name="TextBox 21"/>
                <p:cNvSpPr txBox="1"/>
                <p:nvPr/>
              </p:nvSpPr>
              <p:spPr>
                <a:xfrm>
                  <a:off x="5381625" y="3760232"/>
                  <a:ext cx="1981199" cy="369332"/>
                </a:xfrm>
                <a:prstGeom prst="rect">
                  <a:avLst/>
                </a:prstGeom>
                <a:noFill/>
              </p:spPr>
              <p:txBody>
                <a:bodyPr wrap="square" rtlCol="0">
                  <a:spAutoFit/>
                </a:bodyPr>
                <a:lstStyle/>
                <a:p>
                  <a:r>
                    <a:rPr lang="en-US" b="1" dirty="0" smtClean="0">
                      <a:solidFill>
                        <a:srgbClr val="FF0000"/>
                      </a:solidFill>
                    </a:rPr>
                    <a:t>TF-IDF space</a:t>
                  </a:r>
                  <a:endParaRPr lang="en-US" b="1" dirty="0">
                    <a:solidFill>
                      <a:srgbClr val="FF0000"/>
                    </a:solidFill>
                  </a:endParaRPr>
                </a:p>
              </p:txBody>
            </p:sp>
            <p:sp>
              <p:nvSpPr>
                <p:cNvPr id="23" name="Arc 22"/>
                <p:cNvSpPr/>
                <p:nvPr/>
              </p:nvSpPr>
              <p:spPr>
                <a:xfrm>
                  <a:off x="4645024" y="3933231"/>
                  <a:ext cx="1425575" cy="742950"/>
                </a:xfrm>
                <a:prstGeom prst="arc">
                  <a:avLst>
                    <a:gd name="adj1" fmla="val 10990793"/>
                    <a:gd name="adj2" fmla="val 1684834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p:cNvGrpSpPr/>
              <p:nvPr/>
            </p:nvGrpSpPr>
            <p:grpSpPr>
              <a:xfrm>
                <a:off x="609600" y="3793571"/>
                <a:ext cx="5860997" cy="5222794"/>
                <a:chOff x="609600" y="3793571"/>
                <a:chExt cx="5860997" cy="5222794"/>
              </a:xfrm>
            </p:grpSpPr>
            <p:sp>
              <p:nvSpPr>
                <p:cNvPr id="14" name="Text Box 11"/>
                <p:cNvSpPr txBox="1">
                  <a:spLocks noChangeArrowheads="1"/>
                </p:cNvSpPr>
                <p:nvPr/>
              </p:nvSpPr>
              <p:spPr bwMode="auto">
                <a:xfrm>
                  <a:off x="5491109" y="6296480"/>
                  <a:ext cx="979488" cy="461963"/>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dirty="0" smtClean="0">
                      <a:solidFill>
                        <a:srgbClr val="3333FF"/>
                      </a:solidFill>
                    </a:rPr>
                    <a:t>Sports</a:t>
                  </a:r>
                  <a:endParaRPr lang="en-US" altLang="en-US" sz="2400" dirty="0">
                    <a:solidFill>
                      <a:srgbClr val="008000"/>
                    </a:solidFill>
                  </a:endParaRPr>
                </a:p>
              </p:txBody>
            </p:sp>
            <p:sp>
              <p:nvSpPr>
                <p:cNvPr id="13" name="Line 6"/>
                <p:cNvSpPr>
                  <a:spLocks noChangeShapeType="1"/>
                </p:cNvSpPr>
                <p:nvPr/>
              </p:nvSpPr>
              <p:spPr bwMode="auto">
                <a:xfrm flipV="1">
                  <a:off x="2990216" y="4251960"/>
                  <a:ext cx="0" cy="237744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3"/>
                <p:cNvSpPr txBox="1">
                  <a:spLocks noChangeArrowheads="1"/>
                </p:cNvSpPr>
                <p:nvPr/>
              </p:nvSpPr>
              <p:spPr bwMode="auto">
                <a:xfrm>
                  <a:off x="2456816" y="3793571"/>
                  <a:ext cx="992188" cy="40005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smtClean="0">
                      <a:solidFill>
                        <a:srgbClr val="CC0000"/>
                      </a:solidFill>
                    </a:rPr>
                    <a:t>Finance</a:t>
                  </a:r>
                  <a:endParaRPr lang="en-US" altLang="en-US" sz="2400" dirty="0">
                    <a:solidFill>
                      <a:srgbClr val="CC0000"/>
                    </a:solidFill>
                  </a:endParaRPr>
                </a:p>
              </p:txBody>
            </p:sp>
            <p:sp>
              <p:nvSpPr>
                <p:cNvPr id="28" name="Arc 27"/>
                <p:cNvSpPr/>
                <p:nvPr/>
              </p:nvSpPr>
              <p:spPr>
                <a:xfrm>
                  <a:off x="609600" y="4261485"/>
                  <a:ext cx="4754880" cy="4754880"/>
                </a:xfrm>
                <a:prstGeom prst="arc">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sp>
        <p:nvSpPr>
          <p:cNvPr id="30" name="Arc 29"/>
          <p:cNvSpPr/>
          <p:nvPr/>
        </p:nvSpPr>
        <p:spPr>
          <a:xfrm rot="423008">
            <a:off x="1969783" y="4987912"/>
            <a:ext cx="2313432" cy="2316754"/>
          </a:xfrm>
          <a:prstGeom prst="arc">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smtClean="0"/>
              <a:t>CS@UVa</a:t>
            </a:r>
            <a:endParaRPr lang="en-US"/>
          </a:p>
        </p:txBody>
      </p:sp>
      <p:sp>
        <p:nvSpPr>
          <p:cNvPr id="7" name="Footer Placeholder 6"/>
          <p:cNvSpPr>
            <a:spLocks noGrp="1"/>
          </p:cNvSpPr>
          <p:nvPr>
            <p:ph type="ftr" sz="quarter" idx="11"/>
          </p:nvPr>
        </p:nvSpPr>
        <p:spPr/>
        <p:txBody>
          <a:bodyPr/>
          <a:lstStyle/>
          <a:p>
            <a:r>
              <a:rPr lang="en-US" smtClean="0"/>
              <a:t>CS6501: Text Mining</a:t>
            </a:r>
            <a:endParaRPr lang="en-US"/>
          </a:p>
        </p:txBody>
      </p:sp>
      <p:sp>
        <p:nvSpPr>
          <p:cNvPr id="10" name="Slide Number Placeholder 9"/>
          <p:cNvSpPr>
            <a:spLocks noGrp="1"/>
          </p:cNvSpPr>
          <p:nvPr>
            <p:ph type="sldNum" sz="quarter" idx="12"/>
          </p:nvPr>
        </p:nvSpPr>
        <p:spPr/>
        <p:txBody>
          <a:bodyPr/>
          <a:lstStyle/>
          <a:p>
            <a:fld id="{2A9F8BE9-47C8-4C45-B88F-68A848B0515F}" type="slidenum">
              <a:rPr lang="en-US" smtClean="0"/>
              <a:t>7</a:t>
            </a:fld>
            <a:endParaRPr lang="en-US"/>
          </a:p>
        </p:txBody>
      </p:sp>
    </p:spTree>
    <p:extLst>
      <p:ext uri="{BB962C8B-B14F-4D97-AF65-F5344CB8AC3E}">
        <p14:creationId xmlns:p14="http://schemas.microsoft.com/office/powerpoint/2010/main" val="282518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par>
                                <p:cTn id="20" presetID="22" presetClass="entr" presetSubtype="4"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down)">
                                      <p:cBhvr>
                                        <p:cTn id="22" dur="500"/>
                                        <p:tgtEl>
                                          <p:spTgt spid="37"/>
                                        </p:tgtEl>
                                      </p:cBhvr>
                                    </p:animEffect>
                                  </p:childTnLst>
                                </p:cTn>
                              </p:par>
                              <p:par>
                                <p:cTn id="23" presetID="22" presetClass="entr" presetSubtype="4"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down)">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en-US" altLang="en-US" dirty="0" smtClean="0"/>
              <a:t>Recap: what </a:t>
            </a:r>
            <a:r>
              <a:rPr lang="en-US" altLang="en-US" dirty="0"/>
              <a:t>is </a:t>
            </a:r>
            <a:r>
              <a:rPr lang="en-US" altLang="en-US" dirty="0" smtClean="0"/>
              <a:t>a statistical </a:t>
            </a:r>
            <a:r>
              <a:rPr lang="en-US" altLang="en-US" dirty="0"/>
              <a:t>LM?</a:t>
            </a:r>
          </a:p>
        </p:txBody>
      </p:sp>
      <p:sp>
        <p:nvSpPr>
          <p:cNvPr id="494595" name="Rectangle 3"/>
          <p:cNvSpPr>
            <a:spLocks noGrp="1" noChangeArrowheads="1"/>
          </p:cNvSpPr>
          <p:nvPr>
            <p:ph idx="1"/>
          </p:nvPr>
        </p:nvSpPr>
        <p:spPr/>
        <p:txBody>
          <a:bodyPr>
            <a:normAutofit/>
          </a:bodyPr>
          <a:lstStyle/>
          <a:p>
            <a:r>
              <a:rPr lang="en-US" altLang="en-US" b="0" dirty="0"/>
              <a:t>A </a:t>
            </a:r>
            <a:r>
              <a:rPr lang="en-US" altLang="en-US" b="0" dirty="0" smtClean="0"/>
              <a:t>model specifying probability </a:t>
            </a:r>
            <a:r>
              <a:rPr lang="en-US" altLang="en-US" b="0" dirty="0"/>
              <a:t>distribution over </a:t>
            </a:r>
            <a:r>
              <a:rPr lang="en-US" altLang="en-US" b="0" u="sng" dirty="0"/>
              <a:t>word sequences</a:t>
            </a:r>
          </a:p>
          <a:p>
            <a:pPr lvl="1"/>
            <a:r>
              <a:rPr lang="en-US" altLang="en-US" dirty="0"/>
              <a:t>p(“</a:t>
            </a:r>
            <a:r>
              <a:rPr lang="en-US" altLang="en-US" i="1" dirty="0">
                <a:solidFill>
                  <a:srgbClr val="CC0000"/>
                </a:solidFill>
                <a:latin typeface="Times New Roman" panose="02020603050405020304" pitchFamily="18" charset="0"/>
              </a:rPr>
              <a:t>Today is Wednesday</a:t>
            </a:r>
            <a:r>
              <a:rPr lang="en-US" altLang="en-US" dirty="0"/>
              <a:t>”) </a:t>
            </a:r>
            <a:r>
              <a:rPr lang="en-US" altLang="en-US" dirty="0">
                <a:sym typeface="Symbol" panose="05050102010706020507" pitchFamily="18" charset="2"/>
              </a:rPr>
              <a:t> </a:t>
            </a:r>
            <a:r>
              <a:rPr lang="en-US" altLang="en-US" dirty="0">
                <a:solidFill>
                  <a:srgbClr val="CC0000"/>
                </a:solidFill>
                <a:sym typeface="Symbol" panose="05050102010706020507" pitchFamily="18" charset="2"/>
              </a:rPr>
              <a:t>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Today Wednesday is</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0.0000000000001</a:t>
            </a:r>
            <a:endParaRPr lang="en-US" altLang="en-US" dirty="0">
              <a:sym typeface="Symbol" panose="05050102010706020507" pitchFamily="18" charset="2"/>
            </a:endParaRPr>
          </a:p>
          <a:p>
            <a:pPr lvl="1"/>
            <a:r>
              <a:rPr lang="en-US" altLang="en-US" dirty="0">
                <a:sym typeface="Symbol" panose="05050102010706020507" pitchFamily="18" charset="2"/>
              </a:rPr>
              <a:t>p(“</a:t>
            </a:r>
            <a:r>
              <a:rPr lang="en-US" altLang="en-US" i="1" dirty="0">
                <a:solidFill>
                  <a:srgbClr val="CC0000"/>
                </a:solidFill>
                <a:latin typeface="Times New Roman" panose="02020603050405020304" pitchFamily="18" charset="0"/>
                <a:sym typeface="Symbol" panose="05050102010706020507" pitchFamily="18" charset="2"/>
              </a:rPr>
              <a:t>The eigenvalue is positive</a:t>
            </a:r>
            <a:r>
              <a:rPr lang="en-US" altLang="en-US" i="1" dirty="0">
                <a:latin typeface="Times New Roman" panose="02020603050405020304" pitchFamily="18" charset="0"/>
                <a:sym typeface="Symbol" panose="05050102010706020507" pitchFamily="18" charset="2"/>
              </a:rPr>
              <a:t>”</a:t>
            </a:r>
            <a:r>
              <a:rPr lang="en-US" altLang="en-US" dirty="0">
                <a:sym typeface="Symbol" panose="05050102010706020507" pitchFamily="18" charset="2"/>
              </a:rPr>
              <a:t>)  </a:t>
            </a:r>
            <a:r>
              <a:rPr lang="en-US" altLang="en-US" dirty="0">
                <a:solidFill>
                  <a:srgbClr val="CC0000"/>
                </a:solidFill>
                <a:sym typeface="Symbol" panose="05050102010706020507" pitchFamily="18" charset="2"/>
              </a:rPr>
              <a:t>0.00001</a:t>
            </a:r>
            <a:endParaRPr lang="en-US" altLang="en-US" b="0" dirty="0">
              <a:sym typeface="Symbol" panose="05050102010706020507" pitchFamily="18" charset="2"/>
            </a:endParaRPr>
          </a:p>
          <a:p>
            <a:r>
              <a:rPr lang="en-US" altLang="en-US" b="0" dirty="0" smtClean="0"/>
              <a:t>It can be </a:t>
            </a:r>
            <a:r>
              <a:rPr lang="en-US" altLang="en-US" b="0" dirty="0"/>
              <a:t>regarded as a probabilistic mechanism for “generating” text, thus also called a “generative” model</a:t>
            </a:r>
          </a:p>
          <a:p>
            <a:endParaRPr lang="en-US" altLang="en-US" b="0" dirty="0">
              <a:sym typeface="Symbol" panose="05050102010706020507" pitchFamily="18" charset="2"/>
            </a:endParaRPr>
          </a:p>
        </p:txBody>
      </p:sp>
      <p:sp>
        <p:nvSpPr>
          <p:cNvPr id="5" name="Date Placeholder 4"/>
          <p:cNvSpPr>
            <a:spLocks noGrp="1"/>
          </p:cNvSpPr>
          <p:nvPr>
            <p:ph type="dt" sz="half" idx="10"/>
          </p:nvPr>
        </p:nvSpPr>
        <p:spPr/>
        <p:txBody>
          <a:bodyPr/>
          <a:lstStyle/>
          <a:p>
            <a:r>
              <a:rPr lang="en-US" smtClean="0"/>
              <a:t>CS@UVa</a:t>
            </a:r>
            <a:endParaRPr lang="en-US"/>
          </a:p>
        </p:txBody>
      </p:sp>
      <p:sp>
        <p:nvSpPr>
          <p:cNvPr id="6" name="Footer Placeholder 5"/>
          <p:cNvSpPr>
            <a:spLocks noGrp="1"/>
          </p:cNvSpPr>
          <p:nvPr>
            <p:ph type="ftr" sz="quarter" idx="11"/>
          </p:nvPr>
        </p:nvSpPr>
        <p:spPr/>
        <p:txBody>
          <a:bodyPr/>
          <a:lstStyle/>
          <a:p>
            <a:r>
              <a:rPr lang="en-US" smtClean="0"/>
              <a:t>CS 6501: Text Mining</a:t>
            </a:r>
            <a:endParaRPr lang="en-US"/>
          </a:p>
        </p:txBody>
      </p:sp>
      <p:sp>
        <p:nvSpPr>
          <p:cNvPr id="7" name="Slide Number Placeholder 6"/>
          <p:cNvSpPr>
            <a:spLocks noGrp="1"/>
          </p:cNvSpPr>
          <p:nvPr>
            <p:ph type="sldNum" sz="quarter" idx="12"/>
          </p:nvPr>
        </p:nvSpPr>
        <p:spPr/>
        <p:txBody>
          <a:bodyPr/>
          <a:lstStyle/>
          <a:p>
            <a:fld id="{D4438207-9E20-42FC-82B6-02A8A94D7FE7}" type="slidenum">
              <a:rPr lang="en-US" smtClean="0"/>
              <a:t>8</a:t>
            </a:fld>
            <a:endParaRPr lang="en-US"/>
          </a:p>
        </p:txBody>
      </p:sp>
    </p:spTree>
    <p:extLst>
      <p:ext uri="{BB962C8B-B14F-4D97-AF65-F5344CB8AC3E}">
        <p14:creationId xmlns:p14="http://schemas.microsoft.com/office/powerpoint/2010/main" val="159690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 the </a:t>
            </a:r>
            <a:r>
              <a:rPr lang="en-US" dirty="0" smtClean="0"/>
              <a:t>fluency of documents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How likely this document is generated by a given language model</a:t>
                </a:r>
              </a:p>
              <a:p>
                <a:pPr lvl="1"/>
                <a:r>
                  <a:rPr lang="en-US" dirty="0"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𝑡𝑒𝑥𝑡</m:t>
                        </m:r>
                        <m:r>
                          <a:rPr lang="en-US" b="0" i="1" smtClean="0">
                            <a:latin typeface="Cambria Math" panose="02040503050406030204" pitchFamily="18" charset="0"/>
                          </a:rPr>
                          <m:t>−</m:t>
                        </m:r>
                        <m:r>
                          <a:rPr lang="en-US" b="0" i="1" smtClean="0">
                            <a:latin typeface="Cambria Math" panose="02040503050406030204" pitchFamily="18" charset="0"/>
                          </a:rPr>
                          <m:t>𝑚𝑖𝑛𝑖𝑛𝑔</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𝑑</m:t>
                        </m:r>
                      </m:e>
                    </m:d>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h𝑒𝑎𝑙𝑡h</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smtClean="0"/>
                  <a:t>, </a:t>
                </a:r>
                <a14:m>
                  <m:oMath xmlns:m="http://schemas.openxmlformats.org/officeDocument/2006/math">
                    <m:r>
                      <a:rPr lang="en-US" i="1" dirty="0" smtClean="0">
                        <a:latin typeface="Cambria Math" panose="02040503050406030204" pitchFamily="18" charset="0"/>
                      </a:rPr>
                      <m:t>𝑑</m:t>
                    </m:r>
                  </m:oMath>
                </a14:m>
                <a:r>
                  <a:rPr lang="en-US" dirty="0" smtClean="0"/>
                  <a:t> belongs to text mining related documents</a:t>
                </a:r>
              </a:p>
              <a:p>
                <a:pPr lvl="1"/>
                <a:r>
                  <a:rPr lang="en-US" dirty="0" smtClean="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𝑢𝑠𝑒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1</m:t>
                            </m:r>
                          </m:sub>
                        </m:sSub>
                      </m:e>
                    </m:d>
                    <m:r>
                      <a:rPr lang="en-US" i="1">
                        <a:latin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r>
                  <a:rPr lang="en-US" dirty="0" smtClean="0"/>
                  <a:t>recommend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oMath>
                </a14:m>
                <a:r>
                  <a:rPr lang="en-US" dirty="0" smtClean="0"/>
                  <a:t> to </a:t>
                </a:r>
                <a14:m>
                  <m:oMath xmlns:m="http://schemas.openxmlformats.org/officeDocument/2006/math">
                    <m:r>
                      <a:rPr lang="en-US" i="1">
                        <a:latin typeface="Cambria Math" panose="02040503050406030204" pitchFamily="18" charset="0"/>
                      </a:rPr>
                      <m:t>𝑢𝑠𝑒</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𝑎</m:t>
                        </m:r>
                      </m:sub>
                    </m:sSub>
                  </m:oMath>
                </a14:m>
                <a:endParaRPr lang="en-US" dirty="0" smtClean="0"/>
              </a:p>
              <a:p>
                <a:pPr lvl="1"/>
                <a:r>
                  <a:rPr lang="en-US" dirty="0" smtClean="0"/>
                  <a:t>A </a:t>
                </a:r>
                <a:r>
                  <a:rPr lang="en-US" u="sng" dirty="0" smtClean="0"/>
                  <a:t>relative</a:t>
                </a:r>
                <a:r>
                  <a:rPr lang="en-US" dirty="0" smtClean="0"/>
                  <a:t> concept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22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CS@UVa</a:t>
            </a:r>
            <a:endParaRPr lang="en-US"/>
          </a:p>
        </p:txBody>
      </p:sp>
      <p:sp>
        <p:nvSpPr>
          <p:cNvPr id="5" name="Footer Placeholder 4"/>
          <p:cNvSpPr>
            <a:spLocks noGrp="1"/>
          </p:cNvSpPr>
          <p:nvPr>
            <p:ph type="ftr" sz="quarter" idx="11"/>
          </p:nvPr>
        </p:nvSpPr>
        <p:spPr/>
        <p:txBody>
          <a:bodyPr/>
          <a:lstStyle/>
          <a:p>
            <a:r>
              <a:rPr lang="en-US" smtClean="0"/>
              <a:t>CS 6501: Text Mining</a:t>
            </a:r>
            <a:endParaRPr lang="en-US"/>
          </a:p>
        </p:txBody>
      </p:sp>
      <p:sp>
        <p:nvSpPr>
          <p:cNvPr id="6" name="Slide Number Placeholder 5"/>
          <p:cNvSpPr>
            <a:spLocks noGrp="1"/>
          </p:cNvSpPr>
          <p:nvPr>
            <p:ph type="sldNum" sz="quarter" idx="12"/>
          </p:nvPr>
        </p:nvSpPr>
        <p:spPr/>
        <p:txBody>
          <a:bodyPr/>
          <a:lstStyle/>
          <a:p>
            <a:fld id="{D4438207-9E20-42FC-82B6-02A8A94D7FE7}" type="slidenum">
              <a:rPr lang="en-US" smtClean="0"/>
              <a:t>9</a:t>
            </a:fld>
            <a:endParaRPr lang="en-US"/>
          </a:p>
        </p:txBody>
      </p:sp>
    </p:spTree>
    <p:extLst>
      <p:ext uri="{BB962C8B-B14F-4D97-AF65-F5344CB8AC3E}">
        <p14:creationId xmlns:p14="http://schemas.microsoft.com/office/powerpoint/2010/main" val="357661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1966</TotalTime>
  <Words>2516</Words>
  <Application>Microsoft Office PowerPoint</Application>
  <PresentationFormat>On-screen Show (4:3)</PresentationFormat>
  <Paragraphs>605</Paragraphs>
  <Slides>51</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0" baseType="lpstr">
      <vt:lpstr>ＭＳ Ｐゴシック</vt:lpstr>
      <vt:lpstr>Arial</vt:lpstr>
      <vt:lpstr>Calibri</vt:lpstr>
      <vt:lpstr>Cambria Math</vt:lpstr>
      <vt:lpstr>Symbol</vt:lpstr>
      <vt:lpstr>Times New Roman</vt:lpstr>
      <vt:lpstr>Wingdings</vt:lpstr>
      <vt:lpstr>Office Theme</vt:lpstr>
      <vt:lpstr>Equation</vt:lpstr>
      <vt:lpstr>Statistical Language Models</vt:lpstr>
      <vt:lpstr>Today’s lecture</vt:lpstr>
      <vt:lpstr>What is a statistical LM?</vt:lpstr>
      <vt:lpstr>Why is a LM useful?</vt:lpstr>
      <vt:lpstr>Recap: TF normalization</vt:lpstr>
      <vt:lpstr>Recap: inverse document frequency</vt:lpstr>
      <vt:lpstr>Recap: cosine similarity</vt:lpstr>
      <vt:lpstr>Recap: what is a statistical LM?</vt:lpstr>
      <vt:lpstr>Measure the fluency of documents</vt:lpstr>
      <vt:lpstr>Source-Channel framework [Shannon 48]</vt:lpstr>
      <vt:lpstr>Basic concepts of probability </vt:lpstr>
      <vt:lpstr>Sampling with replacement</vt:lpstr>
      <vt:lpstr>Essential probability concepts</vt:lpstr>
      <vt:lpstr>Essential probability concepts</vt:lpstr>
      <vt:lpstr>Language model for text</vt:lpstr>
      <vt:lpstr>Unigram language model</vt:lpstr>
      <vt:lpstr>More sophisticated LMs</vt:lpstr>
      <vt:lpstr>Why just unigram models?</vt:lpstr>
      <vt:lpstr>Generative view of text documents</vt:lpstr>
      <vt:lpstr>How to generate text from an N-gram language model?</vt:lpstr>
      <vt:lpstr>Generating text from language models</vt:lpstr>
      <vt:lpstr>Generating text from language models</vt:lpstr>
      <vt:lpstr>N-gram language models will help</vt:lpstr>
      <vt:lpstr>Turing  test: generating Shakespeare</vt:lpstr>
      <vt:lpstr>Recap: language model for text</vt:lpstr>
      <vt:lpstr>Recap: unigram language model</vt:lpstr>
      <vt:lpstr>Recap: how to generate text from an N-gram language model?</vt:lpstr>
      <vt:lpstr>Estimation of language models</vt:lpstr>
      <vt:lpstr>Sampling with replacement</vt:lpstr>
      <vt:lpstr>Parameter estimation</vt:lpstr>
      <vt:lpstr>Maximum likelihood vs. Bayesian</vt:lpstr>
      <vt:lpstr>Illustration of Bayesian estimation</vt:lpstr>
      <vt:lpstr>Maximum likelihood estimation</vt:lpstr>
      <vt:lpstr>Maximum likelihood estimation</vt:lpstr>
      <vt:lpstr>Problem with MLE</vt:lpstr>
      <vt:lpstr>Smoothing</vt:lpstr>
      <vt:lpstr>Illustration of N-gram language model smoothing</vt:lpstr>
      <vt:lpstr>Smoothing methods</vt:lpstr>
      <vt:lpstr>Add one smoothing for bigrams </vt:lpstr>
      <vt:lpstr>After smoothing</vt:lpstr>
      <vt:lpstr>Refine the idea of smoothing</vt:lpstr>
      <vt:lpstr>Smoothing methods</vt:lpstr>
      <vt:lpstr>Smoothing methods</vt:lpstr>
      <vt:lpstr>Smoothing methods</vt:lpstr>
      <vt:lpstr>Smoothing methods </vt:lpstr>
      <vt:lpstr>Language model evaluation</vt:lpstr>
      <vt:lpstr>Perplexity</vt:lpstr>
      <vt:lpstr>Perplexity</vt:lpstr>
      <vt:lpstr>An experiment</vt:lpstr>
      <vt:lpstr>What you should know</vt:lpstr>
      <vt:lpstr>Today’s reading</vt:lpstr>
    </vt:vector>
  </TitlesOfParts>
  <Company>University of Illinois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Models</dc:title>
  <dc:creator>Wang, Hongning</dc:creator>
  <cp:lastModifiedBy>hongning wang</cp:lastModifiedBy>
  <cp:revision>115</cp:revision>
  <dcterms:created xsi:type="dcterms:W3CDTF">2014-08-05T02:17:53Z</dcterms:created>
  <dcterms:modified xsi:type="dcterms:W3CDTF">2018-02-13T17:22:02Z</dcterms:modified>
</cp:coreProperties>
</file>