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61" r:id="rId5"/>
    <p:sldId id="258" r:id="rId6"/>
    <p:sldId id="259" r:id="rId7"/>
    <p:sldId id="260"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alsh" initials="DW"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731B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346" y="91"/>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1772E-8F74-40F1-8669-EB3B14D3C412}" type="datetimeFigureOut">
              <a:rPr lang="en-US" smtClean="0"/>
              <a:t>2/23/2022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84B6E-EBB5-4823-980C-64F9C63D79E5}" type="slidenum">
              <a:rPr lang="en-US" smtClean="0"/>
              <a:t>‹#›</a:t>
            </a:fld>
            <a:endParaRPr lang="en-US"/>
          </a:p>
        </p:txBody>
      </p:sp>
    </p:spTree>
    <p:extLst>
      <p:ext uri="{BB962C8B-B14F-4D97-AF65-F5344CB8AC3E}">
        <p14:creationId xmlns:p14="http://schemas.microsoft.com/office/powerpoint/2010/main" val="348678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0" y="286983"/>
            <a:ext cx="1557759" cy="457200"/>
          </a:xfrm>
          <a:prstGeom prst="rect">
            <a:avLst/>
          </a:prstGeom>
        </p:spPr>
      </p:pic>
      <p:sp>
        <p:nvSpPr>
          <p:cNvPr id="2" name="Title 1"/>
          <p:cNvSpPr>
            <a:spLocks noGrp="1"/>
          </p:cNvSpPr>
          <p:nvPr>
            <p:ph type="ctrTitle" hasCustomPrompt="1"/>
          </p:nvPr>
        </p:nvSpPr>
        <p:spPr>
          <a:xfrm>
            <a:off x="4038600" y="1123950"/>
            <a:ext cx="4876800" cy="1102519"/>
          </a:xfrm>
        </p:spPr>
        <p:txBody>
          <a:bodyPr>
            <a:normAutofit/>
          </a:bodyPr>
          <a:lstStyle>
            <a:lvl1pPr>
              <a:defRPr sz="3200" b="1"/>
            </a:lvl1pPr>
          </a:lstStyle>
          <a:p>
            <a:r>
              <a:rPr lang="en-US" dirty="0"/>
              <a:t>Cover Headline Goes Here</a:t>
            </a:r>
          </a:p>
        </p:txBody>
      </p:sp>
      <p:sp>
        <p:nvSpPr>
          <p:cNvPr id="3" name="Subtitle 2"/>
          <p:cNvSpPr>
            <a:spLocks noGrp="1"/>
          </p:cNvSpPr>
          <p:nvPr>
            <p:ph type="subTitle" idx="1" hasCustomPrompt="1"/>
          </p:nvPr>
        </p:nvSpPr>
        <p:spPr>
          <a:xfrm>
            <a:off x="4038600" y="3390900"/>
            <a:ext cx="4876800" cy="1009650"/>
          </a:xfrm>
        </p:spPr>
        <p:txBody>
          <a:bodyPr/>
          <a:lstStyle>
            <a:lvl1pPr marL="0" indent="0" algn="r">
              <a:buNone/>
              <a:defRPr baseline="0">
                <a:solidFill>
                  <a:srgbClr val="89898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Subhead Goes Here</a:t>
            </a:r>
          </a:p>
        </p:txBody>
      </p:sp>
    </p:spTree>
    <p:extLst>
      <p:ext uri="{BB962C8B-B14F-4D97-AF65-F5344CB8AC3E}">
        <p14:creationId xmlns:p14="http://schemas.microsoft.com/office/powerpoint/2010/main" val="94649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05979"/>
            <a:ext cx="8534400" cy="765571"/>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8" name="Slide Number Placeholder 12">
            <a:extLst>
              <a:ext uri="{FF2B5EF4-FFF2-40B4-BE49-F238E27FC236}">
                <a16:creationId xmlns:a16="http://schemas.microsoft.com/office/drawing/2014/main" id="{FDA499FE-007B-4764-A9BC-8CB7B3F316B5}"/>
              </a:ext>
            </a:extLst>
          </p:cNvPr>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135106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04862"/>
            <a:ext cx="2057400" cy="329088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804862"/>
            <a:ext cx="6019800" cy="329088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8" name="Slide Number Placeholder 12">
            <a:extLst>
              <a:ext uri="{FF2B5EF4-FFF2-40B4-BE49-F238E27FC236}">
                <a16:creationId xmlns:a16="http://schemas.microsoft.com/office/drawing/2014/main" id="{A2A8C95A-04CD-42DF-BCDA-9364318661FC}"/>
              </a:ext>
            </a:extLst>
          </p:cNvPr>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141108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2" name="Title 1"/>
          <p:cNvSpPr>
            <a:spLocks noGrp="1"/>
          </p:cNvSpPr>
          <p:nvPr>
            <p:ph type="title" hasCustomPrompt="1"/>
          </p:nvPr>
        </p:nvSpPr>
        <p:spPr>
          <a:xfrm>
            <a:off x="304800" y="205979"/>
            <a:ext cx="8534400" cy="765571"/>
          </a:xfrm>
        </p:spPr>
        <p:txBody>
          <a:bodyPr>
            <a:normAutofit/>
          </a:bodyPr>
          <a:lstStyle>
            <a:lvl1pPr>
              <a:defRPr sz="2400"/>
            </a:lvl1pPr>
          </a:lstStyle>
          <a:p>
            <a:r>
              <a:rPr lang="en-US" dirty="0"/>
              <a:t>Headline</a:t>
            </a:r>
          </a:p>
        </p:txBody>
      </p:sp>
      <p:sp>
        <p:nvSpPr>
          <p:cNvPr id="3" name="Content Placeholder 2"/>
          <p:cNvSpPr>
            <a:spLocks noGrp="1"/>
          </p:cNvSpPr>
          <p:nvPr>
            <p:ph idx="1"/>
          </p:nvPr>
        </p:nvSpPr>
        <p:spPr/>
        <p:txBody>
          <a:bodyPr/>
          <a:lstStyle>
            <a:lvl1pPr>
              <a:spcBef>
                <a:spcPts val="0"/>
              </a:spcBef>
              <a:spcAft>
                <a:spcPts val="900"/>
              </a:spcAft>
              <a:defRPr sz="2000"/>
            </a:lvl1pPr>
            <a:lvl2pPr marL="684213" indent="-227013">
              <a:spcBef>
                <a:spcPts val="0"/>
              </a:spcBef>
              <a:spcAft>
                <a:spcPts val="900"/>
              </a:spcAft>
              <a:buSzPct val="60000"/>
              <a:buFont typeface="Wingdings" panose="05000000000000000000" pitchFamily="2" charset="2"/>
              <a:buChar char="q"/>
              <a:defRPr sz="1800"/>
            </a:lvl2pPr>
            <a:lvl3pPr>
              <a:spcBef>
                <a:spcPts val="0"/>
              </a:spcBef>
              <a:spcAft>
                <a:spcPts val="900"/>
              </a:spcAft>
              <a:defRPr/>
            </a:lvl3pPr>
            <a:lvl4pPr marL="1600200" indent="-228600">
              <a:spcBef>
                <a:spcPts val="0"/>
              </a:spcBef>
              <a:spcAft>
                <a:spcPts val="900"/>
              </a:spcAft>
              <a:buSzPct val="60000"/>
              <a:buFont typeface="Wingdings" panose="05000000000000000000" pitchFamily="2" charset="2"/>
              <a:buChar char="q"/>
              <a:defRPr/>
            </a:lvl4pPr>
            <a:lvl5pPr>
              <a:spcBef>
                <a:spcPts val="0"/>
              </a:spcBef>
              <a:spcAft>
                <a:spcPts val="9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sp>
        <p:nvSpPr>
          <p:cNvPr id="11" name="Slide Number Placeholder 12"/>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333566005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089" y="209550"/>
            <a:ext cx="1352881" cy="397067"/>
          </a:xfrm>
          <a:prstGeom prst="rect">
            <a:avLst/>
          </a:prstGeom>
        </p:spPr>
      </p:pic>
      <p:sp>
        <p:nvSpPr>
          <p:cNvPr id="9" name="Text Placeholder 2"/>
          <p:cNvSpPr>
            <a:spLocks noGrp="1"/>
          </p:cNvSpPr>
          <p:nvPr>
            <p:ph type="body" idx="13" hasCustomPrompt="1"/>
          </p:nvPr>
        </p:nvSpPr>
        <p:spPr>
          <a:xfrm>
            <a:off x="722313" y="2818209"/>
            <a:ext cx="7772400" cy="533400"/>
          </a:xfrm>
        </p:spPr>
        <p:txBody>
          <a:bodyPr anchor="t">
            <a:normAutofit/>
          </a:bodyPr>
          <a:lstStyle>
            <a:lvl1pPr marL="0" indent="0">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Section subhead</a:t>
            </a:r>
          </a:p>
        </p:txBody>
      </p:sp>
      <p:sp>
        <p:nvSpPr>
          <p:cNvPr id="5" name="Text Placeholder 2"/>
          <p:cNvSpPr>
            <a:spLocks noGrp="1"/>
          </p:cNvSpPr>
          <p:nvPr>
            <p:ph type="body" idx="14" hasCustomPrompt="1"/>
          </p:nvPr>
        </p:nvSpPr>
        <p:spPr>
          <a:xfrm>
            <a:off x="722313" y="1657350"/>
            <a:ext cx="7812087" cy="1066800"/>
          </a:xfrm>
        </p:spPr>
        <p:txBody>
          <a:bodyPr anchor="t">
            <a:noAutofit/>
          </a:bodyPr>
          <a:lstStyle>
            <a:lvl1pPr marL="0" indent="0">
              <a:buNone/>
              <a:defRPr sz="32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Section Title</a:t>
            </a:r>
          </a:p>
        </p:txBody>
      </p:sp>
      <p:sp>
        <p:nvSpPr>
          <p:cNvPr id="6" name="Slide Number Placeholder 12">
            <a:extLst>
              <a:ext uri="{FF2B5EF4-FFF2-40B4-BE49-F238E27FC236}">
                <a16:creationId xmlns:a16="http://schemas.microsoft.com/office/drawing/2014/main" id="{93272252-9E05-4940-A272-3D039D953F87}"/>
              </a:ext>
            </a:extLst>
          </p:cNvPr>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306214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05979"/>
            <a:ext cx="8534400" cy="765571"/>
          </a:xfrm>
        </p:spPr>
        <p:txBody>
          <a:bodyPr/>
          <a:lstStyle/>
          <a:p>
            <a:r>
              <a:rPr lang="en-US"/>
              <a:t>Click to edit Master title style</a:t>
            </a:r>
          </a:p>
        </p:txBody>
      </p:sp>
      <p:sp>
        <p:nvSpPr>
          <p:cNvPr id="3" name="Content Placeholder 2"/>
          <p:cNvSpPr>
            <a:spLocks noGrp="1"/>
          </p:cNvSpPr>
          <p:nvPr>
            <p:ph sz="half" idx="1"/>
          </p:nvPr>
        </p:nvSpPr>
        <p:spPr>
          <a:xfrm>
            <a:off x="304800" y="1276350"/>
            <a:ext cx="4191000" cy="3276599"/>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76350"/>
            <a:ext cx="4191000" cy="3276599"/>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9" name="Slide Number Placeholder 12">
            <a:extLst>
              <a:ext uri="{FF2B5EF4-FFF2-40B4-BE49-F238E27FC236}">
                <a16:creationId xmlns:a16="http://schemas.microsoft.com/office/drawing/2014/main" id="{373FE13E-D3D5-464D-A283-4F1D74E24BED}"/>
              </a:ext>
            </a:extLst>
          </p:cNvPr>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207096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382000" cy="85725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04800" y="1482328"/>
            <a:ext cx="41925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04800" y="1962150"/>
            <a:ext cx="4192588" cy="2632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482328"/>
            <a:ext cx="41941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962150"/>
            <a:ext cx="4194174" cy="2632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11" name="Slide Number Placeholder 12">
            <a:extLst>
              <a:ext uri="{FF2B5EF4-FFF2-40B4-BE49-F238E27FC236}">
                <a16:creationId xmlns:a16="http://schemas.microsoft.com/office/drawing/2014/main" id="{CF3C27ED-8EBE-4BB6-BB60-CB8ADC44489A}"/>
              </a:ext>
            </a:extLst>
          </p:cNvPr>
          <p:cNvSpPr>
            <a:spLocks noGrp="1"/>
          </p:cNvSpPr>
          <p:nvPr>
            <p:ph type="sldNum" sz="quarter" idx="10"/>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213597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05979"/>
            <a:ext cx="8534400" cy="765571"/>
          </a:xfrm>
        </p:spPr>
        <p:txBody>
          <a:bodyPr/>
          <a:lstStyle/>
          <a:p>
            <a:r>
              <a:rPr lang="en-US" dirty="0"/>
              <a:t>Click to edit Master title style</a:t>
            </a:r>
          </a:p>
        </p:txBody>
      </p:sp>
      <p:cxnSp>
        <p:nvCxnSpPr>
          <p:cNvPr id="5" name="Straight Connector 4"/>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7" name="Slide Number Placeholder 12">
            <a:extLst>
              <a:ext uri="{FF2B5EF4-FFF2-40B4-BE49-F238E27FC236}">
                <a16:creationId xmlns:a16="http://schemas.microsoft.com/office/drawing/2014/main" id="{803168FF-E752-483E-93E2-2D914C4B252B}"/>
              </a:ext>
            </a:extLst>
          </p:cNvPr>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385302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6" name="Slide Number Placeholder 12">
            <a:extLst>
              <a:ext uri="{FF2B5EF4-FFF2-40B4-BE49-F238E27FC236}">
                <a16:creationId xmlns:a16="http://schemas.microsoft.com/office/drawing/2014/main" id="{5FD1277C-920A-4784-86BF-03A7C10EB42E}"/>
              </a:ext>
            </a:extLst>
          </p:cNvPr>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424367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1" y="361950"/>
            <a:ext cx="3160714"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361950"/>
            <a:ext cx="5264150" cy="4232673"/>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04801" y="1123950"/>
            <a:ext cx="3160714" cy="3470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7" name="Straight Connector 6"/>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9" name="Slide Number Placeholder 12">
            <a:extLst>
              <a:ext uri="{FF2B5EF4-FFF2-40B4-BE49-F238E27FC236}">
                <a16:creationId xmlns:a16="http://schemas.microsoft.com/office/drawing/2014/main" id="{A8A402EC-3529-422B-8143-3068BB3764D8}"/>
              </a:ext>
            </a:extLst>
          </p:cNvPr>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426737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7" name="Straight Connector 6"/>
          <p:cNvCxnSpPr/>
          <p:nvPr userDrawn="1"/>
        </p:nvCxnSpPr>
        <p:spPr>
          <a:xfrm>
            <a:off x="304800" y="4629150"/>
            <a:ext cx="8534400" cy="0"/>
          </a:xfrm>
          <a:prstGeom prst="line">
            <a:avLst/>
          </a:prstGeom>
          <a:ln w="6350">
            <a:solidFill>
              <a:srgbClr val="731B36"/>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3833" y="4677711"/>
            <a:ext cx="1075367" cy="315617"/>
          </a:xfrm>
          <a:prstGeom prst="rect">
            <a:avLst/>
          </a:prstGeom>
        </p:spPr>
      </p:pic>
      <p:sp>
        <p:nvSpPr>
          <p:cNvPr id="9" name="Slide Number Placeholder 12">
            <a:extLst>
              <a:ext uri="{FF2B5EF4-FFF2-40B4-BE49-F238E27FC236}">
                <a16:creationId xmlns:a16="http://schemas.microsoft.com/office/drawing/2014/main" id="{BD3F98D3-CF31-486A-8DD5-AE916DB05CBA}"/>
              </a:ext>
            </a:extLst>
          </p:cNvPr>
          <p:cNvSpPr>
            <a:spLocks noGrp="1"/>
          </p:cNvSpPr>
          <p:nvPr>
            <p:ph type="sldNum" sz="quarter" idx="4"/>
          </p:nvPr>
        </p:nvSpPr>
        <p:spPr>
          <a:xfrm>
            <a:off x="187300" y="4767263"/>
            <a:ext cx="457200" cy="274637"/>
          </a:xfrm>
          <a:prstGeom prst="rect">
            <a:avLst/>
          </a:prstGeom>
        </p:spPr>
        <p:txBody>
          <a:bodyPr vert="horz" lIns="91440" tIns="45720" rIns="91440" bIns="45720" rtlCol="0" anchor="ctr"/>
          <a:lstStyle>
            <a:lvl1pPr algn="ctr">
              <a:defRPr sz="800">
                <a:solidFill>
                  <a:schemeClr val="tx1">
                    <a:lumMod val="75000"/>
                    <a:lumOff val="2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41611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765571"/>
          </a:xfrm>
          <a:prstGeom prst="rect">
            <a:avLst/>
          </a:prstGeom>
        </p:spPr>
        <p:txBody>
          <a:bodyPr vert="horz" lIns="91440" tIns="45720" rIns="91440" bIns="45720" rtlCol="0" anchor="ctr">
            <a:normAutofit/>
          </a:bodyPr>
          <a:lstStyle/>
          <a:p>
            <a:r>
              <a:rPr lang="en-US" dirty="0"/>
              <a:t>Headline</a:t>
            </a:r>
          </a:p>
        </p:txBody>
      </p:sp>
      <p:sp>
        <p:nvSpPr>
          <p:cNvPr id="3" name="Text Placeholder 2"/>
          <p:cNvSpPr>
            <a:spLocks noGrp="1"/>
          </p:cNvSpPr>
          <p:nvPr>
            <p:ph type="body" idx="1"/>
          </p:nvPr>
        </p:nvSpPr>
        <p:spPr>
          <a:xfrm>
            <a:off x="304800" y="1123950"/>
            <a:ext cx="8534400" cy="34706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4"/>
          </p:nvPr>
        </p:nvSpPr>
        <p:spPr>
          <a:xfrm>
            <a:off x="228600" y="4767263"/>
            <a:ext cx="457200" cy="274637"/>
          </a:xfrm>
          <a:prstGeom prst="rect">
            <a:avLst/>
          </a:prstGeom>
        </p:spPr>
        <p:txBody>
          <a:bodyPr vert="horz" lIns="91440" tIns="45720" rIns="91440" bIns="45720" rtlCol="0" anchor="ctr"/>
          <a:lstStyle>
            <a:lvl1pPr algn="l">
              <a:defRPr sz="800">
                <a:solidFill>
                  <a:schemeClr val="tx1">
                    <a:tint val="75000"/>
                  </a:schemeClr>
                </a:solidFill>
                <a:latin typeface="Arial" panose="020B0604020202020204" pitchFamily="34" charset="0"/>
                <a:cs typeface="Arial" panose="020B0604020202020204" pitchFamily="34" charset="0"/>
              </a:defRPr>
            </a:lvl1pPr>
          </a:lstStyle>
          <a:p>
            <a:fld id="{328D6C6D-8945-481C-BBFB-D5DF41F5D989}" type="slidenum">
              <a:rPr lang="en-US" smtClean="0"/>
              <a:pPr/>
              <a:t>‹#›</a:t>
            </a:fld>
            <a:endParaRPr lang="en-US" dirty="0"/>
          </a:p>
        </p:txBody>
      </p:sp>
    </p:spTree>
    <p:extLst>
      <p:ext uri="{BB962C8B-B14F-4D97-AF65-F5344CB8AC3E}">
        <p14:creationId xmlns:p14="http://schemas.microsoft.com/office/powerpoint/2010/main" val="170582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p:titleStyle>
    <p:bodyStyle>
      <a:lvl1pPr marL="230188" indent="-230188" algn="l" defTabSz="914400" rtl="0" eaLnBrk="1" latinLnBrk="0" hangingPunct="1">
        <a:spcBef>
          <a:spcPts val="300"/>
        </a:spcBef>
        <a:spcAft>
          <a:spcPts val="600"/>
        </a:spcAft>
        <a:buClr>
          <a:srgbClr val="731B36"/>
        </a:buClr>
        <a:buFont typeface="Arial" pitchFamily="34" charset="0"/>
        <a:buChar char="•"/>
        <a:defRPr sz="2000" kern="1200">
          <a:solidFill>
            <a:schemeClr val="tx1"/>
          </a:solidFill>
          <a:latin typeface="Arial" pitchFamily="34" charset="0"/>
          <a:ea typeface="+mn-ea"/>
          <a:cs typeface="Arial" pitchFamily="34" charset="0"/>
        </a:defRPr>
      </a:lvl1pPr>
      <a:lvl2pPr marL="684213" indent="-227013" algn="l" defTabSz="914400" rtl="0" eaLnBrk="1" latinLnBrk="0" hangingPunct="1">
        <a:spcBef>
          <a:spcPts val="300"/>
        </a:spcBef>
        <a:spcAft>
          <a:spcPts val="600"/>
        </a:spcAft>
        <a:buClr>
          <a:srgbClr val="731B36"/>
        </a:buClr>
        <a:buSzPct val="60000"/>
        <a:buFont typeface="Wingdings" panose="05000000000000000000" pitchFamily="2" charset="2"/>
        <a:buChar char="q"/>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300"/>
        </a:spcBef>
        <a:spcAft>
          <a:spcPts val="600"/>
        </a:spcAft>
        <a:buClr>
          <a:srgbClr val="731B36"/>
        </a:buClr>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ts val="300"/>
        </a:spcBef>
        <a:spcAft>
          <a:spcPts val="600"/>
        </a:spcAft>
        <a:buClr>
          <a:srgbClr val="731B36"/>
        </a:buClr>
        <a:buSzPct val="60000"/>
        <a:buFont typeface="Wingdings" panose="05000000000000000000" pitchFamily="2" charset="2"/>
        <a:buChar char="q"/>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ts val="300"/>
        </a:spcBef>
        <a:spcAft>
          <a:spcPts val="600"/>
        </a:spcAft>
        <a:buClr>
          <a:srgbClr val="731B36"/>
        </a:buClr>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123950"/>
            <a:ext cx="6705600" cy="1447800"/>
          </a:xfrm>
        </p:spPr>
        <p:txBody>
          <a:bodyPr>
            <a:normAutofit fontScale="90000"/>
          </a:bodyPr>
          <a:lstStyle/>
          <a:p>
            <a:r>
              <a:rPr lang="en-US" dirty="0"/>
              <a:t>Passive Ranging </a:t>
            </a:r>
            <a:br>
              <a:rPr lang="en-US" dirty="0"/>
            </a:br>
            <a:r>
              <a:rPr lang="en-US" dirty="0"/>
              <a:t>Maneuver Pattern of Life </a:t>
            </a:r>
            <a:br>
              <a:rPr lang="en-US" dirty="0"/>
            </a:br>
            <a:r>
              <a:rPr lang="en-US" dirty="0"/>
              <a:t>and Characterization</a:t>
            </a:r>
          </a:p>
        </p:txBody>
      </p:sp>
    </p:spTree>
    <p:extLst>
      <p:ext uri="{BB962C8B-B14F-4D97-AF65-F5344CB8AC3E}">
        <p14:creationId xmlns:p14="http://schemas.microsoft.com/office/powerpoint/2010/main" val="122255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CF45-57C3-4F4D-A32B-954238871995}"/>
              </a:ext>
            </a:extLst>
          </p:cNvPr>
          <p:cNvSpPr>
            <a:spLocks noGrp="1"/>
          </p:cNvSpPr>
          <p:nvPr>
            <p:ph type="title"/>
          </p:nvPr>
        </p:nvSpPr>
        <p:spPr/>
        <p:txBody>
          <a:bodyPr/>
          <a:lstStyle/>
          <a:p>
            <a:pPr algn="l"/>
            <a:r>
              <a:rPr lang="en-US" dirty="0"/>
              <a:t>Passive Ranging Overview</a:t>
            </a:r>
          </a:p>
        </p:txBody>
      </p:sp>
      <p:sp>
        <p:nvSpPr>
          <p:cNvPr id="3" name="Content Placeholder 2">
            <a:extLst>
              <a:ext uri="{FF2B5EF4-FFF2-40B4-BE49-F238E27FC236}">
                <a16:creationId xmlns:a16="http://schemas.microsoft.com/office/drawing/2014/main" id="{6C7DF953-FB27-4A93-86BB-C6C52300DAD1}"/>
              </a:ext>
            </a:extLst>
          </p:cNvPr>
          <p:cNvSpPr>
            <a:spLocks noGrp="1"/>
          </p:cNvSpPr>
          <p:nvPr>
            <p:ph idx="1"/>
          </p:nvPr>
        </p:nvSpPr>
        <p:spPr/>
        <p:txBody>
          <a:bodyPr>
            <a:normAutofit fontScale="70000" lnSpcReduction="20000"/>
          </a:bodyPr>
          <a:lstStyle/>
          <a:p>
            <a:pPr marL="0" indent="0">
              <a:spcAft>
                <a:spcPts val="1000"/>
              </a:spcAft>
              <a:buNone/>
            </a:pPr>
            <a:r>
              <a:rPr lang="en-US" sz="1800" dirty="0">
                <a:effectLst/>
                <a:latin typeface="Times New Roman" panose="02020603050405020304" pitchFamily="18" charset="0"/>
                <a:ea typeface="Times" panose="02020603050405020304" pitchFamily="18" charset="0"/>
              </a:rPr>
              <a:t>Passive RF ranging uses the RF signals transmitted by the satellite to determine its position and velocity (i.e., ephemeris). </a:t>
            </a:r>
            <a:r>
              <a:rPr lang="en-US" sz="1800" dirty="0">
                <a:latin typeface="Times New Roman" panose="02020603050405020304" pitchFamily="18" charset="0"/>
                <a:ea typeface="Times" panose="02020603050405020304" pitchFamily="18" charset="0"/>
              </a:rPr>
              <a:t>T</a:t>
            </a:r>
            <a:r>
              <a:rPr lang="en-US" sz="1800" dirty="0">
                <a:effectLst/>
                <a:latin typeface="Times New Roman" panose="02020603050405020304" pitchFamily="18" charset="0"/>
                <a:ea typeface="Times" panose="02020603050405020304" pitchFamily="18" charset="0"/>
              </a:rPr>
              <a:t>he RF signal must be received by at least three ground antennas located at least several hundred miles apart from each other. Ideally, the three antenna sites are positioned so that they are separated by a large distance both latitudinally and longitudinally. This ensures that the difference of arrival (DOA) measurements are distinguishable. The RF signal from the satellite is digitized, time-tagged, and recorded at each antenna site. The recorded RF data is transferred to a central processing location where cross-correlation is performed using a cross-ambiguity function (CAF). The CAF performs cross-correlation between the RF signals with varying time difference of arrival (TDOA) and frequency difference of arrival (FDOA) values, returning the TDOA and FDOA values which produce the strongest correlation between the recorded RF signals. These TDOA and FDOA values are the foundational measurements of passive RF ranging. The TDOA values indicate how much longer the RF signal took to arrive at one site relative to another site. This corresponds to the difference in distance from the satellite to each site. The FDOA values indicate the difference in received Doppler shift between one site relative to another site. This corresponds to the difference in relative speed between the satellite and each site.  These TDOA and FDOA measurements are taken repeatedly over time and are then fed into a non-linear orbit determination process. Currently we produce state vectors by using a batch least-squares method.  The state vector describes the satellite’s position and velocity at a specific time. Paired with a propagation model, this SV can be used to predict future positions of the satellite. A major obstacle to accurately modeling the satellite’s motion are satellite maneuvers. Whenever a satellite actively produces thrust to maneuver, the resulting delta-v (change in velocity) must be included in the model of the satellite’s movement. Alternatively, all measurements before the maneuver completed must be excluded from the orbit determination process. As a result, maneuver detection is an important component of passive RF ranging. </a:t>
            </a:r>
          </a:p>
          <a:p>
            <a:pPr marL="0" marR="0">
              <a:spcBef>
                <a:spcPts val="0"/>
              </a:spcBef>
              <a:spcAft>
                <a:spcPts val="1000"/>
              </a:spcAft>
            </a:pPr>
            <a:endParaRPr lang="en-US" sz="1800" dirty="0">
              <a:effectLst/>
              <a:latin typeface="Times New Roman" panose="02020603050405020304" pitchFamily="18" charset="0"/>
              <a:ea typeface="Times" panose="02020603050405020304" pitchFamily="18" charset="0"/>
            </a:endParaRPr>
          </a:p>
        </p:txBody>
      </p:sp>
      <p:sp>
        <p:nvSpPr>
          <p:cNvPr id="4" name="Slide Number Placeholder 3">
            <a:extLst>
              <a:ext uri="{FF2B5EF4-FFF2-40B4-BE49-F238E27FC236}">
                <a16:creationId xmlns:a16="http://schemas.microsoft.com/office/drawing/2014/main" id="{D82AD09B-0BE7-48E6-BD12-4442B4143E57}"/>
              </a:ext>
            </a:extLst>
          </p:cNvPr>
          <p:cNvSpPr>
            <a:spLocks noGrp="1"/>
          </p:cNvSpPr>
          <p:nvPr>
            <p:ph type="sldNum" sz="quarter" idx="4"/>
          </p:nvPr>
        </p:nvSpPr>
        <p:spPr/>
        <p:txBody>
          <a:bodyPr/>
          <a:lstStyle/>
          <a:p>
            <a:fld id="{328D6C6D-8945-481C-BBFB-D5DF41F5D989}" type="slidenum">
              <a:rPr lang="en-US" smtClean="0"/>
              <a:pPr/>
              <a:t>2</a:t>
            </a:fld>
            <a:endParaRPr lang="en-US" dirty="0"/>
          </a:p>
        </p:txBody>
      </p:sp>
    </p:spTree>
    <p:extLst>
      <p:ext uri="{BB962C8B-B14F-4D97-AF65-F5344CB8AC3E}">
        <p14:creationId xmlns:p14="http://schemas.microsoft.com/office/powerpoint/2010/main" val="213929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8FFCFE-4545-4F54-9BE4-10A80D966432}"/>
              </a:ext>
            </a:extLst>
          </p:cNvPr>
          <p:cNvSpPr>
            <a:spLocks noGrp="1"/>
          </p:cNvSpPr>
          <p:nvPr>
            <p:ph type="sldNum" sz="quarter" idx="4"/>
          </p:nvPr>
        </p:nvSpPr>
        <p:spPr/>
        <p:txBody>
          <a:bodyPr/>
          <a:lstStyle/>
          <a:p>
            <a:fld id="{328D6C6D-8945-481C-BBFB-D5DF41F5D989}" type="slidenum">
              <a:rPr lang="en-US" smtClean="0"/>
              <a:pPr/>
              <a:t>3</a:t>
            </a:fld>
            <a:endParaRPr lang="en-US" dirty="0"/>
          </a:p>
        </p:txBody>
      </p:sp>
      <p:sp>
        <p:nvSpPr>
          <p:cNvPr id="55" name="TextBox 54">
            <a:extLst>
              <a:ext uri="{FF2B5EF4-FFF2-40B4-BE49-F238E27FC236}">
                <a16:creationId xmlns:a16="http://schemas.microsoft.com/office/drawing/2014/main" id="{D90D4170-87A9-487A-983E-8B1D2730935D}"/>
              </a:ext>
            </a:extLst>
          </p:cNvPr>
          <p:cNvSpPr txBox="1"/>
          <p:nvPr/>
        </p:nvSpPr>
        <p:spPr>
          <a:xfrm>
            <a:off x="5638800" y="412211"/>
            <a:ext cx="3200400" cy="3970318"/>
          </a:xfrm>
          <a:prstGeom prst="rect">
            <a:avLst/>
          </a:prstGeom>
          <a:noFill/>
        </p:spPr>
        <p:txBody>
          <a:bodyPr wrap="square" rtlCol="0">
            <a:spAutoFit/>
          </a:bodyPr>
          <a:lstStyle/>
          <a:p>
            <a:pPr marL="342900" indent="-342900">
              <a:buFont typeface="Arial" panose="020B0604020202020204" pitchFamily="34" charset="0"/>
              <a:buChar char="•"/>
            </a:pPr>
            <a:r>
              <a:rPr lang="en-US" dirty="0"/>
              <a:t>Tracking Station 1 will see the radio transmission before Tracking Station 2 does (TDOA)</a:t>
            </a:r>
          </a:p>
          <a:p>
            <a:pPr marL="342900" indent="-342900">
              <a:buFont typeface="Arial" panose="020B0604020202020204" pitchFamily="34" charset="0"/>
              <a:buChar char="•"/>
            </a:pPr>
            <a:r>
              <a:rPr lang="en-US" dirty="0"/>
              <a:t>Tracking Station 1 will see a lower frequency signal (less bunched up) than Tracking Station 2 will (FDOA)</a:t>
            </a:r>
          </a:p>
          <a:p>
            <a:pPr marL="342900" indent="-342900">
              <a:buFont typeface="Arial" panose="020B0604020202020204" pitchFamily="34" charset="0"/>
              <a:buChar char="•"/>
            </a:pPr>
            <a:r>
              <a:rPr lang="en-US" dirty="0"/>
              <a:t>From this data it is possible to determine where the satellite is at any moment and doing this over time results in the satellites position and velocity vectors</a:t>
            </a:r>
          </a:p>
        </p:txBody>
      </p:sp>
      <p:pic>
        <p:nvPicPr>
          <p:cNvPr id="24" name="Picture 23">
            <a:extLst>
              <a:ext uri="{FF2B5EF4-FFF2-40B4-BE49-F238E27FC236}">
                <a16:creationId xmlns:a16="http://schemas.microsoft.com/office/drawing/2014/main" id="{1672E030-0927-48EC-B4CE-38D996306206}"/>
              </a:ext>
            </a:extLst>
          </p:cNvPr>
          <p:cNvPicPr/>
          <p:nvPr/>
        </p:nvPicPr>
        <p:blipFill rotWithShape="1">
          <a:blip r:embed="rId2" cstate="print">
            <a:extLst>
              <a:ext uri="{28A0092B-C50C-407E-A947-70E740481C1C}">
                <a14:useLocalDpi xmlns:a14="http://schemas.microsoft.com/office/drawing/2010/main" val="0"/>
              </a:ext>
            </a:extLst>
          </a:blip>
          <a:srcRect l="7794" r="10491"/>
          <a:stretch/>
        </p:blipFill>
        <p:spPr bwMode="auto">
          <a:xfrm>
            <a:off x="187300" y="1835508"/>
            <a:ext cx="4232300" cy="2782667"/>
          </a:xfrm>
          <a:prstGeom prst="rect">
            <a:avLst/>
          </a:prstGeom>
          <a:noFill/>
          <a:ln>
            <a:noFill/>
          </a:ln>
          <a:extLst>
            <a:ext uri="{53640926-AAD7-44D8-BBD7-CCE9431645EC}">
              <a14:shadowObscured xmlns:a14="http://schemas.microsoft.com/office/drawing/2010/main"/>
            </a:ext>
          </a:extLst>
        </p:spPr>
      </p:pic>
      <p:pic>
        <p:nvPicPr>
          <p:cNvPr id="28" name="Picture 27">
            <a:extLst>
              <a:ext uri="{FF2B5EF4-FFF2-40B4-BE49-F238E27FC236}">
                <a16:creationId xmlns:a16="http://schemas.microsoft.com/office/drawing/2014/main" id="{5047C2C6-C4F4-4374-B15E-4420F4EDE02A}"/>
              </a:ext>
            </a:extLst>
          </p:cNvPr>
          <p:cNvPicPr/>
          <p:nvPr/>
        </p:nvPicPr>
        <p:blipFill rotWithShape="1">
          <a:blip r:embed="rId3" cstate="print">
            <a:extLst>
              <a:ext uri="{28A0092B-C50C-407E-A947-70E740481C1C}">
                <a14:useLocalDpi xmlns:a14="http://schemas.microsoft.com/office/drawing/2010/main" val="0"/>
              </a:ext>
            </a:extLst>
          </a:blip>
          <a:srcRect l="11458" r="12020" b="1157"/>
          <a:stretch/>
        </p:blipFill>
        <p:spPr bwMode="auto">
          <a:xfrm>
            <a:off x="2439261" y="-13682"/>
            <a:ext cx="3129778" cy="21089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325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28C765-AFC6-4A88-BD99-93A13E4488E0}"/>
              </a:ext>
            </a:extLst>
          </p:cNvPr>
          <p:cNvSpPr>
            <a:spLocks noGrp="1"/>
          </p:cNvSpPr>
          <p:nvPr>
            <p:ph type="sldNum" sz="quarter" idx="4"/>
          </p:nvPr>
        </p:nvSpPr>
        <p:spPr/>
        <p:txBody>
          <a:bodyPr/>
          <a:lstStyle/>
          <a:p>
            <a:fld id="{328D6C6D-8945-481C-BBFB-D5DF41F5D989}" type="slidenum">
              <a:rPr lang="en-US" smtClean="0"/>
              <a:pPr/>
              <a:t>4</a:t>
            </a:fld>
            <a:endParaRPr lang="en-US" dirty="0"/>
          </a:p>
        </p:txBody>
      </p:sp>
      <p:pic>
        <p:nvPicPr>
          <p:cNvPr id="5" name="Picture 4">
            <a:extLst>
              <a:ext uri="{FF2B5EF4-FFF2-40B4-BE49-F238E27FC236}">
                <a16:creationId xmlns:a16="http://schemas.microsoft.com/office/drawing/2014/main" id="{AC9095F2-4E1A-4971-8D12-C0E1E5180B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07310" y="285750"/>
            <a:ext cx="3929380" cy="4572000"/>
          </a:xfrm>
          <a:prstGeom prst="rect">
            <a:avLst/>
          </a:prstGeom>
          <a:noFill/>
          <a:ln>
            <a:noFill/>
          </a:ln>
        </p:spPr>
      </p:pic>
      <p:sp>
        <p:nvSpPr>
          <p:cNvPr id="2" name="Oval 1">
            <a:extLst>
              <a:ext uri="{FF2B5EF4-FFF2-40B4-BE49-F238E27FC236}">
                <a16:creationId xmlns:a16="http://schemas.microsoft.com/office/drawing/2014/main" id="{20CAB506-CC02-4146-BF68-10C7BBB27B39}"/>
              </a:ext>
            </a:extLst>
          </p:cNvPr>
          <p:cNvSpPr/>
          <p:nvPr/>
        </p:nvSpPr>
        <p:spPr>
          <a:xfrm>
            <a:off x="4953000" y="1962150"/>
            <a:ext cx="1219200" cy="990600"/>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1815DE5-C1F0-4651-8017-A4E04F6E5B29}"/>
              </a:ext>
            </a:extLst>
          </p:cNvPr>
          <p:cNvCxnSpPr>
            <a:stCxn id="2" idx="6"/>
          </p:cNvCxnSpPr>
          <p:nvPr/>
        </p:nvCxnSpPr>
        <p:spPr>
          <a:xfrm flipV="1">
            <a:off x="6172200" y="2419350"/>
            <a:ext cx="304800" cy="38100"/>
          </a:xfrm>
          <a:prstGeom prst="line">
            <a:avLst/>
          </a:prstGeom>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6310CAB2-F5C4-46A8-AC58-008FDCDB7484}"/>
              </a:ext>
            </a:extLst>
          </p:cNvPr>
          <p:cNvSpPr txBox="1"/>
          <p:nvPr/>
        </p:nvSpPr>
        <p:spPr>
          <a:xfrm>
            <a:off x="6477000" y="2152650"/>
            <a:ext cx="1905000" cy="646331"/>
          </a:xfrm>
          <a:prstGeom prst="rect">
            <a:avLst/>
          </a:prstGeom>
          <a:noFill/>
        </p:spPr>
        <p:txBody>
          <a:bodyPr wrap="square" rtlCol="0">
            <a:spAutoFit/>
          </a:bodyPr>
          <a:lstStyle/>
          <a:p>
            <a:r>
              <a:rPr lang="en-US" dirty="0"/>
              <a:t>You’ll be working on this piece</a:t>
            </a:r>
          </a:p>
        </p:txBody>
      </p:sp>
    </p:spTree>
    <p:extLst>
      <p:ext uri="{BB962C8B-B14F-4D97-AF65-F5344CB8AC3E}">
        <p14:creationId xmlns:p14="http://schemas.microsoft.com/office/powerpoint/2010/main" val="77382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FB9E-B452-466A-928E-3028CF845D46}"/>
              </a:ext>
            </a:extLst>
          </p:cNvPr>
          <p:cNvSpPr>
            <a:spLocks noGrp="1"/>
          </p:cNvSpPr>
          <p:nvPr>
            <p:ph type="title"/>
          </p:nvPr>
        </p:nvSpPr>
        <p:spPr/>
        <p:txBody>
          <a:bodyPr/>
          <a:lstStyle/>
          <a:p>
            <a:pPr algn="l"/>
            <a:r>
              <a:rPr lang="en-US" dirty="0"/>
              <a:t>Interests</a:t>
            </a:r>
          </a:p>
        </p:txBody>
      </p:sp>
      <p:sp>
        <p:nvSpPr>
          <p:cNvPr id="3" name="Content Placeholder 2">
            <a:extLst>
              <a:ext uri="{FF2B5EF4-FFF2-40B4-BE49-F238E27FC236}">
                <a16:creationId xmlns:a16="http://schemas.microsoft.com/office/drawing/2014/main" id="{BFBB4923-4A3E-471B-AE64-43FBDAFAB27D}"/>
              </a:ext>
            </a:extLst>
          </p:cNvPr>
          <p:cNvSpPr>
            <a:spLocks noGrp="1"/>
          </p:cNvSpPr>
          <p:nvPr>
            <p:ph idx="1"/>
          </p:nvPr>
        </p:nvSpPr>
        <p:spPr/>
        <p:txBody>
          <a:bodyPr>
            <a:normAutofit/>
          </a:bodyPr>
          <a:lstStyle/>
          <a:p>
            <a:r>
              <a:rPr lang="en-US" dirty="0"/>
              <a:t>The start and stop time of a maneuver given TDOA and FDOA data</a:t>
            </a:r>
          </a:p>
          <a:p>
            <a:r>
              <a:rPr lang="en-US" dirty="0"/>
              <a:t>Whether maneuvers are normal or abnormal. This is called “Pattern of Life”</a:t>
            </a:r>
          </a:p>
          <a:p>
            <a:r>
              <a:rPr lang="en-US" dirty="0"/>
              <a:t>Magnitude of satellite maneuvers given by the change in velocity or delta-v</a:t>
            </a:r>
          </a:p>
          <a:p>
            <a:r>
              <a:rPr lang="en-US" dirty="0"/>
              <a:t>Anything else which your algorithm could glean from the input dataset</a:t>
            </a:r>
          </a:p>
        </p:txBody>
      </p:sp>
      <p:sp>
        <p:nvSpPr>
          <p:cNvPr id="4" name="Slide Number Placeholder 3">
            <a:extLst>
              <a:ext uri="{FF2B5EF4-FFF2-40B4-BE49-F238E27FC236}">
                <a16:creationId xmlns:a16="http://schemas.microsoft.com/office/drawing/2014/main" id="{6794ADFB-FD2B-41B8-B2B3-5D2C14CE2B67}"/>
              </a:ext>
            </a:extLst>
          </p:cNvPr>
          <p:cNvSpPr>
            <a:spLocks noGrp="1"/>
          </p:cNvSpPr>
          <p:nvPr>
            <p:ph type="sldNum" sz="quarter" idx="4"/>
          </p:nvPr>
        </p:nvSpPr>
        <p:spPr/>
        <p:txBody>
          <a:bodyPr/>
          <a:lstStyle/>
          <a:p>
            <a:fld id="{328D6C6D-8945-481C-BBFB-D5DF41F5D989}" type="slidenum">
              <a:rPr lang="en-US" smtClean="0"/>
              <a:pPr/>
              <a:t>5</a:t>
            </a:fld>
            <a:endParaRPr lang="en-US" dirty="0"/>
          </a:p>
        </p:txBody>
      </p:sp>
    </p:spTree>
    <p:extLst>
      <p:ext uri="{BB962C8B-B14F-4D97-AF65-F5344CB8AC3E}">
        <p14:creationId xmlns:p14="http://schemas.microsoft.com/office/powerpoint/2010/main" val="378683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DAF2-4135-434E-BF26-35AD7ED23A52}"/>
              </a:ext>
            </a:extLst>
          </p:cNvPr>
          <p:cNvSpPr>
            <a:spLocks noGrp="1"/>
          </p:cNvSpPr>
          <p:nvPr>
            <p:ph type="title"/>
          </p:nvPr>
        </p:nvSpPr>
        <p:spPr/>
        <p:txBody>
          <a:bodyPr/>
          <a:lstStyle/>
          <a:p>
            <a:pPr algn="l"/>
            <a:r>
              <a:rPr lang="en-US" dirty="0"/>
              <a:t>Deliverables (what we want from you)</a:t>
            </a:r>
          </a:p>
        </p:txBody>
      </p:sp>
      <p:sp>
        <p:nvSpPr>
          <p:cNvPr id="3" name="Content Placeholder 2">
            <a:extLst>
              <a:ext uri="{FF2B5EF4-FFF2-40B4-BE49-F238E27FC236}">
                <a16:creationId xmlns:a16="http://schemas.microsoft.com/office/drawing/2014/main" id="{E6340A51-7905-4E31-AD2D-6198DF714955}"/>
              </a:ext>
            </a:extLst>
          </p:cNvPr>
          <p:cNvSpPr>
            <a:spLocks noGrp="1"/>
          </p:cNvSpPr>
          <p:nvPr>
            <p:ph idx="1"/>
          </p:nvPr>
        </p:nvSpPr>
        <p:spPr/>
        <p:txBody>
          <a:bodyPr>
            <a:normAutofit fontScale="92500" lnSpcReduction="10000"/>
          </a:bodyPr>
          <a:lstStyle/>
          <a:p>
            <a:r>
              <a:rPr lang="en-US" dirty="0"/>
              <a:t>We’re interested in seeing how well a machine learning approach could determine when a maneuver has occurred, how large the maneuver is, and how normal the maneuver was given TDOA and FDOA data</a:t>
            </a:r>
          </a:p>
          <a:p>
            <a:r>
              <a:rPr lang="en-US" dirty="0"/>
              <a:t>We want you to develop and explore different approaches to this problem</a:t>
            </a:r>
          </a:p>
          <a:p>
            <a:pPr lvl="1"/>
            <a:r>
              <a:rPr lang="en-US" dirty="0"/>
              <a:t>Because we’re exploring options, creativity is encouraged</a:t>
            </a:r>
          </a:p>
          <a:p>
            <a:r>
              <a:rPr lang="en-US" dirty="0"/>
              <a:t>At the end of the project, we’d like a presentation on your findings</a:t>
            </a:r>
          </a:p>
          <a:p>
            <a:pPr lvl="1"/>
            <a:r>
              <a:rPr lang="en-US" dirty="0"/>
              <a:t>About 7 minutes of presentation and 3 minutes for questions</a:t>
            </a:r>
          </a:p>
          <a:p>
            <a:pPr lvl="1"/>
            <a:r>
              <a:rPr lang="en-US" dirty="0"/>
              <a:t>Cover what worked and what didn’t work</a:t>
            </a:r>
          </a:p>
          <a:p>
            <a:pPr lvl="1"/>
            <a:r>
              <a:rPr lang="en-US" dirty="0"/>
              <a:t>How accurately could you predict maneuvers?</a:t>
            </a:r>
          </a:p>
          <a:p>
            <a:pPr lvl="1"/>
            <a:r>
              <a:rPr lang="en-US" dirty="0"/>
              <a:t>What distinguishes your approach from the other teams’?</a:t>
            </a:r>
          </a:p>
        </p:txBody>
      </p:sp>
      <p:sp>
        <p:nvSpPr>
          <p:cNvPr id="4" name="Slide Number Placeholder 3">
            <a:extLst>
              <a:ext uri="{FF2B5EF4-FFF2-40B4-BE49-F238E27FC236}">
                <a16:creationId xmlns:a16="http://schemas.microsoft.com/office/drawing/2014/main" id="{AFF9158D-9256-4AD1-AD9C-A736DB7A4DAD}"/>
              </a:ext>
            </a:extLst>
          </p:cNvPr>
          <p:cNvSpPr>
            <a:spLocks noGrp="1"/>
          </p:cNvSpPr>
          <p:nvPr>
            <p:ph type="sldNum" sz="quarter" idx="4"/>
          </p:nvPr>
        </p:nvSpPr>
        <p:spPr/>
        <p:txBody>
          <a:bodyPr/>
          <a:lstStyle/>
          <a:p>
            <a:fld id="{328D6C6D-8945-481C-BBFB-D5DF41F5D989}" type="slidenum">
              <a:rPr lang="en-US" smtClean="0"/>
              <a:pPr/>
              <a:t>6</a:t>
            </a:fld>
            <a:endParaRPr lang="en-US" dirty="0"/>
          </a:p>
        </p:txBody>
      </p:sp>
    </p:spTree>
    <p:extLst>
      <p:ext uri="{BB962C8B-B14F-4D97-AF65-F5344CB8AC3E}">
        <p14:creationId xmlns:p14="http://schemas.microsoft.com/office/powerpoint/2010/main" val="15804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A5D6-F538-468D-8DA9-943F4B62BB5F}"/>
              </a:ext>
            </a:extLst>
          </p:cNvPr>
          <p:cNvSpPr>
            <a:spLocks noGrp="1"/>
          </p:cNvSpPr>
          <p:nvPr>
            <p:ph type="title"/>
          </p:nvPr>
        </p:nvSpPr>
        <p:spPr/>
        <p:txBody>
          <a:bodyPr/>
          <a:lstStyle/>
          <a:p>
            <a:pPr algn="l"/>
            <a:r>
              <a:rPr lang="en-US" dirty="0"/>
              <a:t>Data Sets (what we’ll give you)</a:t>
            </a:r>
          </a:p>
        </p:txBody>
      </p:sp>
      <p:sp>
        <p:nvSpPr>
          <p:cNvPr id="3" name="Content Placeholder 2">
            <a:extLst>
              <a:ext uri="{FF2B5EF4-FFF2-40B4-BE49-F238E27FC236}">
                <a16:creationId xmlns:a16="http://schemas.microsoft.com/office/drawing/2014/main" id="{8E7D57F6-B849-44FB-BFCB-F6AFB4DF5B27}"/>
              </a:ext>
            </a:extLst>
          </p:cNvPr>
          <p:cNvSpPr>
            <a:spLocks noGrp="1"/>
          </p:cNvSpPr>
          <p:nvPr>
            <p:ph idx="1"/>
          </p:nvPr>
        </p:nvSpPr>
        <p:spPr/>
        <p:txBody>
          <a:bodyPr/>
          <a:lstStyle/>
          <a:p>
            <a:r>
              <a:rPr lang="en-US" dirty="0"/>
              <a:t>TDOA and FDOA data for 30-40 satellites over several months</a:t>
            </a:r>
          </a:p>
          <a:p>
            <a:r>
              <a:rPr lang="en-US" dirty="0"/>
              <a:t>Real maneuver data for 3 satellites</a:t>
            </a:r>
          </a:p>
          <a:p>
            <a:r>
              <a:rPr lang="en-US" dirty="0"/>
              <a:t>The results of our Batch least squares residual from best fit algorithm on all 30-40 satellites</a:t>
            </a:r>
          </a:p>
          <a:p>
            <a:pPr lvl="1"/>
            <a:r>
              <a:rPr lang="en-US" dirty="0"/>
              <a:t>This can be used to determine when we detected a maneuver using </a:t>
            </a:r>
            <a:r>
              <a:rPr lang="en-US"/>
              <a:t>our algorithm</a:t>
            </a:r>
          </a:p>
          <a:p>
            <a:pPr lvl="1"/>
            <a:r>
              <a:rPr lang="en-US"/>
              <a:t>This </a:t>
            </a:r>
            <a:r>
              <a:rPr lang="en-US" dirty="0"/>
              <a:t>is not 100% accurate</a:t>
            </a:r>
          </a:p>
        </p:txBody>
      </p:sp>
      <p:sp>
        <p:nvSpPr>
          <p:cNvPr id="4" name="Slide Number Placeholder 3">
            <a:extLst>
              <a:ext uri="{FF2B5EF4-FFF2-40B4-BE49-F238E27FC236}">
                <a16:creationId xmlns:a16="http://schemas.microsoft.com/office/drawing/2014/main" id="{1E1013F5-FD10-4BF0-8C27-284B34B8FFE4}"/>
              </a:ext>
            </a:extLst>
          </p:cNvPr>
          <p:cNvSpPr>
            <a:spLocks noGrp="1"/>
          </p:cNvSpPr>
          <p:nvPr>
            <p:ph type="sldNum" sz="quarter" idx="4"/>
          </p:nvPr>
        </p:nvSpPr>
        <p:spPr/>
        <p:txBody>
          <a:bodyPr/>
          <a:lstStyle/>
          <a:p>
            <a:fld id="{328D6C6D-8945-481C-BBFB-D5DF41F5D989}" type="slidenum">
              <a:rPr lang="en-US" smtClean="0"/>
              <a:pPr/>
              <a:t>7</a:t>
            </a:fld>
            <a:endParaRPr lang="en-US" dirty="0"/>
          </a:p>
        </p:txBody>
      </p:sp>
    </p:spTree>
    <p:extLst>
      <p:ext uri="{BB962C8B-B14F-4D97-AF65-F5344CB8AC3E}">
        <p14:creationId xmlns:p14="http://schemas.microsoft.com/office/powerpoint/2010/main" val="369453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TotalTime>
  <Words>701</Words>
  <Application>Microsoft Office PowerPoint</Application>
  <PresentationFormat>On-screen Show (16:9)</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Office Theme</vt:lpstr>
      <vt:lpstr>Passive Ranging  Maneuver Pattern of Life  and Characterization</vt:lpstr>
      <vt:lpstr>Passive Ranging Overview</vt:lpstr>
      <vt:lpstr>PowerPoint Presentation</vt:lpstr>
      <vt:lpstr>PowerPoint Presentation</vt:lpstr>
      <vt:lpstr>Interests</vt:lpstr>
      <vt:lpstr>Deliverables (what we want from you)</vt:lpstr>
      <vt:lpstr>Data Sets (what we’ll give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Walsh</dc:creator>
  <cp:lastModifiedBy>Kameron Simon</cp:lastModifiedBy>
  <cp:revision>82</cp:revision>
  <dcterms:created xsi:type="dcterms:W3CDTF">2016-04-06T18:15:02Z</dcterms:created>
  <dcterms:modified xsi:type="dcterms:W3CDTF">2022-02-23T11:55:49Z</dcterms:modified>
</cp:coreProperties>
</file>