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0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7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9654-B681-4772-AB85-39A5D97F5A9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36EC-6ED0-4D6C-9125-3E279762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9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8805" y="3619400"/>
            <a:ext cx="9144000" cy="1655762"/>
          </a:xfrm>
        </p:spPr>
        <p:txBody>
          <a:bodyPr/>
          <a:lstStyle/>
          <a:p>
            <a:r>
              <a:rPr lang="en-US" altLang="zh-CN" dirty="0"/>
              <a:t>2024-04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8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内容占位符 2"/>
          <p:cNvSpPr>
            <a:spLocks noGrp="1"/>
          </p:cNvSpPr>
          <p:nvPr>
            <p:ph idx="1"/>
          </p:nvPr>
        </p:nvSpPr>
        <p:spPr>
          <a:xfrm>
            <a:off x="225706" y="381965"/>
            <a:ext cx="11545747" cy="6070921"/>
          </a:xfrm>
        </p:spPr>
        <p:txBody>
          <a:bodyPr>
            <a:normAutofit fontScale="92500"/>
          </a:bodyPr>
          <a:lstStyle/>
          <a:p>
            <a:pPr marL="457200" lvl="1" indent="-457200">
              <a:lnSpc>
                <a:spcPct val="120000"/>
              </a:lnSpc>
              <a:buAutoNum type="arabicPeriod"/>
            </a:pPr>
            <a:r>
              <a:rPr lang="zh-CN" altLang="en-US" b="1" dirty="0"/>
              <a:t>低层视觉及传统方法：使用</a:t>
            </a:r>
            <a:r>
              <a:rPr lang="en-US" altLang="zh-CN" b="1" dirty="0" err="1"/>
              <a:t>Matlab</a:t>
            </a:r>
            <a:r>
              <a:rPr lang="en-US" altLang="zh-CN" b="1" dirty="0"/>
              <a:t>/Python/C</a:t>
            </a:r>
            <a:r>
              <a:rPr lang="zh-CN" altLang="en-US" b="1" dirty="0"/>
              <a:t>等自己编程实现至少一个以下算法</a:t>
            </a:r>
            <a:r>
              <a:rPr lang="zh-CN" altLang="en-US" b="1" dirty="0"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ym typeface="Wingdings" panose="05000000000000000000" pitchFamily="2" charset="2"/>
              </a:rPr>
              <a:t>40</a:t>
            </a:r>
            <a:r>
              <a:rPr lang="zh-CN" altLang="en-US" b="1" dirty="0">
                <a:sym typeface="Wingdings" panose="05000000000000000000" pitchFamily="2" charset="2"/>
              </a:rPr>
              <a:t>分）</a:t>
            </a:r>
            <a:endParaRPr lang="en-US" altLang="zh-CN" b="1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A. </a:t>
            </a:r>
            <a:r>
              <a:rPr lang="zh-CN" altLang="en-US" b="0" dirty="0">
                <a:solidFill>
                  <a:srgbClr val="FF0000"/>
                </a:solidFill>
              </a:rPr>
              <a:t>暗通道先验及图像去雾霾。</a:t>
            </a:r>
            <a:r>
              <a:rPr lang="zh-CN" altLang="en-US" dirty="0">
                <a:solidFill>
                  <a:srgbClr val="FF0000"/>
                </a:solidFill>
              </a:rPr>
              <a:t>详见</a:t>
            </a:r>
            <a:r>
              <a:rPr lang="en-US" altLang="zh-CN" dirty="0">
                <a:solidFill>
                  <a:srgbClr val="FF0000"/>
                </a:solidFill>
              </a:rPr>
              <a:t>PAMI</a:t>
            </a:r>
            <a:r>
              <a:rPr lang="zh-CN" altLang="en-US" dirty="0">
                <a:solidFill>
                  <a:srgbClr val="FF0000"/>
                </a:solidFill>
              </a:rPr>
              <a:t>原论文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2500" dirty="0"/>
              <a:t>K. He, J. Sun and X. Tang, "Single Image Haze Removal Using Dark Channel Prior," in IEEE Transactions on Pattern Analysis and Machine Intelligence, vol. 33, no. 12, pp. 2341-2353, Dec. 2011.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="0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视频中人物去阴影。详见</a:t>
            </a:r>
            <a:r>
              <a:rPr lang="en-US" altLang="zh-CN" dirty="0">
                <a:solidFill>
                  <a:srgbClr val="FF0000"/>
                </a:solidFill>
              </a:rPr>
              <a:t>PAMI</a:t>
            </a:r>
            <a:r>
              <a:rPr lang="zh-CN" altLang="en-US" dirty="0">
                <a:solidFill>
                  <a:srgbClr val="FF0000"/>
                </a:solidFill>
              </a:rPr>
              <a:t>原论文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/>
              <a:t>A. Prati, R. Cucchiara, Detecting moving shadows: Algorithms and evaluation, </a:t>
            </a:r>
            <a:r>
              <a:rPr lang="en-US" altLang="zh-CN" dirty="0"/>
              <a:t>TPAMI</a:t>
            </a:r>
            <a:r>
              <a:rPr lang="zh-CN" altLang="en-US" dirty="0"/>
              <a:t>, 2003.</a:t>
            </a:r>
            <a:endParaRPr lang="en-US" altLang="zh-CN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/>
              <a:t>R. </a:t>
            </a:r>
            <a:r>
              <a:rPr lang="en-US" altLang="zh-CN" dirty="0" err="1"/>
              <a:t>Cucchiara</a:t>
            </a:r>
            <a:r>
              <a:rPr lang="en-US" altLang="zh-CN" dirty="0"/>
              <a:t>, et. al, Detecting moving objects, ghosts, and shadows in video streams, TPAMI, 2003.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="0" dirty="0">
                <a:solidFill>
                  <a:srgbClr val="FF0000"/>
                </a:solidFill>
              </a:rPr>
              <a:t>.</a:t>
            </a:r>
            <a:r>
              <a:rPr lang="zh-CN" altLang="en-US" b="0" dirty="0">
                <a:solidFill>
                  <a:srgbClr val="FF0000"/>
                </a:solidFill>
              </a:rPr>
              <a:t>背景建模</a:t>
            </a:r>
            <a:r>
              <a:rPr lang="en-US" altLang="zh-CN" b="0" dirty="0">
                <a:solidFill>
                  <a:srgbClr val="FF0000"/>
                </a:solidFill>
              </a:rPr>
              <a:t>/</a:t>
            </a:r>
            <a:r>
              <a:rPr lang="zh-CN" altLang="en-US" b="0" dirty="0">
                <a:solidFill>
                  <a:srgbClr val="FF0000"/>
                </a:solidFill>
              </a:rPr>
              <a:t>前景分割（结合课上讲解的方法）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自己用手机拍摄照片或视频，得到实验可视化结果，讨论其性能。除了图像读写操作等常规图像操作外，算法核心部分请勿直接使用他人开源代码。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1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3068" y="289367"/>
            <a:ext cx="11632557" cy="615194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高层视觉及传统</a:t>
            </a:r>
            <a:r>
              <a:rPr lang="en-US" altLang="zh-CN" b="1" dirty="0"/>
              <a:t>/</a:t>
            </a:r>
            <a:r>
              <a:rPr lang="zh-CN" altLang="en-US" b="1" dirty="0"/>
              <a:t>深度学习方法：使用开源代码实现至少一组以下算法</a:t>
            </a:r>
            <a:r>
              <a:rPr lang="zh-CN" altLang="en-US" b="1" dirty="0"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ym typeface="Wingdings" panose="05000000000000000000" pitchFamily="2" charset="2"/>
              </a:rPr>
              <a:t>40</a:t>
            </a:r>
            <a:r>
              <a:rPr lang="zh-CN" altLang="en-US" b="1" dirty="0">
                <a:sym typeface="Wingdings" panose="05000000000000000000" pitchFamily="2" charset="2"/>
              </a:rPr>
              <a:t>分）</a:t>
            </a:r>
            <a:endParaRPr lang="en-US" altLang="zh-CN" b="1" dirty="0"/>
          </a:p>
          <a:p>
            <a:pPr marL="457200" lvl="1" indent="-457200">
              <a:lnSpc>
                <a:spcPct val="120000"/>
              </a:lnSpc>
              <a:buAutoNum type="alphaUcPeriod"/>
            </a:pPr>
            <a:r>
              <a:rPr lang="zh-CN" altLang="en-US" dirty="0">
                <a:solidFill>
                  <a:srgbClr val="FF0000"/>
                </a:solidFill>
              </a:rPr>
              <a:t>单目标跟踪器：核相关滤波器</a:t>
            </a:r>
            <a:r>
              <a:rPr lang="en-US" altLang="zh-CN" dirty="0">
                <a:solidFill>
                  <a:srgbClr val="FF0000"/>
                </a:solidFill>
              </a:rPr>
              <a:t>KCF</a:t>
            </a:r>
            <a:r>
              <a:rPr lang="zh-CN" altLang="en-US" dirty="0">
                <a:solidFill>
                  <a:srgbClr val="FF0000"/>
                </a:solidFill>
              </a:rPr>
              <a:t>（传统方法），</a:t>
            </a:r>
            <a:r>
              <a:rPr lang="en-US" altLang="zh-CN" dirty="0">
                <a:solidFill>
                  <a:srgbClr val="FF0000"/>
                </a:solidFill>
              </a:rPr>
              <a:t>Siamese Network</a:t>
            </a:r>
            <a:r>
              <a:rPr lang="zh-CN" altLang="en-US" dirty="0">
                <a:solidFill>
                  <a:srgbClr val="FF0000"/>
                </a:solidFill>
              </a:rPr>
              <a:t>或其改进方法（深度网络）的对比实验</a:t>
            </a:r>
            <a:r>
              <a:rPr lang="zh-CN" altLang="en-US" b="0" dirty="0">
                <a:solidFill>
                  <a:srgbClr val="FF0000"/>
                </a:solidFill>
              </a:rPr>
              <a:t>。数据集比如</a:t>
            </a:r>
            <a:r>
              <a:rPr lang="en-US" altLang="zh-CN" b="0" dirty="0">
                <a:solidFill>
                  <a:srgbClr val="FF0000"/>
                </a:solidFill>
              </a:rPr>
              <a:t>VOT,PETS</a:t>
            </a:r>
          </a:p>
          <a:p>
            <a:pPr marL="457200" lvl="1" indent="-457200">
              <a:lnSpc>
                <a:spcPct val="120000"/>
              </a:lnSpc>
              <a:buAutoNum type="alphaUcPeriod"/>
            </a:pPr>
            <a:r>
              <a:rPr lang="zh-CN" altLang="en-US" b="0" dirty="0">
                <a:solidFill>
                  <a:srgbClr val="FF0000"/>
                </a:solidFill>
              </a:rPr>
              <a:t>多目标跟踪</a:t>
            </a:r>
            <a:r>
              <a:rPr lang="zh-CN" altLang="en-US" dirty="0">
                <a:solidFill>
                  <a:srgbClr val="FF0000"/>
                </a:solidFill>
              </a:rPr>
              <a:t>器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en-US" altLang="zh-CN" b="0" dirty="0" err="1">
                <a:solidFill>
                  <a:srgbClr val="FF0000"/>
                </a:solidFill>
              </a:rPr>
              <a:t>FairMOT</a:t>
            </a:r>
            <a:r>
              <a:rPr lang="zh-CN" altLang="en-US" b="0" dirty="0">
                <a:solidFill>
                  <a:srgbClr val="FF0000"/>
                </a:solidFill>
              </a:rPr>
              <a:t>与任何一种多目标跟踪器的对比实验。数据集比如</a:t>
            </a:r>
            <a:r>
              <a:rPr lang="en-US" altLang="zh-CN" b="0" dirty="0">
                <a:solidFill>
                  <a:srgbClr val="FF0000"/>
                </a:solidFill>
              </a:rPr>
              <a:t>MOT17\19</a:t>
            </a:r>
          </a:p>
          <a:p>
            <a:pPr marL="457200" lvl="1" indent="-457200">
              <a:lnSpc>
                <a:spcPct val="120000"/>
              </a:lnSpc>
              <a:buAutoNum type="alphaUcPeriod"/>
            </a:pPr>
            <a:r>
              <a:rPr lang="zh-CN" altLang="en-US" dirty="0">
                <a:solidFill>
                  <a:srgbClr val="FF0000"/>
                </a:solidFill>
              </a:rPr>
              <a:t>行人检测器：</a:t>
            </a:r>
            <a:r>
              <a:rPr lang="en-US" altLang="zh-CN" dirty="0">
                <a:solidFill>
                  <a:srgbClr val="FF0000"/>
                </a:solidFill>
              </a:rPr>
              <a:t>HOG</a:t>
            </a:r>
            <a:r>
              <a:rPr lang="zh-CN" altLang="en-US" dirty="0">
                <a:solidFill>
                  <a:srgbClr val="FF0000"/>
                </a:solidFill>
              </a:rPr>
              <a:t>特征行人检测或其改进方法，与任何一种传统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深度行人检测器对比实验。数据集比如</a:t>
            </a:r>
            <a:r>
              <a:rPr lang="en-US" altLang="zh-CN" dirty="0">
                <a:solidFill>
                  <a:srgbClr val="FF0000"/>
                </a:solidFill>
              </a:rPr>
              <a:t>PETS</a:t>
            </a:r>
          </a:p>
          <a:p>
            <a:pPr marL="457200" lvl="1" indent="-457200">
              <a:lnSpc>
                <a:spcPct val="120000"/>
              </a:lnSpc>
              <a:buAutoNum type="alphaUcPeriod"/>
            </a:pPr>
            <a:r>
              <a:rPr lang="zh-CN" altLang="en-US" dirty="0">
                <a:solidFill>
                  <a:srgbClr val="FF0000"/>
                </a:solidFill>
              </a:rPr>
              <a:t>人脸检测器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  如</a:t>
            </a:r>
            <a:r>
              <a:rPr lang="en-US" altLang="zh-CN" dirty="0">
                <a:solidFill>
                  <a:srgbClr val="FF0000"/>
                </a:solidFill>
              </a:rPr>
              <a:t>Tiny Face</a:t>
            </a:r>
            <a:r>
              <a:rPr lang="zh-CN" altLang="en-US" dirty="0">
                <a:solidFill>
                  <a:srgbClr val="FF0000"/>
                </a:solidFill>
              </a:rPr>
              <a:t>，或其他人脸检测方法，选任意两种的对比实验。数据集比如</a:t>
            </a:r>
            <a:r>
              <a:rPr lang="en-US" altLang="zh-CN" dirty="0" err="1">
                <a:solidFill>
                  <a:srgbClr val="FF0000"/>
                </a:solidFill>
              </a:rPr>
              <a:t>widerface</a:t>
            </a:r>
            <a:r>
              <a:rPr lang="en-US" altLang="zh-CN" dirty="0">
                <a:solidFill>
                  <a:srgbClr val="FF0000"/>
                </a:solidFill>
              </a:rPr>
              <a:t>/FDDB</a:t>
            </a:r>
          </a:p>
          <a:p>
            <a:pPr marL="457200" lvl="1" indent="-457200">
              <a:lnSpc>
                <a:spcPct val="120000"/>
              </a:lnSpc>
              <a:buAutoNum type="alphaUcPeriod"/>
            </a:pPr>
            <a:r>
              <a:rPr lang="zh-CN" altLang="en-US" dirty="0">
                <a:solidFill>
                  <a:srgbClr val="FF0000"/>
                </a:solidFill>
              </a:rPr>
              <a:t>语义分割：</a:t>
            </a:r>
            <a:r>
              <a:rPr lang="en-US" altLang="zh-CN" dirty="0">
                <a:solidFill>
                  <a:srgbClr val="FF0000"/>
                </a:solidFill>
              </a:rPr>
              <a:t>PSPNET/DeeplebV3+</a:t>
            </a:r>
            <a:r>
              <a:rPr lang="zh-CN" altLang="en-US" dirty="0">
                <a:solidFill>
                  <a:srgbClr val="FF0000"/>
                </a:solidFill>
              </a:rPr>
              <a:t>，或其他语义分割方法，选任意两种的对比实验。数据集比如</a:t>
            </a:r>
            <a:r>
              <a:rPr lang="en-US" altLang="zh-CN" dirty="0" err="1">
                <a:solidFill>
                  <a:srgbClr val="FF0000"/>
                </a:solidFill>
              </a:rPr>
              <a:t>CityScap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其中任何一项计算机视觉任务的两种方法的</a:t>
            </a:r>
            <a:r>
              <a:rPr lang="zh-CN" altLang="en-US" b="1" dirty="0">
                <a:solidFill>
                  <a:srgbClr val="FF0000"/>
                </a:solidFill>
              </a:rPr>
              <a:t>同样实验设置下</a:t>
            </a:r>
            <a:r>
              <a:rPr lang="zh-CN" altLang="en-US" dirty="0">
                <a:solidFill>
                  <a:srgbClr val="FF0000"/>
                </a:solidFill>
              </a:rPr>
              <a:t>的对比实验。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选择一个主题后，根据原论文选择任何一个公开数据集，完成实验对比，主要是</a:t>
            </a:r>
            <a:r>
              <a:rPr lang="zh-CN" altLang="en-US" b="1" u="sng" dirty="0">
                <a:solidFill>
                  <a:srgbClr val="FF0000"/>
                </a:solidFill>
              </a:rPr>
              <a:t>定量实验</a:t>
            </a:r>
            <a:r>
              <a:rPr lang="zh-CN" altLang="en-US" dirty="0">
                <a:solidFill>
                  <a:srgbClr val="FF0000"/>
                </a:solidFill>
              </a:rPr>
              <a:t>对比，并适当给出几个可视化结果</a:t>
            </a:r>
            <a:r>
              <a:rPr lang="zh-CN" altLang="en-US" b="0" dirty="0">
                <a:solidFill>
                  <a:srgbClr val="FF0000"/>
                </a:solidFill>
              </a:rPr>
              <a:t>。不具备训练条件的同学，可以不训练深度模型，直接加载开源的网络权重文件完成实验分析。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5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137" y="347241"/>
            <a:ext cx="10515600" cy="6041984"/>
          </a:xfrm>
        </p:spPr>
        <p:txBody>
          <a:bodyPr>
            <a:normAutofit fontScale="5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进阶</a:t>
            </a:r>
            <a:r>
              <a:rPr lang="zh-CN" altLang="en-US" b="1" dirty="0"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sym typeface="Wingdings" panose="05000000000000000000" pitchFamily="2" charset="2"/>
              </a:rPr>
              <a:t>分）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1" dirty="0"/>
              <a:t>自选一个较新的计算机视觉任务（问题）及较新的方法的复现和讨论，辩证的分析方法的优劣，给出改进思路。</a:t>
            </a:r>
            <a:endParaRPr lang="en-US" altLang="zh-CN" b="1" dirty="0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1" dirty="0"/>
              <a:t>（最好是近两年发表在</a:t>
            </a:r>
            <a:r>
              <a:rPr lang="en-US" altLang="zh-CN" b="1" dirty="0"/>
              <a:t>PAMI,IJCV,TIP,TNNLS,TMM,CVPR,ICCV,ECCV,AAAI,IJCAI,NIPS,ICML,ICLR</a:t>
            </a:r>
            <a:r>
              <a:rPr lang="zh-CN" altLang="en-US" b="1" dirty="0"/>
              <a:t>。。。。等期刊会议的工作）</a:t>
            </a:r>
            <a:endParaRPr lang="en-US" altLang="zh-CN" b="1" dirty="0"/>
          </a:p>
          <a:p>
            <a:pPr marL="0" lvl="1" indent="0">
              <a:lnSpc>
                <a:spcPct val="120000"/>
              </a:lnSpc>
              <a:buNone/>
            </a:pPr>
            <a:endParaRPr lang="en-US" altLang="zh-CN" b="1" dirty="0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1" dirty="0"/>
              <a:t>其他要求：</a:t>
            </a:r>
            <a:endParaRPr lang="en-US" altLang="zh-CN" b="1" dirty="0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报告要求包含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课设完成情况简介，类似一篇论文的摘要，介绍自己都做了什么，总结下结果怎样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关键代码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或许代码量过大，且非原创性内容，不需要将代码附在报告中，请给云盘链接或</a:t>
            </a:r>
            <a:r>
              <a:rPr lang="en-US" altLang="zh-CN" dirty="0" err="1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链接做评分参考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实验设置（数据集使用细节、参数设置、实验过程等细节）、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可视化及定量实验结果展示及说明，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zh-CN" altLang="en-US" dirty="0">
                <a:solidFill>
                  <a:srgbClr val="FF0000"/>
                </a:solidFill>
              </a:rPr>
              <a:t>对实验结果（定性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定量）现象的原理性分析，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6 </a:t>
            </a:r>
            <a:r>
              <a:rPr lang="zh-CN" altLang="en-US" dirty="0">
                <a:solidFill>
                  <a:srgbClr val="FF0000"/>
                </a:solidFill>
              </a:rPr>
              <a:t>结论与总结。三个题均以此结构来完成。篇幅不限。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最后可以另附课程心得。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雷同大作业将严重影响成绩，严重雷同或将取消成绩。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en-US" altLang="zh-CN" dirty="0">
                <a:solidFill>
                  <a:srgbClr val="FF0000"/>
                </a:solidFill>
              </a:rPr>
              <a:t>1-3</a:t>
            </a:r>
            <a:r>
              <a:rPr lang="zh-CN" altLang="en-US" dirty="0">
                <a:solidFill>
                  <a:srgbClr val="FF0000"/>
                </a:solidFill>
              </a:rPr>
              <a:t>人一组。多人请写清分工。原则上，多人组队要求更高。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最后一周两次课将组织课设展示和讲解，介绍自己工作的同学将被酌情加分。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请于最后一次课结束当天为最终提交日期，将报告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（文件名注明姓名）发送至指定邮箱。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4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750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期末大作业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ld</dc:creator>
  <cp:lastModifiedBy>栋 梁</cp:lastModifiedBy>
  <cp:revision>36</cp:revision>
  <dcterms:created xsi:type="dcterms:W3CDTF">2022-04-13T12:29:22Z</dcterms:created>
  <dcterms:modified xsi:type="dcterms:W3CDTF">2024-04-17T05:45:24Z</dcterms:modified>
</cp:coreProperties>
</file>