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a12960123_0_0:notes"/>
          <p:cNvSpPr/>
          <p:nvPr>
            <p:ph idx="2" type="sldImg"/>
          </p:nvPr>
        </p:nvSpPr>
        <p:spPr>
          <a:xfrm>
            <a:off x="-253513" y="685800"/>
            <a:ext cx="609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4a12960123_0_0:notes"/>
          <p:cNvSpPr txBox="1"/>
          <p:nvPr>
            <p:ph idx="1" type="body"/>
          </p:nvPr>
        </p:nvSpPr>
        <p:spPr>
          <a:xfrm>
            <a:off x="369711" y="4343400"/>
            <a:ext cx="6065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chronic comic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25 pages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7" name="Google Shape;137;g4a12960123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a12960123_0_372:notes"/>
          <p:cNvSpPr txBox="1"/>
          <p:nvPr>
            <p:ph idx="1" type="body"/>
          </p:nvPr>
        </p:nvSpPr>
        <p:spPr>
          <a:xfrm>
            <a:off x="369711" y="4343400"/>
            <a:ext cx="6065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4a12960123_0_372:notes"/>
          <p:cNvSpPr/>
          <p:nvPr>
            <p:ph idx="2" type="sldImg"/>
          </p:nvPr>
        </p:nvSpPr>
        <p:spPr>
          <a:xfrm>
            <a:off x="-253513" y="685800"/>
            <a:ext cx="609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a12960123_0_379:notes"/>
          <p:cNvSpPr txBox="1"/>
          <p:nvPr>
            <p:ph idx="1" type="body"/>
          </p:nvPr>
        </p:nvSpPr>
        <p:spPr>
          <a:xfrm>
            <a:off x="369711" y="4343400"/>
            <a:ext cx="6065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4a12960123_0_379:notes"/>
          <p:cNvSpPr/>
          <p:nvPr>
            <p:ph idx="2" type="sldImg"/>
          </p:nvPr>
        </p:nvSpPr>
        <p:spPr>
          <a:xfrm>
            <a:off x="-253513" y="685800"/>
            <a:ext cx="609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a12960123_0_385:notes"/>
          <p:cNvSpPr txBox="1"/>
          <p:nvPr>
            <p:ph idx="1" type="body"/>
          </p:nvPr>
        </p:nvSpPr>
        <p:spPr>
          <a:xfrm>
            <a:off x="369711" y="4343400"/>
            <a:ext cx="6065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4a12960123_0_385:notes"/>
          <p:cNvSpPr/>
          <p:nvPr>
            <p:ph idx="2" type="sldImg"/>
          </p:nvPr>
        </p:nvSpPr>
        <p:spPr>
          <a:xfrm>
            <a:off x="-253513" y="685800"/>
            <a:ext cx="609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a12960123_0_103:notes"/>
          <p:cNvSpPr/>
          <p:nvPr>
            <p:ph idx="2" type="sldImg"/>
          </p:nvPr>
        </p:nvSpPr>
        <p:spPr>
          <a:xfrm>
            <a:off x="-253513" y="685800"/>
            <a:ext cx="609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4a12960123_0_103:notes"/>
          <p:cNvSpPr txBox="1"/>
          <p:nvPr>
            <p:ph idx="1" type="body"/>
          </p:nvPr>
        </p:nvSpPr>
        <p:spPr>
          <a:xfrm>
            <a:off x="369711" y="4343400"/>
            <a:ext cx="6065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4a12960123_0_10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a12960123_0_216:notes"/>
          <p:cNvSpPr txBox="1"/>
          <p:nvPr>
            <p:ph idx="1" type="body"/>
          </p:nvPr>
        </p:nvSpPr>
        <p:spPr>
          <a:xfrm>
            <a:off x="369711" y="4343400"/>
            <a:ext cx="6065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4a12960123_0_216:notes"/>
          <p:cNvSpPr/>
          <p:nvPr>
            <p:ph idx="2" type="sldImg"/>
          </p:nvPr>
        </p:nvSpPr>
        <p:spPr>
          <a:xfrm>
            <a:off x="-253513" y="685800"/>
            <a:ext cx="609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a12960123_0_331:notes"/>
          <p:cNvSpPr txBox="1"/>
          <p:nvPr>
            <p:ph idx="1" type="body"/>
          </p:nvPr>
        </p:nvSpPr>
        <p:spPr>
          <a:xfrm>
            <a:off x="369711" y="4343400"/>
            <a:ext cx="6065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4a12960123_0_331:notes"/>
          <p:cNvSpPr/>
          <p:nvPr>
            <p:ph idx="2" type="sldImg"/>
          </p:nvPr>
        </p:nvSpPr>
        <p:spPr>
          <a:xfrm>
            <a:off x="-253513" y="685800"/>
            <a:ext cx="609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a12960123_0_339:notes"/>
          <p:cNvSpPr txBox="1"/>
          <p:nvPr>
            <p:ph idx="1" type="body"/>
          </p:nvPr>
        </p:nvSpPr>
        <p:spPr>
          <a:xfrm>
            <a:off x="369711" y="4343400"/>
            <a:ext cx="6065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4a12960123_0_339:notes"/>
          <p:cNvSpPr/>
          <p:nvPr>
            <p:ph idx="2" type="sldImg"/>
          </p:nvPr>
        </p:nvSpPr>
        <p:spPr>
          <a:xfrm>
            <a:off x="-253513" y="685800"/>
            <a:ext cx="609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a12960123_0_346:notes"/>
          <p:cNvSpPr txBox="1"/>
          <p:nvPr>
            <p:ph idx="1" type="body"/>
          </p:nvPr>
        </p:nvSpPr>
        <p:spPr>
          <a:xfrm>
            <a:off x="369711" y="4343400"/>
            <a:ext cx="6065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4a12960123_0_346:notes"/>
          <p:cNvSpPr/>
          <p:nvPr>
            <p:ph idx="2" type="sldImg"/>
          </p:nvPr>
        </p:nvSpPr>
        <p:spPr>
          <a:xfrm>
            <a:off x="-253513" y="685800"/>
            <a:ext cx="609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a12960123_0_352:notes"/>
          <p:cNvSpPr txBox="1"/>
          <p:nvPr>
            <p:ph idx="1" type="body"/>
          </p:nvPr>
        </p:nvSpPr>
        <p:spPr>
          <a:xfrm>
            <a:off x="369711" y="4343400"/>
            <a:ext cx="6065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4a12960123_0_352:notes"/>
          <p:cNvSpPr/>
          <p:nvPr>
            <p:ph idx="2" type="sldImg"/>
          </p:nvPr>
        </p:nvSpPr>
        <p:spPr>
          <a:xfrm>
            <a:off x="-253513" y="685800"/>
            <a:ext cx="609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a12960123_0_358:notes"/>
          <p:cNvSpPr txBox="1"/>
          <p:nvPr>
            <p:ph idx="1" type="body"/>
          </p:nvPr>
        </p:nvSpPr>
        <p:spPr>
          <a:xfrm>
            <a:off x="369711" y="4343400"/>
            <a:ext cx="6065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4a12960123_0_358:notes"/>
          <p:cNvSpPr/>
          <p:nvPr>
            <p:ph idx="2" type="sldImg"/>
          </p:nvPr>
        </p:nvSpPr>
        <p:spPr>
          <a:xfrm>
            <a:off x="-253513" y="685800"/>
            <a:ext cx="609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a12960123_0_365:notes"/>
          <p:cNvSpPr txBox="1"/>
          <p:nvPr>
            <p:ph idx="1" type="body"/>
          </p:nvPr>
        </p:nvSpPr>
        <p:spPr>
          <a:xfrm>
            <a:off x="369711" y="4343400"/>
            <a:ext cx="6065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4a12960123_0_365:notes"/>
          <p:cNvSpPr/>
          <p:nvPr>
            <p:ph idx="2" type="sldImg"/>
          </p:nvPr>
        </p:nvSpPr>
        <p:spPr>
          <a:xfrm>
            <a:off x="-253513" y="685800"/>
            <a:ext cx="609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1143001" y="841774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1143001" y="2701533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628651" y="476727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3028954" y="476727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6457957" y="476727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/>
        <p:spPr>
          <a:xfrm>
            <a:off x="1191" y="1191"/>
            <a:ext cx="1200" cy="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65" name="Google Shape;65;p15"/>
          <p:cNvSpPr/>
          <p:nvPr/>
        </p:nvSpPr>
        <p:spPr>
          <a:xfrm>
            <a:off x="0" y="5093345"/>
            <a:ext cx="9144000" cy="50100"/>
          </a:xfrm>
          <a:prstGeom prst="rect">
            <a:avLst/>
          </a:prstGeom>
          <a:gradFill>
            <a:gsLst>
              <a:gs pos="0">
                <a:schemeClr val="accent3"/>
              </a:gs>
              <a:gs pos="51000">
                <a:schemeClr val="accent4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8598801" y="4788985"/>
            <a:ext cx="294000" cy="354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251255" y="382790"/>
            <a:ext cx="86415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700"/>
              <a:buFont typeface="Calibri"/>
              <a:buNone/>
              <a:defRPr b="0" i="0" sz="27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251255" y="1212087"/>
            <a:ext cx="8641500" cy="3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984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251255" y="483915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3028954" y="4839151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598801" y="4839151"/>
            <a:ext cx="29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buNone/>
              <a:defRPr sz="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buNone/>
              <a:defRPr sz="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buNone/>
              <a:defRPr sz="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buNone/>
              <a:defRPr sz="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buNone/>
              <a:defRPr sz="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buNone/>
              <a:defRPr sz="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buNone/>
              <a:defRPr sz="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buNone/>
              <a:defRPr sz="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251255" y="239562"/>
            <a:ext cx="5952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846443" y="239562"/>
            <a:ext cx="162000" cy="6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1170471" y="239562"/>
            <a:ext cx="162000" cy="63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1008456" y="239562"/>
            <a:ext cx="162000" cy="6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5"/>
          <p:cNvSpPr txBox="1"/>
          <p:nvPr>
            <p:ph idx="2" type="body"/>
          </p:nvPr>
        </p:nvSpPr>
        <p:spPr>
          <a:xfrm>
            <a:off x="251255" y="751279"/>
            <a:ext cx="8641500" cy="2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14">
          <p15:clr>
            <a:srgbClr val="FBAE40"/>
          </p15:clr>
        </p15:guide>
        <p15:guide id="2" pos="158">
          <p15:clr>
            <a:srgbClr val="FBAE40"/>
          </p15:clr>
        </p15:guide>
        <p15:guide id="3" pos="5602">
          <p15:clr>
            <a:srgbClr val="FBAE40"/>
          </p15:clr>
        </p15:guide>
        <p15:guide id="4" orient="horz" pos="68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idx="10" type="dt"/>
          </p:nvPr>
        </p:nvSpPr>
        <p:spPr>
          <a:xfrm>
            <a:off x="628651" y="476727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6"/>
          <p:cNvSpPr txBox="1"/>
          <p:nvPr>
            <p:ph idx="11" type="ftr"/>
          </p:nvPr>
        </p:nvSpPr>
        <p:spPr>
          <a:xfrm>
            <a:off x="3028954" y="476727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6457957" y="476727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623888" y="1282306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623888" y="3442104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0" type="dt"/>
          </p:nvPr>
        </p:nvSpPr>
        <p:spPr>
          <a:xfrm>
            <a:off x="628651" y="476727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11" type="ftr"/>
          </p:nvPr>
        </p:nvSpPr>
        <p:spPr>
          <a:xfrm>
            <a:off x="3028954" y="476727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6457957" y="476727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628651" y="1369222"/>
            <a:ext cx="3886200" cy="3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8"/>
          <p:cNvSpPr txBox="1"/>
          <p:nvPr>
            <p:ph idx="2" type="body"/>
          </p:nvPr>
        </p:nvSpPr>
        <p:spPr>
          <a:xfrm>
            <a:off x="4629155" y="1369222"/>
            <a:ext cx="3886200" cy="3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8"/>
          <p:cNvSpPr txBox="1"/>
          <p:nvPr>
            <p:ph idx="10" type="dt"/>
          </p:nvPr>
        </p:nvSpPr>
        <p:spPr>
          <a:xfrm>
            <a:off x="628651" y="476727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11" type="ftr"/>
          </p:nvPr>
        </p:nvSpPr>
        <p:spPr>
          <a:xfrm>
            <a:off x="3028954" y="476727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6457957" y="476727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629842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629842" y="1260874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629842" y="1878810"/>
            <a:ext cx="38682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9"/>
          <p:cNvSpPr txBox="1"/>
          <p:nvPr>
            <p:ph idx="3" type="body"/>
          </p:nvPr>
        </p:nvSpPr>
        <p:spPr>
          <a:xfrm>
            <a:off x="4629155" y="1260874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9"/>
          <p:cNvSpPr txBox="1"/>
          <p:nvPr>
            <p:ph idx="4" type="body"/>
          </p:nvPr>
        </p:nvSpPr>
        <p:spPr>
          <a:xfrm>
            <a:off x="4629155" y="1878810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9"/>
          <p:cNvSpPr txBox="1"/>
          <p:nvPr>
            <p:ph idx="10" type="dt"/>
          </p:nvPr>
        </p:nvSpPr>
        <p:spPr>
          <a:xfrm>
            <a:off x="628651" y="476727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19"/>
          <p:cNvSpPr txBox="1"/>
          <p:nvPr>
            <p:ph idx="11" type="ftr"/>
          </p:nvPr>
        </p:nvSpPr>
        <p:spPr>
          <a:xfrm>
            <a:off x="3028954" y="476727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6457957" y="476727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5" name="Google Shape;105;p20"/>
          <p:cNvSpPr txBox="1"/>
          <p:nvPr>
            <p:ph idx="10" type="dt"/>
          </p:nvPr>
        </p:nvSpPr>
        <p:spPr>
          <a:xfrm>
            <a:off x="628651" y="476727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20"/>
          <p:cNvSpPr txBox="1"/>
          <p:nvPr>
            <p:ph idx="11" type="ftr"/>
          </p:nvPr>
        </p:nvSpPr>
        <p:spPr>
          <a:xfrm>
            <a:off x="3028954" y="476727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6457957" y="476727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629842" y="342901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887395" y="740570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810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21"/>
          <p:cNvSpPr txBox="1"/>
          <p:nvPr>
            <p:ph idx="2" type="body"/>
          </p:nvPr>
        </p:nvSpPr>
        <p:spPr>
          <a:xfrm>
            <a:off x="629842" y="1543053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21"/>
          <p:cNvSpPr txBox="1"/>
          <p:nvPr>
            <p:ph idx="10" type="dt"/>
          </p:nvPr>
        </p:nvSpPr>
        <p:spPr>
          <a:xfrm>
            <a:off x="628651" y="476727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21"/>
          <p:cNvSpPr txBox="1"/>
          <p:nvPr>
            <p:ph idx="11" type="ftr"/>
          </p:nvPr>
        </p:nvSpPr>
        <p:spPr>
          <a:xfrm>
            <a:off x="3028954" y="476727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6457957" y="476727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629842" y="342901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17" name="Google Shape;117;p22"/>
          <p:cNvSpPr/>
          <p:nvPr>
            <p:ph idx="2" type="pic"/>
          </p:nvPr>
        </p:nvSpPr>
        <p:spPr>
          <a:xfrm>
            <a:off x="3887395" y="740570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629842" y="1543053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22"/>
          <p:cNvSpPr txBox="1"/>
          <p:nvPr>
            <p:ph idx="10" type="dt"/>
          </p:nvPr>
        </p:nvSpPr>
        <p:spPr>
          <a:xfrm>
            <a:off x="628651" y="476727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22"/>
          <p:cNvSpPr txBox="1"/>
          <p:nvPr>
            <p:ph idx="11" type="ftr"/>
          </p:nvPr>
        </p:nvSpPr>
        <p:spPr>
          <a:xfrm>
            <a:off x="3028954" y="476727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6457957" y="476727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 rot="5400000">
            <a:off x="2940159" y="-942278"/>
            <a:ext cx="32637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Google Shape;125;p23"/>
          <p:cNvSpPr txBox="1"/>
          <p:nvPr>
            <p:ph idx="10" type="dt"/>
          </p:nvPr>
        </p:nvSpPr>
        <p:spPr>
          <a:xfrm>
            <a:off x="628651" y="476727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Google Shape;126;p23"/>
          <p:cNvSpPr txBox="1"/>
          <p:nvPr>
            <p:ph idx="11" type="ftr"/>
          </p:nvPr>
        </p:nvSpPr>
        <p:spPr>
          <a:xfrm>
            <a:off x="3028954" y="476727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6457957" y="476727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 rot="5400000">
            <a:off x="5350209" y="1467394"/>
            <a:ext cx="43587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 rot="5400000">
            <a:off x="1349632" y="-447206"/>
            <a:ext cx="43587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24"/>
          <p:cNvSpPr txBox="1"/>
          <p:nvPr>
            <p:ph idx="10" type="dt"/>
          </p:nvPr>
        </p:nvSpPr>
        <p:spPr>
          <a:xfrm>
            <a:off x="628651" y="476727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24"/>
          <p:cNvSpPr txBox="1"/>
          <p:nvPr>
            <p:ph idx="11" type="ftr"/>
          </p:nvPr>
        </p:nvSpPr>
        <p:spPr>
          <a:xfrm>
            <a:off x="3028954" y="476727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p24"/>
          <p:cNvSpPr txBox="1"/>
          <p:nvPr>
            <p:ph idx="12" type="sldNum"/>
          </p:nvPr>
        </p:nvSpPr>
        <p:spPr>
          <a:xfrm>
            <a:off x="6457957" y="476727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/>
        <p:spPr>
          <a:xfrm>
            <a:off x="1191" y="1191"/>
            <a:ext cx="1200" cy="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52" name="Google Shape;52;p13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628651" y="1369222"/>
            <a:ext cx="7886700" cy="3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628651" y="476727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3028954" y="476727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6457957" y="476727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5"/>
          <p:cNvPicPr preferRelativeResize="0"/>
          <p:nvPr/>
        </p:nvPicPr>
        <p:blipFill rotWithShape="1">
          <a:blip r:embed="rId3">
            <a:alphaModFix/>
          </a:blip>
          <a:srcRect b="0" l="0" r="0" t="9966"/>
          <a:stretch/>
        </p:blipFill>
        <p:spPr>
          <a:xfrm>
            <a:off x="-1" y="0"/>
            <a:ext cx="9143651" cy="514350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5"/>
          <p:cNvSpPr/>
          <p:nvPr/>
        </p:nvSpPr>
        <p:spPr>
          <a:xfrm>
            <a:off x="-23613" y="0"/>
            <a:ext cx="9167700" cy="5142300"/>
          </a:xfrm>
          <a:prstGeom prst="rect">
            <a:avLst/>
          </a:prstGeom>
          <a:solidFill>
            <a:schemeClr val="lt1">
              <a:alpha val="898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5"/>
          <p:cNvSpPr/>
          <p:nvPr/>
        </p:nvSpPr>
        <p:spPr>
          <a:xfrm>
            <a:off x="2747753" y="0"/>
            <a:ext cx="5034406" cy="5143500"/>
          </a:xfrm>
          <a:custGeom>
            <a:rect b="b" l="l" r="r" t="t"/>
            <a:pathLst>
              <a:path extrusionOk="0" h="6858000" w="6712542">
                <a:moveTo>
                  <a:pt x="0" y="0"/>
                </a:moveTo>
                <a:lnTo>
                  <a:pt x="621213" y="0"/>
                </a:lnTo>
                <a:lnTo>
                  <a:pt x="6712542" y="6858000"/>
                </a:lnTo>
                <a:lnTo>
                  <a:pt x="6091329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AED8EF">
              <a:alpha val="6000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5"/>
          <p:cNvSpPr/>
          <p:nvPr/>
        </p:nvSpPr>
        <p:spPr>
          <a:xfrm>
            <a:off x="-23613" y="-2987662"/>
            <a:ext cx="7070100" cy="8131200"/>
          </a:xfrm>
          <a:prstGeom prst="rtTriangle">
            <a:avLst/>
          </a:prstGeom>
          <a:gradFill>
            <a:gsLst>
              <a:gs pos="0">
                <a:schemeClr val="accent3"/>
              </a:gs>
              <a:gs pos="42000">
                <a:schemeClr val="accent4"/>
              </a:gs>
              <a:gs pos="100000">
                <a:schemeClr val="accent2"/>
              </a:gs>
            </a:gsLst>
            <a:lin ang="16200038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5"/>
          <p:cNvSpPr txBox="1"/>
          <p:nvPr/>
        </p:nvSpPr>
        <p:spPr>
          <a:xfrm>
            <a:off x="-857225" y="2498383"/>
            <a:ext cx="6531000" cy="12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MA615 Final Project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Zillow Home Value Analysis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357074" y="3582988"/>
            <a:ext cx="5034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5" name="Google Shape;145;p25"/>
          <p:cNvCxnSpPr/>
          <p:nvPr/>
        </p:nvCxnSpPr>
        <p:spPr>
          <a:xfrm>
            <a:off x="689379" y="3539937"/>
            <a:ext cx="3415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lg" w="lg" type="diamond"/>
          </a:ln>
        </p:spPr>
      </p:cxnSp>
      <p:sp>
        <p:nvSpPr>
          <p:cNvPr id="146" name="Google Shape;146;p25"/>
          <p:cNvSpPr/>
          <p:nvPr/>
        </p:nvSpPr>
        <p:spPr>
          <a:xfrm>
            <a:off x="-1929895" y="4698707"/>
            <a:ext cx="1691700" cy="1371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5"/>
          <p:cNvSpPr/>
          <p:nvPr/>
        </p:nvSpPr>
        <p:spPr>
          <a:xfrm flipH="1">
            <a:off x="-1824394" y="130614"/>
            <a:ext cx="1691700" cy="137100"/>
          </a:xfrm>
          <a:prstGeom prst="roundRect">
            <a:avLst>
              <a:gd fmla="val 16667" name="adj"/>
            </a:avLst>
          </a:prstGeom>
          <a:solidFill>
            <a:srgbClr val="009CD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5"/>
          <p:cNvSpPr/>
          <p:nvPr/>
        </p:nvSpPr>
        <p:spPr>
          <a:xfrm flipH="1">
            <a:off x="-978513" y="336307"/>
            <a:ext cx="954900" cy="137100"/>
          </a:xfrm>
          <a:prstGeom prst="roundRect">
            <a:avLst>
              <a:gd fmla="val 16667" name="adj"/>
            </a:avLst>
          </a:prstGeom>
          <a:solidFill>
            <a:srgbClr val="009CD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5"/>
          <p:cNvSpPr/>
          <p:nvPr/>
        </p:nvSpPr>
        <p:spPr>
          <a:xfrm>
            <a:off x="-635101" y="4360910"/>
            <a:ext cx="511500" cy="1371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0100" y="267725"/>
            <a:ext cx="1700788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/>
          <p:nvPr/>
        </p:nvSpPr>
        <p:spPr>
          <a:xfrm>
            <a:off x="274425" y="4025375"/>
            <a:ext cx="46629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Author: Chaoqun Yin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Date: 12/12/2018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type="title"/>
          </p:nvPr>
        </p:nvSpPr>
        <p:spPr>
          <a:xfrm>
            <a:off x="251255" y="382790"/>
            <a:ext cx="86415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700"/>
              <a:buFont typeface="Calibri"/>
              <a:buNone/>
            </a:pPr>
            <a:r>
              <a:rPr lang="zh-CN"/>
              <a:t>EDA</a:t>
            </a:r>
            <a:endParaRPr/>
          </a:p>
        </p:txBody>
      </p:sp>
      <p:pic>
        <p:nvPicPr>
          <p:cNvPr id="228" name="Google Shape;22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225" y="382800"/>
            <a:ext cx="7441527" cy="46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/>
          <p:nvPr>
            <p:ph type="title"/>
          </p:nvPr>
        </p:nvSpPr>
        <p:spPr>
          <a:xfrm>
            <a:off x="251255" y="382790"/>
            <a:ext cx="86415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700"/>
              <a:buFont typeface="Calibri"/>
              <a:buNone/>
            </a:pPr>
            <a:r>
              <a:rPr lang="zh-CN"/>
              <a:t>Prediction: Prophet</a:t>
            </a:r>
            <a:endParaRPr/>
          </a:p>
        </p:txBody>
      </p:sp>
      <p:pic>
        <p:nvPicPr>
          <p:cNvPr id="234" name="Google Shape;23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775" y="756601"/>
            <a:ext cx="6386151" cy="4333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/>
          <p:nvPr>
            <p:ph type="title"/>
          </p:nvPr>
        </p:nvSpPr>
        <p:spPr>
          <a:xfrm>
            <a:off x="251255" y="382790"/>
            <a:ext cx="86415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700"/>
              <a:buFont typeface="Calibri"/>
              <a:buNone/>
            </a:pPr>
            <a:r>
              <a:rPr lang="zh-CN"/>
              <a:t>Prediction: ARIMA</a:t>
            </a:r>
            <a:endParaRPr/>
          </a:p>
        </p:txBody>
      </p:sp>
      <p:pic>
        <p:nvPicPr>
          <p:cNvPr id="240" name="Google Shape;24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750" y="816575"/>
            <a:ext cx="7118776" cy="422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7225" y="222875"/>
            <a:ext cx="3009546" cy="69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251255" y="382790"/>
            <a:ext cx="86415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700"/>
              <a:buFont typeface="Calibri"/>
              <a:buNone/>
            </a:pPr>
            <a:r>
              <a:rPr b="0" i="0" lang="zh-CN" sz="27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Contents</a:t>
            </a:r>
            <a:endParaRPr/>
          </a:p>
        </p:txBody>
      </p:sp>
      <p:sp>
        <p:nvSpPr>
          <p:cNvPr id="158" name="Google Shape;158;p26"/>
          <p:cNvSpPr/>
          <p:nvPr/>
        </p:nvSpPr>
        <p:spPr>
          <a:xfrm>
            <a:off x="1100082" y="1430378"/>
            <a:ext cx="426000" cy="4257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399891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 b="1"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6"/>
          <p:cNvSpPr txBox="1"/>
          <p:nvPr/>
        </p:nvSpPr>
        <p:spPr>
          <a:xfrm>
            <a:off x="1679176" y="1493225"/>
            <a:ext cx="2348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1100"/>
          </a:p>
        </p:txBody>
      </p:sp>
      <p:sp>
        <p:nvSpPr>
          <p:cNvPr id="160" name="Google Shape;160;p26"/>
          <p:cNvSpPr/>
          <p:nvPr/>
        </p:nvSpPr>
        <p:spPr>
          <a:xfrm>
            <a:off x="1100082" y="2146025"/>
            <a:ext cx="426000" cy="4257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399891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 b="1"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1679176" y="2208875"/>
            <a:ext cx="2069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 sz="1100"/>
          </a:p>
        </p:txBody>
      </p:sp>
      <p:sp>
        <p:nvSpPr>
          <p:cNvPr id="162" name="Google Shape;162;p26"/>
          <p:cNvSpPr/>
          <p:nvPr/>
        </p:nvSpPr>
        <p:spPr>
          <a:xfrm>
            <a:off x="1100082" y="2861672"/>
            <a:ext cx="426000" cy="4257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399891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 b="1"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1679179" y="2924530"/>
            <a:ext cx="31095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Data Overview</a:t>
            </a:r>
            <a:endParaRPr sz="1100"/>
          </a:p>
        </p:txBody>
      </p:sp>
      <p:sp>
        <p:nvSpPr>
          <p:cNvPr id="164" name="Google Shape;164;p26"/>
          <p:cNvSpPr/>
          <p:nvPr/>
        </p:nvSpPr>
        <p:spPr>
          <a:xfrm>
            <a:off x="4355457" y="1470781"/>
            <a:ext cx="426000" cy="4257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399891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04</a:t>
            </a:r>
            <a:endParaRPr b="1"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6"/>
          <p:cNvSpPr txBox="1"/>
          <p:nvPr/>
        </p:nvSpPr>
        <p:spPr>
          <a:xfrm>
            <a:off x="4934554" y="1533639"/>
            <a:ext cx="31095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EDA</a:t>
            </a:r>
            <a:endParaRPr sz="1100"/>
          </a:p>
        </p:txBody>
      </p:sp>
      <p:cxnSp>
        <p:nvCxnSpPr>
          <p:cNvPr id="166" name="Google Shape;166;p26"/>
          <p:cNvCxnSpPr/>
          <p:nvPr/>
        </p:nvCxnSpPr>
        <p:spPr>
          <a:xfrm>
            <a:off x="1100082" y="2001067"/>
            <a:ext cx="27426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7" name="Google Shape;167;p26"/>
          <p:cNvCxnSpPr/>
          <p:nvPr/>
        </p:nvCxnSpPr>
        <p:spPr>
          <a:xfrm>
            <a:off x="1100082" y="2716714"/>
            <a:ext cx="27426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8" name="Google Shape;168;p26"/>
          <p:cNvCxnSpPr/>
          <p:nvPr/>
        </p:nvCxnSpPr>
        <p:spPr>
          <a:xfrm>
            <a:off x="1100082" y="3432361"/>
            <a:ext cx="27426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9" name="Google Shape;169;p26"/>
          <p:cNvSpPr/>
          <p:nvPr/>
        </p:nvSpPr>
        <p:spPr>
          <a:xfrm>
            <a:off x="4355462" y="2192378"/>
            <a:ext cx="426000" cy="4257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399891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05</a:t>
            </a:r>
            <a:endParaRPr b="1"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6"/>
          <p:cNvSpPr txBox="1"/>
          <p:nvPr/>
        </p:nvSpPr>
        <p:spPr>
          <a:xfrm>
            <a:off x="4934558" y="2255236"/>
            <a:ext cx="31095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Shiny App</a:t>
            </a:r>
            <a:endParaRPr sz="1100"/>
          </a:p>
        </p:txBody>
      </p:sp>
      <p:sp>
        <p:nvSpPr>
          <p:cNvPr id="171" name="Google Shape;171;p26"/>
          <p:cNvSpPr/>
          <p:nvPr/>
        </p:nvSpPr>
        <p:spPr>
          <a:xfrm>
            <a:off x="4355462" y="2908025"/>
            <a:ext cx="426000" cy="4257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399891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06</a:t>
            </a:r>
            <a:endParaRPr b="1"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6"/>
          <p:cNvSpPr txBox="1"/>
          <p:nvPr/>
        </p:nvSpPr>
        <p:spPr>
          <a:xfrm>
            <a:off x="4934558" y="2970883"/>
            <a:ext cx="31095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Prediction</a:t>
            </a:r>
            <a:endParaRPr sz="1100"/>
          </a:p>
        </p:txBody>
      </p:sp>
      <p:cxnSp>
        <p:nvCxnSpPr>
          <p:cNvPr id="173" name="Google Shape;173;p26"/>
          <p:cNvCxnSpPr/>
          <p:nvPr/>
        </p:nvCxnSpPr>
        <p:spPr>
          <a:xfrm>
            <a:off x="4355462" y="2763067"/>
            <a:ext cx="27426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4" name="Google Shape;174;p26"/>
          <p:cNvCxnSpPr/>
          <p:nvPr/>
        </p:nvCxnSpPr>
        <p:spPr>
          <a:xfrm>
            <a:off x="4355462" y="3478714"/>
            <a:ext cx="27426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5" name="Google Shape;175;p26"/>
          <p:cNvSpPr txBox="1"/>
          <p:nvPr>
            <p:ph idx="12" type="sldNum"/>
          </p:nvPr>
        </p:nvSpPr>
        <p:spPr>
          <a:xfrm>
            <a:off x="8598801" y="4839151"/>
            <a:ext cx="29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8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6" name="Google Shape;176;p26"/>
          <p:cNvCxnSpPr/>
          <p:nvPr/>
        </p:nvCxnSpPr>
        <p:spPr>
          <a:xfrm>
            <a:off x="4355457" y="1971811"/>
            <a:ext cx="27426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251255" y="382790"/>
            <a:ext cx="86415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700"/>
              <a:buFont typeface="Calibri"/>
              <a:buNone/>
            </a:pPr>
            <a:r>
              <a:rPr lang="zh-CN"/>
              <a:t>Introduction: Zillow</a:t>
            </a:r>
            <a:endParaRPr/>
          </a:p>
        </p:txBody>
      </p:sp>
      <p:sp>
        <p:nvSpPr>
          <p:cNvPr id="182" name="Google Shape;182;p27"/>
          <p:cNvSpPr txBox="1"/>
          <p:nvPr/>
        </p:nvSpPr>
        <p:spPr>
          <a:xfrm>
            <a:off x="2997150" y="1151650"/>
            <a:ext cx="5701500" cy="3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zh-CN" sz="1800">
                <a:latin typeface="Calibri"/>
                <a:ea typeface="Calibri"/>
                <a:cs typeface="Calibri"/>
                <a:sym typeface="Calibri"/>
              </a:rPr>
              <a:t>Zillow Group is an online real estate database company that was founded in 2006.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zh-CN" sz="1800">
                <a:latin typeface="Calibri"/>
                <a:ea typeface="Calibri"/>
                <a:cs typeface="Calibri"/>
                <a:sym typeface="Calibri"/>
              </a:rPr>
              <a:t>Zillow has data on 110 million homes across the United States, not just those homes currently for sale.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zh-CN" sz="1800">
                <a:latin typeface="Calibri"/>
                <a:ea typeface="Calibri"/>
                <a:cs typeface="Calibri"/>
                <a:sym typeface="Calibri"/>
              </a:rPr>
              <a:t>Zillow offers several features including value changes of each home in a given time frame (such as one, five, or 10 years), aerial views of homes, and prices of comparable homes in the area.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500" y="1151648"/>
            <a:ext cx="2264112" cy="3190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251255" y="382790"/>
            <a:ext cx="86415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700"/>
              <a:buFont typeface="Calibri"/>
              <a:buNone/>
            </a:pPr>
            <a:r>
              <a:rPr lang="zh-CN"/>
              <a:t>Objectives</a:t>
            </a:r>
            <a:endParaRPr/>
          </a:p>
        </p:txBody>
      </p:sp>
      <p:sp>
        <p:nvSpPr>
          <p:cNvPr id="189" name="Google Shape;189;p28"/>
          <p:cNvSpPr txBox="1"/>
          <p:nvPr/>
        </p:nvSpPr>
        <p:spPr>
          <a:xfrm>
            <a:off x="4816775" y="1564050"/>
            <a:ext cx="3941700" cy="3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zh-CN" sz="1800">
                <a:latin typeface="Calibri"/>
                <a:ea typeface="Calibri"/>
                <a:cs typeface="Calibri"/>
                <a:sym typeface="Calibri"/>
              </a:rPr>
              <a:t>Dig into the prices of ZHVI(Zillow Home Value Index) in different states and analysis the trend of the prices.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zh-CN" sz="1800">
                <a:latin typeface="Calibri"/>
                <a:ea typeface="Calibri"/>
                <a:cs typeface="Calibri"/>
                <a:sym typeface="Calibri"/>
              </a:rPr>
              <a:t>Visualize the outcomes of the analysis of the price.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zh-CN" sz="1800">
                <a:latin typeface="Calibri"/>
                <a:ea typeface="Calibri"/>
                <a:cs typeface="Calibri"/>
                <a:sym typeface="Calibri"/>
              </a:rPr>
              <a:t>Make Prediction for housing prices.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250" y="1345675"/>
            <a:ext cx="4386625" cy="29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251255" y="382790"/>
            <a:ext cx="86415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700"/>
              <a:buFont typeface="Calibri"/>
              <a:buNone/>
            </a:pPr>
            <a:r>
              <a:rPr lang="zh-CN"/>
              <a:t>Data Overview</a:t>
            </a:r>
            <a:endParaRPr/>
          </a:p>
        </p:txBody>
      </p:sp>
      <p:pic>
        <p:nvPicPr>
          <p:cNvPr id="196" name="Google Shape;1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100" y="897675"/>
            <a:ext cx="7926751" cy="3978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251255" y="382790"/>
            <a:ext cx="86415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700"/>
              <a:buFont typeface="Calibri"/>
              <a:buNone/>
            </a:pPr>
            <a:r>
              <a:rPr lang="zh-CN"/>
              <a:t>Data Overview: Benford’s Law</a:t>
            </a:r>
            <a:endParaRPr/>
          </a:p>
        </p:txBody>
      </p:sp>
      <p:pic>
        <p:nvPicPr>
          <p:cNvPr id="202" name="Google Shape;20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175" y="816565"/>
            <a:ext cx="6706323" cy="4082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251255" y="382790"/>
            <a:ext cx="86415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700"/>
              <a:buFont typeface="Calibri"/>
              <a:buNone/>
            </a:pPr>
            <a:r>
              <a:rPr lang="zh-CN"/>
              <a:t>Data Overview: Distribution of Prices</a:t>
            </a:r>
            <a:endParaRPr/>
          </a:p>
        </p:txBody>
      </p:sp>
      <p:pic>
        <p:nvPicPr>
          <p:cNvPr id="208" name="Google Shape;20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6800" y="884740"/>
            <a:ext cx="6561124" cy="4082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251255" y="382790"/>
            <a:ext cx="86415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700"/>
              <a:buFont typeface="Calibri"/>
              <a:buNone/>
            </a:pPr>
            <a:r>
              <a:rPr lang="zh-CN"/>
              <a:t>EDA</a:t>
            </a:r>
            <a:endParaRPr/>
          </a:p>
        </p:txBody>
      </p:sp>
      <p:pic>
        <p:nvPicPr>
          <p:cNvPr id="214" name="Google Shape;21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2350" y="756600"/>
            <a:ext cx="5934252" cy="3974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248" y="816577"/>
            <a:ext cx="3076200" cy="2281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251255" y="382790"/>
            <a:ext cx="86415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700"/>
              <a:buFont typeface="Calibri"/>
              <a:buNone/>
            </a:pPr>
            <a:r>
              <a:rPr lang="zh-CN"/>
              <a:t>EDA</a:t>
            </a:r>
            <a:endParaRPr/>
          </a:p>
        </p:txBody>
      </p:sp>
      <p:pic>
        <p:nvPicPr>
          <p:cNvPr id="221" name="Google Shape;22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8990"/>
            <a:ext cx="5940564" cy="4082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8275" y="756600"/>
            <a:ext cx="3447599" cy="235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2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9244C"/>
      </a:accent1>
      <a:accent2>
        <a:srgbClr val="B0E900"/>
      </a:accent2>
      <a:accent3>
        <a:srgbClr val="09244C"/>
      </a:accent3>
      <a:accent4>
        <a:srgbClr val="009CDA"/>
      </a:accent4>
      <a:accent5>
        <a:srgbClr val="AED8EF"/>
      </a:accent5>
      <a:accent6>
        <a:srgbClr val="D0CECE"/>
      </a:accent6>
      <a:hlink>
        <a:srgbClr val="3F3F3F"/>
      </a:hlink>
      <a:folHlink>
        <a:srgbClr val="D6DCE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