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9" r:id="rId6"/>
    <p:sldId id="27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1" r:id="rId16"/>
    <p:sldId id="25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6D26B-F412-F583-5BA7-4E5265CF5BC2}" v="260" dt="2024-11-19T16:12:3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0C0-A6B3-E40D-429E-EF6FB07E3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35217-6DD1-8707-198F-C44963C2B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1072-4DF9-B84F-7B27-9921E2B1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57D6-19F9-EB4B-8560-7EB7871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D685-1940-177F-86F0-BAC8568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6F1F-F43B-67E6-848B-BBB18C35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3404D-4EA6-EE13-8DE3-E10AB174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1390-32DD-F8E6-C4DA-948D0F3E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0CFD-5C13-019D-5A7C-299EFA1D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4910-1EF9-E68B-DF69-2FA76B10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10273-8190-09AB-A42C-4D8377685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171D-A36D-13ED-44AB-268890E9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C989-6743-D325-B0C5-92029B4B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262-A480-D151-BFA3-9D9CA08D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2EA4-D0EC-3945-9420-CA2712B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0C15-7977-1DC7-5435-0D109EE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44A8-3B13-0142-31F6-8BD8CDB4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4398-696F-8C2E-B6C6-2ED5F78A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8839-5D2A-96EA-1ACB-0F322D8D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244E-8FD3-BA81-0C7B-B463C8F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5A98-2090-B109-C22C-C1D5F283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C853-7202-BCC6-42EB-F6DD59B3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0091-C412-9AF2-76CA-8B168ADE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5C10-1A9F-DB20-18D2-7258A477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F90C-95EB-D964-BB6D-568DF6F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438E-AF13-1ED9-98B5-C946032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1D33-411A-BD9E-A1C8-19794005D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0297B-E965-8C57-99F9-FF40E116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E689-8C03-4199-677E-3A8CC001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21B1-174B-D9BA-2986-112DBE2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F4567-C6E8-D7B2-35BD-78C3E85A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AC74-4FED-6731-56FD-1E4D2CBC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C7672-F037-EB4F-0017-A228999E8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00C86-7C63-7565-D0EA-2DC81402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2434-F5B4-BA65-89DF-FFFDE245A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0E8C1-0B73-CFDF-AF67-8FDDAFDD2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96B39-79D3-C903-457A-6A26562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D0C8E-5681-CDF3-5761-C42A6BA2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D72E0-FB60-B67A-BD0E-CE23AFD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B4A9-B400-9DAC-7A9A-54DEB4B3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B7BD5-51EC-092F-BBE5-0A1FA77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BFE08-C622-A072-DD93-AD4D38C0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AFC1-909D-C4A5-0960-43E4252D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E0A12-F088-9F0D-3C3B-B4C09670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27258-7676-253B-0C8E-D182B7A4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4FFB-023E-C795-69D1-908D4FB5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7E2F-B7F9-39AD-9F5A-E237761E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0100-DDC1-EFAC-34AA-7BF32FA6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1DDED-A088-66F1-4710-0CC22B29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8A65-A223-48C5-CD99-95460AC9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95977-7422-79B2-C5F9-C3A218D2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B598-E117-2402-1926-F70CA9B8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F30-08D3-D051-891A-CF34AF99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D0002-E766-5A82-2F91-3C267321F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AB594-611D-B016-D03A-FB41CE98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17EDF-E251-D4C9-F507-BD2C799B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6115-5B43-C7C1-FD5B-9DA62FE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E4B4-93BE-495F-9EF9-08BE01DA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B202A-3AC7-1F40-2A46-076CE6DA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B0E3-00DF-8B5F-EE53-CEAAF9ED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FCBA-DDD3-BB4C-44FE-3E6FD7FA1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4FE84-0D96-4F53-8D2F-143EB807926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3F2A-C6D3-4C1D-D562-6B3397200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FEF-1D58-C87F-7E69-14B6C27A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772BF-C99B-44D1-A381-CC6872C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et-started/start-your-journey/hello-wor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F6FA-3673-D145-9663-FF1E2546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6325"/>
            <a:ext cx="9144000" cy="1145349"/>
          </a:xfrm>
        </p:spPr>
        <p:txBody>
          <a:bodyPr/>
          <a:lstStyle/>
          <a:p>
            <a:r>
              <a:rPr lang="en-US" dirty="0"/>
              <a:t>A Brief Overview of</a:t>
            </a: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1610F14D-21E7-ECE0-D752-50637128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38" y="2019755"/>
            <a:ext cx="3211537" cy="1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47BE4-EE7C-180F-4015-006E7F1B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AEF533-BC42-2FB0-C4CA-78A39D4EFE2B}"/>
              </a:ext>
            </a:extLst>
          </p:cNvPr>
          <p:cNvGrpSpPr/>
          <p:nvPr/>
        </p:nvGrpSpPr>
        <p:grpSpPr>
          <a:xfrm>
            <a:off x="-1" y="0"/>
            <a:ext cx="12124061" cy="6663640"/>
            <a:chOff x="-1" y="0"/>
            <a:chExt cx="12124061" cy="66636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731C1C-3D1B-4D86-74AA-F50D6E0A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24061" cy="656157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6FAA0A-D573-F02B-A194-0BE9B2E2B026}"/>
                </a:ext>
              </a:extLst>
            </p:cNvPr>
            <p:cNvSpPr/>
            <p:nvPr/>
          </p:nvSpPr>
          <p:spPr>
            <a:xfrm>
              <a:off x="8521002" y="3577213"/>
              <a:ext cx="3526972" cy="2984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F1E79-7F12-63B5-8A08-1FB0B4F5BEBB}"/>
                </a:ext>
              </a:extLst>
            </p:cNvPr>
            <p:cNvSpPr/>
            <p:nvPr/>
          </p:nvSpPr>
          <p:spPr>
            <a:xfrm>
              <a:off x="8027450" y="5327009"/>
              <a:ext cx="1317886" cy="1336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39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F611-BDE9-2388-3EBD-64A90617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53C77-391A-4DEF-9169-BA8BAA65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2" y="-5240"/>
            <a:ext cx="11304396" cy="68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59DD0-CD57-165B-2E87-AF65BC8D3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F7EFC2-4990-145F-C33A-64BED33910C9}"/>
              </a:ext>
            </a:extLst>
          </p:cNvPr>
          <p:cNvGrpSpPr/>
          <p:nvPr/>
        </p:nvGrpSpPr>
        <p:grpSpPr>
          <a:xfrm>
            <a:off x="510620" y="1"/>
            <a:ext cx="11547402" cy="6749938"/>
            <a:chOff x="510620" y="1"/>
            <a:chExt cx="11547402" cy="67499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2364B9-388B-40D4-D65F-BCAB9B19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620" y="1"/>
              <a:ext cx="10994743" cy="674993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206E8B-9FAE-FAB7-DC67-433C6B058B20}"/>
                </a:ext>
              </a:extLst>
            </p:cNvPr>
            <p:cNvSpPr/>
            <p:nvPr/>
          </p:nvSpPr>
          <p:spPr>
            <a:xfrm>
              <a:off x="9555982" y="211015"/>
              <a:ext cx="2502040" cy="191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55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40FEA-2AFA-8BB4-A045-54BBC1F71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C003F-5166-23B0-1E64-BB1DED4F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8" y="241160"/>
            <a:ext cx="11494865" cy="63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DC16B-B10B-20E7-5526-E1CC45BA0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D946C-43A0-E8BB-E505-198D66CD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" y="502417"/>
            <a:ext cx="11976683" cy="58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5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A7BC-6F0A-F5B1-0B5E-B2F6E8D4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Essential GitHub Jargon I: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7CA5-30A3-E424-1949-721BA717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31"/>
            <a:ext cx="10838688" cy="5366669"/>
          </a:xfrm>
        </p:spPr>
        <p:txBody>
          <a:bodyPr>
            <a:normAutofit/>
          </a:bodyPr>
          <a:lstStyle/>
          <a:p>
            <a:r>
              <a:rPr lang="en-US" b="1" dirty="0">
                <a:cs typeface="Aharoni" panose="020F0502020204030204" pitchFamily="2" charset="-79"/>
              </a:rPr>
              <a:t>Repository</a:t>
            </a:r>
            <a:r>
              <a:rPr lang="en-US" dirty="0">
                <a:cs typeface="Aharoni" panose="020F0502020204030204" pitchFamily="2" charset="-79"/>
              </a:rPr>
              <a:t>:</a:t>
            </a:r>
            <a:r>
              <a:rPr lang="en-US" dirty="0"/>
              <a:t> a GitHub-hosted remote directory (folder) that tracks changes in addition to hosting files. </a:t>
            </a:r>
          </a:p>
          <a:p>
            <a:r>
              <a:rPr lang="en-US" b="1" dirty="0"/>
              <a:t>Fork: </a:t>
            </a:r>
            <a:r>
              <a:rPr lang="en-US" dirty="0"/>
              <a:t>an independent copy of a repository hosted on my account that allows editing locally </a:t>
            </a:r>
            <a:r>
              <a:rPr lang="en-US" i="1" dirty="0"/>
              <a:t>but </a:t>
            </a:r>
            <a:r>
              <a:rPr lang="en-US" dirty="0"/>
              <a:t>not on the original repository. </a:t>
            </a:r>
            <a:endParaRPr lang="en-US" b="1" dirty="0"/>
          </a:p>
          <a:p>
            <a:r>
              <a:rPr lang="en-US" b="1" dirty="0"/>
              <a:t>Clone: </a:t>
            </a:r>
            <a:r>
              <a:rPr lang="en-US" dirty="0"/>
              <a:t>a locally downloaded repository. Edits in a clone can be uploaded back to the repository.</a:t>
            </a:r>
            <a:endParaRPr lang="en-US" b="1" dirty="0"/>
          </a:p>
          <a:p>
            <a:r>
              <a:rPr lang="en-US" b="1" dirty="0"/>
              <a:t>Branch: </a:t>
            </a:r>
            <a:r>
              <a:rPr lang="en-US" dirty="0"/>
              <a:t>a version of a repository that diverges from the main version. Unlike a fork, it is still linked to its original repository. </a:t>
            </a:r>
          </a:p>
          <a:p>
            <a:r>
              <a:rPr lang="en-US" b="1" dirty="0"/>
              <a:t>Commit (n)</a:t>
            </a:r>
            <a:r>
              <a:rPr lang="en-US" dirty="0"/>
              <a:t>:  A “snapshot” of a cloned repository that saves all changes since the last commit. </a:t>
            </a:r>
            <a:r>
              <a:rPr lang="en-US" u="sng" dirty="0"/>
              <a:t>The fundamental unit of version control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9963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1C90A-978B-6D61-1366-84A78301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CDC4-8DBC-9F3C-F819-825D55F9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Essential GitHub Jargon II: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5EC4-2685-D831-9F50-3F134BD8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35"/>
            <a:ext cx="10515600" cy="4076730"/>
          </a:xfrm>
        </p:spPr>
        <p:txBody>
          <a:bodyPr>
            <a:normAutofit/>
          </a:bodyPr>
          <a:lstStyle/>
          <a:p>
            <a:r>
              <a:rPr lang="en-US" b="1" dirty="0"/>
              <a:t>Fetch: </a:t>
            </a:r>
            <a:r>
              <a:rPr lang="en-US" dirty="0"/>
              <a:t> refresh a cloned repository from the server. </a:t>
            </a:r>
            <a:endParaRPr lang="en-US" b="1" dirty="0"/>
          </a:p>
          <a:p>
            <a:r>
              <a:rPr lang="en-US" b="1" dirty="0"/>
              <a:t>Commit (v): </a:t>
            </a:r>
            <a:r>
              <a:rPr lang="en-US" dirty="0"/>
              <a:t>The action of creating a commit. This must be done prior to any further Git action. </a:t>
            </a:r>
            <a:endParaRPr lang="en-US" b="1" dirty="0">
              <a:cs typeface="Aharoni" panose="020F0502020204030204" pitchFamily="2" charset="-79"/>
            </a:endParaRPr>
          </a:p>
          <a:p>
            <a:r>
              <a:rPr lang="en-US" b="1" dirty="0"/>
              <a:t>Push: </a:t>
            </a:r>
            <a:r>
              <a:rPr lang="en-US" dirty="0"/>
              <a:t>send changes recorded by a commit back to the proper repository branch. </a:t>
            </a:r>
            <a:endParaRPr lang="en-US" b="1" dirty="0"/>
          </a:p>
          <a:p>
            <a:r>
              <a:rPr lang="en-US" b="1" dirty="0"/>
              <a:t>Pull Request: </a:t>
            </a:r>
            <a:r>
              <a:rPr lang="en-US" dirty="0"/>
              <a:t>request your branch be reviewed for merging with the proper branch (usually the “master branch”).</a:t>
            </a:r>
            <a:endParaRPr lang="en-US" b="1" dirty="0"/>
          </a:p>
          <a:p>
            <a:r>
              <a:rPr lang="en-US" b="1" dirty="0">
                <a:cs typeface="Aharoni" panose="020F0502020204030204" pitchFamily="2" charset="-79"/>
              </a:rPr>
              <a:t>Merge</a:t>
            </a:r>
            <a:r>
              <a:rPr lang="en-US" dirty="0">
                <a:cs typeface="Aharoni" panose="020F0502020204030204" pitchFamily="2" charset="-79"/>
              </a:rPr>
              <a:t>:</a:t>
            </a:r>
            <a:r>
              <a:rPr lang="en-US" dirty="0"/>
              <a:t> The act of combining two branches into one while catching any contradictions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63140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121E-94AE-223A-284D-8F78EF08E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C24C-BF41-056F-6AF4-0F17FDEE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F70C-FD1C-F257-F716-79CA2CD8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35"/>
            <a:ext cx="10515600" cy="407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https://docs.github.com/en/get-started/start-your-journey/hello-world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https://tom.preston-werner.com/2009/05/19/the-git-parable.html</a:t>
            </a:r>
          </a:p>
        </p:txBody>
      </p:sp>
    </p:spTree>
    <p:extLst>
      <p:ext uri="{BB962C8B-B14F-4D97-AF65-F5344CB8AC3E}">
        <p14:creationId xmlns:p14="http://schemas.microsoft.com/office/powerpoint/2010/main" val="312595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F6FA-3673-D145-9663-FF1E2546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313150"/>
            <a:ext cx="9144000" cy="1145349"/>
          </a:xfrm>
        </p:spPr>
        <p:txBody>
          <a:bodyPr/>
          <a:lstStyle/>
          <a:p>
            <a:r>
              <a:rPr lang="en-US" dirty="0"/>
              <a:t>Before we get started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D96AC-9F8E-9B15-51F1-E88F0F0AEF99}"/>
              </a:ext>
            </a:extLst>
          </p:cNvPr>
          <p:cNvSpPr txBox="1"/>
          <p:nvPr/>
        </p:nvSpPr>
        <p:spPr>
          <a:xfrm>
            <a:off x="1404937" y="2500312"/>
            <a:ext cx="859155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Sign up for GitHub Pro with a student developer pack:</a:t>
            </a:r>
          </a:p>
          <a:p>
            <a:r>
              <a:rPr lang="en-US" sz="2800" dirty="0"/>
              <a:t>Education.github.com/pack</a:t>
            </a:r>
          </a:p>
          <a:p>
            <a:endParaRPr lang="en-US" sz="2800" dirty="0"/>
          </a:p>
          <a:p>
            <a:r>
              <a:rPr lang="en-US" sz="2800" dirty="0"/>
              <a:t>-Free GitHub Pro</a:t>
            </a:r>
          </a:p>
          <a:p>
            <a:r>
              <a:rPr lang="en-US" sz="2800" dirty="0"/>
              <a:t>-Free domain name and hosting</a:t>
            </a:r>
          </a:p>
          <a:p>
            <a:r>
              <a:rPr lang="en-US" sz="2800" dirty="0"/>
              <a:t>-Free cloud services</a:t>
            </a:r>
          </a:p>
          <a:p>
            <a:r>
              <a:rPr lang="en-US" sz="2800" dirty="0"/>
              <a:t>-Learning resources, developer tools and services (next slide)</a:t>
            </a:r>
          </a:p>
          <a:p>
            <a:r>
              <a:rPr lang="en-US" sz="2800" dirty="0"/>
              <a:t>-Much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7CBDBC-0FC7-B063-BD72-CBC27D22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45" y="0"/>
            <a:ext cx="5105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763E9C8-D37E-729B-B78C-FC87CA77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2" y="11567"/>
            <a:ext cx="12189278" cy="68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65581-E17C-4E72-36E5-84FE51955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134A0-4A10-64D9-82C5-F277A975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We’ve all been here before….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81F5E-DB6F-0BBC-4C59-FDC2CB4F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92672"/>
            <a:ext cx="11685596" cy="36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BA91D-E8FD-411A-B676-6941710F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DC5C4F-747A-82C6-A52D-D3EBAE11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Open and collaborative science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C8847-CAF7-88E9-49A9-28BE20B1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514475"/>
            <a:ext cx="110775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05589-D5DA-575C-AA09-68FFCAA6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8" y="3642675"/>
            <a:ext cx="7453312" cy="3015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BCCE42-7055-0987-B290-E7C2E27B246E}"/>
              </a:ext>
            </a:extLst>
          </p:cNvPr>
          <p:cNvGrpSpPr/>
          <p:nvPr/>
        </p:nvGrpSpPr>
        <p:grpSpPr>
          <a:xfrm>
            <a:off x="217276" y="4418776"/>
            <a:ext cx="4330500" cy="988798"/>
            <a:chOff x="217276" y="4418776"/>
            <a:chExt cx="4330500" cy="9887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9F4ADD-F219-9ADA-1853-C35D58B4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21103">
              <a:off x="225075" y="4893076"/>
              <a:ext cx="4322701" cy="5144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FF1F51-6F40-B41C-3CA5-18E059047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232921">
              <a:off x="1148176" y="4418776"/>
              <a:ext cx="1771650" cy="4762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172B64-8829-E75D-C386-1CDCA77671F0}"/>
                </a:ext>
              </a:extLst>
            </p:cNvPr>
            <p:cNvSpPr/>
            <p:nvPr/>
          </p:nvSpPr>
          <p:spPr>
            <a:xfrm rot="21177731">
              <a:off x="217276" y="4992779"/>
              <a:ext cx="1394632" cy="206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8B22E6-0757-978D-FCF5-FC62DA21F4E0}"/>
                </a:ext>
              </a:extLst>
            </p:cNvPr>
            <p:cNvSpPr/>
            <p:nvPr/>
          </p:nvSpPr>
          <p:spPr>
            <a:xfrm rot="21177731">
              <a:off x="2714693" y="5091840"/>
              <a:ext cx="1710877" cy="278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6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917D-1E45-5BF4-B98E-7D315F5D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C2EB98-491F-F93E-5DD8-1A25D768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CEA81-2DC5-9ABA-D4C7-7F6E45BD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8" y="1748769"/>
            <a:ext cx="7855390" cy="41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repo&#10;&#10;Description automatically generated">
            <a:extLst>
              <a:ext uri="{FF2B5EF4-FFF2-40B4-BE49-F238E27FC236}">
                <a16:creationId xmlns:a16="http://schemas.microsoft.com/office/drawing/2014/main" id="{B04489F2-9BC4-6A1F-B2CF-DEB6B062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2" y="153081"/>
            <a:ext cx="11941628" cy="65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4BE99-390F-0417-1145-465B4BDF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DF761B-1D20-1F8D-F357-12B697C82D9A}"/>
              </a:ext>
            </a:extLst>
          </p:cNvPr>
          <p:cNvGrpSpPr/>
          <p:nvPr/>
        </p:nvGrpSpPr>
        <p:grpSpPr>
          <a:xfrm>
            <a:off x="0" y="0"/>
            <a:ext cx="12137013" cy="6663640"/>
            <a:chOff x="0" y="0"/>
            <a:chExt cx="12137013" cy="66636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275B99-0106-8E54-BA74-3B99B0443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37013" cy="652138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B1ED0D-8023-D49D-CAFC-36219BF9333D}"/>
                </a:ext>
              </a:extLst>
            </p:cNvPr>
            <p:cNvSpPr/>
            <p:nvPr/>
          </p:nvSpPr>
          <p:spPr>
            <a:xfrm>
              <a:off x="8263156" y="2181139"/>
              <a:ext cx="3784818" cy="4380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DF3308-025D-E64B-5EF7-E9C2A25CBACC}"/>
                </a:ext>
              </a:extLst>
            </p:cNvPr>
            <p:cNvSpPr/>
            <p:nvPr/>
          </p:nvSpPr>
          <p:spPr>
            <a:xfrm>
              <a:off x="7931103" y="4701737"/>
              <a:ext cx="1414233" cy="19619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63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308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Aptos</vt:lpstr>
      <vt:lpstr>Aptos Display</vt:lpstr>
      <vt:lpstr>Arial</vt:lpstr>
      <vt:lpstr>Office Theme</vt:lpstr>
      <vt:lpstr>A Brief Overview of</vt:lpstr>
      <vt:lpstr>Before we get started</vt:lpstr>
      <vt:lpstr>PowerPoint Presentation</vt:lpstr>
      <vt:lpstr>PowerPoint Presentation</vt:lpstr>
      <vt:lpstr>We’ve all been here before….</vt:lpstr>
      <vt:lpstr>Open and collaborative science requirements</vt:lpstr>
      <vt:lpstr>GitHub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Essential GitHub Jargon I: Nouns</vt:lpstr>
      <vt:lpstr>Essential GitHub Jargon II: Verbs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PAUL SUMMERS</dc:creator>
  <cp:lastModifiedBy>Collin Sutton</cp:lastModifiedBy>
  <cp:revision>34</cp:revision>
  <dcterms:created xsi:type="dcterms:W3CDTF">2024-11-19T03:39:17Z</dcterms:created>
  <dcterms:modified xsi:type="dcterms:W3CDTF">2024-11-19T21:27:25Z</dcterms:modified>
</cp:coreProperties>
</file>