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sldIdLst>
    <p:sldId id="306" r:id="rId5"/>
    <p:sldId id="308" r:id="rId6"/>
    <p:sldId id="314" r:id="rId7"/>
    <p:sldId id="315" r:id="rId8"/>
    <p:sldId id="316" r:id="rId9"/>
    <p:sldId id="317" r:id="rId10"/>
    <p:sldId id="318" r:id="rId11"/>
    <p:sldId id="319" r:id="rId12"/>
    <p:sldId id="31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95" d="100"/>
          <a:sy n="95" d="100"/>
        </p:scale>
        <p:origin x="163" y="7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510" y="960120"/>
            <a:ext cx="10492499" cy="1384755"/>
          </a:xfrm>
        </p:spPr>
        <p:txBody>
          <a:bodyPr>
            <a:normAutofit/>
          </a:bodyPr>
          <a:lstStyle/>
          <a:p>
            <a:r>
              <a:rPr lang="en-US" sz="3600" spc="400" dirty="0">
                <a:solidFill>
                  <a:srgbClr val="FFC000"/>
                </a:solidFill>
              </a:rPr>
              <a:t>Mit adsp:Capstone Project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399" y="3561026"/>
            <a:ext cx="8414085" cy="248684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dirty="0">
                <a:solidFill>
                  <a:srgbClr val="92D050"/>
                </a:solidFill>
              </a:rPr>
              <a:t>Used Cars Price Prediction</a:t>
            </a:r>
          </a:p>
          <a:p>
            <a:endParaRPr lang="en-US" sz="2800" dirty="0">
              <a:solidFill>
                <a:srgbClr val="92D050"/>
              </a:solidFill>
            </a:endParaRPr>
          </a:p>
          <a:p>
            <a:endParaRPr lang="en-US" sz="2800" dirty="0">
              <a:solidFill>
                <a:srgbClr val="92D050"/>
              </a:solidFill>
            </a:endParaRPr>
          </a:p>
          <a:p>
            <a:r>
              <a:rPr lang="en-US" sz="2800" dirty="0"/>
              <a:t> </a:t>
            </a:r>
          </a:p>
          <a:p>
            <a:r>
              <a:rPr lang="en-US" sz="2800" dirty="0">
                <a:solidFill>
                  <a:srgbClr val="7030A0"/>
                </a:solidFill>
              </a:rPr>
              <a:t>Cassian Raja Thomas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spcAft>
                <a:spcPts val="800"/>
              </a:spcAft>
            </a:pPr>
            <a: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PROBLEM DEFINITION</a:t>
            </a:r>
            <a:endParaRPr lang="en-US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9664" r="7120" b="2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Used Car Market in India is rapidly growing but contains substantial uncertainties in both pricing and supply.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Different factors influence the actual worth of the car making it difficult to predict its accurate price.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Sellers need accurate and fair compensation at the same time protecting the growth of the Used Car Market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spcAft>
                <a:spcPts val="800"/>
              </a:spcAft>
            </a:pPr>
            <a:r>
              <a:rPr lang="en-US" sz="46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PROBLEM TO SOLVE</a:t>
            </a:r>
            <a:endParaRPr lang="en-US" sz="46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Develop an effective pricing model that can predict the price of any used car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Identify the features/attributes that have the most significant role in affecting a car’s price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Can we use just Linear Regression Model or a Decision tree and a Random Forest?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7572653" y="1982803"/>
            <a:ext cx="3548404" cy="3544567"/>
          </a:xfrm>
          <a:prstGeom prst="rect">
            <a:avLst/>
          </a:prstGeom>
        </p:spPr>
      </p:pic>
      <p:sp>
        <p:nvSpPr>
          <p:cNvPr id="2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7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0" y="288517"/>
            <a:ext cx="6190488" cy="1179576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SOLUTION APPROACH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655" y="2125652"/>
            <a:ext cx="6190488" cy="3007822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Found that Linear Regression model has a better accuracy in predicting the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 Lasso Regression Model to identify the most significant features from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Lasso selects coefficients with greater tendency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/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4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81" y="205759"/>
            <a:ext cx="6190488" cy="1179576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ANALYSIS &amp; ENGINEERING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64" y="1590180"/>
            <a:ext cx="6190488" cy="236852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Identify skewness in data and apply log transformation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Impute the missing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 Univariate/Bivariate analysis and identify significant correlation between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Engine Power and Year had the highest correlation with price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CA917C6A-306D-1C7D-CB7C-8AF787524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329" y="4044821"/>
            <a:ext cx="3959564" cy="279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FFC4BEF8-5134-57EF-20BB-ED9C040A5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4064277"/>
            <a:ext cx="6461053" cy="2842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EDA7DC-D777-B1C4-4910-9EEA2E73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705" y="1162640"/>
            <a:ext cx="4568661" cy="289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3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5" y="215006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spcAft>
                <a:spcPts val="800"/>
              </a:spcAft>
            </a:pPr>
            <a:r>
              <a:rPr lang="en-US" sz="1800" b="1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PROPOSED MODEL SOLUTION</a:t>
            </a:r>
            <a:endParaRPr lang="en-US" sz="1800" kern="120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94" y="1612939"/>
            <a:ext cx="7127699" cy="5151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Normalized version of price (price_log) is used for modelling the dataset.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entire dataset of 7253 used car entries are split into train and test dataset on a 70% - 30% ratio.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Initial performance of the Linear Regression</a:t>
            </a:r>
          </a:p>
          <a:p>
            <a:pPr marL="457200" lvl="1" indent="0" fontAlgn="base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  <a:p>
            <a:pPr marL="457200" lvl="1" indent="0" fontAlgn="base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R-square on training set :  0.7040732008196231</a:t>
            </a:r>
          </a:p>
          <a:p>
            <a:pPr marL="457200" lvl="1" indent="0" fontAlgn="base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R-square on test set :  0.6574047216841202</a:t>
            </a:r>
          </a:p>
          <a:p>
            <a:pPr marL="457200" lvl="1" indent="0" fontAlgn="base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RMSE on training set :  5.8527691291856705</a:t>
            </a:r>
          </a:p>
          <a:p>
            <a:pPr marL="457200" lvl="1" indent="0" fontAlgn="base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RMSE on test set :  6.329361466562765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OLS Regression Results</a:t>
            </a:r>
          </a:p>
          <a:p>
            <a:pPr marL="114300">
              <a:lnSpc>
                <a:spcPct val="90000"/>
              </a:lnSpc>
            </a:pPr>
            <a:endParaRPr lang="en-US" sz="14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1" indent="0" fontAlgn="base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  <a:p>
            <a:pPr marL="457200" marR="0" indent="-22860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marR="0" indent="-22860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Linear Regression couldn’t identify the important feature variable.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Lasso Grid search best estimator identified ‘Power’ and ‘Year as the important features</a:t>
            </a:r>
          </a:p>
        </p:txBody>
      </p:sp>
      <p:pic>
        <p:nvPicPr>
          <p:cNvPr id="12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AAE46311-3A1A-47BB-E56C-52A6AD146D8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50" r="1" b="1"/>
          <a:stretch/>
        </p:blipFill>
        <p:spPr>
          <a:xfrm>
            <a:off x="8207998" y="2038323"/>
            <a:ext cx="3548404" cy="3548404"/>
          </a:xfrm>
          <a:prstGeom prst="rect">
            <a:avLst/>
          </a:prstGeom>
        </p:spPr>
      </p:pic>
      <p:sp>
        <p:nvSpPr>
          <p:cNvPr id="3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767A15-9B5C-1925-A6E8-8FA8985BF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85" y="4225268"/>
            <a:ext cx="4922947" cy="118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1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5" y="215006"/>
            <a:ext cx="6155988" cy="1195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spcAft>
                <a:spcPts val="800"/>
              </a:spcAft>
            </a:pPr>
            <a:r>
              <a:rPr lang="en-US" sz="1800" b="1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PERFORMANCE OF REGRESSION MODELS</a:t>
            </a:r>
            <a:endParaRPr lang="en-US" sz="1800" kern="120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8F2008-8049-5E28-CB92-4A2668C07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231" y="1816650"/>
            <a:ext cx="6597384" cy="1826968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C3F9715-79B6-2380-497E-61A6BA8E60B8}"/>
              </a:ext>
            </a:extLst>
          </p:cNvPr>
          <p:cNvSpPr txBox="1">
            <a:spLocks/>
          </p:cNvSpPr>
          <p:nvPr/>
        </p:nvSpPr>
        <p:spPr>
          <a:xfrm>
            <a:off x="606963" y="4049757"/>
            <a:ext cx="7077888" cy="2808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Decision Tree and Random forest regressor performed weaker</a:t>
            </a:r>
          </a:p>
          <a:p>
            <a:pPr marL="34290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RMSE values for Ridge Regressor were slightly higher than Linear Regression</a:t>
            </a:r>
          </a:p>
          <a:p>
            <a:pPr marL="34290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Overall, the Engine Power and Year was identified as important features by Decision Tree, Random Forest regressor and Ridge/Lasso Regressors.</a:t>
            </a:r>
          </a:p>
          <a:p>
            <a:pPr marL="34290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F304C-4766-2208-F09C-5949E11A7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883" y="1633934"/>
            <a:ext cx="5177415" cy="254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5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5" y="215006"/>
            <a:ext cx="6155988" cy="1195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spcAft>
                <a:spcPts val="800"/>
              </a:spcAft>
            </a:pPr>
            <a:r>
              <a:rPr lang="en-US" sz="1800" b="1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BUSINESS RECOMMENDATIONS</a:t>
            </a:r>
            <a:endParaRPr lang="en-US" sz="1800" kern="120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AAE46311-3A1A-47BB-E56C-52A6AD146D8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50" r="1" b="1"/>
          <a:stretch/>
        </p:blipFill>
        <p:spPr>
          <a:xfrm>
            <a:off x="8207998" y="2038323"/>
            <a:ext cx="3548404" cy="354840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C3F9715-79B6-2380-497E-61A6BA8E60B8}"/>
              </a:ext>
            </a:extLst>
          </p:cNvPr>
          <p:cNvSpPr txBox="1">
            <a:spLocks/>
          </p:cNvSpPr>
          <p:nvPr/>
        </p:nvSpPr>
        <p:spPr>
          <a:xfrm>
            <a:off x="613369" y="1672440"/>
            <a:ext cx="7335494" cy="4768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More the power of the engine, the car is priced higher. More the car is recently made, it’s priced expensive and it’s from the first hand owner.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Cities with more cosmopolitan population and cities with higher growth of IT and other technological job sectors have more demand for cars. More first-hand owners tend to switch to a new car with modern features.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more used vehicles which are manufactured after 2017 and increase their supply and sales.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Introduce more campaigns in developing cities like Bangalore, Coimbatore.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Shift the focus on vehicles with more engine power that attract the current generation of customers.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Promote sales of single hand (first owner) vehicles. Introduce more deals &amp; discounts to boost their sales.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02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568" y="845316"/>
            <a:ext cx="5276088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{899F68F5-5A23-47D2-8633-0D76B73B2427}tf89338750_win32</Template>
  <TotalTime>835</TotalTime>
  <Words>491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Symbol</vt:lpstr>
      <vt:lpstr>Univers</vt:lpstr>
      <vt:lpstr>Verdana</vt:lpstr>
      <vt:lpstr>GradientUnivers</vt:lpstr>
      <vt:lpstr>Mit adsp:Capstone Project</vt:lpstr>
      <vt:lpstr>PROBLEM DEFINITION</vt:lpstr>
      <vt:lpstr>PROBLEM TO SOLVE</vt:lpstr>
      <vt:lpstr>SOLUTION APPROACH</vt:lpstr>
      <vt:lpstr>DATA ANALYSIS &amp; ENGINEERING</vt:lpstr>
      <vt:lpstr>PROPOSED MODEL SOLUTION</vt:lpstr>
      <vt:lpstr>PERFORMANCE OF REGRESSION MODELS</vt:lpstr>
      <vt:lpstr>BUSINESS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adsp:Capstone Project</dc:title>
  <dc:creator>Cassian Raja Thomas</dc:creator>
  <cp:lastModifiedBy>Cassian Raja Thomas</cp:lastModifiedBy>
  <cp:revision>11</cp:revision>
  <dcterms:created xsi:type="dcterms:W3CDTF">2022-08-07T01:12:13Z</dcterms:created>
  <dcterms:modified xsi:type="dcterms:W3CDTF">2022-08-07T15:08:01Z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