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7" r:id="rId16"/>
    <p:sldId id="268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4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3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2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8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DEE-BAB8-4A4A-ABB6-AFC075F63213}" type="datetimeFigureOut">
              <a:rPr lang="es-CO" smtClean="0"/>
              <a:t>23/01/2014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8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Base de Datos</a:t>
            </a:r>
            <a:br>
              <a:rPr lang="es-CO" b="1" dirty="0" smtClean="0">
                <a:latin typeface="Arial" pitchFamily="34" charset="0"/>
                <a:cs typeface="Arial" pitchFamily="34" charset="0"/>
              </a:rPr>
            </a:b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Miércoles 	4 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p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.m. - 6 p.m. 	Salón: B201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/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Jueves 	4 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p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.m. - 6 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p.m. 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	Salón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B402</a:t>
            </a:r>
            <a:br>
              <a:rPr lang="es-CO" sz="2200" b="1" dirty="0" smtClean="0">
                <a:latin typeface="Arial" pitchFamily="34" charset="0"/>
                <a:cs typeface="Arial" pitchFamily="34" charset="0"/>
              </a:rPr>
            </a:b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Viernes 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	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p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.m. - 6 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p.m. 	Salón: </a:t>
            </a:r>
            <a:r>
              <a:rPr lang="es-CO" sz="2200" b="1" dirty="0" smtClean="0">
                <a:latin typeface="Arial" pitchFamily="34" charset="0"/>
                <a:cs typeface="Arial" pitchFamily="34" charset="0"/>
              </a:rPr>
              <a:t>B201</a:t>
            </a:r>
            <a:br>
              <a:rPr lang="es-CO" sz="2200" b="1" dirty="0" smtClean="0">
                <a:latin typeface="Arial" pitchFamily="34" charset="0"/>
                <a:cs typeface="Arial" pitchFamily="34" charset="0"/>
              </a:rPr>
            </a:br>
            <a:r>
              <a:rPr lang="es-CO" b="1" dirty="0" smtClean="0">
                <a:latin typeface="Arial" pitchFamily="34" charset="0"/>
                <a:cs typeface="Arial" pitchFamily="34" charset="0"/>
              </a:rPr>
              <a:t>(Contenido de la Asignatura)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Jhon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Edisson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Villarreal Padilla</a:t>
            </a:r>
          </a:p>
          <a:p>
            <a:r>
              <a:rPr lang="es-CO" dirty="0">
                <a:latin typeface="Arial" pitchFamily="34" charset="0"/>
                <a:cs typeface="Arial" pitchFamily="34" charset="0"/>
              </a:rPr>
              <a:t>Jhon.villareal@usa.edu.co</a:t>
            </a:r>
          </a:p>
        </p:txBody>
      </p:sp>
      <p:pic>
        <p:nvPicPr>
          <p:cNvPr id="1026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99848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7-8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Algebra Relacional</a:t>
                      </a:r>
                    </a:p>
                    <a:p>
                      <a:pPr algn="just"/>
                      <a:r>
                        <a:rPr lang="es-ES" sz="1400" b="0" dirty="0" smtClean="0"/>
                        <a:t>Proyección</a:t>
                      </a:r>
                    </a:p>
                    <a:p>
                      <a:pPr algn="just"/>
                      <a:r>
                        <a:rPr lang="es-ES" sz="1400" b="0" dirty="0" smtClean="0"/>
                        <a:t>Selección</a:t>
                      </a:r>
                    </a:p>
                    <a:p>
                      <a:pPr algn="just"/>
                      <a:r>
                        <a:rPr lang="es-ES" sz="1400" b="0" dirty="0" smtClean="0"/>
                        <a:t>Producto cartesiano</a:t>
                      </a:r>
                    </a:p>
                    <a:p>
                      <a:pPr algn="just"/>
                      <a:r>
                        <a:rPr lang="es-ES" sz="1400" b="0" dirty="0" smtClean="0"/>
                        <a:t>Unión</a:t>
                      </a:r>
                    </a:p>
                    <a:p>
                      <a:pPr algn="just"/>
                      <a:r>
                        <a:rPr lang="es-ES" sz="1400" b="0" dirty="0" smtClean="0"/>
                        <a:t>Diferencia</a:t>
                      </a:r>
                    </a:p>
                    <a:p>
                      <a:pPr algn="just"/>
                      <a:r>
                        <a:rPr lang="es-ES" sz="1400" b="0" dirty="0" smtClean="0"/>
                        <a:t>Intersección</a:t>
                      </a:r>
                    </a:p>
                    <a:p>
                      <a:pPr algn="just"/>
                      <a:r>
                        <a:rPr lang="es-ES" sz="1400" b="0" dirty="0" smtClean="0"/>
                        <a:t>Reunión</a:t>
                      </a:r>
                    </a:p>
                    <a:p>
                      <a:pPr algn="just"/>
                      <a:r>
                        <a:rPr lang="es-ES" sz="1400" b="0" dirty="0" smtClean="0"/>
                        <a:t> Agrupación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LABORATORIO 6</a:t>
                      </a:r>
                    </a:p>
                    <a:p>
                      <a:r>
                        <a:rPr lang="es-ES" sz="1400" b="0" dirty="0" smtClean="0"/>
                        <a:t>Consultas </a:t>
                      </a:r>
                    </a:p>
                    <a:p>
                      <a:endParaRPr lang="es-ES" sz="1400" b="0" dirty="0" smtClean="0"/>
                    </a:p>
                    <a:p>
                      <a:r>
                        <a:rPr lang="es-CO" sz="1400" b="1" dirty="0" smtClean="0"/>
                        <a:t>LABORATORIO 7</a:t>
                      </a:r>
                    </a:p>
                    <a:p>
                      <a:r>
                        <a:rPr lang="es-CO" sz="1400" dirty="0" smtClean="0"/>
                        <a:t>Consultas Avanzadas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TALLER 6</a:t>
                      </a:r>
                    </a:p>
                    <a:p>
                      <a:r>
                        <a:rPr lang="es-ES" sz="1400" b="0" dirty="0" smtClean="0"/>
                        <a:t>Consultas una y dos relaciones</a:t>
                      </a:r>
                    </a:p>
                    <a:p>
                      <a:r>
                        <a:rPr lang="es-ES" sz="1400" b="1" dirty="0" smtClean="0"/>
                        <a:t>TALLER 7</a:t>
                      </a:r>
                    </a:p>
                    <a:p>
                      <a:r>
                        <a:rPr lang="es-ES" sz="1400" dirty="0" smtClean="0"/>
                        <a:t>Consultas  dos o más relaciones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8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88788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9-10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SQL</a:t>
                      </a:r>
                    </a:p>
                    <a:p>
                      <a:pPr algn="just"/>
                      <a:r>
                        <a:rPr lang="es-ES" sz="1400" b="0" dirty="0" smtClean="0"/>
                        <a:t>Sentencias de definición.</a:t>
                      </a:r>
                    </a:p>
                    <a:p>
                      <a:pPr algn="just"/>
                      <a:r>
                        <a:rPr lang="es-ES" sz="1400" b="0" dirty="0" smtClean="0"/>
                        <a:t>Sentencias de Manipulación. </a:t>
                      </a:r>
                    </a:p>
                    <a:p>
                      <a:pPr algn="just"/>
                      <a:r>
                        <a:rPr lang="es-ES" sz="1400" b="0" dirty="0" smtClean="0"/>
                        <a:t>Sentencias de Control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LABORATORIO 8</a:t>
                      </a:r>
                    </a:p>
                    <a:p>
                      <a:r>
                        <a:rPr lang="es-ES" sz="1400" b="0" dirty="0" smtClean="0"/>
                        <a:t>Creación, consulta y Borrado de objetos en la base de datos</a:t>
                      </a:r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Evaluación</a:t>
                      </a:r>
                    </a:p>
                    <a:p>
                      <a:r>
                        <a:rPr lang="es-ES" sz="1400" b="1" dirty="0" smtClean="0"/>
                        <a:t>   </a:t>
                      </a:r>
                      <a:r>
                        <a:rPr lang="es-ES" sz="1400" b="0" dirty="0" smtClean="0"/>
                        <a:t>Segundo parcial.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1" dirty="0" smtClean="0"/>
                        <a:t>TALLER 8</a:t>
                      </a:r>
                    </a:p>
                    <a:p>
                      <a:r>
                        <a:rPr lang="nb-NO" sz="1400" b="0" dirty="0" smtClean="0"/>
                        <a:t>Insert, select, Delete y Drop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17658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11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Normalización </a:t>
                      </a:r>
                    </a:p>
                    <a:p>
                      <a:pPr algn="just"/>
                      <a:r>
                        <a:rPr lang="es-ES" sz="1400" b="0" dirty="0" smtClean="0"/>
                        <a:t>Formas Normales</a:t>
                      </a:r>
                    </a:p>
                    <a:p>
                      <a:pPr algn="just"/>
                      <a:r>
                        <a:rPr lang="es-ES" sz="1400" b="0" dirty="0" smtClean="0"/>
                        <a:t>Formas Normales Avanzadas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LABORATORIO 9</a:t>
                      </a:r>
                    </a:p>
                    <a:p>
                      <a:r>
                        <a:rPr lang="es-ES" sz="1400" b="0" dirty="0" smtClean="0"/>
                        <a:t> FN, 2FN y 3FN,FNBC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1" dirty="0" smtClean="0"/>
                        <a:t>TALLER 9</a:t>
                      </a:r>
                    </a:p>
                    <a:p>
                      <a:r>
                        <a:rPr lang="nb-NO" sz="1400" b="0" dirty="0" smtClean="0"/>
                        <a:t>Dependencias Funcionales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3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82080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12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Seguridad en base de datos</a:t>
                      </a:r>
                    </a:p>
                    <a:p>
                      <a:pPr algn="just"/>
                      <a:r>
                        <a:rPr lang="es-ES" sz="1400" b="1" dirty="0" smtClean="0"/>
                        <a:t>      </a:t>
                      </a:r>
                      <a:r>
                        <a:rPr lang="es-ES" sz="1400" b="0" dirty="0" smtClean="0"/>
                        <a:t>Usuarios</a:t>
                      </a:r>
                    </a:p>
                    <a:p>
                      <a:pPr algn="just"/>
                      <a:r>
                        <a:rPr lang="es-ES" sz="1400" b="0" dirty="0" smtClean="0"/>
                        <a:t>      </a:t>
                      </a:r>
                      <a:r>
                        <a:rPr lang="es-ES" sz="1400" b="0" dirty="0" err="1" smtClean="0"/>
                        <a:t>Backups</a:t>
                      </a:r>
                      <a:endParaRPr lang="es-ES" sz="1400" b="0" dirty="0" smtClean="0"/>
                    </a:p>
                    <a:p>
                      <a:pPr algn="just"/>
                      <a:r>
                        <a:rPr lang="es-ES" sz="1400" b="0" dirty="0" smtClean="0"/>
                        <a:t>      Criptografía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smtClean="0"/>
                        <a:t>LABORATORIO 10</a:t>
                      </a:r>
                    </a:p>
                    <a:p>
                      <a:r>
                        <a:rPr lang="es-ES" sz="1400" b="0" smtClean="0"/>
                        <a:t>Copias de seguridad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TALLER 10</a:t>
                      </a:r>
                    </a:p>
                    <a:p>
                      <a:r>
                        <a:rPr lang="es-ES" sz="1400" b="0" dirty="0" smtClean="0"/>
                        <a:t>Reorganización de datos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20992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13-14-15-16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Otras Bases de Datos</a:t>
                      </a:r>
                    </a:p>
                    <a:p>
                      <a:pPr algn="just"/>
                      <a:r>
                        <a:rPr lang="es-ES" sz="1400" b="1" dirty="0" smtClean="0"/>
                        <a:t>    </a:t>
                      </a:r>
                      <a:r>
                        <a:rPr lang="es-ES" sz="1400" b="0" dirty="0" smtClean="0"/>
                        <a:t>Bases de Objetos</a:t>
                      </a:r>
                    </a:p>
                    <a:p>
                      <a:pPr algn="just"/>
                      <a:r>
                        <a:rPr lang="es-ES" sz="1400" b="0" dirty="0" smtClean="0"/>
                        <a:t>    Bases de Datos </a:t>
                      </a:r>
                    </a:p>
                    <a:p>
                      <a:pPr algn="just"/>
                      <a:r>
                        <a:rPr lang="es-ES" sz="1400" b="0" dirty="0" smtClean="0"/>
                        <a:t>     multidimensionales y</a:t>
                      </a:r>
                    </a:p>
                    <a:p>
                      <a:pPr algn="just"/>
                      <a:r>
                        <a:rPr lang="es-ES" sz="1400" b="0" dirty="0" smtClean="0"/>
                        <a:t>     almacenes de datos</a:t>
                      </a:r>
                    </a:p>
                    <a:p>
                      <a:pPr algn="just"/>
                      <a:r>
                        <a:rPr lang="es-ES" sz="1400" b="0" dirty="0" smtClean="0"/>
                        <a:t>     Base de datos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LABORATORIO 11</a:t>
                      </a:r>
                    </a:p>
                    <a:p>
                      <a:r>
                        <a:rPr lang="es-ES" sz="1400" b="1" dirty="0" smtClean="0"/>
                        <a:t> </a:t>
                      </a:r>
                      <a:r>
                        <a:rPr lang="es-ES" sz="1400" b="0" dirty="0" smtClean="0"/>
                        <a:t>Consulta.</a:t>
                      </a:r>
                    </a:p>
                    <a:p>
                      <a:r>
                        <a:rPr lang="es-ES" sz="1400" b="1" dirty="0" smtClean="0"/>
                        <a:t> </a:t>
                      </a:r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LABORATORIO 12</a:t>
                      </a:r>
                    </a:p>
                    <a:p>
                      <a:r>
                        <a:rPr lang="es-ES" sz="1400" b="0" dirty="0" smtClean="0"/>
                        <a:t>Inserción.</a:t>
                      </a:r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Evaluación</a:t>
                      </a:r>
                    </a:p>
                    <a:p>
                      <a:r>
                        <a:rPr lang="es-ES" sz="1400" b="1" dirty="0" smtClean="0"/>
                        <a:t> </a:t>
                      </a:r>
                      <a:r>
                        <a:rPr lang="es-ES" sz="1400" b="0" dirty="0" smtClean="0"/>
                        <a:t>Proyecto final.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TALLER 11</a:t>
                      </a:r>
                    </a:p>
                    <a:p>
                      <a:r>
                        <a:rPr lang="es-ES" sz="1400" b="1" dirty="0" smtClean="0"/>
                        <a:t>      </a:t>
                      </a:r>
                      <a:r>
                        <a:rPr lang="es-ES" sz="1400" b="0" dirty="0" smtClean="0"/>
                        <a:t>Consulta.</a:t>
                      </a:r>
                    </a:p>
                    <a:p>
                      <a:endParaRPr lang="es-ES" sz="1400" b="1" dirty="0" smtClean="0"/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TALLER 12</a:t>
                      </a:r>
                    </a:p>
                    <a:p>
                      <a:r>
                        <a:rPr lang="es-ES" sz="1400" b="1" dirty="0" smtClean="0"/>
                        <a:t> </a:t>
                      </a:r>
                      <a:r>
                        <a:rPr lang="es-ES" sz="1400" b="0" dirty="0" smtClean="0"/>
                        <a:t>Inserción.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6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Sistema de Evaluación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algn="just"/>
            <a:r>
              <a:rPr lang="es-CO" sz="2000" dirty="0"/>
              <a:t>De acuerdo con el artículo 33 del reglamento estudiantil  se realizaran tres evaluaciones dentro de cada periodo académico que tendrá un peso porcentual de 30% para el primer corte, 30% para el segundo corte y 40% para el corte final.</a:t>
            </a:r>
          </a:p>
          <a:p>
            <a:pPr lvl="0"/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5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Soporte Bibliográfico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b="1" dirty="0"/>
              <a:t>Libro Guía</a:t>
            </a:r>
          </a:p>
          <a:p>
            <a:r>
              <a:rPr lang="es-CO" sz="2000" dirty="0"/>
              <a:t>M. </a:t>
            </a:r>
            <a:r>
              <a:rPr lang="es-CO" sz="2000" dirty="0" err="1"/>
              <a:t>Piattini</a:t>
            </a:r>
            <a:r>
              <a:rPr lang="es-CO" sz="2000" dirty="0"/>
              <a:t>, E. Marcos, C. Calero y B Vela. Tecnología y Diseño de Bases de Datos. </a:t>
            </a:r>
            <a:r>
              <a:rPr lang="es-CO" sz="2000" dirty="0" err="1"/>
              <a:t>Alfaomega</a:t>
            </a:r>
            <a:r>
              <a:rPr lang="es-CO" sz="2000" dirty="0"/>
              <a:t> Ra-Ma. Primera Edición. 2007. </a:t>
            </a:r>
          </a:p>
          <a:p>
            <a:pPr marL="0" indent="0">
              <a:buNone/>
            </a:pPr>
            <a:r>
              <a:rPr lang="es-CO" sz="2000" b="1" dirty="0"/>
              <a:t>Libros Complementarios</a:t>
            </a:r>
          </a:p>
          <a:p>
            <a:pPr lvl="0"/>
            <a:r>
              <a:rPr lang="es-CO" sz="2000" dirty="0"/>
              <a:t>H. </a:t>
            </a:r>
            <a:r>
              <a:rPr lang="es-CO" sz="2000" dirty="0" err="1"/>
              <a:t>Korth</a:t>
            </a:r>
            <a:r>
              <a:rPr lang="es-CO" sz="2000" dirty="0"/>
              <a:t> y A. </a:t>
            </a:r>
            <a:r>
              <a:rPr lang="es-CO" sz="2000" dirty="0" err="1"/>
              <a:t>Silverschatz</a:t>
            </a:r>
            <a:r>
              <a:rPr lang="es-CO" sz="2000" dirty="0"/>
              <a:t>. Fundamentos de bases de datos. McGraw-Hill. Quinta Edición. 2007.</a:t>
            </a:r>
          </a:p>
          <a:p>
            <a:pPr lvl="0"/>
            <a:r>
              <a:rPr lang="es-CO" sz="2000" dirty="0"/>
              <a:t>Fundamentos de Sistemas de Bases de Datos.  </a:t>
            </a:r>
            <a:r>
              <a:rPr lang="es-CO" sz="2000" dirty="0" err="1"/>
              <a:t>Elmasri</a:t>
            </a:r>
            <a:r>
              <a:rPr lang="es-CO" sz="2000" dirty="0"/>
              <a:t> </a:t>
            </a:r>
            <a:r>
              <a:rPr lang="es-CO" sz="2000" dirty="0" err="1"/>
              <a:t>Ramez</a:t>
            </a:r>
            <a:r>
              <a:rPr lang="es-CO" sz="2000" dirty="0"/>
              <a:t>. Ed. Pearson</a:t>
            </a:r>
          </a:p>
          <a:p>
            <a:pPr lvl="0"/>
            <a:r>
              <a:rPr lang="es-CO" sz="2000" dirty="0"/>
              <a:t>C. J. Date. Introducción a los sistemas de bases de datos. Prentice-Hall. 2001.</a:t>
            </a:r>
          </a:p>
          <a:p>
            <a:pPr lvl="0"/>
            <a:r>
              <a:rPr lang="es-CO" sz="2000" dirty="0" err="1"/>
              <a:t>Ramakrishnan</a:t>
            </a:r>
            <a:r>
              <a:rPr lang="es-CO" sz="2000" dirty="0"/>
              <a:t>, </a:t>
            </a:r>
            <a:r>
              <a:rPr lang="es-CO" sz="2000" dirty="0" err="1"/>
              <a:t>Rahgu</a:t>
            </a:r>
            <a:r>
              <a:rPr lang="es-CO" sz="2000" dirty="0"/>
              <a:t> Sistemas de Gestión de Base de Datos. Tercera Edición. McGraw Hill </a:t>
            </a:r>
          </a:p>
          <a:p>
            <a:pPr marL="0" lvl="0" indent="0">
              <a:buNone/>
            </a:pPr>
            <a:endParaRPr lang="es-CO" sz="19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Justificación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900" dirty="0"/>
              <a:t>Dentro del desarrollo tecnológico, uno de los grandes cambios es el uso de las tecnologías de la información. La posibilidad de almacenar, procesar, organizar y difundir todo tipo de información bajo un único soporte ha hecho aparecer un nuevo elemento de apoyo a todas las actividades de ingeniería como es la administración de los datos en las organizaciones, es de allí donde se fundamenta la cátedra de base de datos.</a:t>
            </a:r>
          </a:p>
          <a:p>
            <a:pPr marL="0" indent="0" algn="just">
              <a:buNone/>
            </a:pPr>
            <a:endParaRPr lang="es-ES" sz="1900" dirty="0"/>
          </a:p>
          <a:p>
            <a:pPr marL="0" indent="0" algn="just">
              <a:buNone/>
            </a:pPr>
            <a:r>
              <a:rPr lang="es-ES" sz="1900" dirty="0"/>
              <a:t>Para el estudiante de ingeniería de sistemas y telecomunicaciones es importante que domine los conceptos asociados al modelamiento, diseño e implementación de una base de datos y aplique estos conocimientos en la resolución de problemas en las organizaciones.</a:t>
            </a:r>
          </a:p>
          <a:p>
            <a:pPr marL="0" indent="0" algn="just">
              <a:buNone/>
            </a:pPr>
            <a:endParaRPr lang="es-CO" sz="19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7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Competencias a Desarrollar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lvl="0"/>
            <a:r>
              <a:rPr lang="es-CO" sz="2000" dirty="0"/>
              <a:t>Diferenciar los conceptos y fundamentos propios de las Bases de datos.</a:t>
            </a:r>
          </a:p>
          <a:p>
            <a:pPr lvl="0"/>
            <a:r>
              <a:rPr lang="es-CO" sz="2000" dirty="0"/>
              <a:t>Desarrollar habilidades y destrezas que le permitan, mediante el análisis diseñar e interpretar diversos modelos de datos.</a:t>
            </a:r>
          </a:p>
          <a:p>
            <a:pPr lvl="0"/>
            <a:r>
              <a:rPr lang="es-CO" sz="2000" dirty="0"/>
              <a:t>Argumentar y justificar el por qué de los modelos de datos en la solución de problemas prácticos específicos utilizando lenguaje y simbología apropiados para las representaciones que requiera.</a:t>
            </a:r>
          </a:p>
          <a:p>
            <a:pPr lvl="0"/>
            <a:r>
              <a:rPr lang="es-CO" sz="2000" dirty="0"/>
              <a:t>Capacidad de trabajar en equipo interdisciplinar.</a:t>
            </a:r>
          </a:p>
          <a:p>
            <a:pPr lvl="0"/>
            <a:r>
              <a:rPr lang="es-CO" sz="2000" dirty="0"/>
              <a:t>Responsabilidad social y compromiso ciudadano.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Generales y Específicos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lvl="0"/>
            <a:r>
              <a:rPr lang="es-CO" sz="2000" dirty="0"/>
              <a:t>Iniciar al estudiante en las técnicas de análisis, diseño e implementación de base de datos que le permitan la construcción de sistemas de información empresariales.</a:t>
            </a:r>
          </a:p>
          <a:p>
            <a:pPr lvl="0"/>
            <a:r>
              <a:rPr lang="es-CO" sz="2000" dirty="0"/>
              <a:t>Conocer los diferentes elementos del modelo E-R. </a:t>
            </a:r>
          </a:p>
          <a:p>
            <a:pPr lvl="0"/>
            <a:r>
              <a:rPr lang="es-CO" sz="2000" dirty="0"/>
              <a:t>Capacidad para analizar el modelo lógico relacional, desde el punto de vista de integridad, redundancia y transacción.</a:t>
            </a:r>
          </a:p>
          <a:p>
            <a:pPr lvl="0"/>
            <a:r>
              <a:rPr lang="es-CO" sz="2000" dirty="0"/>
              <a:t>Dar al estudiante herramientas teóricas para comparar diferentes diseños de bases de datos.</a:t>
            </a:r>
          </a:p>
          <a:p>
            <a:pPr lvl="0"/>
            <a:r>
              <a:rPr lang="es-CO" sz="2000" dirty="0"/>
              <a:t>Impartir al estudiante criterios que le permitan evaluar el diseño y funcionalidad de una base de datos.</a:t>
            </a:r>
          </a:p>
          <a:p>
            <a:pPr lvl="0"/>
            <a:r>
              <a:rPr lang="es-CO" sz="2000" dirty="0"/>
              <a:t>Crear la habilidad en el estudiante para diseñar adecuadamente bases de datos relacionales que resuelvan problemas en las organizaciones. 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9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 Generales y Específicos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lvl="0"/>
            <a:r>
              <a:rPr lang="es-CO" sz="2000" dirty="0"/>
              <a:t>Debe ser capaz de implementar el modelo E-R en un sistema de base de datos relacional. </a:t>
            </a:r>
          </a:p>
          <a:p>
            <a:pPr lvl="0"/>
            <a:r>
              <a:rPr lang="es-CO" sz="2000" dirty="0"/>
              <a:t>Adquirir habilidad en el uso de  los lenguajes de definición y manipulación de datos utilizando SQL.</a:t>
            </a:r>
          </a:p>
          <a:p>
            <a:pPr lvl="0"/>
            <a:r>
              <a:rPr lang="es-CO" sz="2000" dirty="0"/>
              <a:t>Capacidad para modelar bases de datos utilizando las formas normales.</a:t>
            </a:r>
          </a:p>
          <a:p>
            <a:r>
              <a:rPr lang="es-CO" sz="2000" dirty="0"/>
              <a:t>Desarrollar un sistema de información utilizando JAVASCRIPT, HTML, CSS, PHP, MYSQL y SQL</a:t>
            </a:r>
          </a:p>
          <a:p>
            <a:pPr lvl="0"/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0425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Sistemas de información y base de datos.</a:t>
                      </a:r>
                    </a:p>
                    <a:p>
                      <a:pPr algn="just"/>
                      <a:r>
                        <a:rPr lang="es-ES" sz="1400" b="0" dirty="0" smtClean="0"/>
                        <a:t>Papel de la información</a:t>
                      </a:r>
                    </a:p>
                    <a:p>
                      <a:pPr algn="just"/>
                      <a:r>
                        <a:rPr lang="es-ES" sz="1400" b="0" dirty="0" smtClean="0"/>
                        <a:t>Cualidades de la información</a:t>
                      </a:r>
                    </a:p>
                    <a:p>
                      <a:pPr algn="just"/>
                      <a:r>
                        <a:rPr lang="es-ES" sz="1400" b="0" dirty="0" smtClean="0"/>
                        <a:t>Sistemas de archivos y bases de datos.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Cómo crear páginas web y elementos del </a:t>
                      </a:r>
                      <a:r>
                        <a:rPr lang="es-ES" sz="1400" b="0" dirty="0" err="1" smtClean="0"/>
                        <a:t>front</a:t>
                      </a:r>
                      <a:r>
                        <a:rPr lang="es-ES" sz="1400" b="0" dirty="0" smtClean="0"/>
                        <a:t> </a:t>
                      </a:r>
                      <a:r>
                        <a:rPr lang="es-ES" sz="1400" b="0" dirty="0" err="1" smtClean="0"/>
                        <a:t>end</a:t>
                      </a:r>
                      <a:r>
                        <a:rPr lang="es-ES" sz="1400" b="0" dirty="0" smtClean="0"/>
                        <a:t> en los sistemas de información.</a:t>
                      </a:r>
                    </a:p>
                    <a:p>
                      <a:endParaRPr lang="es-ES" sz="1400" b="0" dirty="0" smtClean="0"/>
                    </a:p>
                    <a:p>
                      <a:r>
                        <a:rPr lang="es-ES" sz="1400" b="1" dirty="0" smtClean="0"/>
                        <a:t>LABORATORIO 1</a:t>
                      </a:r>
                    </a:p>
                    <a:p>
                      <a:r>
                        <a:rPr lang="es-ES" sz="1400" b="0" dirty="0" smtClean="0"/>
                        <a:t>Manejo del sitio web.</a:t>
                      </a:r>
                    </a:p>
                    <a:p>
                      <a:r>
                        <a:rPr lang="es-ES" sz="1400" b="0" dirty="0" smtClean="0"/>
                        <a:t>Directorio y Archivos del sitio Web.</a:t>
                      </a:r>
                    </a:p>
                    <a:p>
                      <a:r>
                        <a:rPr lang="es-ES" sz="1400" b="0" dirty="0" smtClean="0"/>
                        <a:t>Pruebas y ajustes del servidor apache, </a:t>
                      </a:r>
                      <a:r>
                        <a:rPr lang="es-ES" sz="1400" b="0" dirty="0" err="1" smtClean="0"/>
                        <a:t>mysql</a:t>
                      </a:r>
                      <a:r>
                        <a:rPr lang="es-ES" sz="1400" b="0" dirty="0" smtClean="0"/>
                        <a:t> y </a:t>
                      </a:r>
                      <a:r>
                        <a:rPr lang="es-ES" sz="1400" b="0" dirty="0" err="1" smtClean="0"/>
                        <a:t>php</a:t>
                      </a:r>
                      <a:r>
                        <a:rPr lang="es-ES" sz="1400" b="0" dirty="0" smtClean="0"/>
                        <a:t>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Lectura Manual de HTML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TALLER 1:</a:t>
                      </a:r>
                    </a:p>
                    <a:p>
                      <a:r>
                        <a:rPr lang="es-ES" sz="1400" b="0" dirty="0" smtClean="0"/>
                        <a:t>Descarga e instalación del APPSERVER 2.6.0 y NOTEPAD++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33522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Modelo de datos</a:t>
                      </a:r>
                    </a:p>
                    <a:p>
                      <a:pPr algn="just"/>
                      <a:r>
                        <a:rPr lang="es-ES" sz="1400" b="0" dirty="0" smtClean="0"/>
                        <a:t>Modelos y Esquemas.</a:t>
                      </a:r>
                    </a:p>
                    <a:p>
                      <a:pPr algn="just"/>
                      <a:r>
                        <a:rPr lang="es-ES" sz="1400" b="0" dirty="0" smtClean="0"/>
                        <a:t>Tipos de Abstracción en el diseño de base de datos. </a:t>
                      </a:r>
                    </a:p>
                    <a:p>
                      <a:pPr algn="just"/>
                      <a:r>
                        <a:rPr lang="es-ES" sz="1400" b="0" dirty="0" smtClean="0"/>
                        <a:t>Restricciones de integridad.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Modelos de datos</a:t>
                      </a:r>
                    </a:p>
                    <a:p>
                      <a:r>
                        <a:rPr lang="es-ES" sz="1400" b="0" dirty="0" smtClean="0"/>
                        <a:t>Creación de tablas como elemento del </a:t>
                      </a:r>
                      <a:r>
                        <a:rPr lang="es-ES" sz="1400" b="0" dirty="0" err="1" smtClean="0"/>
                        <a:t>front</a:t>
                      </a:r>
                      <a:r>
                        <a:rPr lang="es-ES" sz="1400" b="0" dirty="0" smtClean="0"/>
                        <a:t> </a:t>
                      </a:r>
                      <a:r>
                        <a:rPr lang="es-ES" sz="1400" b="0" dirty="0" err="1" smtClean="0"/>
                        <a:t>end</a:t>
                      </a:r>
                      <a:r>
                        <a:rPr lang="es-ES" sz="1400" b="0" dirty="0" smtClean="0"/>
                        <a:t>.</a:t>
                      </a:r>
                    </a:p>
                    <a:p>
                      <a:endParaRPr lang="es-ES" sz="1400" b="0" dirty="0" smtClean="0"/>
                    </a:p>
                    <a:p>
                      <a:r>
                        <a:rPr lang="es-ES" sz="1400" b="1" dirty="0" smtClean="0"/>
                        <a:t>LABORATORIO 2</a:t>
                      </a:r>
                    </a:p>
                    <a:p>
                      <a:r>
                        <a:rPr lang="es-ES" sz="1400" b="0" dirty="0" smtClean="0"/>
                        <a:t>Crear páginas con manejo de tablas y menús.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TALLER 2</a:t>
                      </a:r>
                    </a:p>
                    <a:p>
                      <a:r>
                        <a:rPr lang="es-ES" sz="1400" b="0" dirty="0" smtClean="0"/>
                        <a:t>Ejercicio con manejo de tablas y menús.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0620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Modelo Relacional</a:t>
                      </a:r>
                    </a:p>
                    <a:p>
                      <a:pPr algn="just"/>
                      <a:r>
                        <a:rPr lang="es-ES" sz="1400" b="0" dirty="0" smtClean="0"/>
                        <a:t>Objetos,  entidades y tablas</a:t>
                      </a:r>
                    </a:p>
                    <a:p>
                      <a:pPr algn="just"/>
                      <a:r>
                        <a:rPr lang="es-ES" sz="1400" b="0" dirty="0" smtClean="0"/>
                        <a:t>Atributos obligatorios y opcionales.</a:t>
                      </a:r>
                    </a:p>
                    <a:p>
                      <a:pPr algn="just"/>
                      <a:r>
                        <a:rPr lang="es-ES" sz="1400" b="0" dirty="0" smtClean="0"/>
                        <a:t>Llaves candidatas y primarias</a:t>
                      </a:r>
                    </a:p>
                    <a:p>
                      <a:pPr algn="just"/>
                      <a:r>
                        <a:rPr lang="es-ES" sz="1400" b="0" dirty="0" smtClean="0"/>
                        <a:t>Relaciones.</a:t>
                      </a:r>
                    </a:p>
                    <a:p>
                      <a:pPr algn="just"/>
                      <a:r>
                        <a:rPr lang="es-ES" sz="1400" b="0" dirty="0" smtClean="0"/>
                        <a:t>Grado y </a:t>
                      </a:r>
                      <a:r>
                        <a:rPr lang="es-ES" sz="1400" b="0" dirty="0" err="1" smtClean="0"/>
                        <a:t>Cardinalidad</a:t>
                      </a:r>
                      <a:r>
                        <a:rPr lang="es-ES" sz="1400" b="0" dirty="0" smtClean="0"/>
                        <a:t> de una relación.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Ejercicio de un sistema de información empresarial.</a:t>
                      </a:r>
                    </a:p>
                    <a:p>
                      <a:endParaRPr lang="es-ES" sz="1400" b="0" dirty="0" smtClean="0"/>
                    </a:p>
                    <a:p>
                      <a:r>
                        <a:rPr lang="es-ES" sz="1400" b="0" dirty="0" smtClean="0"/>
                        <a:t>Elaboración de formularios como elemento del </a:t>
                      </a:r>
                      <a:r>
                        <a:rPr lang="es-ES" sz="1400" b="0" dirty="0" err="1" smtClean="0"/>
                        <a:t>front</a:t>
                      </a:r>
                      <a:r>
                        <a:rPr lang="es-ES" sz="1400" b="0" dirty="0" smtClean="0"/>
                        <a:t> </a:t>
                      </a:r>
                      <a:r>
                        <a:rPr lang="es-ES" sz="1400" b="0" dirty="0" err="1" smtClean="0"/>
                        <a:t>end</a:t>
                      </a:r>
                      <a:r>
                        <a:rPr lang="es-ES" sz="1400" b="0" dirty="0" smtClean="0"/>
                        <a:t>.</a:t>
                      </a:r>
                    </a:p>
                    <a:p>
                      <a:endParaRPr lang="es-ES" sz="1400" b="0" dirty="0" smtClean="0"/>
                    </a:p>
                    <a:p>
                      <a:r>
                        <a:rPr lang="es-ES" sz="1400" b="1" dirty="0" smtClean="0"/>
                        <a:t>LABORATORIO 3</a:t>
                      </a:r>
                    </a:p>
                    <a:p>
                      <a:r>
                        <a:rPr lang="es-ES" sz="1400" b="0" dirty="0" smtClean="0"/>
                        <a:t>Formularios y entidades.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TALLER 3</a:t>
                      </a:r>
                    </a:p>
                    <a:p>
                      <a:r>
                        <a:rPr lang="es-ES" sz="1400" b="0" dirty="0" smtClean="0"/>
                        <a:t>Ejercicio de un sistema de la vida real.</a:t>
                      </a:r>
                    </a:p>
                    <a:p>
                      <a:endParaRPr lang="es-ES" sz="1400" b="0" dirty="0" smtClean="0"/>
                    </a:p>
                    <a:p>
                      <a:r>
                        <a:rPr lang="es-ES" sz="1400" b="0" dirty="0" smtClean="0"/>
                        <a:t>Taller manejo de formularios.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6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2048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s-CO" dirty="0" smtClean="0"/>
              <a:t>Contenido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1900" dirty="0"/>
              <a:t> 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09305"/>
              </p:ext>
            </p:extLst>
          </p:nvPr>
        </p:nvGraphicFramePr>
        <p:xfrm>
          <a:off x="395535" y="692696"/>
          <a:ext cx="8280920" cy="52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448272"/>
                <a:gridCol w="1656183"/>
                <a:gridCol w="1656184"/>
                <a:gridCol w="1656184"/>
              </a:tblGrid>
              <a:tr h="738683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Duración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Tema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Teoría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Practica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Trabajo Independiente</a:t>
                      </a:r>
                      <a:endParaRPr lang="es-CO" sz="1400" dirty="0"/>
                    </a:p>
                  </a:txBody>
                  <a:tcPr/>
                </a:tc>
              </a:tr>
              <a:tr h="4537621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Semana 4-5-6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1" dirty="0" smtClean="0"/>
                        <a:t>Modelo Lógico, Modelo Físico y Modelo relacional MYSQL.</a:t>
                      </a:r>
                    </a:p>
                    <a:p>
                      <a:pPr algn="just"/>
                      <a:r>
                        <a:rPr lang="es-ES" sz="1400" b="0" dirty="0" smtClean="0"/>
                        <a:t>Integridad referencial</a:t>
                      </a:r>
                    </a:p>
                    <a:p>
                      <a:pPr algn="just"/>
                      <a:r>
                        <a:rPr lang="es-ES" sz="1400" b="0" dirty="0" smtClean="0"/>
                        <a:t>Datos Numéricos</a:t>
                      </a:r>
                    </a:p>
                    <a:p>
                      <a:pPr algn="just"/>
                      <a:r>
                        <a:rPr lang="es-ES" sz="1400" b="0" dirty="0" smtClean="0"/>
                        <a:t>Datos de cadenas</a:t>
                      </a:r>
                    </a:p>
                    <a:p>
                      <a:pPr algn="just"/>
                      <a:r>
                        <a:rPr lang="es-ES" sz="1400" b="0" dirty="0" smtClean="0"/>
                        <a:t>Datos multimedia</a:t>
                      </a:r>
                    </a:p>
                    <a:p>
                      <a:pPr algn="just"/>
                      <a:r>
                        <a:rPr lang="es-ES" sz="1400" b="0" dirty="0" smtClean="0"/>
                        <a:t>Relaciones foráneas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Sesión presencial clase magistral</a:t>
                      </a:r>
                    </a:p>
                    <a:p>
                      <a:r>
                        <a:rPr lang="es-ES" sz="1400" b="0" dirty="0" smtClean="0"/>
                        <a:t>Exposición de los fundamentos teóricos de acuerdo a la unidad temática que se está tratando.</a:t>
                      </a:r>
                    </a:p>
                    <a:p>
                      <a:endParaRPr lang="es-ES" sz="1400" b="1" dirty="0" smtClean="0"/>
                    </a:p>
                    <a:p>
                      <a:r>
                        <a:rPr lang="es-ES" sz="1400" b="1" dirty="0" smtClean="0"/>
                        <a:t>Aprendizaje basado en problemas</a:t>
                      </a:r>
                    </a:p>
                    <a:p>
                      <a:r>
                        <a:rPr lang="es-ES" sz="1400" b="0" dirty="0" smtClean="0"/>
                        <a:t>Exploración  y trabajo en ejercicios y problemas aplicando los fundamentos teóricos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LABORATORIO 4</a:t>
                      </a:r>
                    </a:p>
                    <a:p>
                      <a:r>
                        <a:rPr lang="es-ES" sz="1400" b="0" dirty="0" smtClean="0"/>
                        <a:t>Creación de tablas.</a:t>
                      </a:r>
                    </a:p>
                    <a:p>
                      <a:endParaRPr lang="es-ES" sz="1400" dirty="0" smtClean="0"/>
                    </a:p>
                    <a:p>
                      <a:r>
                        <a:rPr lang="es-ES" sz="1400" b="1" dirty="0" smtClean="0"/>
                        <a:t>LABORATORIO 5</a:t>
                      </a:r>
                    </a:p>
                    <a:p>
                      <a:r>
                        <a:rPr lang="es-ES" sz="1400" dirty="0" smtClean="0"/>
                        <a:t>Creación de relaciones.</a:t>
                      </a:r>
                    </a:p>
                    <a:p>
                      <a:endParaRPr lang="es-ES" sz="1400" dirty="0" smtClean="0"/>
                    </a:p>
                    <a:p>
                      <a:endParaRPr lang="es-ES" sz="1400" dirty="0" smtClean="0"/>
                    </a:p>
                    <a:p>
                      <a:r>
                        <a:rPr lang="es-ES" sz="1400" b="1" dirty="0" smtClean="0"/>
                        <a:t>EVALUACIÓN</a:t>
                      </a:r>
                    </a:p>
                    <a:p>
                      <a:r>
                        <a:rPr lang="es-ES" sz="1400" dirty="0" smtClean="0"/>
                        <a:t> Primer parcial.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 smtClean="0"/>
                        <a:t>TALLER 5</a:t>
                      </a:r>
                    </a:p>
                    <a:p>
                      <a:r>
                        <a:rPr lang="es-ES" sz="1400" b="0" dirty="0" smtClean="0"/>
                        <a:t>Relaciones foráneas.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1267</Words>
  <Application>Microsoft Office PowerPoint</Application>
  <PresentationFormat>Presentación en pantalla (4:3)</PresentationFormat>
  <Paragraphs>284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Base de Datos Miércoles  4 p.m. - 6 p.m.  Salón: B201 Jueves  4 p.m. - 6 p.m.  Salón: B402 Viernes  4 p.m. - 6 p.m.  Salón: B201 (Contenido de la Asignatura)</vt:lpstr>
      <vt:lpstr>Justificación</vt:lpstr>
      <vt:lpstr>Competencias a Desarrollar</vt:lpstr>
      <vt:lpstr>Objetivos Generales y Específicos</vt:lpstr>
      <vt:lpstr>Objetivos Generales y Específicos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Contenido</vt:lpstr>
      <vt:lpstr>Sistema de Evaluación</vt:lpstr>
      <vt:lpstr>Soporte Bibliográfico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 (Contenido de la Asignatura)</dc:title>
  <dc:creator>Cristian</dc:creator>
  <cp:lastModifiedBy>salones sl. SALONES AUDIOVISUALES</cp:lastModifiedBy>
  <cp:revision>13</cp:revision>
  <dcterms:created xsi:type="dcterms:W3CDTF">2014-01-20T00:02:35Z</dcterms:created>
  <dcterms:modified xsi:type="dcterms:W3CDTF">2014-01-23T19:41:04Z</dcterms:modified>
</cp:coreProperties>
</file>