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23" r:id="rId3"/>
    <p:sldId id="324" r:id="rId4"/>
    <p:sldId id="325" r:id="rId5"/>
    <p:sldId id="326" r:id="rId6"/>
    <p:sldId id="327" r:id="rId7"/>
    <p:sldId id="328" r:id="rId8"/>
    <p:sldId id="322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11" r:id="rId17"/>
    <p:sldId id="312" r:id="rId18"/>
    <p:sldId id="313" r:id="rId19"/>
    <p:sldId id="314" r:id="rId2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66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CC906-340D-495F-8C4C-3CE38D372390}" type="datetimeFigureOut">
              <a:rPr lang="es-CO" smtClean="0"/>
              <a:t>19/03/2014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B5206-CDB4-4701-859A-85380538E8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19/03/2014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307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19/03/2014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737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19/03/2014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84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19/03/2014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929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19/03/2014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90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19/03/2014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213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19/03/2014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895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19/03/2014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986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19/03/2014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92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19/03/2014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783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19/03/2014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083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78DEE-BAB8-4A4A-ABB6-AFC075F63213}" type="datetimeFigureOut">
              <a:rPr lang="es-CO" smtClean="0"/>
              <a:t>19/03/2014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484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2547715"/>
          </a:xfrm>
        </p:spPr>
        <p:txBody>
          <a:bodyPr>
            <a:normAutofit fontScale="90000"/>
          </a:bodyPr>
          <a:lstStyle/>
          <a:p>
            <a:r>
              <a:rPr lang="es-CO" b="1" dirty="0" smtClean="0">
                <a:latin typeface="Arial" pitchFamily="34" charset="0"/>
                <a:cs typeface="Arial" pitchFamily="34" charset="0"/>
              </a:rPr>
              <a:t>Base de Datos</a:t>
            </a:r>
            <a:br>
              <a:rPr lang="es-CO" b="1" dirty="0" smtClean="0">
                <a:latin typeface="Arial" pitchFamily="34" charset="0"/>
                <a:cs typeface="Arial" pitchFamily="34" charset="0"/>
              </a:rPr>
            </a:br>
            <a:r>
              <a:rPr lang="en-US" sz="2200" b="1" dirty="0" err="1">
                <a:latin typeface="Arial" pitchFamily="34" charset="0"/>
                <a:cs typeface="Arial" pitchFamily="34" charset="0"/>
              </a:rPr>
              <a:t>Miércoles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 	4 p.m. - 6 p.m. 	</a:t>
            </a:r>
            <a:r>
              <a:rPr lang="en-US" sz="2200" b="1" dirty="0" err="1">
                <a:latin typeface="Arial" pitchFamily="34" charset="0"/>
                <a:cs typeface="Arial" pitchFamily="34" charset="0"/>
              </a:rPr>
              <a:t>Salón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: B201</a:t>
            </a:r>
            <a:br>
              <a:rPr lang="en-US" sz="2200" b="1" dirty="0">
                <a:latin typeface="Arial" pitchFamily="34" charset="0"/>
                <a:cs typeface="Arial" pitchFamily="34" charset="0"/>
              </a:rPr>
            </a:br>
            <a:r>
              <a:rPr lang="en-US" sz="2200" b="1" dirty="0" err="1">
                <a:latin typeface="Arial" pitchFamily="34" charset="0"/>
                <a:cs typeface="Arial" pitchFamily="34" charset="0"/>
              </a:rPr>
              <a:t>Jueves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 	4 p.m. - 6 p.m. 	</a:t>
            </a:r>
            <a:r>
              <a:rPr lang="en-US" sz="2200" b="1" dirty="0" err="1">
                <a:latin typeface="Arial" pitchFamily="34" charset="0"/>
                <a:cs typeface="Arial" pitchFamily="34" charset="0"/>
              </a:rPr>
              <a:t>Salón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: B402</a:t>
            </a:r>
            <a:br>
              <a:rPr lang="en-US" sz="2200" b="1" dirty="0">
                <a:latin typeface="Arial" pitchFamily="34" charset="0"/>
                <a:cs typeface="Arial" pitchFamily="34" charset="0"/>
              </a:rPr>
            </a:br>
            <a:r>
              <a:rPr lang="en-US" sz="2200" b="1" dirty="0">
                <a:latin typeface="Arial" pitchFamily="34" charset="0"/>
                <a:cs typeface="Arial" pitchFamily="34" charset="0"/>
              </a:rPr>
              <a:t>Viernes 	4 p.m. - 6 p.m. 	</a:t>
            </a:r>
            <a:r>
              <a:rPr lang="en-US" sz="2200" b="1" dirty="0" err="1">
                <a:latin typeface="Arial" pitchFamily="34" charset="0"/>
                <a:cs typeface="Arial" pitchFamily="34" charset="0"/>
              </a:rPr>
              <a:t>Salón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: B201</a:t>
            </a:r>
            <a:r>
              <a:rPr lang="es-CO" sz="2200" b="1" dirty="0">
                <a:latin typeface="Arial" pitchFamily="34" charset="0"/>
                <a:cs typeface="Arial" pitchFamily="34" charset="0"/>
              </a:rPr>
              <a:t/>
            </a:r>
            <a:br>
              <a:rPr lang="es-CO" sz="2200" b="1" dirty="0">
                <a:latin typeface="Arial" pitchFamily="34" charset="0"/>
                <a:cs typeface="Arial" pitchFamily="34" charset="0"/>
              </a:rPr>
            </a:br>
            <a:r>
              <a:rPr lang="es-CO" b="1" dirty="0" smtClean="0">
                <a:latin typeface="Arial" pitchFamily="34" charset="0"/>
                <a:cs typeface="Arial" pitchFamily="34" charset="0"/>
              </a:rPr>
              <a:t>(Procedimientos Almacenados, Vistas, </a:t>
            </a:r>
            <a:r>
              <a:rPr lang="es-CO" b="1" dirty="0" err="1" smtClean="0">
                <a:latin typeface="Arial" pitchFamily="34" charset="0"/>
                <a:cs typeface="Arial" pitchFamily="34" charset="0"/>
              </a:rPr>
              <a:t>Triggers</a:t>
            </a:r>
            <a:r>
              <a:rPr lang="es-CO" b="1" dirty="0" smtClean="0">
                <a:latin typeface="Arial" pitchFamily="34" charset="0"/>
                <a:cs typeface="Arial" pitchFamily="34" charset="0"/>
              </a:rPr>
              <a:t>)</a:t>
            </a:r>
            <a:endParaRPr lang="es-CO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s-CO" dirty="0" smtClean="0">
                <a:latin typeface="Arial" pitchFamily="34" charset="0"/>
                <a:cs typeface="Arial" pitchFamily="34" charset="0"/>
              </a:rPr>
              <a:t>Docente: </a:t>
            </a:r>
            <a:r>
              <a:rPr lang="es-CO" dirty="0" err="1" smtClean="0">
                <a:latin typeface="Arial" pitchFamily="34" charset="0"/>
                <a:cs typeface="Arial" pitchFamily="34" charset="0"/>
              </a:rPr>
              <a:t>Jhon</a:t>
            </a:r>
            <a:r>
              <a:rPr lang="es-CO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O" dirty="0" err="1" smtClean="0">
                <a:latin typeface="Arial" pitchFamily="34" charset="0"/>
                <a:cs typeface="Arial" pitchFamily="34" charset="0"/>
              </a:rPr>
              <a:t>Edisson</a:t>
            </a:r>
            <a:r>
              <a:rPr lang="es-CO" dirty="0" smtClean="0">
                <a:latin typeface="Arial" pitchFamily="34" charset="0"/>
                <a:cs typeface="Arial" pitchFamily="34" charset="0"/>
              </a:rPr>
              <a:t> Villarreal Padilla</a:t>
            </a:r>
          </a:p>
          <a:p>
            <a:r>
              <a:rPr lang="es-CO" dirty="0" smtClean="0">
                <a:latin typeface="Arial" pitchFamily="34" charset="0"/>
                <a:cs typeface="Arial" pitchFamily="34" charset="0"/>
              </a:rPr>
              <a:t>Jhon.villareal@usa.edu.co</a:t>
            </a:r>
            <a:endParaRPr lang="es-CO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6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VISTAS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fontAlgn="base"/>
            <a:r>
              <a:rPr lang="es-CO" sz="2000" dirty="0"/>
              <a:t>La definición de una vista está sujeta a las siguientes limitaciones:</a:t>
            </a:r>
          </a:p>
          <a:p>
            <a:pPr fontAlgn="base"/>
            <a:r>
              <a:rPr lang="es-CO" sz="2000" dirty="0"/>
              <a:t>La sentencia SELECT no puede contener una </a:t>
            </a:r>
            <a:r>
              <a:rPr lang="es-CO" sz="2000" dirty="0" err="1"/>
              <a:t>subconsulta</a:t>
            </a:r>
            <a:r>
              <a:rPr lang="es-CO" sz="2000" dirty="0"/>
              <a:t> en su cláusula FROM.</a:t>
            </a:r>
          </a:p>
          <a:p>
            <a:pPr fontAlgn="base"/>
            <a:r>
              <a:rPr lang="es-CO" sz="2000" dirty="0"/>
              <a:t>La sentencia SELECT no puede hacer referencia a variables del sistema o del usuario.</a:t>
            </a:r>
          </a:p>
          <a:p>
            <a:pPr fontAlgn="base"/>
            <a:r>
              <a:rPr lang="es-CO" sz="2000" dirty="0"/>
              <a:t>La sentencia SELECT no puede hacer referencia a parámetros de sentencia preparados.</a:t>
            </a:r>
          </a:p>
          <a:p>
            <a:pPr fontAlgn="base"/>
            <a:r>
              <a:rPr lang="es-CO" sz="2000" dirty="0"/>
              <a:t>Dentro de una rutina almacenada, la definición no puede hacer referencia a parámetros de la rutina o a variables locales.</a:t>
            </a:r>
          </a:p>
          <a:p>
            <a:pPr fontAlgn="base"/>
            <a:r>
              <a:rPr lang="es-CO" sz="2000" dirty="0"/>
              <a:t>Cualquier tabla o vista referenciada por la definición debe existir. Sin embargo, es posible que después de crear una vista, se elimine alguna tabla o vista a la que se hace referencia. Para comprobar la definición de una vista en busca de problemas de este tipo, utilice la sentencia CHECK TABLE.</a:t>
            </a:r>
          </a:p>
          <a:p>
            <a:pPr marL="0" indent="0" algn="just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13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VISTAS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fontAlgn="base"/>
            <a:r>
              <a:rPr lang="es-CO" sz="2000" dirty="0"/>
              <a:t>La definición no puede hacer referencia a una tabla TEMPORARY, y tampoco se puede crear una vista TEMPORARY.</a:t>
            </a:r>
          </a:p>
          <a:p>
            <a:pPr fontAlgn="base"/>
            <a:r>
              <a:rPr lang="es-CO" sz="2000" dirty="0"/>
              <a:t>Las tablas mencionadas en la definición de la vista deben existir siempre.</a:t>
            </a:r>
          </a:p>
          <a:p>
            <a:pPr fontAlgn="base"/>
            <a:r>
              <a:rPr lang="es-CO" sz="2000" dirty="0"/>
              <a:t>No se puede asociar un disparador con una vista.</a:t>
            </a:r>
          </a:p>
          <a:p>
            <a:pPr marL="0" indent="0" algn="just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82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VISTAS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 smtClean="0"/>
              <a:t>Creación de una vista:</a:t>
            </a:r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r>
              <a:rPr lang="es-CO" sz="2000" dirty="0" smtClean="0"/>
              <a:t>CREATE </a:t>
            </a:r>
            <a:r>
              <a:rPr lang="es-CO" sz="2000" dirty="0"/>
              <a:t>[OR REPLACE] [ALGORITHM = {UNDEFINED | MERGE | TEMPTABLE}]</a:t>
            </a:r>
          </a:p>
          <a:p>
            <a:pPr marL="0" indent="0" algn="just">
              <a:buNone/>
            </a:pPr>
            <a:r>
              <a:rPr lang="es-CO" sz="2000" dirty="0"/>
              <a:t>    VIEW </a:t>
            </a:r>
            <a:r>
              <a:rPr lang="es-CO" sz="2000" dirty="0" err="1"/>
              <a:t>nombre_vista</a:t>
            </a:r>
            <a:r>
              <a:rPr lang="es-CO" sz="2000" dirty="0"/>
              <a:t> [(columnas)]</a:t>
            </a:r>
          </a:p>
          <a:p>
            <a:pPr marL="0" indent="0" algn="just">
              <a:buNone/>
            </a:pPr>
            <a:r>
              <a:rPr lang="es-CO" sz="2000" dirty="0"/>
              <a:t>    AS </a:t>
            </a:r>
            <a:r>
              <a:rPr lang="es-CO" sz="2000" dirty="0" err="1"/>
              <a:t>sentencia_select</a:t>
            </a:r>
            <a:endParaRPr lang="es-CO" sz="2000" dirty="0"/>
          </a:p>
          <a:p>
            <a:pPr marL="0" indent="0" algn="just">
              <a:buNone/>
            </a:pPr>
            <a:r>
              <a:rPr lang="es-CO" sz="2000" dirty="0"/>
              <a:t>    [WITH [CASCADED | LOCAL] CHECK OPTION]</a:t>
            </a: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571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VISTAS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 smtClean="0"/>
              <a:t>Modificación de una vista:</a:t>
            </a:r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r>
              <a:rPr lang="es-CO" sz="2000" dirty="0" smtClean="0"/>
              <a:t>ALTER </a:t>
            </a:r>
            <a:r>
              <a:rPr lang="es-CO" sz="2000" dirty="0"/>
              <a:t>[ALGORITHM = {UNDEFINED | MERGE | TEMPTABLE}]</a:t>
            </a:r>
          </a:p>
          <a:p>
            <a:pPr marL="0" indent="0" algn="just">
              <a:buNone/>
            </a:pPr>
            <a:r>
              <a:rPr lang="es-CO" sz="2000" dirty="0"/>
              <a:t>    VIEW </a:t>
            </a:r>
            <a:r>
              <a:rPr lang="es-CO" sz="2000" dirty="0" err="1"/>
              <a:t>nombre_vista</a:t>
            </a:r>
            <a:r>
              <a:rPr lang="es-CO" sz="2000" dirty="0"/>
              <a:t> [(columnas)]</a:t>
            </a:r>
          </a:p>
          <a:p>
            <a:pPr marL="0" indent="0" algn="just">
              <a:buNone/>
            </a:pPr>
            <a:r>
              <a:rPr lang="es-CO" sz="2000" dirty="0"/>
              <a:t>    AS </a:t>
            </a:r>
            <a:r>
              <a:rPr lang="es-CO" sz="2000" dirty="0" err="1"/>
              <a:t>sentencia_select</a:t>
            </a:r>
            <a:endParaRPr lang="es-CO" sz="2000" dirty="0"/>
          </a:p>
          <a:p>
            <a:pPr marL="0" indent="0" algn="just">
              <a:buNone/>
            </a:pPr>
            <a:r>
              <a:rPr lang="es-CO" sz="2000" dirty="0"/>
              <a:t>    [WITH [CASCADED | LOCAL] CHECK OPTION]</a:t>
            </a: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VISTAS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 smtClean="0"/>
              <a:t>Eliminación de una vista:</a:t>
            </a:r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r>
              <a:rPr lang="es-CO" sz="2000" dirty="0" smtClean="0"/>
              <a:t>DROP </a:t>
            </a:r>
            <a:r>
              <a:rPr lang="es-CO" sz="2000" dirty="0"/>
              <a:t>VIEW [IF EXISTS]</a:t>
            </a:r>
          </a:p>
          <a:p>
            <a:pPr marL="0" indent="0" algn="just">
              <a:buNone/>
            </a:pPr>
            <a:r>
              <a:rPr lang="es-CO" sz="2000" dirty="0"/>
              <a:t>    </a:t>
            </a:r>
            <a:r>
              <a:rPr lang="es-CO" sz="2000" dirty="0" err="1"/>
              <a:t>nombre_vista</a:t>
            </a:r>
            <a:r>
              <a:rPr lang="es-CO" sz="2000" dirty="0"/>
              <a:t> [, </a:t>
            </a:r>
            <a:r>
              <a:rPr lang="es-CO" sz="2000" dirty="0" err="1"/>
              <a:t>nombre_vista</a:t>
            </a:r>
            <a:r>
              <a:rPr lang="es-CO" sz="2000" dirty="0"/>
              <a:t>] ...</a:t>
            </a:r>
          </a:p>
          <a:p>
            <a:pPr marL="0" indent="0" algn="just">
              <a:buNone/>
            </a:pPr>
            <a:r>
              <a:rPr lang="es-CO" sz="2000" dirty="0"/>
              <a:t>    [RESTRICT | CASCADE]</a:t>
            </a: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25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VISTAS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 smtClean="0"/>
              <a:t>Mostrar la creación de una vista:</a:t>
            </a:r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r>
              <a:rPr lang="es-CO" sz="2000" dirty="0" smtClean="0"/>
              <a:t>SHOW </a:t>
            </a:r>
            <a:r>
              <a:rPr lang="es-CO" sz="2000" dirty="0"/>
              <a:t>CREATE VIEW </a:t>
            </a:r>
            <a:r>
              <a:rPr lang="es-CO" sz="2000" dirty="0" err="1"/>
              <a:t>nombre_vista</a:t>
            </a: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040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 smtClean="0"/>
              <a:t>Triggers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 smtClean="0"/>
              <a:t>Un disparador es un objeto de la base de datos que viene adjunta a una tabla, y se activa cuando ocurre un evento particular en la tabla.</a:t>
            </a:r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r>
              <a:rPr lang="es-CO" sz="2000" dirty="0" smtClean="0"/>
              <a:t>Su uso principal es para llevar auditorios en las tablas y en la base de datos.</a:t>
            </a:r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r>
              <a:rPr lang="es-CO" sz="2000" dirty="0" smtClean="0"/>
              <a:t>Un disparador se adjunta a la tabla y se crea para que active al ocurrir una sentencia INSERT, DELETE, o UPDATE. También que se active antes o después de la sentencia en cuestión.</a:t>
            </a: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9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 smtClean="0"/>
              <a:t>Triggers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 smtClean="0"/>
              <a:t>Sintaxis:</a:t>
            </a:r>
          </a:p>
          <a:p>
            <a:pPr marL="0" indent="0" algn="just">
              <a:buNone/>
            </a:pPr>
            <a:r>
              <a:rPr lang="es-CO" sz="2000" dirty="0" smtClean="0"/>
              <a:t>CREATE TRIGGER &lt;nombre&gt;</a:t>
            </a:r>
          </a:p>
          <a:p>
            <a:pPr marL="0" indent="0" algn="just">
              <a:buNone/>
            </a:pPr>
            <a:r>
              <a:rPr lang="es-CO" sz="2000" dirty="0" smtClean="0"/>
              <a:t>{BEFORE|AFTER}</a:t>
            </a:r>
          </a:p>
          <a:p>
            <a:pPr marL="0" indent="0" algn="just">
              <a:buNone/>
            </a:pPr>
            <a:r>
              <a:rPr lang="es-CO" sz="2000" dirty="0" smtClean="0"/>
              <a:t>{INSERT|UPDATE|DELETE}</a:t>
            </a:r>
          </a:p>
          <a:p>
            <a:pPr marL="0" indent="0" algn="just">
              <a:buNone/>
            </a:pPr>
            <a:r>
              <a:rPr lang="es-CO" sz="2000" dirty="0" smtClean="0"/>
              <a:t>ON</a:t>
            </a:r>
          </a:p>
          <a:p>
            <a:pPr marL="0" indent="0" algn="just">
              <a:buNone/>
            </a:pPr>
            <a:r>
              <a:rPr lang="es-CO" sz="2000" dirty="0" smtClean="0"/>
              <a:t>&lt;</a:t>
            </a:r>
            <a:r>
              <a:rPr lang="es-CO" sz="2000" dirty="0" err="1" smtClean="0"/>
              <a:t>tablename</a:t>
            </a:r>
            <a:r>
              <a:rPr lang="es-CO" sz="2000" dirty="0" smtClean="0"/>
              <a:t>&gt;</a:t>
            </a:r>
          </a:p>
          <a:p>
            <a:pPr marL="0" indent="0" algn="just">
              <a:buNone/>
            </a:pPr>
            <a:r>
              <a:rPr lang="es-CO" sz="2000" dirty="0"/>
              <a:t>	</a:t>
            </a:r>
            <a:r>
              <a:rPr lang="es-CO" sz="2000" dirty="0" smtClean="0"/>
              <a:t>FOR EACH ROW</a:t>
            </a:r>
          </a:p>
          <a:p>
            <a:pPr marL="0" indent="0" algn="just">
              <a:buNone/>
            </a:pPr>
            <a:r>
              <a:rPr lang="es-CO" sz="2000" dirty="0"/>
              <a:t>	</a:t>
            </a:r>
            <a:r>
              <a:rPr lang="es-CO" sz="2000" dirty="0" smtClean="0"/>
              <a:t>BEGIN</a:t>
            </a:r>
          </a:p>
          <a:p>
            <a:pPr marL="0" indent="0" algn="just">
              <a:buNone/>
            </a:pPr>
            <a:r>
              <a:rPr lang="es-CO" sz="2000" dirty="0" smtClean="0"/>
              <a:t>		&lt;</a:t>
            </a:r>
            <a:r>
              <a:rPr lang="es-CO" sz="2000" dirty="0" err="1" smtClean="0"/>
              <a:t>sentenciasSQL</a:t>
            </a:r>
            <a:r>
              <a:rPr lang="es-CO" sz="2000" dirty="0" smtClean="0"/>
              <a:t>&gt;</a:t>
            </a:r>
            <a:endParaRPr lang="es-CO" sz="2000" dirty="0"/>
          </a:p>
          <a:p>
            <a:pPr marL="0" indent="0" algn="just">
              <a:buNone/>
            </a:pPr>
            <a:r>
              <a:rPr lang="es-CO" sz="2000" dirty="0" smtClean="0"/>
              <a:t>	END;</a:t>
            </a: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51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 smtClean="0"/>
              <a:t>Triggers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 smtClean="0"/>
              <a:t>Sintaxis:</a:t>
            </a:r>
          </a:p>
          <a:p>
            <a:pPr marL="0" indent="0" algn="just">
              <a:buNone/>
            </a:pPr>
            <a:r>
              <a:rPr lang="es-CO" sz="2000" dirty="0" smtClean="0"/>
              <a:t>CREATE TRIGGER &lt;nombre&gt;</a:t>
            </a:r>
          </a:p>
          <a:p>
            <a:pPr marL="0" indent="0" algn="just">
              <a:buNone/>
            </a:pPr>
            <a:r>
              <a:rPr lang="es-CO" sz="2000" dirty="0" smtClean="0"/>
              <a:t>{BEFORE|AFTER}</a:t>
            </a:r>
          </a:p>
          <a:p>
            <a:pPr marL="0" indent="0" algn="just">
              <a:buNone/>
            </a:pPr>
            <a:r>
              <a:rPr lang="es-CO" sz="2000" dirty="0" smtClean="0"/>
              <a:t>{INSERT|UPDATE|DELETE}</a:t>
            </a:r>
          </a:p>
          <a:p>
            <a:pPr marL="0" indent="0" algn="just">
              <a:buNone/>
            </a:pPr>
            <a:r>
              <a:rPr lang="es-CO" sz="2000" dirty="0" smtClean="0"/>
              <a:t>ON</a:t>
            </a:r>
          </a:p>
          <a:p>
            <a:pPr marL="0" indent="0" algn="just">
              <a:buNone/>
            </a:pPr>
            <a:r>
              <a:rPr lang="es-CO" sz="2000" dirty="0" smtClean="0"/>
              <a:t>&lt;</a:t>
            </a:r>
            <a:r>
              <a:rPr lang="es-CO" sz="2000" dirty="0" err="1" smtClean="0"/>
              <a:t>tablename</a:t>
            </a:r>
            <a:r>
              <a:rPr lang="es-CO" sz="2000" dirty="0" smtClean="0"/>
              <a:t>&gt;</a:t>
            </a:r>
          </a:p>
          <a:p>
            <a:pPr marL="0" indent="0" algn="just">
              <a:buNone/>
            </a:pPr>
            <a:r>
              <a:rPr lang="es-CO" sz="2000" dirty="0"/>
              <a:t>	</a:t>
            </a:r>
            <a:r>
              <a:rPr lang="es-CO" sz="2000" dirty="0" smtClean="0"/>
              <a:t>FOR EACH ROW</a:t>
            </a:r>
          </a:p>
          <a:p>
            <a:pPr marL="0" indent="0" algn="just">
              <a:buNone/>
            </a:pPr>
            <a:r>
              <a:rPr lang="es-CO" sz="2000" dirty="0"/>
              <a:t>	</a:t>
            </a:r>
            <a:r>
              <a:rPr lang="es-CO" sz="2000" dirty="0" smtClean="0"/>
              <a:t>BEGIN</a:t>
            </a:r>
          </a:p>
          <a:p>
            <a:pPr marL="0" indent="0" algn="just">
              <a:buNone/>
            </a:pPr>
            <a:r>
              <a:rPr lang="es-CO" sz="2000" dirty="0" smtClean="0"/>
              <a:t>		&lt;</a:t>
            </a:r>
            <a:r>
              <a:rPr lang="es-CO" sz="2000" dirty="0" err="1" smtClean="0"/>
              <a:t>sentenciasSQL</a:t>
            </a:r>
            <a:r>
              <a:rPr lang="es-CO" sz="2000" dirty="0" smtClean="0"/>
              <a:t>&gt;</a:t>
            </a:r>
            <a:endParaRPr lang="es-CO" sz="2000" dirty="0"/>
          </a:p>
          <a:p>
            <a:pPr marL="0" indent="0" algn="just">
              <a:buNone/>
            </a:pPr>
            <a:r>
              <a:rPr lang="es-CO" sz="2000" dirty="0" smtClean="0"/>
              <a:t>	END;</a:t>
            </a:r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r>
              <a:rPr lang="es-CO" sz="2000" dirty="0" smtClean="0"/>
              <a:t>DROP TRIGGER &lt;nombre&gt;</a:t>
            </a: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7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 smtClean="0"/>
              <a:t>Triggers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 smtClean="0"/>
              <a:t>Sintaxis:</a:t>
            </a:r>
          </a:p>
          <a:p>
            <a:pPr marL="0" indent="0" algn="just">
              <a:buNone/>
            </a:pPr>
            <a:r>
              <a:rPr lang="es-CO" sz="2000" dirty="0" smtClean="0"/>
              <a:t>CREATE TRIGGER &lt;nombre&gt;</a:t>
            </a:r>
          </a:p>
          <a:p>
            <a:pPr marL="0" indent="0" algn="just">
              <a:buNone/>
            </a:pPr>
            <a:r>
              <a:rPr lang="es-CO" sz="2000" dirty="0" smtClean="0"/>
              <a:t>{BEFORE|AFTER}</a:t>
            </a:r>
          </a:p>
          <a:p>
            <a:pPr marL="0" indent="0" algn="just">
              <a:buNone/>
            </a:pPr>
            <a:r>
              <a:rPr lang="es-CO" sz="2000" dirty="0" smtClean="0"/>
              <a:t>{INSERT|UPDATE|DELETE}</a:t>
            </a:r>
          </a:p>
          <a:p>
            <a:pPr marL="0" indent="0" algn="just">
              <a:buNone/>
            </a:pPr>
            <a:r>
              <a:rPr lang="es-CO" sz="2000" dirty="0" smtClean="0"/>
              <a:t>ON</a:t>
            </a:r>
          </a:p>
          <a:p>
            <a:pPr marL="0" indent="0" algn="just">
              <a:buNone/>
            </a:pPr>
            <a:r>
              <a:rPr lang="es-CO" sz="2000" dirty="0" smtClean="0"/>
              <a:t>&lt;</a:t>
            </a:r>
            <a:r>
              <a:rPr lang="es-CO" sz="2000" dirty="0" err="1" smtClean="0"/>
              <a:t>tablename</a:t>
            </a:r>
            <a:r>
              <a:rPr lang="es-CO" sz="2000" dirty="0" smtClean="0"/>
              <a:t>&gt;</a:t>
            </a:r>
          </a:p>
          <a:p>
            <a:pPr marL="0" indent="0" algn="just">
              <a:buNone/>
            </a:pPr>
            <a:r>
              <a:rPr lang="es-CO" sz="2000" dirty="0"/>
              <a:t>	</a:t>
            </a:r>
            <a:r>
              <a:rPr lang="es-CO" sz="2000" dirty="0" smtClean="0"/>
              <a:t>FOR EACH ROW</a:t>
            </a:r>
          </a:p>
          <a:p>
            <a:pPr marL="0" indent="0" algn="just">
              <a:buNone/>
            </a:pPr>
            <a:r>
              <a:rPr lang="es-CO" sz="2000" dirty="0"/>
              <a:t>	</a:t>
            </a:r>
            <a:r>
              <a:rPr lang="es-CO" sz="2000" dirty="0" smtClean="0"/>
              <a:t>BEGIN</a:t>
            </a:r>
          </a:p>
          <a:p>
            <a:pPr marL="0" indent="0" algn="just">
              <a:buNone/>
            </a:pPr>
            <a:r>
              <a:rPr lang="es-CO" sz="2000" dirty="0" smtClean="0"/>
              <a:t>		&lt;</a:t>
            </a:r>
            <a:r>
              <a:rPr lang="es-CO" sz="2000" dirty="0" err="1" smtClean="0"/>
              <a:t>sentenciasSQL</a:t>
            </a:r>
            <a:r>
              <a:rPr lang="es-CO" sz="2000" dirty="0" smtClean="0"/>
              <a:t>&gt;</a:t>
            </a:r>
            <a:endParaRPr lang="es-CO" sz="2000" dirty="0"/>
          </a:p>
          <a:p>
            <a:pPr marL="0" indent="0" algn="just">
              <a:buNone/>
            </a:pPr>
            <a:r>
              <a:rPr lang="es-CO" sz="2000" dirty="0" smtClean="0"/>
              <a:t>	END;</a:t>
            </a: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5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Procedimientos Almacenados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 smtClean="0"/>
              <a:t>Un procedimiento almacenado son una función que se invoca usando un comando CALL, y solo puede pasar valores usando variables de salida.</a:t>
            </a: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6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Procedimientos Almacenados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400" dirty="0"/>
              <a:t>CREATE PROCEDURE </a:t>
            </a:r>
            <a:r>
              <a:rPr lang="es-CO" sz="1400" dirty="0" err="1"/>
              <a:t>sp_name</a:t>
            </a:r>
            <a:r>
              <a:rPr lang="es-CO" sz="1400" dirty="0"/>
              <a:t> ([</a:t>
            </a:r>
            <a:r>
              <a:rPr lang="es-CO" sz="1400" dirty="0" err="1"/>
              <a:t>parameter</a:t>
            </a:r>
            <a:r>
              <a:rPr lang="es-CO" sz="1400" dirty="0"/>
              <a:t>[,...]])</a:t>
            </a:r>
          </a:p>
          <a:p>
            <a:pPr marL="0" indent="0" algn="just">
              <a:buNone/>
            </a:pPr>
            <a:r>
              <a:rPr lang="es-CO" sz="1400" dirty="0"/>
              <a:t>    [</a:t>
            </a:r>
            <a:r>
              <a:rPr lang="es-CO" sz="1400" dirty="0" err="1"/>
              <a:t>characteristic</a:t>
            </a:r>
            <a:r>
              <a:rPr lang="es-CO" sz="1400" dirty="0"/>
              <a:t> ...] </a:t>
            </a:r>
            <a:r>
              <a:rPr lang="es-CO" sz="1400" dirty="0" err="1" smtClean="0"/>
              <a:t>routine_body</a:t>
            </a:r>
            <a:endParaRPr lang="es-CO" sz="1400" dirty="0"/>
          </a:p>
          <a:p>
            <a:pPr marL="0" indent="0" algn="just">
              <a:buNone/>
            </a:pPr>
            <a:r>
              <a:rPr lang="es-CO" sz="1400" dirty="0"/>
              <a:t>CREATE FUNCTION </a:t>
            </a:r>
            <a:r>
              <a:rPr lang="es-CO" sz="1400" dirty="0" err="1"/>
              <a:t>sp_name</a:t>
            </a:r>
            <a:r>
              <a:rPr lang="es-CO" sz="1400" dirty="0"/>
              <a:t> ([</a:t>
            </a:r>
            <a:r>
              <a:rPr lang="es-CO" sz="1400" dirty="0" err="1"/>
              <a:t>parameter</a:t>
            </a:r>
            <a:r>
              <a:rPr lang="es-CO" sz="1400" dirty="0"/>
              <a:t>[,...]])</a:t>
            </a:r>
          </a:p>
          <a:p>
            <a:pPr marL="0" indent="0" algn="just">
              <a:buNone/>
            </a:pPr>
            <a:r>
              <a:rPr lang="es-CO" sz="1400" dirty="0"/>
              <a:t>    RETURNS </a:t>
            </a:r>
            <a:r>
              <a:rPr lang="es-CO" sz="1400" dirty="0" err="1"/>
              <a:t>type</a:t>
            </a:r>
            <a:endParaRPr lang="es-CO" sz="1400" dirty="0"/>
          </a:p>
          <a:p>
            <a:pPr marL="0" indent="0" algn="just">
              <a:buNone/>
            </a:pPr>
            <a:r>
              <a:rPr lang="es-CO" sz="1400" dirty="0"/>
              <a:t>    [</a:t>
            </a:r>
            <a:r>
              <a:rPr lang="es-CO" sz="1400" dirty="0" err="1"/>
              <a:t>characteristic</a:t>
            </a:r>
            <a:r>
              <a:rPr lang="es-CO" sz="1400" dirty="0"/>
              <a:t> ...] </a:t>
            </a:r>
            <a:r>
              <a:rPr lang="es-CO" sz="1400" dirty="0" err="1" smtClean="0"/>
              <a:t>routine_body</a:t>
            </a:r>
            <a:endParaRPr lang="es-CO" sz="1400" dirty="0"/>
          </a:p>
          <a:p>
            <a:pPr marL="0" indent="0" algn="just">
              <a:buNone/>
            </a:pPr>
            <a:r>
              <a:rPr lang="es-CO" sz="1400" dirty="0" err="1"/>
              <a:t>parameter</a:t>
            </a:r>
            <a:r>
              <a:rPr lang="es-CO" sz="1400" dirty="0"/>
              <a:t>:</a:t>
            </a:r>
          </a:p>
          <a:p>
            <a:pPr marL="0" indent="0" algn="just">
              <a:buNone/>
            </a:pPr>
            <a:r>
              <a:rPr lang="es-CO" sz="1400" dirty="0"/>
              <a:t>    [ IN | OUT | INOUT ] </a:t>
            </a:r>
            <a:r>
              <a:rPr lang="es-CO" sz="1400" dirty="0" err="1"/>
              <a:t>param_name</a:t>
            </a:r>
            <a:r>
              <a:rPr lang="es-CO" sz="1400" dirty="0"/>
              <a:t> </a:t>
            </a:r>
            <a:r>
              <a:rPr lang="es-CO" sz="1400" dirty="0" err="1" smtClean="0"/>
              <a:t>type</a:t>
            </a:r>
            <a:endParaRPr lang="es-CO" sz="1400" dirty="0"/>
          </a:p>
          <a:p>
            <a:pPr marL="0" indent="0" algn="just">
              <a:buNone/>
            </a:pPr>
            <a:r>
              <a:rPr lang="es-CO" sz="1400" dirty="0" err="1"/>
              <a:t>type</a:t>
            </a:r>
            <a:r>
              <a:rPr lang="es-CO" sz="1400" dirty="0"/>
              <a:t>:</a:t>
            </a:r>
          </a:p>
          <a:p>
            <a:pPr marL="0" indent="0" algn="just">
              <a:buNone/>
            </a:pPr>
            <a:r>
              <a:rPr lang="es-CO" sz="1400" dirty="0"/>
              <a:t>    </a:t>
            </a:r>
            <a:r>
              <a:rPr lang="es-CO" sz="1400" dirty="0" err="1"/>
              <a:t>Any</a:t>
            </a:r>
            <a:r>
              <a:rPr lang="es-CO" sz="1400" dirty="0"/>
              <a:t> </a:t>
            </a:r>
            <a:r>
              <a:rPr lang="es-CO" sz="1400" dirty="0" err="1"/>
              <a:t>valid</a:t>
            </a:r>
            <a:r>
              <a:rPr lang="es-CO" sz="1400" dirty="0"/>
              <a:t> </a:t>
            </a:r>
            <a:r>
              <a:rPr lang="es-CO" sz="1400" dirty="0" err="1"/>
              <a:t>MySQL</a:t>
            </a:r>
            <a:r>
              <a:rPr lang="es-CO" sz="1400" dirty="0"/>
              <a:t> data </a:t>
            </a:r>
            <a:r>
              <a:rPr lang="es-CO" sz="1400" dirty="0" err="1" smtClean="0"/>
              <a:t>type</a:t>
            </a:r>
            <a:endParaRPr lang="es-CO" sz="1400" dirty="0"/>
          </a:p>
          <a:p>
            <a:pPr marL="0" indent="0" algn="just">
              <a:buNone/>
            </a:pPr>
            <a:r>
              <a:rPr lang="es-CO" sz="1400" dirty="0" err="1"/>
              <a:t>characteristic</a:t>
            </a:r>
            <a:r>
              <a:rPr lang="es-CO" sz="1400" dirty="0"/>
              <a:t>:</a:t>
            </a:r>
          </a:p>
          <a:p>
            <a:pPr marL="0" indent="0" algn="just">
              <a:buNone/>
            </a:pPr>
            <a:r>
              <a:rPr lang="es-CO" sz="1400" dirty="0"/>
              <a:t>    LANGUAGE SQL</a:t>
            </a:r>
          </a:p>
          <a:p>
            <a:pPr marL="0" indent="0" algn="just">
              <a:buNone/>
            </a:pPr>
            <a:r>
              <a:rPr lang="es-CO" sz="1400" dirty="0"/>
              <a:t>  | [NOT] DETERMINISTIC</a:t>
            </a:r>
          </a:p>
          <a:p>
            <a:pPr marL="0" indent="0" algn="just">
              <a:buNone/>
            </a:pPr>
            <a:r>
              <a:rPr lang="es-CO" sz="1400" dirty="0"/>
              <a:t>  | { CONTAINS SQL | NO SQL | READS SQL DATA | MODIFIES SQL DATA }</a:t>
            </a:r>
          </a:p>
          <a:p>
            <a:pPr marL="0" indent="0" algn="just">
              <a:buNone/>
            </a:pPr>
            <a:r>
              <a:rPr lang="es-CO" sz="1400" dirty="0"/>
              <a:t>  | SQL SECURITY { DEFINER | INVOKER }</a:t>
            </a:r>
          </a:p>
          <a:p>
            <a:pPr marL="0" indent="0" algn="just">
              <a:buNone/>
            </a:pPr>
            <a:r>
              <a:rPr lang="es-CO" sz="1400" dirty="0"/>
              <a:t>  | COMMENT '</a:t>
            </a:r>
            <a:r>
              <a:rPr lang="es-CO" sz="1400" dirty="0" err="1"/>
              <a:t>string</a:t>
            </a:r>
            <a:r>
              <a:rPr lang="es-CO" sz="1400" dirty="0"/>
              <a:t>'</a:t>
            </a:r>
          </a:p>
          <a:p>
            <a:pPr marL="0" indent="0" algn="just">
              <a:buNone/>
            </a:pPr>
            <a:endParaRPr lang="es-CO" sz="1400" dirty="0"/>
          </a:p>
          <a:p>
            <a:pPr marL="0" indent="0" algn="just">
              <a:buNone/>
            </a:pPr>
            <a:r>
              <a:rPr lang="es-CO" sz="1400" dirty="0" err="1"/>
              <a:t>routine_body</a:t>
            </a:r>
            <a:r>
              <a:rPr lang="es-CO" sz="1400" dirty="0"/>
              <a:t>:</a:t>
            </a:r>
          </a:p>
          <a:p>
            <a:pPr marL="0" indent="0" algn="just">
              <a:buNone/>
            </a:pPr>
            <a:r>
              <a:rPr lang="es-CO" sz="1400" dirty="0"/>
              <a:t>    procedimientos almacenados o comandos SQL válidos</a:t>
            </a:r>
            <a:endParaRPr lang="es-CO" sz="1400" dirty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27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Procedimientos Almacenados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/>
              <a:t>ALTER {PROCEDURE | FUNCTION} </a:t>
            </a:r>
            <a:r>
              <a:rPr lang="es-CO" sz="2000" dirty="0" err="1"/>
              <a:t>sp_name</a:t>
            </a:r>
            <a:r>
              <a:rPr lang="es-CO" sz="2000" dirty="0"/>
              <a:t> [</a:t>
            </a:r>
            <a:r>
              <a:rPr lang="es-CO" sz="2000" dirty="0" err="1"/>
              <a:t>characteristic</a:t>
            </a:r>
            <a:r>
              <a:rPr lang="es-CO" sz="2000" dirty="0"/>
              <a:t> ...]</a:t>
            </a:r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r>
              <a:rPr lang="es-CO" sz="2000" dirty="0" err="1"/>
              <a:t>characteristic</a:t>
            </a:r>
            <a:r>
              <a:rPr lang="es-CO" sz="2000" dirty="0"/>
              <a:t>:</a:t>
            </a:r>
          </a:p>
          <a:p>
            <a:pPr marL="0" indent="0" algn="just">
              <a:buNone/>
            </a:pPr>
            <a:r>
              <a:rPr lang="es-CO" sz="2000" dirty="0"/>
              <a:t>    { CONTAINS SQL | NO SQL | READS SQL DATA | MODIFIES SQL DATA }</a:t>
            </a:r>
          </a:p>
          <a:p>
            <a:pPr marL="0" indent="0" algn="just">
              <a:buNone/>
            </a:pPr>
            <a:r>
              <a:rPr lang="es-CO" sz="2000" dirty="0"/>
              <a:t>  | SQL SECURITY { DEFINER | INVOKER }</a:t>
            </a:r>
          </a:p>
          <a:p>
            <a:pPr marL="0" indent="0" algn="just">
              <a:buNone/>
            </a:pPr>
            <a:r>
              <a:rPr lang="es-CO" sz="2000" dirty="0"/>
              <a:t>  | COMMENT '</a:t>
            </a:r>
            <a:r>
              <a:rPr lang="es-CO" sz="2000" dirty="0" err="1"/>
              <a:t>string</a:t>
            </a:r>
            <a:r>
              <a:rPr lang="es-CO" sz="2000" dirty="0"/>
              <a:t>'</a:t>
            </a: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0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Procedimientos Almacenados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/>
              <a:t>DROP {PROCEDURE | FUNCTION} [IF EXISTS] </a:t>
            </a:r>
            <a:r>
              <a:rPr lang="en-US" sz="2000" dirty="0" err="1"/>
              <a:t>sp_name</a:t>
            </a: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49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Procedimientos Almacenados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/>
              <a:t>DROP {PROCEDURE | FUNCTION} [IF EXISTS] </a:t>
            </a:r>
            <a:r>
              <a:rPr lang="en-US" sz="2000" dirty="0" err="1"/>
              <a:t>sp_name</a:t>
            </a: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637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Procedimientos Almacenados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/>
              <a:t>SHOW CREATE {PROCEDURE | FUNCTION} </a:t>
            </a:r>
            <a:r>
              <a:rPr lang="en-US" sz="2000" dirty="0" err="1"/>
              <a:t>sp_name</a:t>
            </a: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78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VISTAS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 smtClean="0"/>
              <a:t>Una vista es una tabla dinámica que se genera de una consulta completa. Cuando se refiere a tabla dinámica quiere decir que esta se va actualizando cada vez que se actualicen los datos en las tablas relacionada en la consulta de la vista.</a:t>
            </a: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5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VISTAS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 smtClean="0"/>
              <a:t>Una vista es una tabla dinámica que se genera de una consulta completa. Cuando se refiere a tabla dinámica quiere decir que esta se va actualizando cada vez que se actualicen los datos en las tablas relacionada en la consulta de la vista.</a:t>
            </a: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4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781</Words>
  <Application>Microsoft Office PowerPoint</Application>
  <PresentationFormat>Presentación en pantalla (4:3)</PresentationFormat>
  <Paragraphs>160</Paragraphs>
  <Slides>19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Base de Datos Miércoles  4 p.m. - 6 p.m.  Salón: B201 Jueves  4 p.m. - 6 p.m.  Salón: B402 Viernes  4 p.m. - 6 p.m.  Salón: B201 (Procedimientos Almacenados, Vistas, Triggers)</vt:lpstr>
      <vt:lpstr>Procedimientos Almacenados</vt:lpstr>
      <vt:lpstr>Procedimientos Almacenados</vt:lpstr>
      <vt:lpstr>Procedimientos Almacenados</vt:lpstr>
      <vt:lpstr>Procedimientos Almacenados</vt:lpstr>
      <vt:lpstr>Procedimientos Almacenados</vt:lpstr>
      <vt:lpstr>Procedimientos Almacenados</vt:lpstr>
      <vt:lpstr>VISTAS</vt:lpstr>
      <vt:lpstr>VISTAS</vt:lpstr>
      <vt:lpstr>VISTAS</vt:lpstr>
      <vt:lpstr>VISTAS</vt:lpstr>
      <vt:lpstr>VISTAS</vt:lpstr>
      <vt:lpstr>VISTAS</vt:lpstr>
      <vt:lpstr>VISTAS</vt:lpstr>
      <vt:lpstr>VISTAS</vt:lpstr>
      <vt:lpstr>Triggers</vt:lpstr>
      <vt:lpstr>Triggers</vt:lpstr>
      <vt:lpstr>Triggers</vt:lpstr>
      <vt:lpstr>Triggers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I (Contenido de la Asignatura)</dc:title>
  <dc:creator>Cristian</dc:creator>
  <cp:lastModifiedBy>salones sl. SALONES AUDIOVISUALES</cp:lastModifiedBy>
  <cp:revision>182</cp:revision>
  <dcterms:created xsi:type="dcterms:W3CDTF">2014-01-20T00:02:35Z</dcterms:created>
  <dcterms:modified xsi:type="dcterms:W3CDTF">2014-03-19T20:12:23Z</dcterms:modified>
</cp:coreProperties>
</file>