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7" r:id="rId20"/>
    <p:sldId id="294" r:id="rId21"/>
    <p:sldId id="295" r:id="rId22"/>
    <p:sldId id="296" r:id="rId23"/>
    <p:sldId id="298" r:id="rId24"/>
    <p:sldId id="299" r:id="rId25"/>
    <p:sldId id="300" r:id="rId26"/>
    <p:sldId id="301" r:id="rId27"/>
    <p:sldId id="302" r:id="rId28"/>
    <p:sldId id="303" r:id="rId29"/>
    <p:sldId id="304" r:id="rId30"/>
    <p:sldId id="305" r:id="rId31"/>
    <p:sldId id="306" r:id="rId32"/>
    <p:sldId id="307" r:id="rId3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842"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5130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3737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228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61929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53890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12213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44895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9698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0389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4578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23/01/2014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24083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78DEE-BAB8-4A4A-ABB6-AFC075F63213}" type="datetimeFigureOut">
              <a:rPr lang="es-CO" smtClean="0"/>
              <a:t>23/01/2014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C9340-924D-44C2-8A0C-6F5A584FE309}" type="slidenum">
              <a:rPr lang="es-CO" smtClean="0"/>
              <a:t>‹Nº›</a:t>
            </a:fld>
            <a:endParaRPr lang="es-CO"/>
          </a:p>
        </p:txBody>
      </p:sp>
    </p:spTree>
    <p:extLst>
      <p:ext uri="{BB962C8B-B14F-4D97-AF65-F5344CB8AC3E}">
        <p14:creationId xmlns:p14="http://schemas.microsoft.com/office/powerpoint/2010/main" val="36848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ctrTitle"/>
          </p:nvPr>
        </p:nvSpPr>
        <p:spPr>
          <a:xfrm>
            <a:off x="0" y="1052736"/>
            <a:ext cx="9144000" cy="2547715"/>
          </a:xfrm>
        </p:spPr>
        <p:txBody>
          <a:bodyPr>
            <a:normAutofit/>
          </a:bodyPr>
          <a:lstStyle/>
          <a:p>
            <a:r>
              <a:rPr lang="es-CO" b="1" dirty="0" smtClean="0">
                <a:latin typeface="Arial" pitchFamily="34" charset="0"/>
                <a:cs typeface="Arial" pitchFamily="34" charset="0"/>
              </a:rPr>
              <a:t>Base de Datos</a:t>
            </a:r>
            <a:br>
              <a:rPr lang="es-CO" b="1" dirty="0" smtClean="0">
                <a:latin typeface="Arial" pitchFamily="34" charset="0"/>
                <a:cs typeface="Arial" pitchFamily="34" charset="0"/>
              </a:rPr>
            </a:br>
            <a:r>
              <a:rPr lang="es-CO" sz="2200" b="1" dirty="0">
                <a:latin typeface="Arial" pitchFamily="34" charset="0"/>
                <a:cs typeface="Arial" pitchFamily="34" charset="0"/>
              </a:rPr>
              <a:t>Miércoles 	4 p.m. - 6 p.m. 	Salón: B201</a:t>
            </a:r>
            <a:br>
              <a:rPr lang="es-CO" sz="2200" b="1" dirty="0">
                <a:latin typeface="Arial" pitchFamily="34" charset="0"/>
                <a:cs typeface="Arial" pitchFamily="34" charset="0"/>
              </a:rPr>
            </a:br>
            <a:r>
              <a:rPr lang="es-CO" sz="2200" b="1" dirty="0">
                <a:latin typeface="Arial" pitchFamily="34" charset="0"/>
                <a:cs typeface="Arial" pitchFamily="34" charset="0"/>
              </a:rPr>
              <a:t>Jueves 	4 p.m. - 6 p.m. 	Salón: B402</a:t>
            </a:r>
            <a:br>
              <a:rPr lang="es-CO" sz="2200" b="1" dirty="0">
                <a:latin typeface="Arial" pitchFamily="34" charset="0"/>
                <a:cs typeface="Arial" pitchFamily="34" charset="0"/>
              </a:rPr>
            </a:br>
            <a:r>
              <a:rPr lang="es-CO" sz="2200" b="1" dirty="0">
                <a:latin typeface="Arial" pitchFamily="34" charset="0"/>
                <a:cs typeface="Arial" pitchFamily="34" charset="0"/>
              </a:rPr>
              <a:t>Viernes 	4 p.m. - 6 p.m. 	Salón: </a:t>
            </a:r>
            <a:r>
              <a:rPr lang="es-CO" sz="2200" b="1" dirty="0" smtClean="0">
                <a:latin typeface="Arial" pitchFamily="34" charset="0"/>
                <a:cs typeface="Arial" pitchFamily="34" charset="0"/>
              </a:rPr>
              <a:t>B201</a:t>
            </a:r>
            <a:r>
              <a:rPr lang="es-CO" sz="2200" b="1" dirty="0" smtClean="0">
                <a:latin typeface="Arial" pitchFamily="34" charset="0"/>
                <a:cs typeface="Arial" pitchFamily="34" charset="0"/>
              </a:rPr>
              <a:t/>
            </a:r>
            <a:br>
              <a:rPr lang="es-CO" sz="2200" b="1" dirty="0" smtClean="0">
                <a:latin typeface="Arial" pitchFamily="34" charset="0"/>
                <a:cs typeface="Arial" pitchFamily="34" charset="0"/>
              </a:rPr>
            </a:br>
            <a:r>
              <a:rPr lang="es-CO" b="1" dirty="0" smtClean="0">
                <a:latin typeface="Arial" pitchFamily="34" charset="0"/>
                <a:cs typeface="Arial" pitchFamily="34" charset="0"/>
              </a:rPr>
              <a:t>(Fundamentos de Base de Datos)</a:t>
            </a:r>
            <a:endParaRPr lang="es-CO" b="1" dirty="0">
              <a:latin typeface="Arial" pitchFamily="34" charset="0"/>
              <a:cs typeface="Arial" pitchFamily="34" charset="0"/>
            </a:endParaRPr>
          </a:p>
        </p:txBody>
      </p:sp>
      <p:sp>
        <p:nvSpPr>
          <p:cNvPr id="3" name="2 Subtítulo"/>
          <p:cNvSpPr>
            <a:spLocks noGrp="1"/>
          </p:cNvSpPr>
          <p:nvPr>
            <p:ph type="subTitle" idx="1"/>
          </p:nvPr>
        </p:nvSpPr>
        <p:spPr>
          <a:xfrm>
            <a:off x="0" y="3886200"/>
            <a:ext cx="9144000" cy="1752600"/>
          </a:xfrm>
        </p:spPr>
        <p:txBody>
          <a:bodyPr/>
          <a:lstStyle/>
          <a:p>
            <a:r>
              <a:rPr lang="es-CO" dirty="0" smtClean="0">
                <a:latin typeface="Arial" pitchFamily="34" charset="0"/>
                <a:cs typeface="Arial" pitchFamily="34" charset="0"/>
              </a:rPr>
              <a:t>Docente: </a:t>
            </a:r>
            <a:r>
              <a:rPr lang="es-CO" dirty="0" err="1" smtClean="0">
                <a:latin typeface="Arial" pitchFamily="34" charset="0"/>
                <a:cs typeface="Arial" pitchFamily="34" charset="0"/>
              </a:rPr>
              <a:t>Jhon</a:t>
            </a:r>
            <a:r>
              <a:rPr lang="es-CO" dirty="0" smtClean="0">
                <a:latin typeface="Arial" pitchFamily="34" charset="0"/>
                <a:cs typeface="Arial" pitchFamily="34" charset="0"/>
              </a:rPr>
              <a:t> </a:t>
            </a:r>
            <a:r>
              <a:rPr lang="es-CO" dirty="0" err="1" smtClean="0">
                <a:latin typeface="Arial" pitchFamily="34" charset="0"/>
                <a:cs typeface="Arial" pitchFamily="34" charset="0"/>
              </a:rPr>
              <a:t>Edisson</a:t>
            </a:r>
            <a:r>
              <a:rPr lang="es-CO" dirty="0" smtClean="0">
                <a:latin typeface="Arial" pitchFamily="34" charset="0"/>
                <a:cs typeface="Arial" pitchFamily="34" charset="0"/>
              </a:rPr>
              <a:t> Villarreal Padilla</a:t>
            </a:r>
          </a:p>
          <a:p>
            <a:r>
              <a:rPr lang="es-CO" dirty="0" smtClean="0">
                <a:latin typeface="Arial" pitchFamily="34" charset="0"/>
                <a:cs typeface="Arial" pitchFamily="34" charset="0"/>
              </a:rPr>
              <a:t>Jhon.villareal@usa.edu.co</a:t>
            </a:r>
            <a:endParaRPr lang="es-CO" dirty="0">
              <a:latin typeface="Arial" pitchFamily="34" charset="0"/>
              <a:cs typeface="Arial" pitchFamily="34" charset="0"/>
            </a:endParaRPr>
          </a:p>
        </p:txBody>
      </p:sp>
      <p:pic>
        <p:nvPicPr>
          <p:cNvPr id="1026"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62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Capa Lógica</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 capa lógica o modelo lógico es la primera de las dos capas de abstracción.</a:t>
            </a:r>
          </a:p>
          <a:p>
            <a:pPr marL="0" indent="0" algn="just">
              <a:buNone/>
            </a:pPr>
            <a:endParaRPr lang="es-CO" sz="1900" dirty="0"/>
          </a:p>
          <a:p>
            <a:pPr marL="0" indent="0" algn="just">
              <a:buNone/>
            </a:pPr>
            <a:r>
              <a:rPr lang="es-CO" sz="1900" dirty="0" smtClean="0"/>
              <a:t>Los SGBD transforman los datos de los archivos físicos  en estructuras comunes.</a:t>
            </a:r>
          </a:p>
          <a:p>
            <a:pPr marL="0" indent="0" algn="just">
              <a:buNone/>
            </a:pPr>
            <a:endParaRPr lang="es-CO" sz="1900" dirty="0"/>
          </a:p>
          <a:p>
            <a:pPr marL="0" indent="0" algn="just">
              <a:buNone/>
            </a:pPr>
            <a:r>
              <a:rPr lang="es-CO" sz="1900" dirty="0" smtClean="0"/>
              <a:t>Esta capa también es conocida como </a:t>
            </a:r>
            <a:r>
              <a:rPr lang="es-CO" sz="1900" b="1" dirty="0" err="1" smtClean="0"/>
              <a:t>schema</a:t>
            </a:r>
            <a:r>
              <a:rPr lang="es-CO" sz="1900" dirty="0" smtClean="0"/>
              <a:t>. El cual es un termino para la colección de todos los datos almacenados en una base de datos o que pertenecen a un usuario particular.</a:t>
            </a:r>
          </a:p>
          <a:p>
            <a:pPr marL="0" indent="0" algn="just">
              <a:buNone/>
            </a:pPr>
            <a:endParaRPr lang="es-CO" sz="1900" dirty="0"/>
          </a:p>
          <a:p>
            <a:pPr marL="0" indent="0" algn="just">
              <a:buNone/>
            </a:pPr>
            <a:r>
              <a:rPr lang="es-CO" sz="1900" dirty="0" smtClean="0"/>
              <a:t>Dependiendo del SGBD esta capa puede contener tablas en dos dimensiones, una estructura jerárquica de la organización de la empresa o cualquier otra estructura.</a:t>
            </a:r>
          </a:p>
          <a:p>
            <a:pPr marL="0" indent="0" algn="just">
              <a:buNone/>
            </a:pPr>
            <a:endParaRPr lang="es-CO" sz="1900" dirty="0"/>
          </a:p>
          <a:p>
            <a:pPr marL="0" indent="0" algn="just">
              <a:buNone/>
            </a:pP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948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Capa Externa</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 capa externa o modelo externo es la segunda capa de las dos capas de abstracción.</a:t>
            </a:r>
            <a:endParaRPr lang="es-CO" sz="1900" dirty="0"/>
          </a:p>
          <a:p>
            <a:pPr marL="0" indent="0" algn="just">
              <a:buNone/>
            </a:pPr>
            <a:endParaRPr lang="es-CO" sz="1900" dirty="0" smtClean="0"/>
          </a:p>
          <a:p>
            <a:pPr marL="0" indent="0" algn="just">
              <a:buNone/>
            </a:pPr>
            <a:r>
              <a:rPr lang="es-CO" sz="1900" dirty="0" smtClean="0"/>
              <a:t>Esta capa esta compuesta por la vista de usuarios y que también son llamados </a:t>
            </a:r>
            <a:r>
              <a:rPr lang="es-CO" sz="1900" b="1" dirty="0" err="1" smtClean="0"/>
              <a:t>subschemas</a:t>
            </a:r>
            <a:r>
              <a:rPr lang="es-CO" sz="1900" b="1" dirty="0" smtClean="0"/>
              <a:t>.</a:t>
            </a:r>
          </a:p>
          <a:p>
            <a:pPr marL="0" indent="0" algn="just">
              <a:buNone/>
            </a:pPr>
            <a:endParaRPr lang="es-CO" sz="1900" b="1" dirty="0"/>
          </a:p>
          <a:p>
            <a:pPr marL="0" indent="0" algn="just">
              <a:buNone/>
            </a:pPr>
            <a:r>
              <a:rPr lang="es-CO" sz="1900" dirty="0" smtClean="0"/>
              <a:t>En esta capa los usuarios se conectan a la base de datos para realizar consultas.</a:t>
            </a: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660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Independencia de los Datos Físicos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 habilidad de alterar la estructura de los datos físicos sin alterar a los usuarios y procesos es lo que se le llama independencia de los datos físicos.</a:t>
            </a:r>
          </a:p>
          <a:p>
            <a:pPr marL="0" indent="0" algn="just">
              <a:buNone/>
            </a:pPr>
            <a:endParaRPr lang="es-CO" sz="1900" dirty="0"/>
          </a:p>
          <a:p>
            <a:pPr marL="0" indent="0" algn="just">
              <a:buNone/>
            </a:pPr>
            <a:r>
              <a:rPr lang="es-CO" sz="1900" dirty="0" smtClean="0"/>
              <a:t>El </a:t>
            </a:r>
            <a:r>
              <a:rPr lang="es-CO" sz="1900" b="1" dirty="0" smtClean="0"/>
              <a:t>grado </a:t>
            </a:r>
            <a:r>
              <a:rPr lang="es-CO" sz="1900" dirty="0" smtClean="0"/>
              <a:t>(que tanto se puede alterar el sistema de archivos sin impactar la capa lógica) de independencia depende del SGBD que se utilice. </a:t>
            </a:r>
          </a:p>
          <a:p>
            <a:pPr marL="0" indent="0" algn="just">
              <a:buNone/>
            </a:pPr>
            <a:endParaRPr lang="es-CO" sz="1900" b="1" dirty="0"/>
          </a:p>
          <a:p>
            <a:pPr marL="0" indent="0" algn="just">
              <a:buNone/>
            </a:pPr>
            <a:r>
              <a:rPr lang="es-CO" sz="1900" dirty="0" smtClean="0"/>
              <a:t>Para lograr esto el SGBD crea un </a:t>
            </a:r>
            <a:r>
              <a:rPr lang="es-CO" sz="1900" b="1" dirty="0" smtClean="0"/>
              <a:t>catalogo </a:t>
            </a:r>
            <a:r>
              <a:rPr lang="es-CO" sz="1900" dirty="0" smtClean="0"/>
              <a:t>donde se almacena la definición de los objetos y les hace un seguimiento de donde están guardados los objetos en los archivos físicos.</a:t>
            </a:r>
          </a:p>
          <a:p>
            <a:pPr marL="0" indent="0" algn="just">
              <a:buNone/>
            </a:pPr>
            <a:endParaRPr lang="es-CO" sz="1900" b="1" dirty="0"/>
          </a:p>
          <a:p>
            <a:pPr marL="0" indent="0" algn="just">
              <a:buNone/>
            </a:pPr>
            <a:r>
              <a:rPr lang="es-CO" sz="1900" dirty="0" smtClean="0"/>
              <a:t>Algunos ejemplos de los cambios que se pueden realizar son: Mover los archivos de la base de datos de un dispositivo a otro, dividir o combinar archivos de las bases de datos, Mover un objeto de la base de datos de un archivo a otro, agregar nuevos objetos a la base de datos.</a:t>
            </a: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879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Independencia de los Datos Lógicos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 </a:t>
            </a:r>
            <a:r>
              <a:rPr lang="es-CO" sz="1900" dirty="0"/>
              <a:t>habilidad de alterar </a:t>
            </a:r>
            <a:r>
              <a:rPr lang="es-CO" sz="1900" dirty="0" smtClean="0"/>
              <a:t>la capa lógica sin </a:t>
            </a:r>
            <a:r>
              <a:rPr lang="es-CO" sz="1900" dirty="0"/>
              <a:t>alterar a los usuarios y procesos es lo que se le llama independencia de los datos </a:t>
            </a:r>
            <a:r>
              <a:rPr lang="es-CO" sz="1900" dirty="0" smtClean="0"/>
              <a:t>lógicos.</a:t>
            </a:r>
          </a:p>
          <a:p>
            <a:pPr marL="0" indent="0" algn="just">
              <a:buNone/>
            </a:pPr>
            <a:endParaRPr lang="es-CO" sz="1900" dirty="0"/>
          </a:p>
          <a:p>
            <a:pPr marL="0" indent="0" algn="just">
              <a:buNone/>
            </a:pPr>
            <a:r>
              <a:rPr lang="es-CO" sz="1900" dirty="0" smtClean="0"/>
              <a:t>En este caso también existen unos grados de independencia.</a:t>
            </a:r>
          </a:p>
          <a:p>
            <a:pPr marL="0" indent="0" algn="just">
              <a:buNone/>
            </a:pPr>
            <a:endParaRPr lang="es-CO" sz="1900" dirty="0"/>
          </a:p>
          <a:p>
            <a:pPr marL="0" indent="0" algn="just">
              <a:buNone/>
            </a:pPr>
            <a:r>
              <a:rPr lang="es-CO" sz="1900" dirty="0"/>
              <a:t>Algunos ejemplos de los cambios que se pueden realizar son</a:t>
            </a:r>
            <a:r>
              <a:rPr lang="es-CO" sz="1900" dirty="0" smtClean="0"/>
              <a:t>: Agregar un nuevo objeto a la base de datos, Agregar elementos a un objeto, combinar o dividir objetos.</a:t>
            </a:r>
            <a:endParaRPr lang="es-CO" sz="1900" b="1" dirty="0" smtClean="0"/>
          </a:p>
          <a:p>
            <a:pPr marL="0" indent="0" algn="just">
              <a:buNone/>
            </a:pPr>
            <a:endParaRPr lang="es-CO" sz="1900" b="1" dirty="0"/>
          </a:p>
          <a:p>
            <a:pPr marL="0" indent="0" algn="just">
              <a:buNone/>
            </a:pPr>
            <a:endParaRPr lang="es-CO" sz="1900" b="1" dirty="0" smtClean="0"/>
          </a:p>
          <a:p>
            <a:pPr marL="0" indent="0" algn="just">
              <a:buNone/>
            </a:pPr>
            <a:endParaRPr lang="es-CO" sz="1900" b="1" dirty="0"/>
          </a:p>
          <a:p>
            <a:pPr marL="0" indent="0" algn="just">
              <a:buNone/>
            </a:pPr>
            <a:endParaRPr lang="es-CO" sz="1900" b="1" dirty="0" smtClean="0"/>
          </a:p>
          <a:p>
            <a:pPr marL="0" indent="0" algn="just">
              <a:buNone/>
            </a:pPr>
            <a:r>
              <a:rPr lang="es-CO" sz="1900" b="1" dirty="0" smtClean="0"/>
              <a:t>Nota: </a:t>
            </a:r>
            <a:r>
              <a:rPr lang="es-CO" sz="1900" dirty="0" smtClean="0"/>
              <a:t>Los cambios mas grandes en la capa lógica afectan directamente la capa física.</a:t>
            </a:r>
            <a:endParaRPr lang="es-CO" sz="1900" b="1" dirty="0"/>
          </a:p>
          <a:p>
            <a:pPr marL="0" indent="0" algn="just">
              <a:buNone/>
            </a:pP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959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Modelo de la Base de Datos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Los modelos de las bases de datos es la arquitectura que utilizan los SGBD para almacenar los objetos dentro de la base de datos y relacionarlo con otros.</a:t>
            </a:r>
          </a:p>
          <a:p>
            <a:pPr marL="0" indent="0" algn="just">
              <a:buNone/>
            </a:pPr>
            <a:endParaRPr lang="es-CO" sz="1900" dirty="0"/>
          </a:p>
          <a:p>
            <a:pPr algn="just"/>
            <a:r>
              <a:rPr lang="es-CO" sz="1900" dirty="0" smtClean="0"/>
              <a:t>Archivos Planos.</a:t>
            </a:r>
          </a:p>
          <a:p>
            <a:pPr algn="just"/>
            <a:r>
              <a:rPr lang="es-CO" sz="1900" dirty="0" smtClean="0"/>
              <a:t>Modelo Jerárquico.</a:t>
            </a:r>
          </a:p>
          <a:p>
            <a:pPr algn="just"/>
            <a:r>
              <a:rPr lang="es-CO" sz="1900" dirty="0" smtClean="0"/>
              <a:t>Modelo en Red.</a:t>
            </a:r>
          </a:p>
          <a:p>
            <a:pPr algn="just"/>
            <a:r>
              <a:rPr lang="es-CO" sz="1900" dirty="0" smtClean="0"/>
              <a:t>Modelo Relacional.</a:t>
            </a:r>
          </a:p>
          <a:p>
            <a:pPr algn="just"/>
            <a:r>
              <a:rPr lang="es-CO" sz="1900" dirty="0" smtClean="0"/>
              <a:t>Modelo Orientada a Objetos.</a:t>
            </a:r>
          </a:p>
          <a:p>
            <a:pPr algn="just"/>
            <a:r>
              <a:rPr lang="es-CO" sz="1900" dirty="0"/>
              <a:t>Modelo Orientada a </a:t>
            </a:r>
            <a:r>
              <a:rPr lang="es-CO" sz="1900" dirty="0" smtClean="0"/>
              <a:t>Objetos Relacional.</a:t>
            </a:r>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203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Archivos Planos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Es la formal normal en que los sistemas operativos guardan información. Estos archivos no guardan ninguna estructura o relación. </a:t>
            </a:r>
          </a:p>
          <a:p>
            <a:pPr marL="0" indent="0" algn="just">
              <a:buNone/>
            </a:pPr>
            <a:endParaRPr lang="es-CO" sz="1900" dirty="0"/>
          </a:p>
          <a:p>
            <a:pPr marL="0" indent="0" algn="just">
              <a:buNone/>
            </a:pPr>
            <a:r>
              <a:rPr lang="es-CO" sz="1900" dirty="0" smtClean="0"/>
              <a:t>En esencia no son base de datos porque no cumplen las características mencionada, sin embargo, los archivos planos son utilizados por los SGBD para almacenar los datos y el SGBD contiene la metada para realizar la relación y la estructura. </a:t>
            </a:r>
          </a:p>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665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657" y="444628"/>
            <a:ext cx="6416686" cy="621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43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Modelo Jerárquico</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Los archivos planos fueron remplazados por el modelo jerárquico el cual es muy similar a un organigrama.</a:t>
            </a:r>
          </a:p>
          <a:p>
            <a:pPr marL="0" indent="0" algn="just">
              <a:buNone/>
            </a:pPr>
            <a:endParaRPr lang="es-CO" sz="1900" dirty="0"/>
          </a:p>
          <a:p>
            <a:pPr marL="0" indent="0" algn="just">
              <a:buNone/>
            </a:pPr>
            <a:r>
              <a:rPr lang="es-CO" sz="1900" dirty="0" smtClean="0"/>
              <a:t>Cada archivo plano se convirtió en un registro o nodo donde por medio de apuntadores se relacionaban. La relación entre dos registros era del tipo padre e hijo o uno a muchos.</a:t>
            </a:r>
          </a:p>
          <a:p>
            <a:pPr marL="0" indent="0" algn="just">
              <a:buNone/>
            </a:pPr>
            <a:endParaRPr lang="es-CO" sz="1900" dirty="0"/>
          </a:p>
          <a:p>
            <a:pPr marL="0" indent="0" algn="just">
              <a:buNone/>
            </a:pPr>
            <a:r>
              <a:rPr lang="es-CO" sz="1900" dirty="0" smtClean="0"/>
              <a:t>La base de datos jerárquica mas popular fue el </a:t>
            </a:r>
            <a:r>
              <a:rPr lang="es-CO" sz="1900" dirty="0" err="1" smtClean="0"/>
              <a:t>Information</a:t>
            </a:r>
            <a:r>
              <a:rPr lang="es-CO" sz="1900" dirty="0" smtClean="0"/>
              <a:t> </a:t>
            </a:r>
            <a:r>
              <a:rPr lang="en-US" sz="1900" dirty="0" smtClean="0"/>
              <a:t>Management </a:t>
            </a:r>
            <a:r>
              <a:rPr lang="en-US" sz="1900" dirty="0"/>
              <a:t>System (IMS) from IBM.</a:t>
            </a: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06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148" y="1340768"/>
            <a:ext cx="4787703" cy="381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841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03" y="1908634"/>
            <a:ext cx="7449793" cy="304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009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lstStyle/>
          <a:p>
            <a:r>
              <a:rPr lang="es-CO" dirty="0" smtClean="0"/>
              <a:t>Base de Datos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b="1" dirty="0" smtClean="0"/>
              <a:t>Definición General:</a:t>
            </a:r>
          </a:p>
          <a:p>
            <a:pPr marL="0" indent="0" algn="just">
              <a:buNone/>
            </a:pPr>
            <a:r>
              <a:rPr lang="es-CO" sz="1900" dirty="0" smtClean="0"/>
              <a:t>Una base de datos es una colección de elementos (datos) interrelacionados entre si que se gestionan como una sola unidad.</a:t>
            </a:r>
          </a:p>
          <a:p>
            <a:pPr marL="0" indent="0" algn="just">
              <a:buNone/>
            </a:pPr>
            <a:endParaRPr lang="es-CO" sz="1900" dirty="0"/>
          </a:p>
          <a:p>
            <a:pPr marL="0" indent="0" algn="just">
              <a:buNone/>
            </a:pPr>
            <a:r>
              <a:rPr lang="es-CO" sz="1900" b="1" dirty="0" smtClean="0"/>
              <a:t>Oracle:</a:t>
            </a:r>
          </a:p>
          <a:p>
            <a:pPr marL="0" indent="0" algn="just">
              <a:buNone/>
            </a:pPr>
            <a:r>
              <a:rPr lang="es-CO" sz="1900" dirty="0" smtClean="0"/>
              <a:t>Una base de datos es una colección de archivos físicos que son administrados por una instancia en su producto de software. (Entiéndase como instancia una copia de la base de datos corriendo en memoria).</a:t>
            </a:r>
          </a:p>
          <a:p>
            <a:pPr marL="0" indent="0" algn="just">
              <a:buNone/>
            </a:pPr>
            <a:endParaRPr lang="es-CO" sz="1900" dirty="0" smtClean="0"/>
          </a:p>
          <a:p>
            <a:pPr marL="0" indent="0" algn="just">
              <a:buNone/>
            </a:pPr>
            <a:r>
              <a:rPr lang="es-CO" sz="1900" b="1" dirty="0"/>
              <a:t>Microsoft SQL Server </a:t>
            </a:r>
            <a:r>
              <a:rPr lang="es-CO" sz="1900" b="1" dirty="0" smtClean="0"/>
              <a:t>y </a:t>
            </a:r>
            <a:r>
              <a:rPr lang="es-CO" sz="1900" b="1" dirty="0" err="1" smtClean="0"/>
              <a:t>Sybase</a:t>
            </a:r>
            <a:r>
              <a:rPr lang="es-CO" sz="1900" b="1" dirty="0" smtClean="0"/>
              <a:t> </a:t>
            </a:r>
            <a:r>
              <a:rPr lang="es-CO" sz="1900" b="1" dirty="0" err="1"/>
              <a:t>Adaptive</a:t>
            </a:r>
            <a:r>
              <a:rPr lang="es-CO" sz="1900" b="1" dirty="0"/>
              <a:t> </a:t>
            </a:r>
            <a:r>
              <a:rPr lang="es-CO" sz="1900" b="1" dirty="0" smtClean="0"/>
              <a:t>Server Enterprise </a:t>
            </a:r>
            <a:r>
              <a:rPr lang="es-CO" sz="1900" b="1" dirty="0"/>
              <a:t>(ASE</a:t>
            </a:r>
            <a:r>
              <a:rPr lang="es-CO" sz="1900" b="1" dirty="0" smtClean="0"/>
              <a:t>):</a:t>
            </a:r>
          </a:p>
          <a:p>
            <a:pPr marL="0" indent="0" algn="just">
              <a:buNone/>
            </a:pPr>
            <a:r>
              <a:rPr lang="es-CO" sz="1900" dirty="0" smtClean="0"/>
              <a:t>Una base de datos como un conjunto de elementos (datos) que tiene un dueño en común, y varias base de datos se pueden agrupar en una instancia, la cual es administrada por su producto de software.</a:t>
            </a:r>
            <a:endParaRPr lang="es-CO" sz="1900" dirty="0"/>
          </a:p>
          <a:p>
            <a:pPr marL="0" indent="0" algn="just">
              <a:buNone/>
            </a:pPr>
            <a:endParaRPr lang="es-CO" sz="1900" dirty="0"/>
          </a:p>
          <a:p>
            <a:pPr marL="0" indent="0" algn="just">
              <a:buNone/>
            </a:pP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768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Modelo en Red</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El modelo en Red se desarrollo al mismo tiempo que el modelo jerárquico. Este modelo de red fue desarrollado por la industria para mejorar las bases de datos.</a:t>
            </a:r>
          </a:p>
          <a:p>
            <a:pPr marL="0" indent="0" algn="just">
              <a:buNone/>
            </a:pPr>
            <a:endParaRPr lang="es-CO" sz="1900" dirty="0"/>
          </a:p>
          <a:p>
            <a:pPr marL="0" indent="0" algn="just">
              <a:buNone/>
            </a:pPr>
            <a:r>
              <a:rPr lang="es-CO" sz="1900" dirty="0" smtClean="0"/>
              <a:t>La base de datos mas popular basado en el modelo de red es </a:t>
            </a:r>
            <a:r>
              <a:rPr lang="en-US" sz="1900" dirty="0" smtClean="0"/>
              <a:t>el Integrated </a:t>
            </a:r>
            <a:r>
              <a:rPr lang="en-US" sz="1900" dirty="0"/>
              <a:t>Database Management System (IDMS), </a:t>
            </a:r>
            <a:r>
              <a:rPr lang="es-CO" sz="1900" dirty="0" smtClean="0"/>
              <a:t>desarrollado por </a:t>
            </a:r>
            <a:r>
              <a:rPr lang="en-US" sz="1900" dirty="0" err="1" smtClean="0"/>
              <a:t>Cullinane</a:t>
            </a:r>
            <a:r>
              <a:rPr lang="en-US" sz="1900" dirty="0" smtClean="0"/>
              <a:t>.</a:t>
            </a:r>
          </a:p>
          <a:p>
            <a:pPr marL="0" indent="0" algn="just">
              <a:buNone/>
            </a:pPr>
            <a:endParaRPr lang="en-US" sz="1900" dirty="0"/>
          </a:p>
          <a:p>
            <a:pPr marL="0" indent="0" algn="just">
              <a:buNone/>
            </a:pPr>
            <a:r>
              <a:rPr lang="es-CO" sz="1900" dirty="0" smtClean="0"/>
              <a:t>En el modelo en red igual al modelo jerárquico los registros son la representación de los archivos planos. La relación entre dos registros es del tipo </a:t>
            </a:r>
            <a:r>
              <a:rPr lang="es-CO" sz="1900" dirty="0" err="1" smtClean="0"/>
              <a:t>owner-member</a:t>
            </a:r>
            <a:r>
              <a:rPr lang="es-CO" sz="1900" dirty="0" smtClean="0"/>
              <a:t>.</a:t>
            </a:r>
          </a:p>
          <a:p>
            <a:pPr marL="0" indent="0" algn="just">
              <a:buNone/>
            </a:pPr>
            <a:endParaRPr lang="es-CO" sz="1900" dirty="0"/>
          </a:p>
          <a:p>
            <a:pPr marL="0" indent="0" algn="just">
              <a:buNone/>
            </a:pPr>
            <a:r>
              <a:rPr lang="es-CO" sz="1900" dirty="0" smtClean="0"/>
              <a:t>En contraste al modelo jerárquico las relaciones se nombran para que el programador pueda indicar al SGBD que relación usar para así moverse de un registro a otro, lo cual permite a un registro ser hijo de muchos padres.</a:t>
            </a:r>
          </a:p>
          <a:p>
            <a:pPr algn="just"/>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187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12" y="1287711"/>
            <a:ext cx="4894375" cy="428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0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68" y="877601"/>
            <a:ext cx="6943863" cy="510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28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Modelo Relacional</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Los modelos jerárquicos y de red eran muy complejos e inflexibles. Por esta razón nace el modelo relacional.</a:t>
            </a:r>
          </a:p>
          <a:p>
            <a:pPr marL="0" indent="0" algn="just">
              <a:buNone/>
            </a:pPr>
            <a:endParaRPr lang="es-CO" sz="1900" dirty="0"/>
          </a:p>
          <a:p>
            <a:pPr marL="0" indent="0" algn="just">
              <a:buNone/>
            </a:pPr>
            <a:r>
              <a:rPr lang="es-CO" sz="1900" dirty="0" smtClean="0"/>
              <a:t>El modelo relacional se basa en la noción de que si existe un camino preconcebido a través de una estructura de datos es una solución muy restrictiva. Debido a que el usuario antes de crear la base de datos no puede pensar en todos los usos posibles que se le va a dar. </a:t>
            </a:r>
          </a:p>
          <a:p>
            <a:pPr marL="0" indent="0" algn="just">
              <a:buNone/>
            </a:pPr>
            <a:endParaRPr lang="es-CO" sz="1900" dirty="0"/>
          </a:p>
          <a:p>
            <a:pPr marL="0" indent="0" algn="just">
              <a:buNone/>
            </a:pPr>
            <a:r>
              <a:rPr lang="es-CO" sz="1900" dirty="0" smtClean="0"/>
              <a:t>El modelo relacional permita al usuario relacionar los registros según sea necesario. Adicionalmente, el modelo relacional permite trabajar un conjunto de datos y no un registro a la vez.</a:t>
            </a:r>
          </a:p>
          <a:p>
            <a:pPr marL="0" indent="0" algn="just">
              <a:buNone/>
            </a:pPr>
            <a:endParaRPr lang="es-CO" sz="1900" dirty="0"/>
          </a:p>
          <a:p>
            <a:pPr marL="0" indent="0" algn="just">
              <a:buNone/>
            </a:pPr>
            <a:r>
              <a:rPr lang="es-CO" sz="1900" dirty="0" smtClean="0"/>
              <a:t>El modelo relacional presente la información en tablas de dos dimensiones al igual que las hojas de calculo.</a:t>
            </a:r>
          </a:p>
          <a:p>
            <a:pPr marL="0" indent="0" algn="just">
              <a:buNone/>
            </a:pPr>
            <a:endParaRPr lang="es-CO" sz="1900" dirty="0"/>
          </a:p>
          <a:p>
            <a:pPr marL="0" indent="0" algn="just">
              <a:buNone/>
            </a:pPr>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13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516" y="1697372"/>
            <a:ext cx="6016968" cy="346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183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75" y="1210456"/>
            <a:ext cx="7940050" cy="44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43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Modelo Orientado a Objetos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El modelo orientado a objetos fue desarrollado en los 1970s. </a:t>
            </a:r>
            <a:r>
              <a:rPr lang="es-CO" sz="1900" dirty="0"/>
              <a:t>S</a:t>
            </a:r>
            <a:r>
              <a:rPr lang="es-CO" sz="1900" dirty="0" smtClean="0"/>
              <a:t>in embargo comercialmente sale en 1990.</a:t>
            </a:r>
          </a:p>
          <a:p>
            <a:pPr marL="0" indent="0" algn="just">
              <a:buNone/>
            </a:pPr>
            <a:endParaRPr lang="es-CO" sz="1900" dirty="0"/>
          </a:p>
          <a:p>
            <a:pPr marL="0" indent="0" algn="just">
              <a:buNone/>
            </a:pPr>
            <a:r>
              <a:rPr lang="es-CO" sz="1900" dirty="0" smtClean="0"/>
              <a:t>Este modelo se crea debido a que el Modelo Relacional no puede administrar tipos de datos complejos como videos, audio, imágenes entre otros. Los cuales hoy en día son requeridos en la Web.</a:t>
            </a:r>
          </a:p>
          <a:p>
            <a:pPr marL="0" indent="0" algn="just">
              <a:buNone/>
            </a:pPr>
            <a:endParaRPr lang="es-CO" sz="1900" dirty="0"/>
          </a:p>
          <a:p>
            <a:pPr marL="0" indent="0" algn="just">
              <a:buNone/>
            </a:pPr>
            <a:r>
              <a:rPr lang="es-CO" sz="1900" dirty="0" smtClean="0"/>
              <a:t>Un objeto es una agrupación lógica de datos relacionados y un programa lógico que representa una cosa del mundo real.</a:t>
            </a:r>
          </a:p>
          <a:p>
            <a:pPr marL="0" indent="0" algn="just">
              <a:buNone/>
            </a:pPr>
            <a:endParaRPr lang="es-CO" sz="1900" dirty="0"/>
          </a:p>
          <a:p>
            <a:pPr marL="0" indent="0" algn="just">
              <a:buNone/>
            </a:pPr>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658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82" y="772219"/>
            <a:ext cx="7547836" cy="531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923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dirty="0"/>
          </a:p>
          <a:p>
            <a:pPr algn="just"/>
            <a:endParaRPr lang="es-CO" sz="1900" dirty="0"/>
          </a:p>
          <a:p>
            <a:pPr algn="just"/>
            <a:endParaRPr lang="es-CO" sz="1900" dirty="0" smtClean="0"/>
          </a:p>
          <a:p>
            <a:pPr algn="just"/>
            <a:endParaRPr lang="es-CO" sz="1900" dirty="0" smtClean="0"/>
          </a:p>
          <a:p>
            <a:pPr algn="just"/>
            <a:endParaRPr lang="es-CO" sz="19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15" y="1632595"/>
            <a:ext cx="8711769" cy="3592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8642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Tipos de Base de Datos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Las bases de datos se pueden agrupar en tres categorías:</a:t>
            </a:r>
          </a:p>
          <a:p>
            <a:pPr marL="0" indent="0" algn="just">
              <a:buNone/>
            </a:pPr>
            <a:endParaRPr lang="es-CO" sz="1900" dirty="0"/>
          </a:p>
          <a:p>
            <a:pPr algn="just"/>
            <a:r>
              <a:rPr lang="es-CO" sz="1900" dirty="0" smtClean="0"/>
              <a:t>Transaccionales.</a:t>
            </a:r>
          </a:p>
          <a:p>
            <a:pPr algn="just"/>
            <a:r>
              <a:rPr lang="es-CO" sz="1900" dirty="0" smtClean="0"/>
              <a:t>Sistema de soporte a la decisión. </a:t>
            </a:r>
          </a:p>
          <a:p>
            <a:pPr algn="just"/>
            <a:r>
              <a:rPr lang="es-CO" sz="1900" dirty="0" smtClean="0"/>
              <a:t>Hibridas.</a:t>
            </a:r>
          </a:p>
          <a:p>
            <a:pPr marL="0" indent="0" algn="just">
              <a:buNone/>
            </a:pPr>
            <a:endParaRPr lang="es-CO" sz="1900" dirty="0" smtClean="0"/>
          </a:p>
          <a:p>
            <a:pPr marL="0" indent="0" algn="just">
              <a:buNone/>
            </a:pPr>
            <a:r>
              <a:rPr lang="es-CO" sz="1900" dirty="0" smtClean="0"/>
              <a:t>La elección del tipo o modelo de la base de datos depende del tipo de aplicación que se desea desarrollar.</a:t>
            </a:r>
            <a:endParaRPr lang="es-CO" sz="1900" dirty="0"/>
          </a:p>
          <a:p>
            <a:pPr marL="0" indent="0" algn="just">
              <a:buNone/>
            </a:pPr>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69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lstStyle/>
          <a:p>
            <a:r>
              <a:rPr lang="es-CO" dirty="0" smtClean="0"/>
              <a:t>Objetos de la Base de Datos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b="1" dirty="0" smtClean="0"/>
              <a:t>Definición: </a:t>
            </a:r>
          </a:p>
          <a:p>
            <a:pPr marL="0" indent="0" algn="just">
              <a:buNone/>
            </a:pPr>
            <a:r>
              <a:rPr lang="es-CO" sz="1900" dirty="0" smtClean="0"/>
              <a:t>Es una estructura de datos almacenada en una base de datos.</a:t>
            </a:r>
            <a:endParaRPr lang="es-CO" sz="1900" dirty="0"/>
          </a:p>
          <a:p>
            <a:pPr marL="0" indent="0" algn="just">
              <a:buNone/>
            </a:pPr>
            <a:endParaRPr lang="es-CO" sz="1900" dirty="0" smtClean="0"/>
          </a:p>
          <a:p>
            <a:pPr marL="0" indent="0" algn="just">
              <a:buNone/>
            </a:pPr>
            <a:r>
              <a:rPr lang="es-CO" sz="1900" b="1" dirty="0" smtClean="0"/>
              <a:t>Tipo de objetos :</a:t>
            </a:r>
          </a:p>
          <a:p>
            <a:pPr algn="just"/>
            <a:r>
              <a:rPr lang="es-CO" sz="1900" dirty="0" smtClean="0"/>
              <a:t>Tablas</a:t>
            </a:r>
          </a:p>
          <a:p>
            <a:pPr algn="just"/>
            <a:r>
              <a:rPr lang="es-CO" sz="1900" dirty="0" smtClean="0"/>
              <a:t>Índices</a:t>
            </a:r>
          </a:p>
          <a:p>
            <a:pPr algn="just"/>
            <a:r>
              <a:rPr lang="es-CO" sz="1900" dirty="0" smtClean="0"/>
              <a:t>Secuencias</a:t>
            </a:r>
          </a:p>
          <a:p>
            <a:pPr algn="just"/>
            <a:r>
              <a:rPr lang="es-CO" sz="1900" dirty="0" smtClean="0"/>
              <a:t>Vistas</a:t>
            </a:r>
          </a:p>
          <a:p>
            <a:pPr algn="just"/>
            <a:r>
              <a:rPr lang="es-CO" sz="1900" dirty="0" smtClean="0"/>
              <a:t>Sinónimos</a:t>
            </a:r>
          </a:p>
          <a:p>
            <a:pPr marL="0" indent="0" algn="just">
              <a:buNone/>
            </a:pP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454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Base de Datos Transaccionales </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Una base de datos transaccionales se basa en pequeños cambios en la base de datos (Transacciones).</a:t>
            </a:r>
          </a:p>
          <a:p>
            <a:pPr marL="0" indent="0" algn="just">
              <a:buNone/>
            </a:pPr>
            <a:endParaRPr lang="es-CO" sz="1900" dirty="0"/>
          </a:p>
          <a:p>
            <a:pPr marL="0" indent="0" algn="just">
              <a:buNone/>
            </a:pPr>
            <a:r>
              <a:rPr lang="es-CO" sz="1900" dirty="0" smtClean="0"/>
              <a:t>La </a:t>
            </a:r>
            <a:r>
              <a:rPr lang="es-CO" sz="1900" dirty="0"/>
              <a:t>función principal de la base de </a:t>
            </a:r>
            <a:r>
              <a:rPr lang="es-CO" sz="1900" dirty="0" smtClean="0"/>
              <a:t>datos transaccionales </a:t>
            </a:r>
            <a:r>
              <a:rPr lang="es-CO" sz="1900" dirty="0"/>
              <a:t>es agregar nuevos datos, </a:t>
            </a:r>
            <a:r>
              <a:rPr lang="es-CO" sz="1900" dirty="0" smtClean="0"/>
              <a:t>modificar </a:t>
            </a:r>
            <a:r>
              <a:rPr lang="es-CO" sz="1900" dirty="0"/>
              <a:t>los datos existentes, eliminar los datos existentes, todo </a:t>
            </a:r>
            <a:r>
              <a:rPr lang="es-CO" sz="1900" dirty="0" smtClean="0"/>
              <a:t>esto se </a:t>
            </a:r>
            <a:r>
              <a:rPr lang="es-CO" sz="1900" dirty="0"/>
              <a:t>hace en </a:t>
            </a:r>
            <a:r>
              <a:rPr lang="es-CO" sz="1900" dirty="0" smtClean="0"/>
              <a:t>pequeños trozos.</a:t>
            </a:r>
          </a:p>
          <a:p>
            <a:pPr marL="0" indent="0" algn="just">
              <a:buNone/>
            </a:pPr>
            <a:endParaRPr lang="es-CO" sz="1900" dirty="0"/>
          </a:p>
          <a:p>
            <a:pPr marL="0" indent="0" algn="just">
              <a:buNone/>
            </a:pPr>
            <a:r>
              <a:rPr lang="es-CO" sz="1900" dirty="0" smtClean="0"/>
              <a:t>Ejemplos:</a:t>
            </a:r>
          </a:p>
          <a:p>
            <a:pPr algn="just"/>
            <a:r>
              <a:rPr lang="es-CO" sz="1900" dirty="0" smtClean="0"/>
              <a:t>Base de datos cliente servidor.</a:t>
            </a:r>
          </a:p>
          <a:p>
            <a:pPr algn="just"/>
            <a:r>
              <a:rPr lang="es-CO" sz="1900" dirty="0"/>
              <a:t>Procesamiento de Transacciones En Línea (</a:t>
            </a:r>
            <a:r>
              <a:rPr lang="es-CO" sz="1900" dirty="0" err="1"/>
              <a:t>OnLine</a:t>
            </a:r>
            <a:r>
              <a:rPr lang="es-CO" sz="1900" dirty="0"/>
              <a:t> </a:t>
            </a:r>
            <a:r>
              <a:rPr lang="es-CO" sz="1900" dirty="0" err="1"/>
              <a:t>Transaction</a:t>
            </a:r>
            <a:r>
              <a:rPr lang="es-CO" sz="1900" dirty="0"/>
              <a:t> </a:t>
            </a:r>
            <a:r>
              <a:rPr lang="es-CO" sz="1900" dirty="0" err="1"/>
              <a:t>Processing</a:t>
            </a:r>
            <a:r>
              <a:rPr lang="es-CO" sz="1900" dirty="0"/>
              <a:t>)</a:t>
            </a:r>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405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Sistema </a:t>
            </a:r>
            <a:r>
              <a:rPr lang="es-CO" dirty="0"/>
              <a:t>de soporte a la decisión </a:t>
            </a:r>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Como su nombre lo indica este tipo de base de datos soporta decisiones, las decisiones son generalmente a nivel de gestión y/o nivel ejecutivo.</a:t>
            </a:r>
          </a:p>
          <a:p>
            <a:pPr marL="0" indent="0" algn="just">
              <a:buNone/>
            </a:pPr>
            <a:endParaRPr lang="es-CO" sz="1900" dirty="0" smtClean="0"/>
          </a:p>
          <a:p>
            <a:pPr marL="0" indent="0" algn="just">
              <a:buNone/>
            </a:pPr>
            <a:r>
              <a:rPr lang="es-CO" sz="1900" dirty="0"/>
              <a:t>Ejemplos:</a:t>
            </a:r>
          </a:p>
          <a:p>
            <a:pPr algn="just"/>
            <a:r>
              <a:rPr lang="es-CO" sz="1900" dirty="0" smtClean="0"/>
              <a:t>Almacén de datos (data </a:t>
            </a:r>
            <a:r>
              <a:rPr lang="es-CO" sz="1900" dirty="0" err="1" smtClean="0"/>
              <a:t>warehouse</a:t>
            </a:r>
            <a:r>
              <a:rPr lang="es-CO" sz="1900" dirty="0" smtClean="0"/>
              <a:t>).</a:t>
            </a:r>
          </a:p>
          <a:p>
            <a:pPr algn="just"/>
            <a:r>
              <a:rPr lang="es-CO" sz="1900" dirty="0" smtClean="0"/>
              <a:t>Data </a:t>
            </a:r>
            <a:r>
              <a:rPr lang="es-CO" sz="1900" dirty="0" err="1" smtClean="0"/>
              <a:t>mart</a:t>
            </a:r>
            <a:r>
              <a:rPr lang="es-CO" sz="1900" dirty="0" smtClean="0"/>
              <a:t>.</a:t>
            </a:r>
          </a:p>
          <a:p>
            <a:pPr algn="just"/>
            <a:r>
              <a:rPr lang="es-CO" sz="1900" dirty="0" smtClean="0"/>
              <a:t>Base de datos de informe.</a:t>
            </a:r>
          </a:p>
          <a:p>
            <a:pPr algn="just"/>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22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Base de Datos Hibridas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Es la mezcla de las propiedades de una base de datos transaccional y una de sistema de soporte a la decisión. </a:t>
            </a:r>
          </a:p>
          <a:p>
            <a:pPr marL="0" indent="0" algn="just">
              <a:buNone/>
            </a:pPr>
            <a:endParaRPr lang="es-CO" sz="1900" dirty="0"/>
          </a:p>
          <a:p>
            <a:pPr marL="0" indent="0" algn="just">
              <a:buNone/>
            </a:pPr>
            <a:r>
              <a:rPr lang="es-CO" sz="1900" dirty="0" smtClean="0"/>
              <a:t>Este tipo de base de datos se usa para bases de datos de gran demanda por su costo de licencias, equipos y demás.</a:t>
            </a:r>
          </a:p>
          <a:p>
            <a:pPr marL="0" indent="0" algn="just">
              <a:buNone/>
            </a:pPr>
            <a:endParaRPr lang="es-CO" sz="1900" dirty="0"/>
          </a:p>
          <a:p>
            <a:pPr marL="0" indent="0" algn="just">
              <a:buNone/>
            </a:pPr>
            <a:endParaRPr lang="es-CO" sz="1900" dirty="0" smtClean="0"/>
          </a:p>
          <a:p>
            <a:pPr algn="just"/>
            <a:endParaRPr lang="es-CO" sz="19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555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lstStyle/>
          <a:p>
            <a:r>
              <a:rPr lang="es-CO" dirty="0" smtClean="0"/>
              <a:t>Archivo</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b="1" dirty="0" smtClean="0"/>
              <a:t>Definición: </a:t>
            </a:r>
          </a:p>
          <a:p>
            <a:pPr marL="0" indent="0" algn="just">
              <a:buNone/>
            </a:pPr>
            <a:r>
              <a:rPr lang="es-CO" sz="1900" dirty="0" smtClean="0"/>
              <a:t>Un archivo es una colección de registros relacionados que se almacenan como una sola unidad por un sistemas operativa.</a:t>
            </a:r>
          </a:p>
          <a:p>
            <a:pPr marL="0" indent="0" algn="just">
              <a:buNone/>
            </a:pPr>
            <a:endParaRPr lang="es-CO" sz="1900" dirty="0"/>
          </a:p>
          <a:p>
            <a:pPr marL="0" indent="0" algn="just">
              <a:buNone/>
            </a:pPr>
            <a:endParaRPr lang="es-CO" sz="1900" dirty="0" smtClean="0"/>
          </a:p>
          <a:p>
            <a:pPr marL="0" indent="0" algn="just">
              <a:buNone/>
            </a:pPr>
            <a:endParaRPr lang="es-CO" sz="1900" dirty="0"/>
          </a:p>
          <a:p>
            <a:pPr marL="0" indent="0" algn="just">
              <a:buNone/>
            </a:pPr>
            <a:endParaRPr lang="es-CO" sz="1900" dirty="0"/>
          </a:p>
          <a:p>
            <a:pPr marL="0" indent="0" algn="just">
              <a:buNone/>
            </a:pPr>
            <a:endParaRPr lang="es-CO" sz="1900" dirty="0" smtClean="0"/>
          </a:p>
          <a:p>
            <a:pPr marL="0" indent="0" algn="just">
              <a:buNone/>
            </a:pP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Rectángulo"/>
          <p:cNvSpPr/>
          <p:nvPr/>
        </p:nvSpPr>
        <p:spPr>
          <a:xfrm>
            <a:off x="328384" y="2967335"/>
            <a:ext cx="8487260" cy="1477328"/>
          </a:xfrm>
          <a:prstGeom prst="rect">
            <a:avLst/>
          </a:prstGeom>
          <a:noFill/>
        </p:spPr>
        <p:txBody>
          <a:bodyPr wrap="none" lIns="91440" tIns="45720" rIns="91440" bIns="45720">
            <a:spAutoFit/>
          </a:bodyPr>
          <a:lstStyle/>
          <a:p>
            <a:pPr algn="ctr"/>
            <a:r>
              <a:rPr lang="es-ES" sz="45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¿Entonces que diferencia hay </a:t>
            </a:r>
          </a:p>
          <a:p>
            <a:pPr algn="ctr"/>
            <a:r>
              <a:rPr lang="es-ES" sz="45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entre archivo y una base de datos?</a:t>
            </a:r>
            <a:endParaRPr lang="es-ES" sz="4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7528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a:t>Sistema de Gestión de Base de Datos</a:t>
            </a:r>
            <a:br>
              <a:rPr lang="es-CO" dirty="0"/>
            </a:br>
            <a:r>
              <a:rPr lang="es-CO" dirty="0"/>
              <a:t>(</a:t>
            </a:r>
            <a:r>
              <a:rPr lang="es-CO" dirty="0" err="1"/>
              <a:t>Database</a:t>
            </a:r>
            <a:r>
              <a:rPr lang="es-CO" dirty="0"/>
              <a:t> </a:t>
            </a:r>
            <a:r>
              <a:rPr lang="es-CO" dirty="0" smtClean="0"/>
              <a:t>Management </a:t>
            </a:r>
            <a:r>
              <a:rPr lang="es-CO" dirty="0" err="1"/>
              <a:t>S</a:t>
            </a:r>
            <a:r>
              <a:rPr lang="es-CO" dirty="0" err="1" smtClean="0"/>
              <a:t>ystem</a:t>
            </a:r>
            <a:r>
              <a:rPr lang="es-CO" dirty="0" smtClean="0"/>
              <a:t>)</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endParaRPr lang="es-CO" sz="1900" b="1" dirty="0"/>
          </a:p>
          <a:p>
            <a:pPr marL="0" indent="0" algn="just">
              <a:buNone/>
            </a:pPr>
            <a:r>
              <a:rPr lang="es-CO" sz="1900" b="1" dirty="0" smtClean="0"/>
              <a:t>Definición: </a:t>
            </a:r>
          </a:p>
          <a:p>
            <a:pPr marL="0" indent="0" algn="just">
              <a:buNone/>
            </a:pPr>
            <a:r>
              <a:rPr lang="es-CO" sz="1900" dirty="0" smtClean="0"/>
              <a:t>SGBD es un software que permite la administración de una base de datos.</a:t>
            </a:r>
            <a:endParaRPr lang="es-CO" sz="1900" dirty="0"/>
          </a:p>
          <a:p>
            <a:pPr marL="0" indent="0" algn="just">
              <a:buNone/>
            </a:pPr>
            <a:endParaRPr lang="es-CO" sz="1900" dirty="0" smtClean="0"/>
          </a:p>
          <a:p>
            <a:pPr marL="0" indent="0" algn="just">
              <a:buNone/>
            </a:pPr>
            <a:r>
              <a:rPr lang="es-CO" sz="1900" b="1" dirty="0" smtClean="0"/>
              <a:t>Ejemplos:</a:t>
            </a:r>
          </a:p>
          <a:p>
            <a:r>
              <a:rPr lang="es-CO" sz="2000" dirty="0"/>
              <a:t>Microsoft </a:t>
            </a:r>
            <a:r>
              <a:rPr lang="es-CO" sz="2000" dirty="0" smtClean="0"/>
              <a:t>Access</a:t>
            </a:r>
          </a:p>
          <a:p>
            <a:r>
              <a:rPr lang="es-CO" sz="2000" dirty="0" smtClean="0"/>
              <a:t>Oracle</a:t>
            </a:r>
          </a:p>
          <a:p>
            <a:r>
              <a:rPr lang="es-CO" sz="2000" dirty="0" smtClean="0"/>
              <a:t>Microsoft </a:t>
            </a:r>
            <a:r>
              <a:rPr lang="es-CO" sz="2000" dirty="0"/>
              <a:t>SQL </a:t>
            </a:r>
            <a:r>
              <a:rPr lang="es-CO" sz="2000" dirty="0" smtClean="0"/>
              <a:t>Server</a:t>
            </a:r>
          </a:p>
          <a:p>
            <a:r>
              <a:rPr lang="es-CO" sz="2000" dirty="0" err="1" smtClean="0"/>
              <a:t>Sybase</a:t>
            </a:r>
            <a:r>
              <a:rPr lang="es-CO" sz="2000" dirty="0" smtClean="0"/>
              <a:t> ASE</a:t>
            </a:r>
            <a:endParaRPr lang="es-CO" sz="2000" dirty="0"/>
          </a:p>
          <a:p>
            <a:r>
              <a:rPr lang="es-CO" sz="2000" dirty="0" smtClean="0"/>
              <a:t>DB2</a:t>
            </a:r>
          </a:p>
          <a:p>
            <a:r>
              <a:rPr lang="es-CO" sz="2000" dirty="0" smtClean="0"/>
              <a:t>Ingres</a:t>
            </a:r>
          </a:p>
          <a:p>
            <a:r>
              <a:rPr lang="es-CO" sz="2000" dirty="0" err="1" smtClean="0"/>
              <a:t>MySQL</a:t>
            </a: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536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Servicios de los SGBD</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algn="just"/>
            <a:r>
              <a:rPr lang="es-CO" sz="1900" dirty="0" smtClean="0"/>
              <a:t>Mover los datos desde y hacia los archivos físicos.</a:t>
            </a:r>
          </a:p>
          <a:p>
            <a:pPr algn="just"/>
            <a:r>
              <a:rPr lang="es-CO" sz="1900" dirty="0" smtClean="0"/>
              <a:t>Administrar la concurrencia.</a:t>
            </a:r>
          </a:p>
          <a:p>
            <a:pPr algn="just"/>
            <a:r>
              <a:rPr lang="es-CO" sz="1900" dirty="0" smtClean="0"/>
              <a:t>Gestionar las transacciones. </a:t>
            </a:r>
          </a:p>
          <a:p>
            <a:pPr algn="just"/>
            <a:r>
              <a:rPr lang="es-CO" sz="1900" dirty="0" smtClean="0"/>
              <a:t>Soportar un leguaje de consulta (</a:t>
            </a:r>
            <a:r>
              <a:rPr lang="en-US" sz="1900" dirty="0" smtClean="0"/>
              <a:t>Query language</a:t>
            </a:r>
            <a:r>
              <a:rPr lang="es-CO" sz="1900" dirty="0" smtClean="0"/>
              <a:t>).</a:t>
            </a:r>
          </a:p>
          <a:p>
            <a:pPr algn="just"/>
            <a:r>
              <a:rPr lang="es-CO" sz="1900" dirty="0" smtClean="0"/>
              <a:t>Proporcionar mecanismos de copia de respaldos y recuperación de fallas.</a:t>
            </a:r>
          </a:p>
          <a:p>
            <a:pPr algn="just"/>
            <a:r>
              <a:rPr lang="es-CO" sz="1900" dirty="0" smtClean="0"/>
              <a:t>Proveer mecanismos </a:t>
            </a:r>
            <a:r>
              <a:rPr lang="es-CO" sz="1900" smtClean="0"/>
              <a:t>de seguridad.</a:t>
            </a:r>
          </a:p>
          <a:p>
            <a:pPr algn="just"/>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82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Capas de Abstracción de Datos</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Las bases de datos son las únicas capaces de mostrar distintas vistas a los usuarios teniendo almacenado los datos una sola vez.</a:t>
            </a:r>
          </a:p>
          <a:p>
            <a:pPr marL="0" indent="0" algn="just">
              <a:buNone/>
            </a:pPr>
            <a:endParaRPr lang="es-CO" sz="1900" dirty="0"/>
          </a:p>
          <a:p>
            <a:pPr marL="0" indent="0" algn="just">
              <a:buNone/>
            </a:pPr>
            <a:r>
              <a:rPr lang="es-CO" sz="1900" dirty="0" smtClean="0"/>
              <a:t>Un </a:t>
            </a:r>
            <a:r>
              <a:rPr lang="es-CO" sz="1900" b="1" dirty="0" smtClean="0"/>
              <a:t>usuario</a:t>
            </a:r>
            <a:r>
              <a:rPr lang="es-CO" sz="1900" dirty="0" smtClean="0"/>
              <a:t> es cualquier persona que almacena y/o recupera datos.</a:t>
            </a:r>
          </a:p>
          <a:p>
            <a:pPr marL="0" indent="0" algn="just">
              <a:buNone/>
            </a:pPr>
            <a:r>
              <a:rPr lang="es-CO" sz="1900" dirty="0" smtClean="0"/>
              <a:t>Una aplicación es un conjunto de programas que solucionan problemas. </a:t>
            </a:r>
          </a:p>
          <a:p>
            <a:pPr marL="0" indent="0" algn="just">
              <a:buNone/>
            </a:pPr>
            <a:endParaRPr lang="es-CO" sz="1900" dirty="0"/>
          </a:p>
          <a:p>
            <a:pPr marL="0" indent="0" algn="just">
              <a:buNone/>
            </a:pP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832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contenido"/>
          <p:cNvSpPr>
            <a:spLocks noGrp="1"/>
          </p:cNvSpPr>
          <p:nvPr>
            <p:ph idx="1"/>
          </p:nvPr>
        </p:nvSpPr>
        <p:spPr/>
        <p:txBody>
          <a:bodyPr/>
          <a:lstStyle/>
          <a:p>
            <a:endParaRPr lang="es-C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764704"/>
            <a:ext cx="8208912" cy="525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371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Capa Física</a:t>
            </a:r>
            <a:endParaRPr lang="es-CO" dirty="0"/>
          </a:p>
        </p:txBody>
      </p:sp>
      <p:sp>
        <p:nvSpPr>
          <p:cNvPr id="3" name="2 Marcador de contenido"/>
          <p:cNvSpPr>
            <a:spLocks noGrp="1"/>
          </p:cNvSpPr>
          <p:nvPr>
            <p:ph idx="1"/>
          </p:nvPr>
        </p:nvSpPr>
        <p:spPr>
          <a:xfrm>
            <a:off x="457200" y="1268760"/>
            <a:ext cx="8229600" cy="4752529"/>
          </a:xfrm>
        </p:spPr>
        <p:txBody>
          <a:bodyPr>
            <a:noAutofit/>
          </a:bodyPr>
          <a:lstStyle/>
          <a:p>
            <a:pPr marL="0" indent="0" algn="just">
              <a:buNone/>
            </a:pPr>
            <a:r>
              <a:rPr lang="es-CO" sz="1900" dirty="0" smtClean="0"/>
              <a:t>La capa física contiene los archivos donde se almacenan los datos en la base de datos.</a:t>
            </a:r>
          </a:p>
          <a:p>
            <a:pPr marL="0" indent="0" algn="just">
              <a:buNone/>
            </a:pPr>
            <a:endParaRPr lang="es-CO" sz="1900" dirty="0"/>
          </a:p>
          <a:p>
            <a:pPr marL="0" indent="0" algn="just">
              <a:buNone/>
            </a:pPr>
            <a:r>
              <a:rPr lang="es-CO" sz="1900" dirty="0" smtClean="0"/>
              <a:t>Los SGBD modernos pueden almacenar la base de datos en diferentes archivos (Excepto Microsoft Access).</a:t>
            </a:r>
          </a:p>
          <a:p>
            <a:pPr marL="0" indent="0" algn="just">
              <a:buNone/>
            </a:pPr>
            <a:endParaRPr lang="es-CO" sz="1900" dirty="0"/>
          </a:p>
          <a:p>
            <a:pPr marL="0" indent="0" algn="just">
              <a:buNone/>
            </a:pPr>
            <a:r>
              <a:rPr lang="es-CO" sz="1900" dirty="0" smtClean="0"/>
              <a:t>El único que tiene acceso a estos datos es el administrador de base de datos.</a:t>
            </a:r>
            <a:endParaRPr lang="es-CO" sz="19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613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1516</Words>
  <Application>Microsoft Office PowerPoint</Application>
  <PresentationFormat>Presentación en pantalla (4:3)</PresentationFormat>
  <Paragraphs>198</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Base de Datos Miércoles  4 p.m. - 6 p.m.  Salón: B201 Jueves  4 p.m. - 6 p.m.  Salón: B402 Viernes  4 p.m. - 6 p.m.  Salón: B201 (Fundamentos de Base de Datos)</vt:lpstr>
      <vt:lpstr>Base de Datos</vt:lpstr>
      <vt:lpstr>Objetos de la Base de Datos</vt:lpstr>
      <vt:lpstr>Archivo</vt:lpstr>
      <vt:lpstr>Sistema de Gestión de Base de Datos (Database Management System)</vt:lpstr>
      <vt:lpstr>Servicios de los SGBD</vt:lpstr>
      <vt:lpstr>Capas de Abstracción de Datos</vt:lpstr>
      <vt:lpstr>Presentación de PowerPoint</vt:lpstr>
      <vt:lpstr>Capa Física</vt:lpstr>
      <vt:lpstr>Capa Lógica</vt:lpstr>
      <vt:lpstr>Capa Externa</vt:lpstr>
      <vt:lpstr>Independencia de los Datos Físicos</vt:lpstr>
      <vt:lpstr>Independencia de los Datos Lógicos</vt:lpstr>
      <vt:lpstr>Modelo de la Base de Datos</vt:lpstr>
      <vt:lpstr>Archivos Planos</vt:lpstr>
      <vt:lpstr>Presentación de PowerPoint</vt:lpstr>
      <vt:lpstr>Modelo Jerárquico</vt:lpstr>
      <vt:lpstr>Presentación de PowerPoint</vt:lpstr>
      <vt:lpstr>Presentación de PowerPoint</vt:lpstr>
      <vt:lpstr>Modelo en Red</vt:lpstr>
      <vt:lpstr>Presentación de PowerPoint</vt:lpstr>
      <vt:lpstr>Presentación de PowerPoint</vt:lpstr>
      <vt:lpstr>Modelo Relacional</vt:lpstr>
      <vt:lpstr>Presentación de PowerPoint</vt:lpstr>
      <vt:lpstr>Presentación de PowerPoint</vt:lpstr>
      <vt:lpstr>Modelo Orientado a Objetos</vt:lpstr>
      <vt:lpstr>Presentación de PowerPoint</vt:lpstr>
      <vt:lpstr>Presentación de PowerPoint</vt:lpstr>
      <vt:lpstr>Tipos de Base de Datos</vt:lpstr>
      <vt:lpstr>Base de Datos Transaccionales </vt:lpstr>
      <vt:lpstr>Sistema de soporte a la decisión </vt:lpstr>
      <vt:lpstr>Base de Datos Hibridas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I (Contenido de la Asignatura)</dc:title>
  <dc:creator>Cristian</dc:creator>
  <cp:lastModifiedBy>salones sl. SALONES AUDIOVISUALES</cp:lastModifiedBy>
  <cp:revision>40</cp:revision>
  <dcterms:created xsi:type="dcterms:W3CDTF">2014-01-20T00:02:35Z</dcterms:created>
  <dcterms:modified xsi:type="dcterms:W3CDTF">2014-01-23T19:40:46Z</dcterms:modified>
</cp:coreProperties>
</file>