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8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8" r:id="rId12"/>
    <p:sldId id="317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4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07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3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2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1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95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8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9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3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83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8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?redirectlocale=en-US&amp;redirectslug=CSS/CSS_Reference" TargetMode="External"/><Relationship Id="rId2" Type="http://schemas.openxmlformats.org/officeDocument/2006/relationships/hyperlink" Target="http://www.w3.org/community/webed/wiki/HTML/Elem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dev.w3.org/html5/html-author/#the-html-eleme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rmAutofit/>
          </a:bodyPr>
          <a:lstStyle/>
          <a:p>
            <a:r>
              <a:rPr lang="es-CO" b="1" dirty="0" smtClean="0">
                <a:latin typeface="Arial" pitchFamily="34" charset="0"/>
                <a:cs typeface="Arial" pitchFamily="34" charset="0"/>
              </a:rPr>
              <a:t>Base de Datos</a:t>
            </a:r>
            <a:br>
              <a:rPr lang="es-CO" b="1" dirty="0" smtClean="0">
                <a:latin typeface="Arial" pitchFamily="34" charset="0"/>
                <a:cs typeface="Arial" pitchFamily="34" charset="0"/>
              </a:rPr>
            </a:br>
            <a:r>
              <a:rPr lang="es-CO" sz="2200" b="1" dirty="0">
                <a:latin typeface="Arial" pitchFamily="34" charset="0"/>
                <a:cs typeface="Arial" pitchFamily="34" charset="0"/>
              </a:rPr>
              <a:t>Miércoles 	4 p.m. - 6 p.m. 	Salón: B201</a:t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sz="2200" b="1" dirty="0">
                <a:latin typeface="Arial" pitchFamily="34" charset="0"/>
                <a:cs typeface="Arial" pitchFamily="34" charset="0"/>
              </a:rPr>
              <a:t>Jueves 	4 p.m. - 6 p.m. 	Salón: B402</a:t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sz="2200" b="1" dirty="0">
                <a:latin typeface="Arial" pitchFamily="34" charset="0"/>
                <a:cs typeface="Arial" pitchFamily="34" charset="0"/>
              </a:rPr>
              <a:t>Viernes 	4 p.m. - 6 p.m. 	Salón: B201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CO" sz="2200" b="1" dirty="0" smtClean="0">
                <a:latin typeface="Arial" pitchFamily="34" charset="0"/>
                <a:cs typeface="Arial" pitchFamily="34" charset="0"/>
              </a:rPr>
            </a:br>
            <a:r>
              <a:rPr lang="es-CO" b="1" dirty="0" smtClean="0">
                <a:latin typeface="Arial" pitchFamily="34" charset="0"/>
                <a:cs typeface="Arial" pitchFamily="34" charset="0"/>
              </a:rPr>
              <a:t>(Fundamentos de HTML y CSS)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Docente: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Jhon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Edisson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Villarreal Padilla</a:t>
            </a:r>
          </a:p>
          <a:p>
            <a:r>
              <a:rPr lang="es-CO" dirty="0" smtClean="0">
                <a:latin typeface="Arial" pitchFamily="34" charset="0"/>
                <a:cs typeface="Arial" pitchFamily="34" charset="0"/>
              </a:rPr>
              <a:t>Jhon.villarrealp@gmail.com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 smtClean="0"/>
              <a:t>&lt;</a:t>
            </a:r>
            <a:r>
              <a:rPr lang="en-US" sz="1800" b="1" dirty="0"/>
              <a:t>form action</a:t>
            </a:r>
            <a:r>
              <a:rPr lang="en-US" sz="1800" b="1" dirty="0" smtClean="0"/>
              <a:t>=“</a:t>
            </a:r>
            <a:r>
              <a:rPr lang="en-US" sz="1800" dirty="0" err="1" smtClean="0"/>
              <a:t>precesamiento.php</a:t>
            </a:r>
            <a:r>
              <a:rPr lang="en-US" sz="1800" b="1" dirty="0"/>
              <a:t>" method="post</a:t>
            </a:r>
            <a:r>
              <a:rPr lang="en-US" sz="1800" b="1" dirty="0" smtClean="0"/>
              <a:t>"&gt;</a:t>
            </a: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&lt;/form</a:t>
            </a:r>
            <a:r>
              <a:rPr lang="en-US" sz="1800" b="1" dirty="0" smtClean="0"/>
              <a:t>&gt;</a:t>
            </a:r>
          </a:p>
          <a:p>
            <a:pPr marL="0" indent="0" algn="just">
              <a:buNone/>
            </a:pP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&lt;input type="text"&gt; </a:t>
            </a:r>
            <a:endParaRPr lang="en-US" sz="1800" b="1" dirty="0" smtClean="0"/>
          </a:p>
          <a:p>
            <a:pPr marL="0" indent="0" algn="just">
              <a:buNone/>
            </a:pPr>
            <a:r>
              <a:rPr lang="en-US" sz="1800" b="1" dirty="0" smtClean="0"/>
              <a:t>&lt;</a:t>
            </a:r>
            <a:r>
              <a:rPr lang="en-US" sz="1800" b="1" dirty="0"/>
              <a:t>input type="password"&gt; </a:t>
            </a:r>
            <a:endParaRPr lang="en-US" sz="1800" b="1" dirty="0" smtClean="0"/>
          </a:p>
          <a:p>
            <a:pPr marL="0" indent="0" algn="just">
              <a:buNone/>
            </a:pPr>
            <a:r>
              <a:rPr lang="en-US" sz="1800" b="1" dirty="0" smtClean="0"/>
              <a:t>&lt;</a:t>
            </a:r>
            <a:r>
              <a:rPr lang="en-US" sz="1800" b="1" dirty="0"/>
              <a:t>input type="checkbox"&gt; </a:t>
            </a:r>
            <a:endParaRPr lang="en-US" sz="1800" b="1" dirty="0" smtClean="0"/>
          </a:p>
          <a:p>
            <a:pPr marL="0" indent="0" algn="just">
              <a:buNone/>
            </a:pPr>
            <a:r>
              <a:rPr lang="en-US" sz="1800" b="1" dirty="0" smtClean="0"/>
              <a:t>&lt;</a:t>
            </a:r>
            <a:r>
              <a:rPr lang="en-US" sz="1800" b="1" dirty="0"/>
              <a:t>input type="radio"&gt; </a:t>
            </a:r>
            <a:endParaRPr lang="en-US" sz="1800" b="1" dirty="0" smtClean="0"/>
          </a:p>
          <a:p>
            <a:pPr marL="0" indent="0" algn="just">
              <a:buNone/>
            </a:pPr>
            <a:r>
              <a:rPr lang="en-US" sz="1800" b="1" dirty="0" smtClean="0"/>
              <a:t>&lt;</a:t>
            </a:r>
            <a:r>
              <a:rPr lang="en-US" sz="1800" b="1" dirty="0"/>
              <a:t>input type="submit"&gt;</a:t>
            </a:r>
            <a:endParaRPr lang="es-CO" sz="1800" b="1" dirty="0" smtClean="0"/>
          </a:p>
          <a:p>
            <a:pPr marL="0" indent="0" algn="just">
              <a:buNone/>
            </a:pPr>
            <a:endParaRPr lang="es-CO" sz="1800" dirty="0" smtClean="0"/>
          </a:p>
          <a:p>
            <a:pPr marL="0" indent="0" algn="just">
              <a:buNone/>
            </a:pPr>
            <a:r>
              <a:rPr lang="es-CO" sz="1800" dirty="0" smtClean="0"/>
              <a:t>Input se utiliza para capturar la información en la pagina web. Existen diferentes tipos de entradas como se denota arriba. También posee otros atributos  </a:t>
            </a:r>
            <a:r>
              <a:rPr lang="es-CO" sz="1800" dirty="0" err="1" smtClean="0"/>
              <a:t>value</a:t>
            </a:r>
            <a:r>
              <a:rPr lang="es-CO" sz="1800" dirty="0" smtClean="0"/>
              <a:t> y </a:t>
            </a:r>
            <a:r>
              <a:rPr lang="es-CO" sz="1800" dirty="0" err="1" smtClean="0"/>
              <a:t>name</a:t>
            </a:r>
            <a:r>
              <a:rPr lang="es-CO" sz="1800" dirty="0" smtClean="0"/>
              <a:t>.</a:t>
            </a:r>
            <a:endParaRPr lang="es-CO" sz="1800" dirty="0"/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1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/>
              <a:t>&lt;</a:t>
            </a:r>
            <a:r>
              <a:rPr lang="en-US" sz="1800" b="1" dirty="0" err="1"/>
              <a:t>textarea</a:t>
            </a:r>
            <a:r>
              <a:rPr lang="en-US" sz="1800" b="1" dirty="0"/>
              <a:t> rows="5" cols="20"&gt;</a:t>
            </a:r>
            <a:r>
              <a:rPr lang="en-US" sz="1800" dirty="0"/>
              <a:t>A big load of text</a:t>
            </a:r>
            <a:r>
              <a:rPr lang="en-US" sz="1800" b="1" dirty="0"/>
              <a:t>&lt;/</a:t>
            </a:r>
            <a:r>
              <a:rPr lang="en-US" sz="1800" b="1" dirty="0" err="1"/>
              <a:t>textarea</a:t>
            </a:r>
            <a:r>
              <a:rPr lang="en-US" sz="1800" b="1" dirty="0"/>
              <a:t>&gt;</a:t>
            </a:r>
            <a:endParaRPr lang="es-CO" sz="1900" dirty="0" smtClean="0"/>
          </a:p>
          <a:p>
            <a:pPr marL="0" indent="0" algn="just">
              <a:buNone/>
            </a:pPr>
            <a:endParaRPr lang="es-CO" sz="1900" b="1" dirty="0" smtClean="0"/>
          </a:p>
          <a:p>
            <a:pPr marL="0" indent="0" algn="just">
              <a:buNone/>
            </a:pPr>
            <a:r>
              <a:rPr lang="es-CO" sz="1900" dirty="0" smtClean="0"/>
              <a:t>Este elemento se usa para agregar texto en múltiple listas.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2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/>
              <a:t>&lt;select&gt;</a:t>
            </a:r>
          </a:p>
          <a:p>
            <a:pPr marL="0" indent="0" algn="just">
              <a:buNone/>
            </a:pPr>
            <a:r>
              <a:rPr lang="en-US" sz="1800" b="1" dirty="0"/>
              <a:t>    &lt;</a:t>
            </a:r>
            <a:r>
              <a:rPr lang="en-US" sz="1800" b="1" dirty="0" smtClean="0"/>
              <a:t>option&gt;</a:t>
            </a:r>
            <a:r>
              <a:rPr lang="es-CO" sz="1800" dirty="0" smtClean="0"/>
              <a:t>Opción </a:t>
            </a:r>
            <a:r>
              <a:rPr lang="en-US" sz="1800" dirty="0" smtClean="0"/>
              <a:t>1</a:t>
            </a:r>
            <a:r>
              <a:rPr lang="en-US" sz="1800" b="1" dirty="0"/>
              <a:t>&lt;/option&gt;</a:t>
            </a:r>
          </a:p>
          <a:p>
            <a:pPr marL="0" indent="0" algn="just">
              <a:buNone/>
            </a:pPr>
            <a:r>
              <a:rPr lang="en-US" sz="1800" b="1" dirty="0"/>
              <a:t>    &lt;</a:t>
            </a:r>
            <a:r>
              <a:rPr lang="en-US" sz="1800" b="1" dirty="0" smtClean="0"/>
              <a:t>option&gt;</a:t>
            </a:r>
            <a:r>
              <a:rPr lang="es-CO" sz="1800" dirty="0" smtClean="0"/>
              <a:t>Opción </a:t>
            </a:r>
            <a:r>
              <a:rPr lang="en-US" sz="1800" dirty="0"/>
              <a:t>2</a:t>
            </a:r>
            <a:r>
              <a:rPr lang="en-US" sz="1800" b="1" dirty="0" smtClean="0"/>
              <a:t>&lt;/</a:t>
            </a:r>
            <a:r>
              <a:rPr lang="en-US" sz="1800" b="1" dirty="0"/>
              <a:t>option&gt;</a:t>
            </a:r>
          </a:p>
          <a:p>
            <a:pPr marL="0" indent="0" algn="just">
              <a:buNone/>
            </a:pPr>
            <a:r>
              <a:rPr lang="en-US" sz="1800" b="1" dirty="0"/>
              <a:t>    &lt;option value="third option"&gt;</a:t>
            </a:r>
            <a:r>
              <a:rPr lang="en-US" sz="1800" dirty="0" err="1"/>
              <a:t>Opción</a:t>
            </a:r>
            <a:r>
              <a:rPr lang="en-US" sz="1800" dirty="0"/>
              <a:t> 2</a:t>
            </a:r>
            <a:r>
              <a:rPr lang="en-US" sz="1800" b="1" dirty="0"/>
              <a:t>&lt;/option&gt;</a:t>
            </a:r>
          </a:p>
          <a:p>
            <a:pPr marL="0" indent="0" algn="just">
              <a:buNone/>
            </a:pPr>
            <a:r>
              <a:rPr lang="en-US" sz="1800" b="1" dirty="0"/>
              <a:t>&lt;/select</a:t>
            </a:r>
            <a:r>
              <a:rPr lang="en-US" sz="1800" b="1" dirty="0" smtClean="0"/>
              <a:t>&gt;</a:t>
            </a:r>
          </a:p>
          <a:p>
            <a:pPr marL="0" indent="0" algn="just">
              <a:buNone/>
            </a:pPr>
            <a:endParaRPr lang="en-US" sz="1800" b="1" dirty="0"/>
          </a:p>
          <a:p>
            <a:pPr marL="0" indent="0" algn="just">
              <a:buNone/>
            </a:pPr>
            <a:r>
              <a:rPr lang="es-CO" sz="1800" dirty="0" smtClean="0"/>
              <a:t>Este elemento se utiliza para hacer  grupos de selección</a:t>
            </a:r>
            <a:r>
              <a:rPr lang="en-US" sz="1800" dirty="0" smtClean="0"/>
              <a:t>.</a:t>
            </a:r>
            <a:endParaRPr lang="es-CO" sz="1900" dirty="0" smtClean="0"/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4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8" r="85172" b="35910"/>
          <a:stretch/>
        </p:blipFill>
        <p:spPr bwMode="auto">
          <a:xfrm>
            <a:off x="3555124" y="1484784"/>
            <a:ext cx="2033752" cy="430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8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/>
              <a:t>&lt;div id="scissors"&gt;</a:t>
            </a:r>
          </a:p>
          <a:p>
            <a:pPr marL="0" indent="0" algn="just">
              <a:buNone/>
            </a:pPr>
            <a:r>
              <a:rPr lang="en-US" sz="1800" dirty="0"/>
              <a:t>    &lt;p&gt;This is </a:t>
            </a:r>
            <a:r>
              <a:rPr lang="en-US" sz="1800" b="1" dirty="0"/>
              <a:t>&lt;span class="paper"&gt;</a:t>
            </a:r>
            <a:r>
              <a:rPr lang="en-US" sz="1800" dirty="0"/>
              <a:t>crazy</a:t>
            </a:r>
            <a:r>
              <a:rPr lang="en-US" sz="1800" b="1" dirty="0"/>
              <a:t>&lt;/span&gt;</a:t>
            </a:r>
            <a:r>
              <a:rPr lang="en-US" sz="1800" dirty="0"/>
              <a:t>&lt;/p&gt;</a:t>
            </a:r>
          </a:p>
          <a:p>
            <a:pPr marL="0" indent="0" algn="just">
              <a:buNone/>
            </a:pPr>
            <a:r>
              <a:rPr lang="en-US" sz="1800" b="1" dirty="0"/>
              <a:t>&lt;/div</a:t>
            </a:r>
            <a:r>
              <a:rPr lang="en-US" sz="1800" b="1" dirty="0" smtClean="0"/>
              <a:t>&gt;</a:t>
            </a:r>
          </a:p>
          <a:p>
            <a:pPr marL="0" indent="0" algn="just">
              <a:buNone/>
            </a:pPr>
            <a:endParaRPr lang="en-US" sz="1800" b="1" dirty="0"/>
          </a:p>
          <a:p>
            <a:pPr marL="0" indent="0" algn="just">
              <a:buNone/>
            </a:pPr>
            <a:r>
              <a:rPr lang="es-CO" sz="1800" dirty="0" err="1" smtClean="0"/>
              <a:t>Div</a:t>
            </a:r>
            <a:r>
              <a:rPr lang="es-CO" sz="1800" dirty="0" smtClean="0"/>
              <a:t> se utiliza para crear contenedores en una pagina web. (un contenedor es un espacio para agrupar elementos.</a:t>
            </a:r>
          </a:p>
          <a:p>
            <a:pPr marL="0" indent="0" algn="just">
              <a:buNone/>
            </a:pPr>
            <a:endParaRPr lang="es-CO" sz="1800" dirty="0" smtClean="0"/>
          </a:p>
          <a:p>
            <a:pPr marL="0" indent="0" algn="just">
              <a:buNone/>
            </a:pPr>
            <a:r>
              <a:rPr lang="es-CO" sz="1800" dirty="0" smtClean="0"/>
              <a:t>Spam se utiliza para crear contenderos de palabras.</a:t>
            </a: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3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/>
              <a:t>&lt;video </a:t>
            </a:r>
            <a:r>
              <a:rPr lang="en-US" sz="1800" b="1" dirty="0" err="1"/>
              <a:t>src</a:t>
            </a:r>
            <a:r>
              <a:rPr lang="en-US" sz="1800" b="1" dirty="0" smtClean="0"/>
              <a:t>=“source.mp4</a:t>
            </a:r>
            <a:r>
              <a:rPr lang="en-US" sz="1800" b="1" dirty="0"/>
              <a:t>" controls&gt;&lt;/video</a:t>
            </a:r>
            <a:r>
              <a:rPr lang="en-US" sz="1800" b="1" dirty="0" smtClean="0"/>
              <a:t>&gt;</a:t>
            </a:r>
          </a:p>
          <a:p>
            <a:pPr marL="0" indent="0" algn="just">
              <a:buNone/>
            </a:pPr>
            <a:endParaRPr lang="en-US" sz="1800" b="1" dirty="0"/>
          </a:p>
          <a:p>
            <a:pPr marL="0" indent="0" algn="just">
              <a:buNone/>
            </a:pPr>
            <a:r>
              <a:rPr lang="es-CO" sz="1800" b="1" dirty="0"/>
              <a:t>&lt;audio </a:t>
            </a:r>
            <a:r>
              <a:rPr lang="es-CO" sz="1800" b="1" dirty="0" err="1"/>
              <a:t>src</a:t>
            </a:r>
            <a:r>
              <a:rPr lang="es-CO" sz="1800" b="1" dirty="0" smtClean="0"/>
              <a:t>=“source.mp3</a:t>
            </a:r>
            <a:r>
              <a:rPr lang="es-CO" sz="1800" b="1" dirty="0"/>
              <a:t>" </a:t>
            </a:r>
            <a:r>
              <a:rPr lang="es-CO" sz="1800" b="1" dirty="0" err="1"/>
              <a:t>controls</a:t>
            </a:r>
            <a:r>
              <a:rPr lang="es-CO" sz="1800" b="1" dirty="0"/>
              <a:t>&gt; </a:t>
            </a:r>
            <a:r>
              <a:rPr lang="es-CO" sz="1800" b="1" dirty="0" smtClean="0"/>
              <a:t> &lt;/</a:t>
            </a:r>
            <a:r>
              <a:rPr lang="es-CO" sz="1800" b="1" dirty="0"/>
              <a:t>audio</a:t>
            </a:r>
            <a:r>
              <a:rPr lang="es-CO" sz="1800" b="1" dirty="0" smtClean="0"/>
              <a:t>&gt;</a:t>
            </a:r>
          </a:p>
          <a:p>
            <a:pPr marL="0" indent="0" algn="just">
              <a:buNone/>
            </a:pPr>
            <a:endParaRPr lang="es-CO" sz="1800" b="1" dirty="0"/>
          </a:p>
          <a:p>
            <a:pPr marL="0" indent="0" algn="just">
              <a:buNone/>
            </a:pPr>
            <a:r>
              <a:rPr lang="en-US" sz="1800" b="1" dirty="0"/>
              <a:t>&lt;canvas id</a:t>
            </a:r>
            <a:r>
              <a:rPr lang="en-US" sz="1800" b="1" dirty="0" smtClean="0"/>
              <a:t>=“canvas" </a:t>
            </a:r>
            <a:r>
              <a:rPr lang="en-US" sz="1800" b="1" dirty="0"/>
              <a:t>width="800" height="450"&gt;</a:t>
            </a:r>
          </a:p>
          <a:p>
            <a:pPr marL="0" indent="0" algn="just">
              <a:buNone/>
            </a:pPr>
            <a:r>
              <a:rPr lang="en-US" sz="1800" b="1" dirty="0"/>
              <a:t>    &lt;!-- Fall-back content here, just like with video and audio --&gt;</a:t>
            </a:r>
          </a:p>
          <a:p>
            <a:pPr marL="0" indent="0" algn="just">
              <a:buNone/>
            </a:pPr>
            <a:r>
              <a:rPr lang="en-US" sz="1800" b="1" dirty="0"/>
              <a:t>&lt;/canvas&gt;</a:t>
            </a:r>
            <a:endParaRPr lang="en-US" sz="1800" b="1" dirty="0" smtClean="0"/>
          </a:p>
          <a:p>
            <a:pPr marL="0" indent="0" algn="just">
              <a:buNone/>
            </a:pPr>
            <a:endParaRPr lang="en-US" sz="1800" b="1" dirty="0"/>
          </a:p>
          <a:p>
            <a:pPr marL="0" indent="0" algn="just">
              <a:buNone/>
            </a:pP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5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err="1"/>
              <a:t>Cascading</a:t>
            </a:r>
            <a:r>
              <a:rPr lang="es-CO" sz="1900" dirty="0"/>
              <a:t> Style </a:t>
            </a:r>
            <a:r>
              <a:rPr lang="es-CO" sz="1900" dirty="0" err="1" smtClean="0"/>
              <a:t>Sheets</a:t>
            </a:r>
            <a:r>
              <a:rPr lang="es-CO" sz="1900" dirty="0" smtClean="0"/>
              <a:t> (CSS) hoja de estilo en cascada se utiliza para darle presentación a los lenguajes  de marcas como </a:t>
            </a:r>
            <a:r>
              <a:rPr lang="es-CO" sz="1900" dirty="0" err="1" smtClean="0"/>
              <a:t>html</a:t>
            </a:r>
            <a:r>
              <a:rPr lang="es-CO" sz="1900" dirty="0" smtClean="0"/>
              <a:t>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n-US" sz="2000" dirty="0"/>
              <a:t>&lt;p style="color: red"&gt;text&lt;/p</a:t>
            </a:r>
            <a:r>
              <a:rPr lang="en-US" sz="2000" dirty="0" smtClean="0"/>
              <a:t>&gt;</a:t>
            </a:r>
          </a:p>
          <a:p>
            <a:pPr marL="0" indent="0" algn="just">
              <a:buNone/>
            </a:pPr>
            <a:r>
              <a:rPr lang="es-CO" sz="1900" dirty="0" smtClean="0"/>
              <a:t>&lt;</a:t>
            </a:r>
            <a:r>
              <a:rPr lang="es-CO" sz="1900" dirty="0" err="1"/>
              <a:t>style</a:t>
            </a:r>
            <a:r>
              <a:rPr lang="es-CO" sz="1900" dirty="0" smtClean="0"/>
              <a:t>&gt;</a:t>
            </a:r>
            <a:endParaRPr lang="es-CO" sz="1900" dirty="0"/>
          </a:p>
          <a:p>
            <a:pPr marL="0" indent="0" algn="just">
              <a:buNone/>
            </a:pPr>
            <a:r>
              <a:rPr lang="es-CO" sz="1900" dirty="0"/>
              <a:t>    p {</a:t>
            </a:r>
          </a:p>
          <a:p>
            <a:pPr marL="0" indent="0" algn="just">
              <a:buNone/>
            </a:pPr>
            <a:r>
              <a:rPr lang="es-CO" sz="1900" dirty="0"/>
              <a:t>        color: red;</a:t>
            </a:r>
          </a:p>
          <a:p>
            <a:pPr marL="0" indent="0" algn="just">
              <a:buNone/>
            </a:pPr>
            <a:r>
              <a:rPr lang="es-CO" sz="1900" dirty="0"/>
              <a:t>    </a:t>
            </a:r>
            <a:r>
              <a:rPr lang="es-CO" sz="1900" dirty="0" smtClean="0"/>
              <a:t>}</a:t>
            </a:r>
            <a:endParaRPr lang="es-CO" sz="1900" dirty="0"/>
          </a:p>
          <a:p>
            <a:pPr marL="0" indent="0" algn="just">
              <a:buNone/>
            </a:pPr>
            <a:r>
              <a:rPr lang="es-CO" sz="1900" dirty="0"/>
              <a:t>    a {</a:t>
            </a:r>
          </a:p>
          <a:p>
            <a:pPr marL="0" indent="0" algn="just">
              <a:buNone/>
            </a:pPr>
            <a:r>
              <a:rPr lang="es-CO" sz="1900" dirty="0"/>
              <a:t>        color: blue;</a:t>
            </a:r>
          </a:p>
          <a:p>
            <a:pPr marL="0" indent="0" algn="just">
              <a:buNone/>
            </a:pPr>
            <a:r>
              <a:rPr lang="es-CO" sz="1900" dirty="0"/>
              <a:t>    </a:t>
            </a:r>
            <a:r>
              <a:rPr lang="es-CO" sz="1900" dirty="0" smtClean="0"/>
              <a:t>}</a:t>
            </a:r>
            <a:endParaRPr lang="es-CO" sz="1900" dirty="0"/>
          </a:p>
          <a:p>
            <a:pPr marL="0" indent="0" algn="just">
              <a:buNone/>
            </a:pPr>
            <a:r>
              <a:rPr lang="es-CO" sz="1900" dirty="0"/>
              <a:t>&lt;/</a:t>
            </a:r>
            <a:r>
              <a:rPr lang="es-CO" sz="1900" dirty="0" err="1"/>
              <a:t>style</a:t>
            </a:r>
            <a:r>
              <a:rPr lang="es-CO" sz="1900" dirty="0" smtClean="0"/>
              <a:t>&gt;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2000" dirty="0"/>
              <a:t>&lt;link </a:t>
            </a:r>
            <a:r>
              <a:rPr lang="es-CO" sz="2000" dirty="0" err="1"/>
              <a:t>rel</a:t>
            </a:r>
            <a:r>
              <a:rPr lang="es-CO" sz="2000" dirty="0"/>
              <a:t>="</a:t>
            </a:r>
            <a:r>
              <a:rPr lang="es-CO" sz="2000" dirty="0" err="1"/>
              <a:t>stylesheet</a:t>
            </a:r>
            <a:r>
              <a:rPr lang="es-CO" sz="2000" dirty="0"/>
              <a:t>" </a:t>
            </a:r>
            <a:r>
              <a:rPr lang="es-CO" sz="2000" dirty="0" err="1"/>
              <a:t>href</a:t>
            </a:r>
            <a:r>
              <a:rPr lang="es-CO" sz="2000" dirty="0"/>
              <a:t>="style.css"&gt;</a:t>
            </a:r>
            <a:endParaRPr lang="es-CO" sz="1900" dirty="0" smtClean="0"/>
          </a:p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4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00" b="1" dirty="0" smtClean="0"/>
              <a:t>Body (</a:t>
            </a:r>
            <a:r>
              <a:rPr lang="en-US" sz="1900" b="1" dirty="0" err="1" smtClean="0"/>
              <a:t>elemento</a:t>
            </a:r>
            <a:r>
              <a:rPr lang="en-US" sz="1900" b="1" dirty="0" smtClean="0"/>
              <a:t> a </a:t>
            </a:r>
            <a:r>
              <a:rPr lang="en-US" sz="1900" b="1" dirty="0" err="1" smtClean="0"/>
              <a:t>modificar</a:t>
            </a:r>
            <a:r>
              <a:rPr lang="en-US" sz="1900" b="1" dirty="0" smtClean="0"/>
              <a:t>)</a:t>
            </a:r>
            <a:r>
              <a:rPr lang="en-US" sz="1900" dirty="0" smtClean="0"/>
              <a:t> </a:t>
            </a:r>
            <a:r>
              <a:rPr lang="en-US" sz="1900" dirty="0"/>
              <a:t>{</a:t>
            </a:r>
          </a:p>
          <a:p>
            <a:pPr marL="0" indent="0" algn="just">
              <a:buNone/>
            </a:pPr>
            <a:r>
              <a:rPr lang="en-US" sz="1900" dirty="0"/>
              <a:t>    </a:t>
            </a:r>
            <a:r>
              <a:rPr lang="en-US" sz="1900" b="1" dirty="0" smtClean="0"/>
              <a:t>font-size(</a:t>
            </a:r>
            <a:r>
              <a:rPr lang="en-US" sz="1900" b="1" dirty="0" err="1" smtClean="0"/>
              <a:t>propiedad</a:t>
            </a:r>
            <a:r>
              <a:rPr lang="en-US" sz="1900" b="1" dirty="0" smtClean="0"/>
              <a:t>)</a:t>
            </a:r>
            <a:r>
              <a:rPr lang="en-US" sz="1900" dirty="0" smtClean="0"/>
              <a:t>: 14px (valor);</a:t>
            </a:r>
            <a:endParaRPr lang="en-US" sz="1900" dirty="0"/>
          </a:p>
          <a:p>
            <a:pPr marL="0" indent="0" algn="just">
              <a:buNone/>
            </a:pPr>
            <a:r>
              <a:rPr lang="en-US" sz="1900" dirty="0"/>
              <a:t>    color: navy;</a:t>
            </a:r>
          </a:p>
          <a:p>
            <a:pPr marL="0" indent="0" algn="just">
              <a:buNone/>
            </a:pPr>
            <a:r>
              <a:rPr lang="en-US" sz="1900" dirty="0" smtClean="0"/>
              <a:t>}</a:t>
            </a:r>
          </a:p>
          <a:p>
            <a:pPr marL="0" indent="0" algn="just">
              <a:buNone/>
            </a:pPr>
            <a:endParaRPr lang="en-US" sz="1900" dirty="0" smtClean="0"/>
          </a:p>
          <a:p>
            <a:pPr marL="0" indent="0" algn="just">
              <a:buNone/>
            </a:pPr>
            <a:r>
              <a:rPr lang="es-CO" sz="1900" dirty="0" smtClean="0"/>
              <a:t>Forma de dar tamaño a los objetos:</a:t>
            </a:r>
          </a:p>
          <a:p>
            <a:pPr marL="0" indent="0" algn="just">
              <a:buNone/>
            </a:pPr>
            <a:endParaRPr lang="en-US" sz="1900" dirty="0"/>
          </a:p>
          <a:p>
            <a:r>
              <a:rPr lang="en-US" sz="2000" dirty="0" err="1"/>
              <a:t>px</a:t>
            </a:r>
            <a:r>
              <a:rPr lang="en-US" sz="2000" dirty="0"/>
              <a:t> (such as font-size: 12px) </a:t>
            </a:r>
            <a:endParaRPr lang="en-US" sz="2000" dirty="0" smtClean="0"/>
          </a:p>
          <a:p>
            <a:r>
              <a:rPr lang="en-US" sz="2000" dirty="0" err="1" smtClean="0"/>
              <a:t>em</a:t>
            </a:r>
            <a:r>
              <a:rPr lang="en-US" sz="2000" dirty="0"/>
              <a:t> (such as font-size: 2em) </a:t>
            </a:r>
            <a:endParaRPr lang="en-US" sz="2000" dirty="0" smtClean="0"/>
          </a:p>
          <a:p>
            <a:r>
              <a:rPr lang="en-US" sz="2000" dirty="0" err="1" smtClean="0"/>
              <a:t>pt</a:t>
            </a:r>
            <a:r>
              <a:rPr lang="en-US" sz="2000" dirty="0"/>
              <a:t> (such as font-size: 12pt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%</a:t>
            </a:r>
            <a:r>
              <a:rPr lang="en-US" sz="2000"/>
              <a:t> 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width: 88%;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height</a:t>
            </a:r>
            <a:r>
              <a:rPr lang="en-US" sz="2000" dirty="0"/>
              <a:t>: 400px;</a:t>
            </a:r>
          </a:p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00" b="1" dirty="0" smtClean="0"/>
              <a:t>Body (</a:t>
            </a:r>
            <a:r>
              <a:rPr lang="en-US" sz="1900" b="1" dirty="0" err="1" smtClean="0"/>
              <a:t>elemento</a:t>
            </a:r>
            <a:r>
              <a:rPr lang="en-US" sz="1900" b="1" dirty="0" smtClean="0"/>
              <a:t> a </a:t>
            </a:r>
            <a:r>
              <a:rPr lang="en-US" sz="1900" b="1" dirty="0" err="1" smtClean="0"/>
              <a:t>modificar</a:t>
            </a:r>
            <a:r>
              <a:rPr lang="en-US" sz="1900" b="1" dirty="0" smtClean="0"/>
              <a:t>)</a:t>
            </a:r>
            <a:r>
              <a:rPr lang="en-US" sz="1900" dirty="0" smtClean="0"/>
              <a:t> </a:t>
            </a:r>
            <a:r>
              <a:rPr lang="en-US" sz="1900" dirty="0"/>
              <a:t>{</a:t>
            </a:r>
          </a:p>
          <a:p>
            <a:pPr marL="0" indent="0" algn="just">
              <a:buNone/>
            </a:pPr>
            <a:r>
              <a:rPr lang="en-US" sz="1900" dirty="0"/>
              <a:t>    </a:t>
            </a:r>
            <a:r>
              <a:rPr lang="en-US" sz="1900" b="1" dirty="0" smtClean="0"/>
              <a:t>font-size(</a:t>
            </a:r>
            <a:r>
              <a:rPr lang="en-US" sz="1900" b="1" dirty="0" err="1" smtClean="0"/>
              <a:t>propiedad</a:t>
            </a:r>
            <a:r>
              <a:rPr lang="en-US" sz="1900" b="1" dirty="0" smtClean="0"/>
              <a:t>)</a:t>
            </a:r>
            <a:r>
              <a:rPr lang="en-US" sz="1900" dirty="0" smtClean="0"/>
              <a:t>: 14px (valor);</a:t>
            </a:r>
            <a:endParaRPr lang="en-US" sz="1900" dirty="0"/>
          </a:p>
          <a:p>
            <a:pPr marL="0" indent="0" algn="just">
              <a:buNone/>
            </a:pPr>
            <a:r>
              <a:rPr lang="en-US" sz="1900" dirty="0"/>
              <a:t>    color: navy;</a:t>
            </a:r>
          </a:p>
          <a:p>
            <a:pPr marL="0" indent="0" algn="just">
              <a:buNone/>
            </a:pPr>
            <a:r>
              <a:rPr lang="en-US" sz="1900" dirty="0" smtClean="0"/>
              <a:t>}</a:t>
            </a:r>
          </a:p>
          <a:p>
            <a:pPr marL="0" indent="0" algn="just">
              <a:buNone/>
            </a:pPr>
            <a:endParaRPr lang="en-US" sz="1900" dirty="0" smtClean="0"/>
          </a:p>
          <a:p>
            <a:pPr marL="0" indent="0" algn="just">
              <a:buNone/>
            </a:pPr>
            <a:r>
              <a:rPr lang="es-CO" sz="1900" dirty="0" smtClean="0"/>
              <a:t>Forma de dar tamaño a los objetos:</a:t>
            </a:r>
          </a:p>
          <a:p>
            <a:pPr marL="0" indent="0" algn="just">
              <a:buNone/>
            </a:pPr>
            <a:endParaRPr lang="en-US" sz="1900" dirty="0"/>
          </a:p>
          <a:p>
            <a:r>
              <a:rPr lang="en-US" sz="2000" dirty="0" err="1"/>
              <a:t>px</a:t>
            </a:r>
            <a:r>
              <a:rPr lang="en-US" sz="2000" dirty="0"/>
              <a:t> (such as font-size: 12px) </a:t>
            </a:r>
            <a:endParaRPr lang="en-US" sz="2000" dirty="0" smtClean="0"/>
          </a:p>
          <a:p>
            <a:r>
              <a:rPr lang="en-US" sz="2000" dirty="0" err="1" smtClean="0"/>
              <a:t>em</a:t>
            </a:r>
            <a:r>
              <a:rPr lang="en-US" sz="2000" dirty="0"/>
              <a:t> (such as font-size: 2em) </a:t>
            </a:r>
            <a:endParaRPr lang="en-US" sz="2000" dirty="0" smtClean="0"/>
          </a:p>
          <a:p>
            <a:r>
              <a:rPr lang="en-US" sz="2000" dirty="0" err="1" smtClean="0"/>
              <a:t>pt</a:t>
            </a:r>
            <a:r>
              <a:rPr lang="en-US" sz="2000" dirty="0"/>
              <a:t> (such as font-size: 12pt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% </a:t>
            </a:r>
          </a:p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5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b="1" dirty="0" smtClean="0"/>
              <a:t>Colores:</a:t>
            </a:r>
          </a:p>
          <a:p>
            <a:pPr marL="0" indent="0" algn="just">
              <a:buNone/>
            </a:pPr>
            <a:endParaRPr lang="es-CO" sz="1900" b="1" dirty="0"/>
          </a:p>
          <a:p>
            <a:r>
              <a:rPr lang="es-CO" sz="2000" dirty="0"/>
              <a:t>red</a:t>
            </a:r>
          </a:p>
          <a:p>
            <a:r>
              <a:rPr lang="es-CO" sz="2000" dirty="0" err="1"/>
              <a:t>rgb</a:t>
            </a:r>
            <a:r>
              <a:rPr lang="es-CO" sz="2000" dirty="0"/>
              <a:t>(255,0,0)</a:t>
            </a:r>
          </a:p>
          <a:p>
            <a:r>
              <a:rPr lang="es-CO" sz="2000" dirty="0" err="1"/>
              <a:t>rgb</a:t>
            </a:r>
            <a:r>
              <a:rPr lang="es-CO" sz="2000" dirty="0"/>
              <a:t>(100%,0%,0%)</a:t>
            </a:r>
          </a:p>
          <a:p>
            <a:r>
              <a:rPr lang="es-CO" sz="2000" dirty="0"/>
              <a:t>#ff0000</a:t>
            </a:r>
          </a:p>
          <a:p>
            <a:r>
              <a:rPr lang="es-CO" sz="2000" dirty="0"/>
              <a:t>#f00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s-CO" sz="2000" b="1" dirty="0" smtClean="0"/>
              <a:t>Propiedades:</a:t>
            </a:r>
          </a:p>
          <a:p>
            <a:pPr marL="0" indent="0" algn="just">
              <a:buNone/>
            </a:pPr>
            <a:r>
              <a:rPr lang="en-US" sz="2000" dirty="0" smtClean="0"/>
              <a:t>color</a:t>
            </a:r>
            <a:r>
              <a:rPr lang="en-US" sz="2000" dirty="0"/>
              <a:t>: yellow;</a:t>
            </a:r>
          </a:p>
          <a:p>
            <a:pPr marL="0" indent="0" algn="just">
              <a:buNone/>
            </a:pPr>
            <a:r>
              <a:rPr lang="en-US" sz="2000" dirty="0" smtClean="0"/>
              <a:t>background-color</a:t>
            </a:r>
            <a:r>
              <a:rPr lang="en-US" sz="2000" dirty="0"/>
              <a:t>: #009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background: </a:t>
            </a:r>
            <a:r>
              <a:rPr lang="en-US" sz="2000" dirty="0" err="1" smtClean="0"/>
              <a:t>url</a:t>
            </a:r>
            <a:r>
              <a:rPr lang="en-US" sz="2000" dirty="0" smtClean="0"/>
              <a:t>(“source”) </a:t>
            </a:r>
            <a:r>
              <a:rPr lang="en-US" sz="2000" dirty="0"/>
              <a:t>no-repeat top right</a:t>
            </a:r>
            <a:r>
              <a:rPr lang="en-US" sz="2000" dirty="0" smtClean="0"/>
              <a:t>;</a:t>
            </a:r>
          </a:p>
          <a:p>
            <a:pPr marL="0" indent="0" algn="just">
              <a:buNone/>
            </a:pPr>
            <a:r>
              <a:rPr lang="es-CO" sz="2000" dirty="0" err="1"/>
              <a:t>background</a:t>
            </a:r>
            <a:r>
              <a:rPr lang="es-CO" sz="2000" dirty="0"/>
              <a:t>: linear-</a:t>
            </a:r>
            <a:r>
              <a:rPr lang="es-CO" sz="2000" dirty="0" err="1"/>
              <a:t>gradient</a:t>
            </a:r>
            <a:r>
              <a:rPr lang="es-CO" sz="2000" dirty="0"/>
              <a:t>(</a:t>
            </a:r>
            <a:r>
              <a:rPr lang="es-CO" sz="2000" dirty="0" err="1"/>
              <a:t>orange</a:t>
            </a:r>
            <a:r>
              <a:rPr lang="es-CO" sz="2000" dirty="0"/>
              <a:t>, red);</a:t>
            </a:r>
            <a:endParaRPr lang="en-US" sz="2000" dirty="0"/>
          </a:p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5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err="1"/>
              <a:t>HyperText</a:t>
            </a:r>
            <a:r>
              <a:rPr lang="es-CO" sz="1900" dirty="0"/>
              <a:t> </a:t>
            </a:r>
            <a:r>
              <a:rPr lang="es-CO" sz="1900" dirty="0" err="1"/>
              <a:t>Markup</a:t>
            </a:r>
            <a:r>
              <a:rPr lang="es-CO" sz="1900" dirty="0"/>
              <a:t> </a:t>
            </a:r>
            <a:r>
              <a:rPr lang="es-CO" sz="1900" dirty="0" err="1"/>
              <a:t>Language</a:t>
            </a:r>
            <a:r>
              <a:rPr lang="es-CO" sz="1900" dirty="0"/>
              <a:t> (HTML) es un lenguaje de marcas para la </a:t>
            </a:r>
            <a:r>
              <a:rPr lang="es-CO" sz="1900" dirty="0" smtClean="0"/>
              <a:t>elaboración </a:t>
            </a:r>
            <a:r>
              <a:rPr lang="es-CO" sz="1900" dirty="0"/>
              <a:t>de paginas web. Este </a:t>
            </a:r>
            <a:r>
              <a:rPr lang="es-CO" sz="1900" dirty="0" smtClean="0"/>
              <a:t>estándar </a:t>
            </a:r>
            <a:r>
              <a:rPr lang="es-CO" sz="1900" dirty="0"/>
              <a:t>es dirigido por la </a:t>
            </a:r>
            <a:r>
              <a:rPr lang="es-CO" sz="1900" dirty="0" err="1"/>
              <a:t>World</a:t>
            </a:r>
            <a:r>
              <a:rPr lang="es-CO" sz="1900" dirty="0"/>
              <a:t> Wide Web </a:t>
            </a:r>
            <a:r>
              <a:rPr lang="es-CO" sz="1900" dirty="0" err="1" smtClean="0"/>
              <a:t>Consortium</a:t>
            </a:r>
            <a:r>
              <a:rPr lang="es-CO" sz="1900" dirty="0" smtClean="0"/>
              <a:t> (W3C).</a:t>
            </a:r>
          </a:p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File:Etiquetas en 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56" y="2420888"/>
            <a:ext cx="6611888" cy="298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b="1" dirty="0" smtClean="0"/>
              <a:t>Texto:</a:t>
            </a:r>
          </a:p>
          <a:p>
            <a:pPr marL="0" indent="0" algn="just">
              <a:buNone/>
            </a:pPr>
            <a:endParaRPr lang="es-CO" sz="1900" b="1" dirty="0"/>
          </a:p>
          <a:p>
            <a:pPr marL="0" indent="0" algn="just">
              <a:buNone/>
            </a:pPr>
            <a:r>
              <a:rPr lang="es-CO" sz="2000" dirty="0" err="1"/>
              <a:t>font-family</a:t>
            </a:r>
            <a:r>
              <a:rPr lang="es-CO" sz="2000" dirty="0"/>
              <a:t>: </a:t>
            </a:r>
            <a:r>
              <a:rPr lang="es-CO" sz="2000" dirty="0" err="1"/>
              <a:t>arial</a:t>
            </a:r>
            <a:r>
              <a:rPr lang="es-CO" sz="2000" dirty="0"/>
              <a:t>, </a:t>
            </a:r>
            <a:r>
              <a:rPr lang="es-CO" sz="2000" dirty="0" err="1"/>
              <a:t>helvetica</a:t>
            </a:r>
            <a:r>
              <a:rPr lang="es-CO" sz="2000" dirty="0"/>
              <a:t>, </a:t>
            </a:r>
            <a:r>
              <a:rPr lang="es-CO" sz="2000" dirty="0" err="1" smtClean="0"/>
              <a:t>serif</a:t>
            </a:r>
            <a:r>
              <a:rPr lang="es-CO" sz="2000" dirty="0" smtClean="0"/>
              <a:t>;</a:t>
            </a:r>
          </a:p>
          <a:p>
            <a:pPr marL="0" indent="0" algn="just">
              <a:buNone/>
            </a:pPr>
            <a:r>
              <a:rPr lang="es-CO" sz="1900" dirty="0" err="1"/>
              <a:t>font-size</a:t>
            </a:r>
            <a:r>
              <a:rPr lang="es-CO" sz="1900" dirty="0"/>
              <a:t>: 2em</a:t>
            </a:r>
            <a:r>
              <a:rPr lang="es-CO" sz="1900" dirty="0" smtClean="0"/>
              <a:t>;</a:t>
            </a:r>
          </a:p>
          <a:p>
            <a:pPr marL="0" indent="0" algn="just">
              <a:buNone/>
            </a:pPr>
            <a:r>
              <a:rPr lang="es-CO" sz="2000" dirty="0" err="1"/>
              <a:t>font-weight</a:t>
            </a:r>
            <a:r>
              <a:rPr lang="es-CO" sz="2000" dirty="0"/>
              <a:t>: </a:t>
            </a:r>
            <a:r>
              <a:rPr lang="es-CO" sz="2000" dirty="0" err="1" smtClean="0"/>
              <a:t>bold</a:t>
            </a:r>
            <a:r>
              <a:rPr lang="es-CO" sz="2000" dirty="0" smtClean="0"/>
              <a:t>, normal;</a:t>
            </a:r>
          </a:p>
          <a:p>
            <a:pPr marL="0" indent="0" algn="just">
              <a:buNone/>
            </a:pPr>
            <a:r>
              <a:rPr lang="es-CO" sz="2000" dirty="0" err="1"/>
              <a:t>font-style</a:t>
            </a:r>
            <a:r>
              <a:rPr lang="es-CO" sz="2000" dirty="0"/>
              <a:t>: </a:t>
            </a:r>
            <a:r>
              <a:rPr lang="es-CO" sz="2000" dirty="0" err="1" smtClean="0"/>
              <a:t>italic</a:t>
            </a:r>
            <a:r>
              <a:rPr lang="es-CO" sz="2000" dirty="0" smtClean="0"/>
              <a:t>, normal;</a:t>
            </a:r>
          </a:p>
          <a:p>
            <a:pPr marL="0" indent="0" algn="just">
              <a:buNone/>
            </a:pPr>
            <a:r>
              <a:rPr lang="en-US" sz="1900" dirty="0"/>
              <a:t>text-decoration: underline, </a:t>
            </a:r>
            <a:r>
              <a:rPr lang="en-US" sz="1900" dirty="0" smtClean="0"/>
              <a:t> </a:t>
            </a:r>
            <a:r>
              <a:rPr lang="en-US" sz="1900" dirty="0" err="1" smtClean="0"/>
              <a:t>overline</a:t>
            </a:r>
            <a:r>
              <a:rPr lang="en-US" sz="1900" dirty="0" smtClean="0"/>
              <a:t>, line-through, none;</a:t>
            </a:r>
          </a:p>
          <a:p>
            <a:pPr marL="0" indent="0">
              <a:buNone/>
            </a:pPr>
            <a:r>
              <a:rPr lang="en-US" sz="2000" dirty="0"/>
              <a:t>text-transform: </a:t>
            </a:r>
            <a:r>
              <a:rPr lang="en-US" sz="2000" dirty="0" smtClean="0"/>
              <a:t>capitalize, uppercase, lowercase, none.</a:t>
            </a:r>
          </a:p>
          <a:p>
            <a:pPr marL="0" indent="0">
              <a:buNone/>
            </a:pPr>
            <a:r>
              <a:rPr lang="es-CO" sz="2000" dirty="0" err="1"/>
              <a:t>text-align</a:t>
            </a:r>
            <a:r>
              <a:rPr lang="es-CO" sz="2000" dirty="0"/>
              <a:t>: </a:t>
            </a:r>
            <a:r>
              <a:rPr lang="en-US" sz="2000" dirty="0"/>
              <a:t>left, right, center, </a:t>
            </a:r>
            <a:r>
              <a:rPr lang="en-US" sz="2000" dirty="0" smtClean="0"/>
              <a:t>justify.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fr-FR" sz="2000" dirty="0"/>
              <a:t>font: </a:t>
            </a:r>
            <a:r>
              <a:rPr lang="fr-FR" sz="2000" dirty="0" err="1"/>
              <a:t>italic</a:t>
            </a:r>
            <a:r>
              <a:rPr lang="fr-FR" sz="2000" dirty="0"/>
              <a:t> </a:t>
            </a:r>
            <a:r>
              <a:rPr lang="fr-FR" sz="2000" dirty="0" err="1"/>
              <a:t>bold</a:t>
            </a:r>
            <a:r>
              <a:rPr lang="fr-FR" sz="2000" dirty="0"/>
              <a:t> 12px/2 </a:t>
            </a:r>
            <a:r>
              <a:rPr lang="fr-FR" sz="2000" dirty="0" err="1"/>
              <a:t>courier</a:t>
            </a:r>
            <a:r>
              <a:rPr lang="fr-FR" sz="2000" dirty="0"/>
              <a:t>;</a:t>
            </a: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2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b="1" dirty="0" err="1" smtClean="0"/>
              <a:t>Margenes</a:t>
            </a:r>
            <a:r>
              <a:rPr lang="es-CO" sz="1900" b="1" dirty="0" smtClean="0"/>
              <a:t> y Relleno:</a:t>
            </a:r>
          </a:p>
          <a:p>
            <a:pPr marL="0" indent="0" algn="just">
              <a:buNone/>
            </a:pPr>
            <a:endParaRPr lang="es-CO" sz="1900" b="1" dirty="0" smtClean="0"/>
          </a:p>
          <a:p>
            <a:pPr marL="0" indent="0" algn="just">
              <a:buNone/>
            </a:pPr>
            <a:r>
              <a:rPr lang="es-CO" sz="1900" dirty="0" err="1"/>
              <a:t>margin</a:t>
            </a:r>
            <a:r>
              <a:rPr lang="es-CO" sz="1900" dirty="0"/>
              <a:t>: 20px;</a:t>
            </a:r>
          </a:p>
          <a:p>
            <a:pPr marL="0" indent="0" algn="just">
              <a:buNone/>
            </a:pPr>
            <a:r>
              <a:rPr lang="es-CO" sz="1900" dirty="0" err="1" smtClean="0"/>
              <a:t>padding</a:t>
            </a:r>
            <a:r>
              <a:rPr lang="es-CO" sz="1900" dirty="0"/>
              <a:t>: </a:t>
            </a:r>
            <a:r>
              <a:rPr lang="es-CO" sz="1900" dirty="0" smtClean="0"/>
              <a:t>40px</a:t>
            </a:r>
            <a:r>
              <a:rPr lang="es-CO" sz="1900" dirty="0"/>
              <a:t>;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www.comocreartuweb.com/imagenes/317-margin-padding-bord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31" y="1916832"/>
            <a:ext cx="640224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7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b="1" dirty="0" smtClean="0"/>
              <a:t>Bordes:</a:t>
            </a:r>
          </a:p>
          <a:p>
            <a:pPr marL="0" indent="0" algn="just">
              <a:buNone/>
            </a:pPr>
            <a:endParaRPr lang="es-CO" sz="1900" b="1" dirty="0" smtClean="0"/>
          </a:p>
          <a:p>
            <a:pPr marL="0" indent="0" algn="just">
              <a:buNone/>
            </a:pPr>
            <a:r>
              <a:rPr lang="es-CO" sz="1900" dirty="0"/>
              <a:t>  </a:t>
            </a:r>
            <a:r>
              <a:rPr lang="es-CO" sz="1900" dirty="0" smtClean="0"/>
              <a:t>  </a:t>
            </a:r>
            <a:r>
              <a:rPr lang="es-CO" sz="1900" dirty="0" err="1" smtClean="0"/>
              <a:t>border-style</a:t>
            </a:r>
            <a:r>
              <a:rPr lang="es-CO" sz="1900" dirty="0"/>
              <a:t>: </a:t>
            </a:r>
            <a:r>
              <a:rPr lang="es-CO" sz="1900" dirty="0" err="1"/>
              <a:t>dashed</a:t>
            </a:r>
            <a:r>
              <a:rPr lang="es-CO" sz="1900" dirty="0"/>
              <a:t>;</a:t>
            </a:r>
          </a:p>
          <a:p>
            <a:pPr marL="0" indent="0" algn="just">
              <a:buNone/>
            </a:pPr>
            <a:r>
              <a:rPr lang="es-CO" sz="1900" dirty="0"/>
              <a:t>    </a:t>
            </a:r>
            <a:r>
              <a:rPr lang="es-CO" sz="1900" dirty="0" err="1"/>
              <a:t>border-width</a:t>
            </a:r>
            <a:r>
              <a:rPr lang="es-CO" sz="1900" dirty="0"/>
              <a:t>: 3px;</a:t>
            </a:r>
          </a:p>
          <a:p>
            <a:pPr marL="0" indent="0" algn="just">
              <a:buNone/>
            </a:pPr>
            <a:r>
              <a:rPr lang="es-CO" sz="1900" dirty="0"/>
              <a:t>    </a:t>
            </a:r>
            <a:r>
              <a:rPr lang="es-CO" sz="1900" dirty="0" err="1"/>
              <a:t>border-left-width</a:t>
            </a:r>
            <a:r>
              <a:rPr lang="es-CO" sz="1900" dirty="0"/>
              <a:t>: 10px;</a:t>
            </a:r>
          </a:p>
          <a:p>
            <a:pPr marL="0" indent="0" algn="just">
              <a:buNone/>
            </a:pPr>
            <a:r>
              <a:rPr lang="es-CO" sz="1900" dirty="0"/>
              <a:t>    </a:t>
            </a:r>
            <a:r>
              <a:rPr lang="es-CO" sz="1900" dirty="0" err="1"/>
              <a:t>border-right-width</a:t>
            </a:r>
            <a:r>
              <a:rPr lang="es-CO" sz="1900" dirty="0"/>
              <a:t>: 10px;</a:t>
            </a:r>
          </a:p>
          <a:p>
            <a:pPr marL="0" indent="0" algn="just">
              <a:buNone/>
            </a:pPr>
            <a:r>
              <a:rPr lang="es-CO" sz="1900" dirty="0"/>
              <a:t>    </a:t>
            </a:r>
            <a:r>
              <a:rPr lang="es-CO" sz="1900" dirty="0" err="1"/>
              <a:t>border</a:t>
            </a:r>
            <a:r>
              <a:rPr lang="es-CO" sz="1900" dirty="0"/>
              <a:t>-color: red</a:t>
            </a:r>
            <a:r>
              <a:rPr lang="es-CO" sz="1900" dirty="0" smtClean="0"/>
              <a:t>;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dirty="0"/>
              <a:t>  </a:t>
            </a:r>
            <a:r>
              <a:rPr lang="es-CO" sz="1900" dirty="0" smtClean="0"/>
              <a:t>  </a:t>
            </a:r>
            <a:r>
              <a:rPr lang="es-CO" sz="1900" dirty="0" err="1" smtClean="0"/>
              <a:t>border</a:t>
            </a:r>
            <a:r>
              <a:rPr lang="es-CO" sz="1900" dirty="0"/>
              <a:t>: 1px red </a:t>
            </a:r>
            <a:r>
              <a:rPr lang="es-CO" sz="1900" dirty="0" err="1"/>
              <a:t>solid</a:t>
            </a:r>
            <a:r>
              <a:rPr lang="es-CO" sz="1900" dirty="0" smtClean="0"/>
              <a:t>;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2000" dirty="0"/>
              <a:t> </a:t>
            </a:r>
            <a:r>
              <a:rPr lang="es-CO" sz="2000" dirty="0" smtClean="0"/>
              <a:t>   </a:t>
            </a:r>
            <a:r>
              <a:rPr lang="es-CO" sz="2000" dirty="0" err="1" smtClean="0"/>
              <a:t>border-radius</a:t>
            </a:r>
            <a:r>
              <a:rPr lang="es-CO" sz="2000" dirty="0"/>
              <a:t>: 10px;</a:t>
            </a: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7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b="1" dirty="0" smtClean="0"/>
              <a:t>Clase:</a:t>
            </a:r>
          </a:p>
          <a:p>
            <a:pPr marL="0" indent="0" algn="just">
              <a:buNone/>
            </a:pPr>
            <a:r>
              <a:rPr lang="en-US" sz="1900" dirty="0"/>
              <a:t>#top {</a:t>
            </a:r>
          </a:p>
          <a:p>
            <a:pPr marL="0" indent="0" algn="just">
              <a:buNone/>
            </a:pPr>
            <a:r>
              <a:rPr lang="en-US" sz="1900" dirty="0"/>
              <a:t>    background-color: #ccc;</a:t>
            </a:r>
          </a:p>
          <a:p>
            <a:pPr marL="0" indent="0" algn="just">
              <a:buNone/>
            </a:pPr>
            <a:r>
              <a:rPr lang="en-US" sz="1900" dirty="0"/>
              <a:t>    padding: 20px</a:t>
            </a:r>
          </a:p>
          <a:p>
            <a:pPr marL="0" indent="0" algn="just">
              <a:buNone/>
            </a:pPr>
            <a:r>
              <a:rPr lang="en-US" sz="1900" dirty="0"/>
              <a:t>}</a:t>
            </a:r>
            <a:endParaRPr lang="es-CO" sz="1900" dirty="0"/>
          </a:p>
          <a:p>
            <a:pPr marL="0" indent="0" algn="just">
              <a:buNone/>
            </a:pPr>
            <a:r>
              <a:rPr lang="es-CO" sz="1900" b="1" dirty="0" smtClean="0"/>
              <a:t>Id:</a:t>
            </a:r>
          </a:p>
          <a:p>
            <a:pPr marL="0" indent="0" algn="just">
              <a:buNone/>
            </a:pPr>
            <a:endParaRPr lang="es-CO" sz="1900" b="1" dirty="0" smtClean="0"/>
          </a:p>
          <a:p>
            <a:pPr marL="0" indent="0" algn="just">
              <a:buNone/>
            </a:pPr>
            <a:r>
              <a:rPr lang="en-US" sz="1900" dirty="0"/>
              <a:t>.intro {</a:t>
            </a:r>
          </a:p>
          <a:p>
            <a:pPr marL="0" indent="0" algn="just">
              <a:buNone/>
            </a:pPr>
            <a:r>
              <a:rPr lang="en-US" sz="1900" dirty="0"/>
              <a:t>    color: red;</a:t>
            </a:r>
          </a:p>
          <a:p>
            <a:pPr marL="0" indent="0" algn="just">
              <a:buNone/>
            </a:pPr>
            <a:r>
              <a:rPr lang="en-US" sz="1900" dirty="0"/>
              <a:t>    font-weight: bold;</a:t>
            </a:r>
          </a:p>
          <a:p>
            <a:pPr marL="0" indent="0" algn="just">
              <a:buNone/>
            </a:pPr>
            <a:r>
              <a:rPr lang="en-US" sz="1900" dirty="0"/>
              <a:t>}</a:t>
            </a: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6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b="1" dirty="0" err="1" smtClean="0"/>
              <a:t>Floating</a:t>
            </a:r>
            <a:r>
              <a:rPr lang="es-CO" sz="1900" b="1" dirty="0" smtClean="0"/>
              <a:t>:</a:t>
            </a:r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r>
              <a:rPr lang="en-US" sz="2000" dirty="0"/>
              <a:t>float: </a:t>
            </a:r>
            <a:r>
              <a:rPr lang="en-US" sz="2000" dirty="0" smtClean="0"/>
              <a:t>left, right.</a:t>
            </a:r>
          </a:p>
          <a:p>
            <a:pPr marL="0" indent="0" algn="just">
              <a:buNone/>
            </a:pPr>
            <a:r>
              <a:rPr lang="en-US" sz="2000" dirty="0" smtClean="0"/>
              <a:t>Clear: </a:t>
            </a:r>
            <a:r>
              <a:rPr lang="es-CO" sz="2000" dirty="0" err="1" smtClean="0"/>
              <a:t>left</a:t>
            </a:r>
            <a:r>
              <a:rPr lang="es-CO" sz="2000" dirty="0"/>
              <a:t>, </a:t>
            </a:r>
            <a:r>
              <a:rPr lang="es-CO" sz="2000" dirty="0" err="1" smtClean="0"/>
              <a:t>right</a:t>
            </a:r>
            <a:r>
              <a:rPr lang="es-CO" sz="2000" dirty="0"/>
              <a:t>, </a:t>
            </a:r>
            <a:r>
              <a:rPr lang="es-CO" sz="2000" dirty="0" err="1" smtClean="0"/>
              <a:t>both</a:t>
            </a:r>
            <a:r>
              <a:rPr lang="es-CO" sz="2000" dirty="0"/>
              <a:t>.</a:t>
            </a: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Links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b="1" dirty="0">
                <a:hlinkClick r:id="rId2"/>
              </a:rPr>
              <a:t>http://</a:t>
            </a:r>
            <a:r>
              <a:rPr lang="es-CO" sz="1900" b="1" dirty="0" smtClean="0">
                <a:hlinkClick r:id="rId2"/>
              </a:rPr>
              <a:t>www.w3.org/community/webed/wiki/HTML/Elements</a:t>
            </a:r>
            <a:endParaRPr lang="es-CO" sz="1900" b="1" dirty="0" smtClean="0"/>
          </a:p>
          <a:p>
            <a:pPr marL="0" indent="0" algn="just">
              <a:buNone/>
            </a:pPr>
            <a:endParaRPr lang="es-CO" sz="1900" b="1" dirty="0"/>
          </a:p>
          <a:p>
            <a:pPr marL="0" indent="0" algn="just">
              <a:buNone/>
            </a:pPr>
            <a:r>
              <a:rPr lang="es-CO" sz="1900" dirty="0">
                <a:hlinkClick r:id="rId3"/>
              </a:rPr>
              <a:t>https://</a:t>
            </a:r>
            <a:r>
              <a:rPr lang="es-CO" sz="1900" dirty="0" smtClean="0">
                <a:hlinkClick r:id="rId3"/>
              </a:rPr>
              <a:t>developer.mozilla.org/en-US/docs/Web/CSS/Reference?redirectlocale=en-US&amp;redirectslug=CSS%2FCSS_Reference</a:t>
            </a:r>
            <a:endParaRPr lang="es-CO" sz="1900" dirty="0" smtClean="0"/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dirty="0">
                <a:hlinkClick r:id="rId4"/>
              </a:rPr>
              <a:t>http://dev.w3.org/html5/html-author/#</a:t>
            </a:r>
            <a:r>
              <a:rPr lang="es-CO" sz="1900" dirty="0" smtClean="0">
                <a:hlinkClick r:id="rId4"/>
              </a:rPr>
              <a:t>the-html-element</a:t>
            </a:r>
            <a:endParaRPr lang="es-CO" sz="1900" dirty="0" smtClean="0"/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b="1" dirty="0"/>
              <a:t>&lt;!DOCTYPE </a:t>
            </a:r>
            <a:r>
              <a:rPr lang="es-CO" sz="2000" b="1" dirty="0" err="1"/>
              <a:t>html</a:t>
            </a:r>
            <a:r>
              <a:rPr lang="es-CO" sz="2000" b="1" dirty="0" smtClean="0"/>
              <a:t>&gt;</a:t>
            </a:r>
          </a:p>
          <a:p>
            <a:pPr marL="0" indent="0" algn="just">
              <a:buNone/>
            </a:pPr>
            <a:r>
              <a:rPr lang="es-CO" sz="1900" dirty="0" smtClean="0"/>
              <a:t>Le indica al navegador que versión de HTML se esta utilizando. En nuestro caso es HTML 5.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2000" b="1" dirty="0"/>
              <a:t>&lt;</a:t>
            </a:r>
            <a:r>
              <a:rPr lang="es-CO" sz="2000" b="1" dirty="0" err="1"/>
              <a:t>html</a:t>
            </a:r>
            <a:r>
              <a:rPr lang="es-CO" sz="2000" b="1" dirty="0" smtClean="0"/>
              <a:t>&gt;</a:t>
            </a:r>
            <a:r>
              <a:rPr lang="es-CO" sz="1800" b="1" dirty="0" smtClean="0"/>
              <a:t>&lt;/</a:t>
            </a:r>
            <a:r>
              <a:rPr lang="es-CO" sz="1800" b="1" dirty="0" err="1" smtClean="0"/>
              <a:t>html</a:t>
            </a:r>
            <a:r>
              <a:rPr lang="es-CO" sz="1800" b="1" dirty="0" smtClean="0"/>
              <a:t>&gt;</a:t>
            </a:r>
          </a:p>
          <a:p>
            <a:pPr marL="0" indent="0" algn="just">
              <a:buNone/>
            </a:pPr>
            <a:r>
              <a:rPr lang="es-CO" sz="1800" dirty="0" smtClean="0"/>
              <a:t>Indica que todo lo contenido dentro de estos dos elementos es código </a:t>
            </a:r>
            <a:r>
              <a:rPr lang="es-CO" sz="1800" dirty="0" err="1" smtClean="0"/>
              <a:t>html</a:t>
            </a:r>
            <a:r>
              <a:rPr lang="es-CO" sz="1800" dirty="0" smtClean="0"/>
              <a:t>.</a:t>
            </a:r>
            <a:endParaRPr lang="es-CO" sz="1800" dirty="0"/>
          </a:p>
          <a:p>
            <a:pPr marL="0" indent="0" algn="just">
              <a:buNone/>
            </a:pPr>
            <a:endParaRPr lang="es-CO" sz="1900" b="1" dirty="0" smtClean="0"/>
          </a:p>
          <a:p>
            <a:pPr marL="0" indent="0" algn="just">
              <a:buNone/>
            </a:pPr>
            <a:r>
              <a:rPr lang="es-CO" sz="1900" b="1" dirty="0" smtClean="0"/>
              <a:t>&lt;head&gt;&lt;/head&gt;</a:t>
            </a:r>
          </a:p>
          <a:p>
            <a:pPr marL="0" indent="0" algn="just">
              <a:buNone/>
            </a:pPr>
            <a:r>
              <a:rPr lang="es-CO" sz="1900" dirty="0" smtClean="0"/>
              <a:t>Esta etiqueta contiene todo la información sobre la pagina web.</a:t>
            </a:r>
            <a:endParaRPr lang="es-CO" sz="1900" dirty="0"/>
          </a:p>
          <a:p>
            <a:pPr marL="0" indent="0" algn="just">
              <a:buNone/>
            </a:pPr>
            <a:endParaRPr lang="es-CO" sz="1900" b="1" dirty="0" smtClean="0"/>
          </a:p>
          <a:p>
            <a:pPr marL="0" indent="0" algn="just">
              <a:buNone/>
            </a:pPr>
            <a:r>
              <a:rPr lang="es-CO" sz="1900" b="1" dirty="0" smtClean="0"/>
              <a:t>&lt;</a:t>
            </a:r>
            <a:r>
              <a:rPr lang="es-CO" sz="1900" b="1" dirty="0" err="1" smtClean="0"/>
              <a:t>title</a:t>
            </a:r>
            <a:r>
              <a:rPr lang="es-CO" sz="1900" b="1" dirty="0" smtClean="0"/>
              <a:t>&gt;&lt;/</a:t>
            </a:r>
            <a:r>
              <a:rPr lang="es-CO" sz="1900" b="1" dirty="0" err="1" smtClean="0"/>
              <a:t>title</a:t>
            </a:r>
            <a:r>
              <a:rPr lang="es-CO" sz="1900" b="1" dirty="0" smtClean="0"/>
              <a:t>&gt;</a:t>
            </a:r>
            <a:endParaRPr lang="es-CO" sz="1900" b="1" dirty="0"/>
          </a:p>
          <a:p>
            <a:pPr marL="0" indent="0" algn="just">
              <a:buNone/>
            </a:pPr>
            <a:r>
              <a:rPr lang="es-CO" sz="1900" dirty="0" smtClean="0"/>
              <a:t>Este es una de la etiquetas mas populares dentro del elementos head e indica el nombre de la pagina.</a:t>
            </a:r>
            <a:endParaRPr lang="es-CO" sz="1900" dirty="0"/>
          </a:p>
          <a:p>
            <a:pPr marL="0" indent="0" algn="just">
              <a:buNone/>
            </a:pP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1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b="1" dirty="0" smtClean="0"/>
              <a:t>&lt;</a:t>
            </a:r>
            <a:r>
              <a:rPr lang="es-CO" sz="2000" b="1" dirty="0" err="1" smtClean="0"/>
              <a:t>body</a:t>
            </a:r>
            <a:r>
              <a:rPr lang="es-CO" sz="2000" b="1" dirty="0" smtClean="0"/>
              <a:t>&gt;</a:t>
            </a:r>
            <a:r>
              <a:rPr lang="es-CO" sz="1800" b="1" dirty="0" smtClean="0"/>
              <a:t>&lt;/</a:t>
            </a:r>
            <a:r>
              <a:rPr lang="es-CO" sz="1800" b="1" dirty="0" err="1" smtClean="0"/>
              <a:t>body</a:t>
            </a:r>
            <a:r>
              <a:rPr lang="es-CO" sz="1800" b="1" dirty="0" smtClean="0"/>
              <a:t>&gt;</a:t>
            </a:r>
          </a:p>
          <a:p>
            <a:pPr marL="0" indent="0" algn="just">
              <a:buNone/>
            </a:pPr>
            <a:r>
              <a:rPr lang="es-CO" sz="1800" dirty="0" smtClean="0"/>
              <a:t>Este elemento contiene la información de la pagina web.</a:t>
            </a:r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r>
              <a:rPr lang="es-CO" sz="2000" b="1" dirty="0" smtClean="0"/>
              <a:t>&lt;p&gt;</a:t>
            </a:r>
            <a:r>
              <a:rPr lang="es-CO" sz="1800" b="1" dirty="0" smtClean="0"/>
              <a:t>&lt;/p&gt;</a:t>
            </a:r>
          </a:p>
          <a:p>
            <a:pPr marL="0" indent="0" algn="just">
              <a:buNone/>
            </a:pPr>
            <a:r>
              <a:rPr lang="es-CO" sz="1800" dirty="0" smtClean="0"/>
              <a:t>Este elemento se usa para indicar se va iniciar un nuevo párrafo.</a:t>
            </a:r>
            <a:endParaRPr lang="es-CO" sz="1800" dirty="0"/>
          </a:p>
          <a:p>
            <a:pPr marL="0" indent="0" algn="just">
              <a:buNone/>
            </a:pPr>
            <a:endParaRPr lang="es-CO" sz="1800" dirty="0" smtClean="0"/>
          </a:p>
          <a:p>
            <a:pPr marL="0" indent="0" algn="just">
              <a:buNone/>
            </a:pPr>
            <a:r>
              <a:rPr lang="es-CO" sz="1900" b="1" dirty="0" smtClean="0"/>
              <a:t>&lt;</a:t>
            </a:r>
            <a:r>
              <a:rPr lang="es-CO" sz="1900" b="1" dirty="0" err="1" smtClean="0"/>
              <a:t>em</a:t>
            </a:r>
            <a:r>
              <a:rPr lang="es-CO" sz="1900" b="1" dirty="0" smtClean="0"/>
              <a:t>&gt;&lt;/</a:t>
            </a:r>
            <a:r>
              <a:rPr lang="es-CO" sz="1900" b="1" dirty="0" err="1" smtClean="0"/>
              <a:t>em</a:t>
            </a:r>
            <a:r>
              <a:rPr lang="es-CO" sz="1900" b="1" dirty="0" smtClean="0"/>
              <a:t>&gt;</a:t>
            </a:r>
            <a:endParaRPr lang="es-CO" sz="1900" b="1" dirty="0"/>
          </a:p>
          <a:p>
            <a:pPr marL="0" indent="0" algn="just">
              <a:buNone/>
            </a:pPr>
            <a:r>
              <a:rPr lang="es-CO" sz="1900" dirty="0" smtClean="0"/>
              <a:t>Este elemento se usa para enfatizar un conjunto de palabras.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b="1" dirty="0" smtClean="0"/>
              <a:t>&lt;</a:t>
            </a:r>
            <a:r>
              <a:rPr lang="es-CO" sz="1900" b="1" dirty="0" err="1" smtClean="0"/>
              <a:t>strong</a:t>
            </a:r>
            <a:r>
              <a:rPr lang="es-CO" sz="1900" b="1" dirty="0" smtClean="0"/>
              <a:t>&gt;&lt;/</a:t>
            </a:r>
            <a:r>
              <a:rPr lang="es-CO" sz="1900" b="1" dirty="0" err="1" smtClean="0"/>
              <a:t>strong</a:t>
            </a:r>
            <a:r>
              <a:rPr lang="es-CO" sz="1900" b="1" dirty="0" smtClean="0"/>
              <a:t>&gt;</a:t>
            </a:r>
          </a:p>
          <a:p>
            <a:pPr marL="0" indent="0" algn="just">
              <a:buNone/>
            </a:pPr>
            <a:r>
              <a:rPr lang="es-CO" sz="1900" dirty="0" smtClean="0"/>
              <a:t>Este elemento se usa para poner en negrita un conjunto de palabras.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b="1" dirty="0" smtClean="0"/>
              <a:t>&lt;</a:t>
            </a:r>
            <a:r>
              <a:rPr lang="es-CO" sz="1900" b="1" dirty="0" err="1" smtClean="0"/>
              <a:t>br</a:t>
            </a:r>
            <a:r>
              <a:rPr lang="es-CO" sz="1900" b="1" dirty="0" smtClean="0"/>
              <a:t>&gt;</a:t>
            </a:r>
          </a:p>
          <a:p>
            <a:pPr marL="0" indent="0" algn="just">
              <a:buNone/>
            </a:pPr>
            <a:r>
              <a:rPr lang="es-CO" sz="1900" dirty="0" smtClean="0"/>
              <a:t>Este </a:t>
            </a:r>
            <a:r>
              <a:rPr lang="es-CO" sz="1900" dirty="0"/>
              <a:t>elemento se usa para </a:t>
            </a:r>
            <a:r>
              <a:rPr lang="es-CO" sz="1900" dirty="0" smtClean="0"/>
              <a:t>hacer saltos de </a:t>
            </a:r>
            <a:r>
              <a:rPr lang="es-CO" sz="1900" dirty="0" err="1" smtClean="0"/>
              <a:t>linea</a:t>
            </a:r>
            <a:r>
              <a:rPr lang="es-CO" sz="1900" dirty="0" smtClean="0"/>
              <a:t>.</a:t>
            </a:r>
            <a:endParaRPr lang="es-CO" sz="1900" dirty="0"/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6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b="1" dirty="0" smtClean="0"/>
              <a:t>&lt;h1&gt;</a:t>
            </a:r>
            <a:r>
              <a:rPr lang="es-CO" sz="1800" b="1" dirty="0" smtClean="0"/>
              <a:t>&lt;/h1&gt;</a:t>
            </a:r>
          </a:p>
          <a:p>
            <a:pPr marL="0" indent="0" algn="just">
              <a:buNone/>
            </a:pPr>
            <a:r>
              <a:rPr lang="es-CO" sz="2000" b="1" dirty="0" smtClean="0"/>
              <a:t>	&lt;h2&gt;</a:t>
            </a:r>
            <a:r>
              <a:rPr lang="es-CO" sz="1800" b="1" dirty="0" smtClean="0"/>
              <a:t>&lt;/h2&gt;</a:t>
            </a:r>
            <a:endParaRPr lang="es-CO" sz="1800" b="1" dirty="0"/>
          </a:p>
          <a:p>
            <a:pPr marL="0" indent="0" algn="just">
              <a:buNone/>
            </a:pPr>
            <a:r>
              <a:rPr lang="es-CO" sz="2000" b="1" dirty="0" smtClean="0"/>
              <a:t>		&lt;h3&gt;</a:t>
            </a:r>
            <a:r>
              <a:rPr lang="es-CO" sz="1800" b="1" dirty="0" smtClean="0"/>
              <a:t>&lt;/h3&gt;</a:t>
            </a:r>
            <a:endParaRPr lang="es-CO" sz="1800" b="1" dirty="0"/>
          </a:p>
          <a:p>
            <a:pPr marL="0" indent="0" algn="just">
              <a:buNone/>
            </a:pPr>
            <a:r>
              <a:rPr lang="es-CO" sz="2000" b="1" dirty="0" smtClean="0"/>
              <a:t>			&lt;h4&gt;</a:t>
            </a:r>
            <a:r>
              <a:rPr lang="es-CO" sz="1800" b="1" dirty="0" smtClean="0"/>
              <a:t>&lt;/h4&gt;</a:t>
            </a:r>
            <a:endParaRPr lang="es-CO" sz="1800" b="1" dirty="0"/>
          </a:p>
          <a:p>
            <a:pPr marL="0" indent="0" algn="just">
              <a:buNone/>
            </a:pPr>
            <a:r>
              <a:rPr lang="es-CO" sz="2000" b="1" dirty="0" smtClean="0"/>
              <a:t>				&lt;h5&gt;</a:t>
            </a:r>
            <a:r>
              <a:rPr lang="es-CO" sz="1800" b="1" dirty="0" smtClean="0"/>
              <a:t>&lt;/h5&gt;</a:t>
            </a:r>
          </a:p>
          <a:p>
            <a:pPr marL="0" indent="0" algn="just">
              <a:buNone/>
            </a:pPr>
            <a:r>
              <a:rPr lang="es-CO" sz="2000" b="1" dirty="0" smtClean="0"/>
              <a:t>					&lt;h6&gt;</a:t>
            </a:r>
            <a:r>
              <a:rPr lang="es-CO" sz="1800" b="1" dirty="0" smtClean="0"/>
              <a:t>&lt;/h6&gt;</a:t>
            </a:r>
          </a:p>
          <a:p>
            <a:pPr marL="0" indent="0" algn="just">
              <a:buNone/>
            </a:pPr>
            <a:endParaRPr lang="es-CO" sz="1800" b="1" dirty="0"/>
          </a:p>
          <a:p>
            <a:pPr marL="0" indent="0" algn="just">
              <a:buNone/>
            </a:pPr>
            <a:r>
              <a:rPr lang="es-CO" sz="1800" dirty="0" smtClean="0"/>
              <a:t>Los elementos de encabezado se utilizan para indicar títulos de secciones previamente definida. Este elementos vienen divididos de forma jerárquica siendo h1 el de mayor jerarquía y h6 el de menor jerarquía.</a:t>
            </a:r>
            <a:endParaRPr lang="es-CO" sz="1800" dirty="0"/>
          </a:p>
          <a:p>
            <a:pPr marL="0" indent="0" algn="just">
              <a:buNone/>
            </a:pPr>
            <a:endParaRPr lang="es-CO" sz="1800" b="1" dirty="0"/>
          </a:p>
          <a:p>
            <a:pPr marL="0" indent="0" algn="just">
              <a:buNone/>
            </a:pPr>
            <a:endParaRPr lang="es-CO" sz="1800" b="1" dirty="0" smtClean="0"/>
          </a:p>
          <a:p>
            <a:pPr marL="0" indent="0" algn="just">
              <a:buNone/>
            </a:pPr>
            <a:endParaRPr lang="es-CO" sz="1800" b="1" dirty="0" smtClean="0"/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0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b="1" dirty="0" smtClean="0"/>
              <a:t>&lt;</a:t>
            </a:r>
            <a:r>
              <a:rPr lang="es-CO" sz="2000" b="1" dirty="0" err="1" smtClean="0"/>
              <a:t>ul</a:t>
            </a:r>
            <a:r>
              <a:rPr lang="es-CO" sz="2000" b="1" dirty="0" smtClean="0"/>
              <a:t>&gt;</a:t>
            </a:r>
            <a:r>
              <a:rPr lang="es-CO" sz="1800" b="1" dirty="0" smtClean="0"/>
              <a:t>&lt;/</a:t>
            </a:r>
            <a:r>
              <a:rPr lang="es-CO" sz="1800" b="1" dirty="0" err="1" smtClean="0"/>
              <a:t>ul</a:t>
            </a:r>
            <a:r>
              <a:rPr lang="es-CO" sz="1800" b="1" dirty="0" smtClean="0"/>
              <a:t>&gt;</a:t>
            </a:r>
          </a:p>
          <a:p>
            <a:pPr marL="0" indent="0" algn="just">
              <a:buNone/>
            </a:pPr>
            <a:r>
              <a:rPr lang="es-CO" sz="1800" b="1" dirty="0"/>
              <a:t>	</a:t>
            </a:r>
            <a:r>
              <a:rPr lang="es-CO" sz="2000" b="1" dirty="0" smtClean="0"/>
              <a:t>&lt;li&gt;</a:t>
            </a:r>
            <a:r>
              <a:rPr lang="es-CO" sz="1800" b="1" dirty="0" smtClean="0"/>
              <a:t>&lt;/li&gt;</a:t>
            </a:r>
            <a:endParaRPr lang="es-CO" sz="1800" b="1" dirty="0"/>
          </a:p>
          <a:p>
            <a:pPr marL="0" indent="0" algn="just">
              <a:buNone/>
            </a:pPr>
            <a:r>
              <a:rPr lang="es-CO" sz="1800" dirty="0" err="1"/>
              <a:t>u</a:t>
            </a:r>
            <a:r>
              <a:rPr lang="es-CO" sz="1800" dirty="0" err="1" smtClean="0"/>
              <a:t>l</a:t>
            </a:r>
            <a:r>
              <a:rPr lang="es-CO" sz="1800" dirty="0" smtClean="0"/>
              <a:t> se utiliza para indicar el inicio de una lista no ordenada.</a:t>
            </a:r>
          </a:p>
          <a:p>
            <a:pPr marL="0" indent="0" algn="just">
              <a:buNone/>
            </a:pPr>
            <a:r>
              <a:rPr lang="es-CO" sz="1800" dirty="0" smtClean="0"/>
              <a:t>li se utiliza para agregar los elementos de la lista. </a:t>
            </a:r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r>
              <a:rPr lang="es-CO" sz="2000" b="1" dirty="0" smtClean="0"/>
              <a:t>&lt;</a:t>
            </a:r>
            <a:r>
              <a:rPr lang="es-CO" sz="2000" b="1" dirty="0" err="1" smtClean="0"/>
              <a:t>ol</a:t>
            </a:r>
            <a:r>
              <a:rPr lang="es-CO" sz="2000" b="1" dirty="0" smtClean="0"/>
              <a:t>&gt;</a:t>
            </a:r>
            <a:r>
              <a:rPr lang="es-CO" sz="1800" b="1" dirty="0" smtClean="0"/>
              <a:t>&lt;/</a:t>
            </a:r>
            <a:r>
              <a:rPr lang="es-CO" sz="1800" b="1" dirty="0" err="1" smtClean="0"/>
              <a:t>ol</a:t>
            </a:r>
            <a:r>
              <a:rPr lang="es-CO" sz="1800" b="1" dirty="0"/>
              <a:t>&gt;</a:t>
            </a:r>
          </a:p>
          <a:p>
            <a:pPr marL="0" indent="0" algn="just">
              <a:buNone/>
            </a:pPr>
            <a:r>
              <a:rPr lang="es-CO" sz="1800" b="1" dirty="0"/>
              <a:t>	</a:t>
            </a:r>
            <a:r>
              <a:rPr lang="es-CO" sz="2000" b="1" dirty="0"/>
              <a:t>&lt;li&gt;</a:t>
            </a:r>
            <a:r>
              <a:rPr lang="es-CO" sz="1800" b="1" dirty="0"/>
              <a:t>&lt;/li&gt;</a:t>
            </a:r>
          </a:p>
          <a:p>
            <a:pPr marL="0" indent="0" algn="just">
              <a:buNone/>
            </a:pPr>
            <a:r>
              <a:rPr lang="es-CO" sz="1800" dirty="0" err="1" smtClean="0"/>
              <a:t>ol</a:t>
            </a:r>
            <a:r>
              <a:rPr lang="es-CO" sz="1800" dirty="0" smtClean="0"/>
              <a:t> </a:t>
            </a:r>
            <a:r>
              <a:rPr lang="es-CO" sz="1800" dirty="0"/>
              <a:t>se utiliza para indicar el inicio de una lista no ordenada.</a:t>
            </a:r>
          </a:p>
          <a:p>
            <a:pPr marL="0" indent="0" algn="just">
              <a:buNone/>
            </a:pPr>
            <a:r>
              <a:rPr lang="es-CO" sz="1800" dirty="0"/>
              <a:t>li se utiliza para agregar los elementos de la lista. </a:t>
            </a:r>
          </a:p>
          <a:p>
            <a:pPr marL="0" indent="0" algn="just">
              <a:buNone/>
            </a:pPr>
            <a:endParaRPr lang="es-CO" sz="1800" dirty="0" smtClean="0"/>
          </a:p>
          <a:p>
            <a:pPr marL="0" indent="0" algn="just">
              <a:buNone/>
            </a:pPr>
            <a:r>
              <a:rPr lang="en-US" sz="1800" b="1" dirty="0"/>
              <a:t>&lt;a </a:t>
            </a:r>
            <a:r>
              <a:rPr lang="en-US" sz="1800" b="1" dirty="0" err="1"/>
              <a:t>href</a:t>
            </a:r>
            <a:r>
              <a:rPr lang="en-US" sz="1800" b="1" dirty="0"/>
              <a:t>=</a:t>
            </a:r>
            <a:r>
              <a:rPr lang="en-US" sz="1800" dirty="0"/>
              <a:t>"http</a:t>
            </a:r>
            <a:r>
              <a:rPr lang="en-US" sz="1800" dirty="0" smtClean="0"/>
              <a:t>://www.google.com"</a:t>
            </a:r>
            <a:r>
              <a:rPr lang="en-US" sz="1800" b="1" dirty="0" smtClean="0"/>
              <a:t>&gt;</a:t>
            </a:r>
            <a:r>
              <a:rPr lang="en-US" sz="1800" dirty="0" smtClean="0"/>
              <a:t>Google</a:t>
            </a:r>
            <a:r>
              <a:rPr lang="en-US" sz="1800" b="1" dirty="0" smtClean="0"/>
              <a:t>&lt;/</a:t>
            </a:r>
            <a:r>
              <a:rPr lang="en-US" sz="1800" b="1" dirty="0"/>
              <a:t>a</a:t>
            </a:r>
            <a:r>
              <a:rPr lang="en-US" sz="1800" b="1" dirty="0" smtClean="0"/>
              <a:t>&gt;</a:t>
            </a:r>
          </a:p>
          <a:p>
            <a:pPr marL="0" indent="0" algn="just">
              <a:buNone/>
            </a:pPr>
            <a:r>
              <a:rPr lang="en-US" sz="1800" b="1" dirty="0"/>
              <a:t>&lt;a </a:t>
            </a:r>
            <a:r>
              <a:rPr lang="en-US" sz="1800" b="1" dirty="0" err="1"/>
              <a:t>href</a:t>
            </a:r>
            <a:r>
              <a:rPr lang="en-US" sz="1800" b="1" dirty="0" smtClean="0"/>
              <a:t>=</a:t>
            </a:r>
            <a:r>
              <a:rPr lang="en-US" sz="1800" dirty="0" smtClean="0"/>
              <a:t>“#id"</a:t>
            </a:r>
            <a:r>
              <a:rPr lang="en-US" sz="1800" b="1" dirty="0" smtClean="0"/>
              <a:t>&gt;</a:t>
            </a:r>
            <a:r>
              <a:rPr lang="en-US" sz="1800" dirty="0"/>
              <a:t>Google</a:t>
            </a:r>
            <a:r>
              <a:rPr lang="en-US" sz="1800" b="1" dirty="0"/>
              <a:t>&lt;/a</a:t>
            </a:r>
            <a:r>
              <a:rPr lang="en-US" sz="1800" b="1" dirty="0" smtClean="0"/>
              <a:t>&gt;</a:t>
            </a:r>
          </a:p>
          <a:p>
            <a:pPr marL="0" indent="0" algn="just">
              <a:buNone/>
            </a:pPr>
            <a:r>
              <a:rPr lang="es-CO" sz="1800" dirty="0" smtClean="0"/>
              <a:t>Este</a:t>
            </a:r>
            <a:r>
              <a:rPr lang="en-US" sz="1800" dirty="0" smtClean="0"/>
              <a:t> </a:t>
            </a:r>
            <a:r>
              <a:rPr lang="es-CO" sz="1800" dirty="0" smtClean="0"/>
              <a:t>elemento</a:t>
            </a:r>
            <a:r>
              <a:rPr lang="en-US" sz="1800" dirty="0" smtClean="0"/>
              <a:t> </a:t>
            </a:r>
            <a:r>
              <a:rPr lang="es-CO" sz="1800" dirty="0" smtClean="0"/>
              <a:t>se utiliza para crear enlaces hacia otras paginas web y/o dentro de la misma pagina</a:t>
            </a:r>
            <a:r>
              <a:rPr lang="en-US" sz="1800" dirty="0" smtClean="0"/>
              <a:t>.</a:t>
            </a:r>
            <a:endParaRPr lang="es-CO" sz="1800" dirty="0"/>
          </a:p>
          <a:p>
            <a:pPr marL="0" indent="0" algn="just">
              <a:buNone/>
            </a:pPr>
            <a:endParaRPr lang="es-CO" sz="1800" b="1" dirty="0"/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endParaRPr lang="es-CO" sz="1800" b="1" dirty="0"/>
          </a:p>
          <a:p>
            <a:pPr marL="0" indent="0" algn="just">
              <a:buNone/>
            </a:pPr>
            <a:endParaRPr lang="es-CO" sz="1800" b="1" dirty="0" smtClean="0"/>
          </a:p>
          <a:p>
            <a:pPr marL="0" indent="0" algn="just">
              <a:buNone/>
            </a:pPr>
            <a:endParaRPr lang="es-CO" sz="1800" b="1" dirty="0" smtClean="0"/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b="1" dirty="0" smtClean="0"/>
              <a:t>&lt;</a:t>
            </a:r>
            <a:r>
              <a:rPr lang="es-CO" sz="2000" b="1" dirty="0" err="1" smtClean="0"/>
              <a:t>ul</a:t>
            </a:r>
            <a:r>
              <a:rPr lang="es-CO" sz="2000" b="1" dirty="0" smtClean="0"/>
              <a:t>&gt;</a:t>
            </a:r>
            <a:r>
              <a:rPr lang="es-CO" sz="1800" b="1" dirty="0" smtClean="0"/>
              <a:t>&lt;/</a:t>
            </a:r>
            <a:r>
              <a:rPr lang="es-CO" sz="1800" b="1" dirty="0" err="1" smtClean="0"/>
              <a:t>ul</a:t>
            </a:r>
            <a:r>
              <a:rPr lang="es-CO" sz="1800" b="1" dirty="0" smtClean="0"/>
              <a:t>&gt;</a:t>
            </a:r>
          </a:p>
          <a:p>
            <a:pPr marL="0" indent="0" algn="just">
              <a:buNone/>
            </a:pPr>
            <a:r>
              <a:rPr lang="es-CO" sz="1800" b="1" dirty="0"/>
              <a:t>	</a:t>
            </a:r>
            <a:r>
              <a:rPr lang="es-CO" sz="2000" b="1" dirty="0" smtClean="0"/>
              <a:t>&lt;li&gt;</a:t>
            </a:r>
            <a:r>
              <a:rPr lang="es-CO" sz="1800" b="1" dirty="0" smtClean="0"/>
              <a:t>&lt;/li&gt;</a:t>
            </a:r>
            <a:endParaRPr lang="es-CO" sz="1800" b="1" dirty="0"/>
          </a:p>
          <a:p>
            <a:pPr marL="0" indent="0" algn="just">
              <a:buNone/>
            </a:pPr>
            <a:r>
              <a:rPr lang="es-CO" sz="1800" dirty="0" err="1"/>
              <a:t>u</a:t>
            </a:r>
            <a:r>
              <a:rPr lang="es-CO" sz="1800" dirty="0" err="1" smtClean="0"/>
              <a:t>l</a:t>
            </a:r>
            <a:r>
              <a:rPr lang="es-CO" sz="1800" dirty="0" smtClean="0"/>
              <a:t> se utiliza para indicar el inicio de una lista no ordenada.</a:t>
            </a:r>
          </a:p>
          <a:p>
            <a:pPr marL="0" indent="0" algn="just">
              <a:buNone/>
            </a:pPr>
            <a:r>
              <a:rPr lang="es-CO" sz="1800" dirty="0" smtClean="0"/>
              <a:t>li se utiliza para agregar los elementos de la lista. </a:t>
            </a:r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r>
              <a:rPr lang="es-CO" sz="2000" b="1" dirty="0" smtClean="0"/>
              <a:t>&lt;</a:t>
            </a:r>
            <a:r>
              <a:rPr lang="es-CO" sz="2000" b="1" dirty="0" err="1" smtClean="0"/>
              <a:t>ol</a:t>
            </a:r>
            <a:r>
              <a:rPr lang="es-CO" sz="2000" b="1" dirty="0" smtClean="0"/>
              <a:t>&gt;</a:t>
            </a:r>
            <a:r>
              <a:rPr lang="es-CO" sz="1800" b="1" dirty="0" smtClean="0"/>
              <a:t>&lt;/</a:t>
            </a:r>
            <a:r>
              <a:rPr lang="es-CO" sz="1800" b="1" dirty="0" err="1" smtClean="0"/>
              <a:t>ol</a:t>
            </a:r>
            <a:r>
              <a:rPr lang="es-CO" sz="1800" b="1" dirty="0"/>
              <a:t>&gt;</a:t>
            </a:r>
          </a:p>
          <a:p>
            <a:pPr marL="0" indent="0" algn="just">
              <a:buNone/>
            </a:pPr>
            <a:r>
              <a:rPr lang="es-CO" sz="1800" b="1" dirty="0"/>
              <a:t>	</a:t>
            </a:r>
            <a:r>
              <a:rPr lang="es-CO" sz="2000" b="1" dirty="0"/>
              <a:t>&lt;li&gt;</a:t>
            </a:r>
            <a:r>
              <a:rPr lang="es-CO" sz="1800" b="1" dirty="0"/>
              <a:t>&lt;/li&gt;</a:t>
            </a:r>
          </a:p>
          <a:p>
            <a:pPr marL="0" indent="0" algn="just">
              <a:buNone/>
            </a:pPr>
            <a:r>
              <a:rPr lang="es-CO" sz="1800" dirty="0" err="1" smtClean="0"/>
              <a:t>ol</a:t>
            </a:r>
            <a:r>
              <a:rPr lang="es-CO" sz="1800" dirty="0" smtClean="0"/>
              <a:t> </a:t>
            </a:r>
            <a:r>
              <a:rPr lang="es-CO" sz="1800" dirty="0"/>
              <a:t>se utiliza para indicar el inicio de una lista no ordenada.</a:t>
            </a:r>
          </a:p>
          <a:p>
            <a:pPr marL="0" indent="0" algn="just">
              <a:buNone/>
            </a:pPr>
            <a:r>
              <a:rPr lang="es-CO" sz="1800" dirty="0"/>
              <a:t>li se utiliza para agregar los elementos de la lista. </a:t>
            </a:r>
          </a:p>
          <a:p>
            <a:pPr marL="0" indent="0" algn="just">
              <a:buNone/>
            </a:pPr>
            <a:endParaRPr lang="es-CO" sz="1800" dirty="0" smtClean="0"/>
          </a:p>
          <a:p>
            <a:pPr marL="0" indent="0" algn="just">
              <a:buNone/>
            </a:pPr>
            <a:r>
              <a:rPr lang="en-US" sz="1800" b="1" dirty="0"/>
              <a:t>&lt;a </a:t>
            </a:r>
            <a:r>
              <a:rPr lang="en-US" sz="1800" b="1" dirty="0" err="1"/>
              <a:t>href</a:t>
            </a:r>
            <a:r>
              <a:rPr lang="en-US" sz="1800" b="1" dirty="0"/>
              <a:t>=</a:t>
            </a:r>
            <a:r>
              <a:rPr lang="en-US" sz="1800" dirty="0"/>
              <a:t>"http</a:t>
            </a:r>
            <a:r>
              <a:rPr lang="en-US" sz="1800" dirty="0" smtClean="0"/>
              <a:t>://www.google.com"</a:t>
            </a:r>
            <a:r>
              <a:rPr lang="en-US" sz="1800" b="1" dirty="0" smtClean="0"/>
              <a:t>&gt;</a:t>
            </a:r>
            <a:r>
              <a:rPr lang="en-US" sz="1800" dirty="0" smtClean="0"/>
              <a:t>Google</a:t>
            </a:r>
            <a:r>
              <a:rPr lang="en-US" sz="1800" b="1" dirty="0" smtClean="0"/>
              <a:t>&lt;/</a:t>
            </a:r>
            <a:r>
              <a:rPr lang="en-US" sz="1800" b="1" dirty="0"/>
              <a:t>a</a:t>
            </a:r>
            <a:r>
              <a:rPr lang="en-US" sz="1800" b="1" dirty="0" smtClean="0"/>
              <a:t>&gt;</a:t>
            </a:r>
          </a:p>
          <a:p>
            <a:pPr marL="0" indent="0" algn="just">
              <a:buNone/>
            </a:pPr>
            <a:r>
              <a:rPr lang="en-US" sz="1800" b="1" dirty="0"/>
              <a:t>&lt;a </a:t>
            </a:r>
            <a:r>
              <a:rPr lang="en-US" sz="1800" b="1" dirty="0" err="1"/>
              <a:t>href</a:t>
            </a:r>
            <a:r>
              <a:rPr lang="en-US" sz="1800" b="1" dirty="0" smtClean="0"/>
              <a:t>=</a:t>
            </a:r>
            <a:r>
              <a:rPr lang="en-US" sz="1800" dirty="0" smtClean="0"/>
              <a:t>“#id"</a:t>
            </a:r>
            <a:r>
              <a:rPr lang="en-US" sz="1800" b="1" dirty="0" smtClean="0"/>
              <a:t>&gt;</a:t>
            </a:r>
            <a:r>
              <a:rPr lang="en-US" sz="1800" dirty="0"/>
              <a:t>Google</a:t>
            </a:r>
            <a:r>
              <a:rPr lang="en-US" sz="1800" b="1" dirty="0"/>
              <a:t>&lt;/a</a:t>
            </a:r>
            <a:r>
              <a:rPr lang="en-US" sz="1800" b="1" dirty="0" smtClean="0"/>
              <a:t>&gt;</a:t>
            </a:r>
          </a:p>
          <a:p>
            <a:pPr marL="0" indent="0" algn="just">
              <a:buNone/>
            </a:pPr>
            <a:r>
              <a:rPr lang="es-CO" sz="1800" dirty="0" smtClean="0"/>
              <a:t>Este</a:t>
            </a:r>
            <a:r>
              <a:rPr lang="en-US" sz="1800" dirty="0" smtClean="0"/>
              <a:t> </a:t>
            </a:r>
            <a:r>
              <a:rPr lang="es-CO" sz="1800" dirty="0" smtClean="0"/>
              <a:t>elemento</a:t>
            </a:r>
            <a:r>
              <a:rPr lang="en-US" sz="1800" dirty="0" smtClean="0"/>
              <a:t> </a:t>
            </a:r>
            <a:r>
              <a:rPr lang="es-CO" sz="1800" dirty="0" smtClean="0"/>
              <a:t>se utiliza para crear enlaces hacia otras paginas web y/o dentro de la misma pagina</a:t>
            </a:r>
            <a:r>
              <a:rPr lang="en-US" sz="1800" dirty="0" smtClean="0"/>
              <a:t>.</a:t>
            </a:r>
            <a:endParaRPr lang="es-CO" sz="1800" dirty="0"/>
          </a:p>
          <a:p>
            <a:pPr marL="0" indent="0" algn="just">
              <a:buNone/>
            </a:pPr>
            <a:endParaRPr lang="es-CO" sz="1800" b="1" dirty="0"/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endParaRPr lang="es-CO" sz="1800" b="1" dirty="0"/>
          </a:p>
          <a:p>
            <a:pPr marL="0" indent="0" algn="just">
              <a:buNone/>
            </a:pPr>
            <a:endParaRPr lang="es-CO" sz="1800" b="1" dirty="0" smtClean="0"/>
          </a:p>
          <a:p>
            <a:pPr marL="0" indent="0" algn="just">
              <a:buNone/>
            </a:pPr>
            <a:endParaRPr lang="es-CO" sz="1800" b="1" dirty="0" smtClean="0"/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2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b="1" dirty="0"/>
              <a:t> </a:t>
            </a:r>
            <a:r>
              <a:rPr lang="en-US" sz="2000" b="1" dirty="0" err="1"/>
              <a:t>src</a:t>
            </a:r>
            <a:r>
              <a:rPr lang="en-US" sz="2000" b="1" dirty="0" smtClean="0"/>
              <a:t>=“</a:t>
            </a:r>
            <a:r>
              <a:rPr lang="en-US" sz="2000" dirty="0" smtClean="0"/>
              <a:t>../folder/archivo.jpg</a:t>
            </a:r>
            <a:r>
              <a:rPr lang="en-US" sz="2000" b="1" dirty="0" smtClean="0"/>
              <a:t>" </a:t>
            </a:r>
            <a:r>
              <a:rPr lang="en-US" sz="2000" b="1" dirty="0"/>
              <a:t>width="120" height="90" alt</a:t>
            </a:r>
            <a:r>
              <a:rPr lang="en-US" sz="2000" b="1" dirty="0" smtClean="0"/>
              <a:t>=“</a:t>
            </a:r>
            <a:r>
              <a:rPr lang="es-CO" sz="2000" b="1" dirty="0" smtClean="0"/>
              <a:t>Descripción</a:t>
            </a:r>
            <a:r>
              <a:rPr lang="en-US" sz="2000" b="1" dirty="0" smtClean="0"/>
              <a:t>"&gt;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s-CO" sz="2000" dirty="0" smtClean="0"/>
              <a:t>Este elemento se utiliza para agregar imágenes a la pagina web</a:t>
            </a:r>
            <a:r>
              <a:rPr lang="en-US" sz="2000" dirty="0" smtClean="0"/>
              <a:t>.</a:t>
            </a:r>
            <a:endParaRPr lang="es-CO" sz="1800" dirty="0" smtClean="0"/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endParaRPr lang="es-CO" sz="1800" b="1" dirty="0"/>
          </a:p>
          <a:p>
            <a:pPr marL="0" indent="0" algn="just">
              <a:buNone/>
            </a:pPr>
            <a:endParaRPr lang="es-CO" sz="1800" b="1" dirty="0" smtClean="0"/>
          </a:p>
          <a:p>
            <a:pPr marL="0" indent="0" algn="just">
              <a:buNone/>
            </a:pPr>
            <a:endParaRPr lang="es-CO" sz="1800" b="1" dirty="0" smtClean="0"/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7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Básicos de HTML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800" b="1" dirty="0"/>
              <a:t>&lt;</a:t>
            </a:r>
            <a:r>
              <a:rPr lang="es-CO" sz="1800" b="1" dirty="0" err="1"/>
              <a:t>table</a:t>
            </a:r>
            <a:r>
              <a:rPr lang="es-CO" sz="1800" b="1" dirty="0"/>
              <a:t>&gt;</a:t>
            </a:r>
          </a:p>
          <a:p>
            <a:pPr marL="0" indent="0" algn="just">
              <a:buNone/>
            </a:pPr>
            <a:r>
              <a:rPr lang="es-CO" sz="1800" dirty="0"/>
              <a:t>    </a:t>
            </a:r>
            <a:r>
              <a:rPr lang="es-CO" sz="1800" b="1" dirty="0"/>
              <a:t>&lt;</a:t>
            </a:r>
            <a:r>
              <a:rPr lang="es-CO" sz="1800" b="1" dirty="0" err="1"/>
              <a:t>tr</a:t>
            </a:r>
            <a:r>
              <a:rPr lang="es-CO" sz="1800" b="1" dirty="0"/>
              <a:t>&gt;</a:t>
            </a:r>
          </a:p>
          <a:p>
            <a:pPr marL="0" indent="0" algn="just">
              <a:buNone/>
            </a:pPr>
            <a:r>
              <a:rPr lang="es-CO" sz="1800" dirty="0"/>
              <a:t>        </a:t>
            </a:r>
            <a:r>
              <a:rPr lang="es-CO" sz="1800" b="1" dirty="0"/>
              <a:t>&lt;</a:t>
            </a:r>
            <a:r>
              <a:rPr lang="es-CO" sz="1800" b="1" dirty="0" err="1"/>
              <a:t>td</a:t>
            </a:r>
            <a:r>
              <a:rPr lang="es-CO" sz="1800" b="1" dirty="0"/>
              <a:t>&gt;</a:t>
            </a:r>
            <a:r>
              <a:rPr lang="es-CO" sz="1800" dirty="0" err="1"/>
              <a:t>Row</a:t>
            </a:r>
            <a:r>
              <a:rPr lang="es-CO" sz="1800" dirty="0"/>
              <a:t> 1, </a:t>
            </a:r>
            <a:r>
              <a:rPr lang="es-CO" sz="1800" dirty="0" err="1"/>
              <a:t>cell</a:t>
            </a:r>
            <a:r>
              <a:rPr lang="es-CO" sz="1800" dirty="0"/>
              <a:t> 1</a:t>
            </a:r>
            <a:r>
              <a:rPr lang="es-CO" sz="1800" b="1" dirty="0"/>
              <a:t>&lt;/</a:t>
            </a:r>
            <a:r>
              <a:rPr lang="es-CO" sz="1800" b="1" dirty="0" err="1"/>
              <a:t>td</a:t>
            </a:r>
            <a:r>
              <a:rPr lang="es-CO" sz="1800" b="1" dirty="0"/>
              <a:t>&gt;</a:t>
            </a:r>
          </a:p>
          <a:p>
            <a:pPr marL="0" indent="0" algn="just">
              <a:buNone/>
            </a:pPr>
            <a:r>
              <a:rPr lang="es-CO" sz="1800" dirty="0"/>
              <a:t>        </a:t>
            </a:r>
            <a:r>
              <a:rPr lang="es-CO" sz="1800" b="1" dirty="0"/>
              <a:t>&lt;</a:t>
            </a:r>
            <a:r>
              <a:rPr lang="es-CO" sz="1800" b="1" dirty="0" err="1"/>
              <a:t>td</a:t>
            </a:r>
            <a:r>
              <a:rPr lang="es-CO" sz="1800" b="1" dirty="0"/>
              <a:t>&gt;</a:t>
            </a:r>
            <a:r>
              <a:rPr lang="es-CO" sz="1800" dirty="0" err="1"/>
              <a:t>Row</a:t>
            </a:r>
            <a:r>
              <a:rPr lang="es-CO" sz="1800" dirty="0"/>
              <a:t> 1, </a:t>
            </a:r>
            <a:r>
              <a:rPr lang="es-CO" sz="1800" dirty="0" err="1"/>
              <a:t>cell</a:t>
            </a:r>
            <a:r>
              <a:rPr lang="es-CO" sz="1800" dirty="0"/>
              <a:t> 2</a:t>
            </a:r>
            <a:r>
              <a:rPr lang="es-CO" sz="1800" b="1" dirty="0"/>
              <a:t>&lt;/</a:t>
            </a:r>
            <a:r>
              <a:rPr lang="es-CO" sz="1800" b="1" dirty="0" err="1"/>
              <a:t>td</a:t>
            </a:r>
            <a:r>
              <a:rPr lang="es-CO" sz="1800" b="1" dirty="0"/>
              <a:t>&gt;</a:t>
            </a:r>
          </a:p>
          <a:p>
            <a:pPr marL="0" indent="0" algn="just">
              <a:buNone/>
            </a:pPr>
            <a:r>
              <a:rPr lang="es-CO" sz="1800" dirty="0"/>
              <a:t>        </a:t>
            </a:r>
            <a:r>
              <a:rPr lang="es-CO" sz="1800" b="1" dirty="0"/>
              <a:t>&lt;</a:t>
            </a:r>
            <a:r>
              <a:rPr lang="es-CO" sz="1800" b="1" dirty="0" err="1"/>
              <a:t>td</a:t>
            </a:r>
            <a:r>
              <a:rPr lang="es-CO" sz="1800" b="1" dirty="0"/>
              <a:t>&gt;</a:t>
            </a:r>
            <a:r>
              <a:rPr lang="es-CO" sz="1800" dirty="0" err="1"/>
              <a:t>Row</a:t>
            </a:r>
            <a:r>
              <a:rPr lang="es-CO" sz="1800" dirty="0"/>
              <a:t> 1, </a:t>
            </a:r>
            <a:r>
              <a:rPr lang="es-CO" sz="1800" dirty="0" err="1"/>
              <a:t>cell</a:t>
            </a:r>
            <a:r>
              <a:rPr lang="es-CO" sz="1800" dirty="0"/>
              <a:t> 3</a:t>
            </a:r>
            <a:r>
              <a:rPr lang="es-CO" sz="1800" b="1" dirty="0"/>
              <a:t>&lt;/</a:t>
            </a:r>
            <a:r>
              <a:rPr lang="es-CO" sz="1800" b="1" dirty="0" err="1"/>
              <a:t>td</a:t>
            </a:r>
            <a:r>
              <a:rPr lang="es-CO" sz="1800" b="1" dirty="0"/>
              <a:t>&gt;</a:t>
            </a:r>
          </a:p>
          <a:p>
            <a:pPr marL="0" indent="0" algn="just">
              <a:buNone/>
            </a:pPr>
            <a:r>
              <a:rPr lang="es-CO" sz="1800" dirty="0"/>
              <a:t>    </a:t>
            </a:r>
            <a:r>
              <a:rPr lang="es-CO" sz="1800" b="1" dirty="0"/>
              <a:t>&lt;/</a:t>
            </a:r>
            <a:r>
              <a:rPr lang="es-CO" sz="1800" b="1" dirty="0" err="1"/>
              <a:t>tr</a:t>
            </a:r>
            <a:r>
              <a:rPr lang="es-CO" sz="1800" b="1" dirty="0"/>
              <a:t>&gt;</a:t>
            </a:r>
          </a:p>
          <a:p>
            <a:pPr marL="0" indent="0" algn="just">
              <a:buNone/>
            </a:pPr>
            <a:r>
              <a:rPr lang="es-CO" sz="1800" b="1" dirty="0" smtClean="0"/>
              <a:t>&lt;/</a:t>
            </a:r>
            <a:r>
              <a:rPr lang="es-CO" sz="1800" b="1" dirty="0" err="1"/>
              <a:t>table</a:t>
            </a:r>
            <a:r>
              <a:rPr lang="es-CO" sz="1800" b="1" dirty="0"/>
              <a:t>&gt;</a:t>
            </a:r>
          </a:p>
          <a:p>
            <a:pPr marL="0" indent="0" algn="just">
              <a:buNone/>
            </a:pPr>
            <a:endParaRPr lang="es-CO" sz="1800" b="1" dirty="0"/>
          </a:p>
          <a:p>
            <a:pPr marL="0" indent="0" algn="just">
              <a:buNone/>
            </a:pPr>
            <a:r>
              <a:rPr lang="es-CO" sz="1800" dirty="0" smtClean="0"/>
              <a:t>El elemento </a:t>
            </a:r>
            <a:r>
              <a:rPr lang="es-CO" sz="1800" dirty="0" err="1" smtClean="0"/>
              <a:t>Table</a:t>
            </a:r>
            <a:r>
              <a:rPr lang="es-CO" sz="1800" dirty="0" smtClean="0"/>
              <a:t> indica el inicio de la tabla.</a:t>
            </a:r>
          </a:p>
          <a:p>
            <a:pPr marL="0" indent="0" algn="just">
              <a:buNone/>
            </a:pPr>
            <a:r>
              <a:rPr lang="es-CO" sz="1800" dirty="0" smtClean="0"/>
              <a:t>El elemento </a:t>
            </a:r>
            <a:r>
              <a:rPr lang="es-CO" sz="1800" dirty="0" err="1" smtClean="0"/>
              <a:t>tr</a:t>
            </a:r>
            <a:r>
              <a:rPr lang="es-CO" sz="1800" dirty="0" smtClean="0"/>
              <a:t> (</a:t>
            </a:r>
            <a:r>
              <a:rPr lang="es-CO" sz="1800" dirty="0" err="1" smtClean="0"/>
              <a:t>table</a:t>
            </a:r>
            <a:r>
              <a:rPr lang="es-CO" sz="1800" dirty="0" smtClean="0"/>
              <a:t>  </a:t>
            </a:r>
            <a:r>
              <a:rPr lang="es-CO" sz="1800" dirty="0" err="1" smtClean="0"/>
              <a:t>row</a:t>
            </a:r>
            <a:r>
              <a:rPr lang="es-CO" sz="1800" dirty="0" smtClean="0"/>
              <a:t>) indica una fila.</a:t>
            </a:r>
          </a:p>
          <a:p>
            <a:pPr marL="0" indent="0" algn="just">
              <a:buNone/>
            </a:pPr>
            <a:r>
              <a:rPr lang="es-CO" sz="1800" dirty="0" smtClean="0"/>
              <a:t>El elemento </a:t>
            </a:r>
            <a:r>
              <a:rPr lang="es-CO" sz="1800" dirty="0" err="1" smtClean="0"/>
              <a:t>td</a:t>
            </a:r>
            <a:r>
              <a:rPr lang="es-CO" sz="1800" dirty="0" smtClean="0"/>
              <a:t> (</a:t>
            </a:r>
            <a:r>
              <a:rPr lang="es-CO" sz="1800" dirty="0" err="1" smtClean="0"/>
              <a:t>table</a:t>
            </a:r>
            <a:r>
              <a:rPr lang="es-CO" sz="1800" dirty="0" smtClean="0"/>
              <a:t> data) indica una columna o una celda.</a:t>
            </a:r>
          </a:p>
          <a:p>
            <a:pPr marL="0" indent="0" algn="just">
              <a:buNone/>
            </a:pPr>
            <a:endParaRPr lang="es-CO" sz="1800" b="1" dirty="0" smtClean="0"/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989</Words>
  <Application>Microsoft Office PowerPoint</Application>
  <PresentationFormat>Presentación en pantalla (4:3)</PresentationFormat>
  <Paragraphs>261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Base de Datos Miércoles  4 p.m. - 6 p.m.  Salón: B201 Jueves  4 p.m. - 6 p.m.  Salón: B402 Viernes  4 p.m. - 6 p.m.  Salón: B201 (Fundamentos de HTML y CSS)</vt:lpstr>
      <vt:lpstr>HTML</vt:lpstr>
      <vt:lpstr>Elementos Básicos de HTML</vt:lpstr>
      <vt:lpstr>Elementos Básicos de HTML</vt:lpstr>
      <vt:lpstr>Elementos Básicos de HTML</vt:lpstr>
      <vt:lpstr>Elementos Básicos de HTML</vt:lpstr>
      <vt:lpstr>Elementos Básicos de HTML</vt:lpstr>
      <vt:lpstr>Elementos Básicos de HTML</vt:lpstr>
      <vt:lpstr>Elementos Básicos de HTML</vt:lpstr>
      <vt:lpstr>Elementos Básicos de HTML</vt:lpstr>
      <vt:lpstr>Elementos Básicos de HTML</vt:lpstr>
      <vt:lpstr>Elementos Básicos de HTML</vt:lpstr>
      <vt:lpstr>Elementos Básicos de HTML</vt:lpstr>
      <vt:lpstr>Elementos Básicos de HTML</vt:lpstr>
      <vt:lpstr>Elementos Básicos de HTML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I (Contenido de la Asignatura)</dc:title>
  <dc:creator>Cristian</dc:creator>
  <cp:lastModifiedBy>salones sl. SALONES AUDIOVISUALES</cp:lastModifiedBy>
  <cp:revision>54</cp:revision>
  <dcterms:created xsi:type="dcterms:W3CDTF">2014-01-20T00:02:35Z</dcterms:created>
  <dcterms:modified xsi:type="dcterms:W3CDTF">2014-01-23T19:56:12Z</dcterms:modified>
</cp:coreProperties>
</file>