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310" r:id="rId5"/>
    <p:sldId id="312" r:id="rId6"/>
    <p:sldId id="311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9" r:id="rId43"/>
    <p:sldId id="348" r:id="rId44"/>
    <p:sldId id="350" r:id="rId45"/>
    <p:sldId id="351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60" r:id="rId54"/>
    <p:sldId id="361" r:id="rId55"/>
    <p:sldId id="362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07/02/2014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307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07/02/2014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37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07/02/2014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4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07/02/2014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929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07/02/2014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90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07/02/2014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213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07/02/2014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895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07/02/2014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986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07/02/2014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92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07/02/2014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83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07/02/2014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083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8DEE-BAB8-4A4A-ABB6-AFC075F63213}" type="datetimeFigureOut">
              <a:rPr lang="es-CO" smtClean="0"/>
              <a:t>07/02/2014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48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2547715"/>
          </a:xfrm>
        </p:spPr>
        <p:txBody>
          <a:bodyPr>
            <a:normAutofit/>
          </a:bodyPr>
          <a:lstStyle/>
          <a:p>
            <a:r>
              <a:rPr lang="es-CO" b="1" dirty="0" smtClean="0">
                <a:latin typeface="Arial" pitchFamily="34" charset="0"/>
                <a:cs typeface="Arial" pitchFamily="34" charset="0"/>
              </a:rPr>
              <a:t>Base de Datos</a:t>
            </a:r>
            <a:br>
              <a:rPr lang="es-CO" b="1" dirty="0" smtClean="0">
                <a:latin typeface="Arial" pitchFamily="34" charset="0"/>
                <a:cs typeface="Arial" pitchFamily="34" charset="0"/>
              </a:rPr>
            </a:br>
            <a:r>
              <a:rPr lang="es-CO" sz="2200" b="1" dirty="0">
                <a:latin typeface="Arial" pitchFamily="34" charset="0"/>
                <a:cs typeface="Arial" pitchFamily="34" charset="0"/>
              </a:rPr>
              <a:t>Miércoles 	4 p.m. - 6 p.m. 	Salón: B201</a:t>
            </a:r>
            <a:br>
              <a:rPr lang="es-CO" sz="2200" b="1" dirty="0">
                <a:latin typeface="Arial" pitchFamily="34" charset="0"/>
                <a:cs typeface="Arial" pitchFamily="34" charset="0"/>
              </a:rPr>
            </a:br>
            <a:r>
              <a:rPr lang="es-CO" sz="2200" b="1" dirty="0">
                <a:latin typeface="Arial" pitchFamily="34" charset="0"/>
                <a:cs typeface="Arial" pitchFamily="34" charset="0"/>
              </a:rPr>
              <a:t>Jueves 	4 p.m. - 6 p.m. 	Salón: B402</a:t>
            </a:r>
            <a:br>
              <a:rPr lang="es-CO" sz="2200" b="1" dirty="0">
                <a:latin typeface="Arial" pitchFamily="34" charset="0"/>
                <a:cs typeface="Arial" pitchFamily="34" charset="0"/>
              </a:rPr>
            </a:br>
            <a:r>
              <a:rPr lang="es-CO" sz="2200" b="1" dirty="0">
                <a:latin typeface="Arial" pitchFamily="34" charset="0"/>
                <a:cs typeface="Arial" pitchFamily="34" charset="0"/>
              </a:rPr>
              <a:t>Viernes 	4 p.m. - 6 p.m. 	Salón</a:t>
            </a:r>
            <a:r>
              <a:rPr lang="es-CO" sz="2200" b="1">
                <a:latin typeface="Arial" pitchFamily="34" charset="0"/>
                <a:cs typeface="Arial" pitchFamily="34" charset="0"/>
              </a:rPr>
              <a:t>: </a:t>
            </a:r>
            <a:r>
              <a:rPr lang="es-CO" sz="2200" b="1" smtClean="0">
                <a:latin typeface="Arial" pitchFamily="34" charset="0"/>
                <a:cs typeface="Arial" pitchFamily="34" charset="0"/>
              </a:rPr>
              <a:t>B201</a:t>
            </a:r>
            <a:r>
              <a:rPr lang="es-CO" sz="22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CO" sz="2200" b="1" dirty="0" smtClean="0">
                <a:latin typeface="Arial" pitchFamily="34" charset="0"/>
                <a:cs typeface="Arial" pitchFamily="34" charset="0"/>
              </a:rPr>
            </a:br>
            <a:r>
              <a:rPr lang="es-CO" b="1" dirty="0" smtClean="0">
                <a:latin typeface="Arial" pitchFamily="34" charset="0"/>
                <a:cs typeface="Arial" pitchFamily="34" charset="0"/>
              </a:rPr>
              <a:t>(Modelo Entidad-Relación)</a:t>
            </a:r>
            <a:endParaRPr lang="es-CO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s-CO" dirty="0" smtClean="0">
                <a:latin typeface="Arial" pitchFamily="34" charset="0"/>
                <a:cs typeface="Arial" pitchFamily="34" charset="0"/>
              </a:rPr>
              <a:t>Docente: </a:t>
            </a:r>
            <a:r>
              <a:rPr lang="es-CO" dirty="0" err="1" smtClean="0">
                <a:latin typeface="Arial" pitchFamily="34" charset="0"/>
                <a:cs typeface="Arial" pitchFamily="34" charset="0"/>
              </a:rPr>
              <a:t>Jhon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O" dirty="0" err="1" smtClean="0">
                <a:latin typeface="Arial" pitchFamily="34" charset="0"/>
                <a:cs typeface="Arial" pitchFamily="34" charset="0"/>
              </a:rPr>
              <a:t>Edisson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 Villarreal Padilla</a:t>
            </a:r>
          </a:p>
          <a:p>
            <a:r>
              <a:rPr lang="es-CO" dirty="0" smtClean="0">
                <a:latin typeface="Arial" pitchFamily="34" charset="0"/>
                <a:cs typeface="Arial" pitchFamily="34" charset="0"/>
              </a:rPr>
              <a:t>Jhon.villareal@usa.edu.co</a:t>
            </a: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6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Restricciones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 smtClean="0"/>
              <a:t>El modelo E-R define una serie de restricciones a la que las base de datos se deben adaptar.</a:t>
            </a:r>
          </a:p>
          <a:p>
            <a:pPr marL="0" indent="0" algn="just">
              <a:buNone/>
            </a:pPr>
            <a:endParaRPr lang="es-CO" sz="1900" dirty="0"/>
          </a:p>
          <a:p>
            <a:pPr algn="just"/>
            <a:r>
              <a:rPr lang="es-CO" sz="1900" dirty="0" smtClean="0"/>
              <a:t>Correspondencia de </a:t>
            </a:r>
            <a:r>
              <a:rPr lang="es-CO" sz="1900" dirty="0" err="1" smtClean="0"/>
              <a:t>cardinalidades</a:t>
            </a:r>
            <a:r>
              <a:rPr lang="es-CO" sz="1900" dirty="0" smtClean="0"/>
              <a:t>.</a:t>
            </a:r>
          </a:p>
          <a:p>
            <a:pPr algn="just"/>
            <a:r>
              <a:rPr lang="es-CO" sz="1900" dirty="0" smtClean="0"/>
              <a:t>Restricciones de participación. </a:t>
            </a:r>
          </a:p>
          <a:p>
            <a:pPr algn="just"/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18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Correspondencia de </a:t>
            </a:r>
            <a:r>
              <a:rPr lang="es-CO" dirty="0" err="1" smtClean="0"/>
              <a:t>Cardinalidades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b="1" dirty="0" smtClean="0"/>
              <a:t>Correspondencia de </a:t>
            </a:r>
            <a:r>
              <a:rPr lang="es-CO" sz="1900" b="1" dirty="0" err="1" smtClean="0"/>
              <a:t>cardinalidades</a:t>
            </a:r>
            <a:r>
              <a:rPr lang="es-CO" sz="1900" b="1" dirty="0" smtClean="0"/>
              <a:t> </a:t>
            </a:r>
            <a:r>
              <a:rPr lang="es-CO" sz="1900" dirty="0" smtClean="0"/>
              <a:t>indica el numero de relaciones a la que una entidad puede pertenecer.</a:t>
            </a:r>
          </a:p>
          <a:p>
            <a:pPr marL="0" indent="0" algn="just">
              <a:buNone/>
            </a:pPr>
            <a:endParaRPr lang="es-CO" sz="1900" dirty="0"/>
          </a:p>
          <a:p>
            <a:pPr algn="just"/>
            <a:r>
              <a:rPr lang="es-CO" sz="1900" b="1" dirty="0" smtClean="0"/>
              <a:t>Uno a uno.</a:t>
            </a:r>
          </a:p>
          <a:p>
            <a:pPr algn="just"/>
            <a:r>
              <a:rPr lang="es-CO" sz="1900" b="1" dirty="0" smtClean="0"/>
              <a:t>Uno a varios.</a:t>
            </a:r>
          </a:p>
          <a:p>
            <a:pPr algn="just"/>
            <a:r>
              <a:rPr lang="es-CO" sz="1900" b="1" dirty="0" smtClean="0"/>
              <a:t>Varios a uno.</a:t>
            </a:r>
          </a:p>
          <a:p>
            <a:pPr algn="just"/>
            <a:r>
              <a:rPr lang="es-CO" sz="1900" b="1" dirty="0" smtClean="0"/>
              <a:t>Varias a varios.</a:t>
            </a:r>
          </a:p>
          <a:p>
            <a:pPr algn="just"/>
            <a:endParaRPr lang="es-CO" sz="1900" b="1" dirty="0" smtClean="0"/>
          </a:p>
          <a:p>
            <a:pPr algn="just"/>
            <a:endParaRPr lang="es-CO" sz="1900" dirty="0" smtClean="0"/>
          </a:p>
          <a:p>
            <a:pPr algn="just"/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4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Restricciones de Participación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 smtClean="0"/>
              <a:t>Existen dos tipos de participación:</a:t>
            </a:r>
          </a:p>
          <a:p>
            <a:pPr marL="0" indent="0" algn="just">
              <a:buNone/>
            </a:pPr>
            <a:endParaRPr lang="es-CO" sz="1900" dirty="0"/>
          </a:p>
          <a:p>
            <a:pPr algn="just"/>
            <a:r>
              <a:rPr lang="es-CO" sz="1900" b="1" dirty="0" smtClean="0"/>
              <a:t>Total: </a:t>
            </a:r>
            <a:r>
              <a:rPr lang="es-CO" sz="1900" dirty="0" smtClean="0"/>
              <a:t>Si cada entidad participa como mínimo en una relación.</a:t>
            </a:r>
          </a:p>
          <a:p>
            <a:pPr algn="just"/>
            <a:r>
              <a:rPr lang="es-CO" sz="1900" b="1" dirty="0" smtClean="0"/>
              <a:t>Parcial: </a:t>
            </a:r>
            <a:r>
              <a:rPr lang="es-CO" sz="1900" dirty="0" smtClean="0"/>
              <a:t>Si solo algunas entidades participan en la relación. </a:t>
            </a:r>
          </a:p>
          <a:p>
            <a:pPr algn="just"/>
            <a:endParaRPr lang="es-CO" sz="1900" b="1" dirty="0" smtClean="0"/>
          </a:p>
          <a:p>
            <a:pPr algn="just"/>
            <a:endParaRPr lang="es-CO" sz="1900" dirty="0" smtClean="0"/>
          </a:p>
          <a:p>
            <a:pPr algn="just"/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0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Claves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 smtClean="0"/>
              <a:t>Una </a:t>
            </a:r>
            <a:r>
              <a:rPr lang="es-CO" sz="1900" b="1" dirty="0" smtClean="0"/>
              <a:t>clave </a:t>
            </a:r>
            <a:r>
              <a:rPr lang="es-CO" sz="1900" dirty="0" smtClean="0"/>
              <a:t>permite identificar un conjunto de atributos para permitir distinguir las entidades.</a:t>
            </a:r>
          </a:p>
          <a:p>
            <a:pPr marL="0" indent="0" algn="just">
              <a:buNone/>
            </a:pPr>
            <a:endParaRPr lang="es-CO" sz="1900" dirty="0"/>
          </a:p>
          <a:p>
            <a:pPr algn="just"/>
            <a:r>
              <a:rPr lang="es-CO" sz="1900" b="1" dirty="0" err="1" smtClean="0"/>
              <a:t>Superclave</a:t>
            </a:r>
            <a:r>
              <a:rPr lang="es-CO" sz="1900" b="1" dirty="0" smtClean="0"/>
              <a:t>: </a:t>
            </a:r>
            <a:r>
              <a:rPr lang="es-CO" sz="1900" dirty="0" smtClean="0"/>
              <a:t>Conjunto de atributos o atributo que permite distinguir sin error una entidad.</a:t>
            </a:r>
          </a:p>
          <a:p>
            <a:pPr algn="just"/>
            <a:r>
              <a:rPr lang="es-CO" sz="1900" b="1" dirty="0" smtClean="0"/>
              <a:t>Claves Candidatas: </a:t>
            </a:r>
            <a:r>
              <a:rPr lang="es-CO" sz="1900" dirty="0" smtClean="0"/>
              <a:t>Son los posibles atributos que podrían servir como una clave principal de una entidad.</a:t>
            </a:r>
          </a:p>
          <a:p>
            <a:pPr algn="just"/>
            <a:r>
              <a:rPr lang="es-CO" sz="1900" b="1" dirty="0" smtClean="0"/>
              <a:t>Clave primaria: </a:t>
            </a:r>
            <a:r>
              <a:rPr lang="es-CO" sz="1900" dirty="0" smtClean="0"/>
              <a:t>Es la clave elegida por el diseñador para como el elemento principal para identificar una entidad.</a:t>
            </a:r>
            <a:endParaRPr lang="es-CO" sz="1900" b="1" dirty="0" smtClean="0"/>
          </a:p>
          <a:p>
            <a:pPr algn="just"/>
            <a:endParaRPr lang="es-CO" sz="1900" b="1" dirty="0" smtClean="0"/>
          </a:p>
          <a:p>
            <a:pPr algn="just"/>
            <a:endParaRPr lang="es-CO" sz="1900" dirty="0" smtClean="0"/>
          </a:p>
          <a:p>
            <a:pPr algn="just"/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46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Cuestiones de Diseño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algn="just"/>
            <a:endParaRPr lang="es-CO" sz="1900" b="1" dirty="0" smtClean="0"/>
          </a:p>
          <a:p>
            <a:pPr algn="just"/>
            <a:endParaRPr lang="es-CO" sz="1900" dirty="0" smtClean="0"/>
          </a:p>
          <a:p>
            <a:pPr algn="just"/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84459"/>
              </p:ext>
            </p:extLst>
          </p:nvPr>
        </p:nvGraphicFramePr>
        <p:xfrm>
          <a:off x="1524000" y="126876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Cliente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/>
                        <a:t>Id-Cliente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smtClean="0"/>
                        <a:t>Nombre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smtClean="0"/>
                        <a:t>Teléfono</a:t>
                      </a:r>
                      <a:endParaRPr lang="es-CO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Kim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5555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230091"/>
              </p:ext>
            </p:extLst>
          </p:nvPr>
        </p:nvGraphicFramePr>
        <p:xfrm>
          <a:off x="323528" y="3140968"/>
          <a:ext cx="4064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Cliente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/>
                        <a:t>Id-Cliente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smtClean="0"/>
                        <a:t>Nombre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smtClean="0"/>
                        <a:t>Id </a:t>
                      </a:r>
                      <a:r>
                        <a:rPr lang="es-CO" b="1" dirty="0" err="1" smtClean="0"/>
                        <a:t>Telefono</a:t>
                      </a:r>
                      <a:endParaRPr lang="es-CO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Kim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904222"/>
              </p:ext>
            </p:extLst>
          </p:nvPr>
        </p:nvGraphicFramePr>
        <p:xfrm>
          <a:off x="4716016" y="3140968"/>
          <a:ext cx="37985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177"/>
                <a:gridCol w="1266177"/>
                <a:gridCol w="1266177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Cliente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/>
                        <a:t>Id-</a:t>
                      </a:r>
                      <a:r>
                        <a:rPr lang="es-CO" b="1" dirty="0" err="1" smtClean="0"/>
                        <a:t>Telefono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smtClean="0"/>
                        <a:t>Numero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smtClean="0"/>
                        <a:t>Ubicación</a:t>
                      </a:r>
                      <a:endParaRPr lang="es-CO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Kim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Ahi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9 Conector recto de flecha"/>
          <p:cNvCxnSpPr>
            <a:stCxn id="7" idx="3"/>
            <a:endCxn id="8" idx="1"/>
          </p:cNvCxnSpPr>
          <p:nvPr/>
        </p:nvCxnSpPr>
        <p:spPr>
          <a:xfrm>
            <a:off x="4387529" y="3697228"/>
            <a:ext cx="3284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5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Cuestiones de Diseño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 smtClean="0"/>
              <a:t>Errores comunes:</a:t>
            </a:r>
          </a:p>
          <a:p>
            <a:pPr marL="0" indent="0" algn="just">
              <a:buNone/>
            </a:pPr>
            <a:endParaRPr lang="es-CO" sz="1900" b="1" dirty="0"/>
          </a:p>
          <a:p>
            <a:pPr algn="just"/>
            <a:r>
              <a:rPr lang="es-CO" sz="1900" b="1" dirty="0" smtClean="0"/>
              <a:t>Usar la clave primaria de un conjunto de entidades como atributo en otro conjunto de entidades.</a:t>
            </a:r>
          </a:p>
          <a:p>
            <a:pPr algn="just"/>
            <a:r>
              <a:rPr lang="es-CO" sz="1900" b="1" dirty="0" smtClean="0"/>
              <a:t>Designar a los </a:t>
            </a:r>
            <a:r>
              <a:rPr lang="es-CO" sz="1900" b="1" dirty="0"/>
              <a:t>atributos de la clave primaria de los conjuntos </a:t>
            </a:r>
            <a:r>
              <a:rPr lang="es-CO" sz="1900" b="1" dirty="0" smtClean="0"/>
              <a:t>de entidades </a:t>
            </a:r>
            <a:r>
              <a:rPr lang="es-CO" sz="1900" b="1" dirty="0"/>
              <a:t>relacionados como atributos del conjunto </a:t>
            </a:r>
            <a:r>
              <a:rPr lang="es-CO" sz="1900" b="1" dirty="0" smtClean="0"/>
              <a:t>de relaciones.</a:t>
            </a:r>
          </a:p>
          <a:p>
            <a:pPr algn="just"/>
            <a:r>
              <a:rPr lang="es-CO" sz="1900" b="1" dirty="0"/>
              <a:t>No siempre está claro si es mejor expresar un </a:t>
            </a:r>
            <a:r>
              <a:rPr lang="es-CO" sz="1900" b="1" dirty="0" smtClean="0"/>
              <a:t>objeto mediante </a:t>
            </a:r>
            <a:r>
              <a:rPr lang="es-CO" sz="1900" b="1" dirty="0"/>
              <a:t>un conjunto de entidades o mediante un </a:t>
            </a:r>
            <a:r>
              <a:rPr lang="es-CO" sz="1900" b="1" dirty="0" smtClean="0"/>
              <a:t>conjunto de </a:t>
            </a:r>
            <a:r>
              <a:rPr lang="es-CO" sz="1900" b="1" dirty="0"/>
              <a:t>relaciones.</a:t>
            </a:r>
          </a:p>
          <a:p>
            <a:r>
              <a:rPr lang="es-CO" sz="2000" b="1" dirty="0"/>
              <a:t>Las relaciones en las bases de datos son </a:t>
            </a:r>
            <a:r>
              <a:rPr lang="es-CO" sz="2000" b="1" dirty="0" smtClean="0"/>
              <a:t>generalmente binarias</a:t>
            </a:r>
            <a:r>
              <a:rPr lang="es-CO" sz="2000" b="1" dirty="0"/>
              <a:t>. Algunas relaciones que parecen no ser </a:t>
            </a:r>
            <a:r>
              <a:rPr lang="es-CO" sz="2000" b="1" dirty="0" smtClean="0"/>
              <a:t>binarias podrían </a:t>
            </a:r>
            <a:r>
              <a:rPr lang="es-CO" sz="2000" b="1" dirty="0"/>
              <a:t>ser representadas mejor con varias </a:t>
            </a:r>
            <a:r>
              <a:rPr lang="es-CO" sz="2000" b="1" dirty="0" smtClean="0"/>
              <a:t>relaciones binarias.</a:t>
            </a:r>
          </a:p>
          <a:p>
            <a:r>
              <a:rPr lang="es-CO" sz="2000" b="1" dirty="0" smtClean="0"/>
              <a:t>Ubicación de los atributos en las relaciones.</a:t>
            </a:r>
            <a:endParaRPr lang="es-CO" sz="1900" b="1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86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Cuestiones de Diseño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algn="just"/>
            <a:endParaRPr lang="es-CO" sz="1900" b="1" dirty="0" smtClean="0"/>
          </a:p>
          <a:p>
            <a:pPr algn="just"/>
            <a:endParaRPr lang="es-CO" sz="1900" dirty="0" smtClean="0"/>
          </a:p>
          <a:p>
            <a:pPr algn="just"/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7" y="1533525"/>
            <a:ext cx="50006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02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E-R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 smtClean="0"/>
              <a:t>La estructura lógica de una base de datos se puede expresar por media de una diagrama E-R. El cual se compone de:</a:t>
            </a:r>
          </a:p>
          <a:p>
            <a:r>
              <a:rPr lang="es-CO" sz="2000" b="1" dirty="0"/>
              <a:t>Rectángulos</a:t>
            </a:r>
            <a:r>
              <a:rPr lang="es-CO" sz="2000" dirty="0"/>
              <a:t>, que representan conjuntos de entidades.</a:t>
            </a:r>
          </a:p>
          <a:p>
            <a:r>
              <a:rPr lang="es-CO" sz="2000" b="1" dirty="0" smtClean="0"/>
              <a:t>Elipses</a:t>
            </a:r>
            <a:r>
              <a:rPr lang="es-CO" sz="2000" dirty="0"/>
              <a:t>, que representan atributos.</a:t>
            </a:r>
          </a:p>
          <a:p>
            <a:r>
              <a:rPr lang="es-CO" sz="2000" b="1" dirty="0" smtClean="0"/>
              <a:t>Rombos</a:t>
            </a:r>
            <a:r>
              <a:rPr lang="es-CO" sz="2000" dirty="0"/>
              <a:t>, que representan relaciones.</a:t>
            </a:r>
          </a:p>
          <a:p>
            <a:r>
              <a:rPr lang="es-CO" sz="2000" b="1" dirty="0" smtClean="0"/>
              <a:t>Líneas</a:t>
            </a:r>
            <a:r>
              <a:rPr lang="es-CO" sz="2000" dirty="0"/>
              <a:t>, que unen atributos a conjuntos de </a:t>
            </a:r>
            <a:r>
              <a:rPr lang="es-CO" sz="2000" dirty="0" smtClean="0"/>
              <a:t>entidades y </a:t>
            </a:r>
            <a:r>
              <a:rPr lang="es-CO" sz="2000" dirty="0"/>
              <a:t>conjuntos de entidades a conjuntos de relaciones.</a:t>
            </a:r>
          </a:p>
          <a:p>
            <a:r>
              <a:rPr lang="es-CO" sz="2000" b="1" dirty="0" smtClean="0"/>
              <a:t>Elipses </a:t>
            </a:r>
            <a:r>
              <a:rPr lang="es-CO" sz="2000" b="1" dirty="0"/>
              <a:t>dobles</a:t>
            </a:r>
            <a:r>
              <a:rPr lang="es-CO" sz="2000" dirty="0"/>
              <a:t>, que representan atributos </a:t>
            </a:r>
            <a:r>
              <a:rPr lang="es-CO" sz="2000" dirty="0" err="1"/>
              <a:t>multivalorados</a:t>
            </a:r>
            <a:r>
              <a:rPr lang="es-CO" sz="2000" dirty="0"/>
              <a:t>.</a:t>
            </a:r>
          </a:p>
          <a:p>
            <a:r>
              <a:rPr lang="es-CO" sz="2000" b="1" dirty="0" smtClean="0"/>
              <a:t>Elipses </a:t>
            </a:r>
            <a:r>
              <a:rPr lang="es-CO" sz="2000" b="1" dirty="0"/>
              <a:t>discontinuas</a:t>
            </a:r>
            <a:r>
              <a:rPr lang="es-CO" sz="2000" dirty="0"/>
              <a:t>, que denotan atributos derivados.</a:t>
            </a:r>
          </a:p>
          <a:p>
            <a:r>
              <a:rPr lang="es-CO" sz="2000" b="1" dirty="0" smtClean="0"/>
              <a:t>Líneas </a:t>
            </a:r>
            <a:r>
              <a:rPr lang="es-CO" sz="2000" b="1" dirty="0"/>
              <a:t>dobles</a:t>
            </a:r>
            <a:r>
              <a:rPr lang="es-CO" sz="2000" dirty="0"/>
              <a:t>, que indican participación total </a:t>
            </a:r>
            <a:r>
              <a:rPr lang="es-CO" sz="2000" dirty="0" smtClean="0"/>
              <a:t>de una </a:t>
            </a:r>
            <a:r>
              <a:rPr lang="es-CO" sz="2000" dirty="0"/>
              <a:t>entidad en un conjunto de relaciones</a:t>
            </a:r>
            <a:r>
              <a:rPr lang="es-CO" sz="2000" dirty="0" smtClean="0"/>
              <a:t>.</a:t>
            </a:r>
          </a:p>
          <a:p>
            <a:r>
              <a:rPr lang="es-CO" sz="2000" b="1" dirty="0"/>
              <a:t>Rectángulos dobles</a:t>
            </a:r>
            <a:r>
              <a:rPr lang="es-CO" sz="2000" dirty="0"/>
              <a:t>, que representan </a:t>
            </a:r>
            <a:r>
              <a:rPr lang="es-CO" sz="2000" dirty="0" smtClean="0"/>
              <a:t>conjuntos de </a:t>
            </a:r>
            <a:r>
              <a:rPr lang="es-CO" sz="2000" dirty="0"/>
              <a:t>entidades débiles</a:t>
            </a:r>
            <a:endParaRPr lang="es-CO" sz="1900" b="1" dirty="0"/>
          </a:p>
          <a:p>
            <a:pPr marL="0" indent="0" algn="just">
              <a:buNone/>
            </a:pPr>
            <a:endParaRPr lang="es-CO" sz="1900" b="1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7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E-R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algn="just"/>
            <a:endParaRPr lang="es-CO" sz="1900" b="1" dirty="0" smtClean="0"/>
          </a:p>
          <a:p>
            <a:pPr algn="just"/>
            <a:endParaRPr lang="es-CO" sz="1900" dirty="0" smtClean="0"/>
          </a:p>
          <a:p>
            <a:pPr algn="just"/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60848"/>
            <a:ext cx="73437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E-R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algn="just"/>
            <a:endParaRPr lang="es-CO" sz="1900" b="1" dirty="0" smtClean="0"/>
          </a:p>
          <a:p>
            <a:pPr algn="just"/>
            <a:endParaRPr lang="es-CO" sz="1900" dirty="0" smtClean="0"/>
          </a:p>
          <a:p>
            <a:pPr algn="just"/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1920462"/>
            <a:ext cx="72866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3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Modelo Entidad-Relación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 smtClean="0"/>
              <a:t>El </a:t>
            </a:r>
            <a:r>
              <a:rPr lang="es-CO" sz="2000" b="1" dirty="0" smtClean="0"/>
              <a:t>modelo E-R </a:t>
            </a:r>
            <a:r>
              <a:rPr lang="es-CO" sz="2000" dirty="0" smtClean="0"/>
              <a:t>se creo para facilitar el diseño de base de datos por medio de entidades y relaciones entre objetos con lo que se muestra una percepción del mundo real.</a:t>
            </a:r>
          </a:p>
          <a:p>
            <a:pPr marL="0" indent="0" algn="just">
              <a:buNone/>
            </a:pPr>
            <a:endParaRPr lang="es-CO" sz="2000" b="1" dirty="0"/>
          </a:p>
          <a:p>
            <a:pPr marL="0" indent="0" algn="just">
              <a:buNone/>
            </a:pPr>
            <a:r>
              <a:rPr lang="es-CO" sz="2000" dirty="0" smtClean="0"/>
              <a:t>Un</a:t>
            </a:r>
            <a:r>
              <a:rPr lang="es-CO" sz="2000" b="1" dirty="0" smtClean="0"/>
              <a:t> modelo E-R </a:t>
            </a:r>
            <a:r>
              <a:rPr lang="es-CO" sz="2000" dirty="0" smtClean="0"/>
              <a:t>representa la estructura lógica completa de una base de datos.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 smtClean="0"/>
              <a:t>El </a:t>
            </a:r>
            <a:r>
              <a:rPr lang="es-CO" sz="1800" b="1" dirty="0"/>
              <a:t>modelo E-R </a:t>
            </a:r>
            <a:r>
              <a:rPr lang="es-CO" sz="1800" b="1" dirty="0" smtClean="0"/>
              <a:t> </a:t>
            </a:r>
            <a:r>
              <a:rPr lang="es-CO" sz="1800" dirty="0" smtClean="0"/>
              <a:t>se basa básicamente en:</a:t>
            </a:r>
          </a:p>
          <a:p>
            <a:pPr algn="just"/>
            <a:r>
              <a:rPr lang="es-CO" sz="1900" dirty="0" smtClean="0"/>
              <a:t>Conjuntos de Entidades</a:t>
            </a:r>
          </a:p>
          <a:p>
            <a:pPr algn="just"/>
            <a:r>
              <a:rPr lang="es-CO" sz="1900" dirty="0" smtClean="0"/>
              <a:t>Conjuntos de Relaciones</a:t>
            </a:r>
          </a:p>
          <a:p>
            <a:pPr algn="just"/>
            <a:r>
              <a:rPr lang="es-CO" sz="1900" dirty="0" smtClean="0"/>
              <a:t>Atributos</a:t>
            </a:r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endParaRPr lang="es-CO" sz="1900" b="1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1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E-R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algn="just"/>
            <a:endParaRPr lang="es-CO" sz="1900" b="1" dirty="0" smtClean="0"/>
          </a:p>
          <a:p>
            <a:pPr algn="just"/>
            <a:endParaRPr lang="es-CO" sz="1900" dirty="0" smtClean="0"/>
          </a:p>
          <a:p>
            <a:pPr algn="just"/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6831"/>
            <a:ext cx="74676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28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E-R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algn="just"/>
            <a:endParaRPr lang="es-CO" sz="1900" b="1" dirty="0" smtClean="0"/>
          </a:p>
          <a:p>
            <a:pPr algn="just"/>
            <a:endParaRPr lang="es-CO" sz="1900" dirty="0" smtClean="0"/>
          </a:p>
          <a:p>
            <a:pPr algn="just"/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700808"/>
            <a:ext cx="71723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5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E-R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algn="just"/>
            <a:endParaRPr lang="es-CO" sz="1900" b="1" dirty="0" smtClean="0"/>
          </a:p>
          <a:p>
            <a:pPr algn="just"/>
            <a:endParaRPr lang="es-CO" sz="1900" dirty="0" smtClean="0"/>
          </a:p>
          <a:p>
            <a:pPr algn="just"/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533525"/>
            <a:ext cx="70008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3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E-R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algn="just"/>
            <a:endParaRPr lang="es-CO" sz="1900" b="1" dirty="0" smtClean="0"/>
          </a:p>
          <a:p>
            <a:pPr algn="just"/>
            <a:endParaRPr lang="es-CO" sz="1900" dirty="0" smtClean="0"/>
          </a:p>
          <a:p>
            <a:pPr algn="just"/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844824"/>
            <a:ext cx="4800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8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E-R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algn="just"/>
            <a:endParaRPr lang="es-CO" sz="1900" b="1" dirty="0" smtClean="0"/>
          </a:p>
          <a:p>
            <a:pPr algn="just"/>
            <a:endParaRPr lang="es-CO" sz="1900" dirty="0" smtClean="0"/>
          </a:p>
          <a:p>
            <a:pPr algn="just"/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628800"/>
            <a:ext cx="79152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9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E-R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algn="just"/>
            <a:endParaRPr lang="es-CO" sz="1900" b="1" dirty="0" smtClean="0"/>
          </a:p>
          <a:p>
            <a:pPr algn="just"/>
            <a:endParaRPr lang="es-CO" sz="1900" dirty="0" smtClean="0"/>
          </a:p>
          <a:p>
            <a:pPr algn="just"/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2060848"/>
            <a:ext cx="8190656" cy="20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3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Conjunto de Entidades Débiles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 smtClean="0"/>
              <a:t>Un </a:t>
            </a:r>
            <a:r>
              <a:rPr lang="es-CO" sz="1900" b="1" dirty="0" smtClean="0"/>
              <a:t>conjunto de entidades débiles </a:t>
            </a:r>
            <a:r>
              <a:rPr lang="es-CO" sz="1900" dirty="0" smtClean="0"/>
              <a:t>es aquel que no puede formar una llave primaria con sus atributos. Aquel conjunto de entidades que si puede formar una llave con sus atributos se les conoce como </a:t>
            </a:r>
            <a:r>
              <a:rPr lang="es-CO" sz="1900" b="1" dirty="0" smtClean="0"/>
              <a:t>entidades fuertes</a:t>
            </a:r>
            <a:r>
              <a:rPr lang="es-CO" sz="1900" dirty="0" smtClean="0"/>
              <a:t>.</a:t>
            </a:r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r>
              <a:rPr lang="es-CO" sz="1900" dirty="0" smtClean="0"/>
              <a:t>Para que el conjunto de entidades débiles tenga sentido. Esta debe estar asociadas a un conjunto de entidades </a:t>
            </a:r>
            <a:r>
              <a:rPr lang="es-CO" sz="1900" b="1" dirty="0" smtClean="0"/>
              <a:t>identificadora o propietarias</a:t>
            </a:r>
            <a:r>
              <a:rPr lang="es-CO" sz="1900" dirty="0" smtClean="0"/>
              <a:t>. </a:t>
            </a:r>
          </a:p>
          <a:p>
            <a:pPr marL="0" indent="0" algn="just">
              <a:buNone/>
            </a:pPr>
            <a:endParaRPr lang="es-CO" sz="1900" b="1" dirty="0"/>
          </a:p>
          <a:p>
            <a:pPr marL="0" indent="0" algn="just">
              <a:buNone/>
            </a:pPr>
            <a:r>
              <a:rPr lang="es-CO" sz="1900" dirty="0" smtClean="0"/>
              <a:t>La relación identificadora es varios a uno desde el conjunto de entidades débiles al conjunto de entidades propietarias y la participación del conjunto de entidades débiles debe ser total.</a:t>
            </a:r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r>
              <a:rPr lang="es-CO" sz="1900" b="1" dirty="0" smtClean="0"/>
              <a:t>Nota: </a:t>
            </a:r>
            <a:r>
              <a:rPr lang="es-CO" sz="1900" dirty="0" smtClean="0"/>
              <a:t>Aunque las entidades débiles no tengan una clave primaria se necesita de un </a:t>
            </a:r>
            <a:r>
              <a:rPr lang="es-CO" sz="1900" b="1" dirty="0" smtClean="0"/>
              <a:t>discriminante</a:t>
            </a:r>
            <a:r>
              <a:rPr lang="es-CO" sz="1900" dirty="0" smtClean="0"/>
              <a:t>. El discriminante es el grupo de atributos permite la distinción de entidades dentro del conjunto de entidades débiles. Este discriminante de le denomina clave parcial.</a:t>
            </a: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8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Conjunto de Entidades Débiles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 smtClean="0"/>
              <a:t>La clave primaria de un conjunto de entidades débiles se forma de la clave parcial y la clave principal del conjunto de entidades identificadoras.</a:t>
            </a:r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r>
              <a:rPr lang="es-CO" sz="1900" dirty="0" smtClean="0"/>
              <a:t>Un conjunto de entidades débiles puede participar en relaciones con mas de un conjunto de entidades identificadores.</a:t>
            </a:r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r>
              <a:rPr lang="es-ES" sz="1900" dirty="0"/>
              <a:t>Un conjunto de entidades débiles </a:t>
            </a:r>
            <a:r>
              <a:rPr lang="es-ES" sz="1900" dirty="0" smtClean="0"/>
              <a:t>puede participar </a:t>
            </a:r>
            <a:r>
              <a:rPr lang="es-ES" sz="1900" dirty="0"/>
              <a:t>como propietario en una relación </a:t>
            </a:r>
            <a:r>
              <a:rPr lang="es-ES" sz="1900" dirty="0" smtClean="0"/>
              <a:t>identificadora con </a:t>
            </a:r>
            <a:r>
              <a:rPr lang="es-ES" sz="1900" dirty="0"/>
              <a:t>otro conjunto de entidades débiles.</a:t>
            </a:r>
            <a:endParaRPr lang="es-CO" sz="1900" dirty="0" smtClean="0"/>
          </a:p>
          <a:p>
            <a:pPr marL="0" indent="0" algn="just">
              <a:buNone/>
            </a:pP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3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Conjunto de Entidades Débiles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" t="17460" r="5245"/>
          <a:stretch/>
        </p:blipFill>
        <p:spPr bwMode="auto">
          <a:xfrm>
            <a:off x="431540" y="1764493"/>
            <a:ext cx="8280920" cy="280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3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Características del Modelo E-R Extendido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b="1" dirty="0" smtClean="0"/>
              <a:t>Especialización: </a:t>
            </a:r>
            <a:r>
              <a:rPr lang="es-ES" sz="1900" dirty="0"/>
              <a:t>Un conjunto de entidades puede incluir subgrupos </a:t>
            </a:r>
            <a:r>
              <a:rPr lang="es-ES" sz="1900" dirty="0" smtClean="0"/>
              <a:t>de entidades </a:t>
            </a:r>
            <a:r>
              <a:rPr lang="es-ES" sz="1900" dirty="0"/>
              <a:t>que se diferencian de alguna forma de las </a:t>
            </a:r>
            <a:r>
              <a:rPr lang="es-ES" sz="1900" dirty="0" smtClean="0"/>
              <a:t>otras entidades </a:t>
            </a:r>
            <a:r>
              <a:rPr lang="es-ES" sz="1900" dirty="0"/>
              <a:t>del conjunto</a:t>
            </a:r>
            <a:r>
              <a:rPr lang="es-ES" sz="1900" dirty="0" smtClean="0"/>
              <a:t>.</a:t>
            </a:r>
          </a:p>
          <a:p>
            <a:pPr marL="0" indent="0" algn="just">
              <a:buNone/>
            </a:pPr>
            <a:endParaRPr lang="es-ES" sz="1900" dirty="0"/>
          </a:p>
          <a:p>
            <a:pPr marL="0" indent="0" algn="just">
              <a:buNone/>
            </a:pPr>
            <a:r>
              <a:rPr lang="es-ES" sz="1900" b="1" dirty="0"/>
              <a:t>Generalización: </a:t>
            </a:r>
            <a:r>
              <a:rPr lang="es-ES" sz="1900" dirty="0"/>
              <a:t>El </a:t>
            </a:r>
            <a:r>
              <a:rPr lang="es-ES" sz="1900" dirty="0" smtClean="0"/>
              <a:t>proceso de </a:t>
            </a:r>
            <a:r>
              <a:rPr lang="es-ES" sz="1900" dirty="0"/>
              <a:t>diseño puede ser también de una forma </a:t>
            </a:r>
            <a:r>
              <a:rPr lang="es-ES" sz="1900" dirty="0" smtClean="0"/>
              <a:t>ascendente, en </a:t>
            </a:r>
            <a:r>
              <a:rPr lang="es-ES" sz="1900" dirty="0"/>
              <a:t>el que varios conjuntos de entidades </a:t>
            </a:r>
            <a:r>
              <a:rPr lang="es-ES" sz="1900" dirty="0" smtClean="0"/>
              <a:t>se sintetizan </a:t>
            </a:r>
            <a:r>
              <a:rPr lang="es-ES" sz="1900" dirty="0"/>
              <a:t>en un conjunto de entidades de nivel </a:t>
            </a:r>
            <a:r>
              <a:rPr lang="es-ES" sz="1900" dirty="0" smtClean="0"/>
              <a:t>más alto </a:t>
            </a:r>
            <a:r>
              <a:rPr lang="es-ES" sz="1900" dirty="0"/>
              <a:t>basado en características comunes</a:t>
            </a:r>
            <a:r>
              <a:rPr lang="es-ES" sz="1900" dirty="0" smtClean="0"/>
              <a:t>.</a:t>
            </a:r>
          </a:p>
          <a:p>
            <a:pPr marL="0" indent="0" algn="just">
              <a:buNone/>
            </a:pPr>
            <a:endParaRPr lang="es-ES" sz="1900" dirty="0"/>
          </a:p>
          <a:p>
            <a:pPr marL="0" indent="0" algn="just">
              <a:buNone/>
            </a:pPr>
            <a:r>
              <a:rPr lang="es-CO" sz="1900" b="1" dirty="0"/>
              <a:t>Herencia de Atributos: </a:t>
            </a:r>
            <a:r>
              <a:rPr lang="es-CO" sz="1900" dirty="0" smtClean="0"/>
              <a:t>La herencia de atributos ocurre cuando un conjunto de entidades hereda sus atributos a una de mas bajo nivel.</a:t>
            </a:r>
            <a:endParaRPr lang="es-ES" sz="1900" dirty="0"/>
          </a:p>
          <a:p>
            <a:pPr marL="0" indent="0" algn="just">
              <a:buNone/>
            </a:pPr>
            <a:endParaRPr lang="es-CO" sz="1900" dirty="0" smtClean="0"/>
          </a:p>
          <a:p>
            <a:pPr marL="0" indent="0" algn="just">
              <a:buNone/>
            </a:pP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6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Conjunto de Entidades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 smtClean="0"/>
              <a:t>Una </a:t>
            </a:r>
            <a:r>
              <a:rPr lang="es-CO" sz="1900" b="1" dirty="0" smtClean="0"/>
              <a:t>entidad </a:t>
            </a:r>
            <a:r>
              <a:rPr lang="es-CO" sz="1900" dirty="0" smtClean="0"/>
              <a:t>es una cosa u objeto del mundo real distinguible de todos los demás.</a:t>
            </a:r>
          </a:p>
          <a:p>
            <a:pPr marL="0" indent="0" algn="just">
              <a:buNone/>
            </a:pPr>
            <a:endParaRPr lang="es-CO" sz="1900" b="1" dirty="0"/>
          </a:p>
          <a:p>
            <a:pPr marL="0" indent="0" algn="just">
              <a:buNone/>
            </a:pPr>
            <a:r>
              <a:rPr lang="es-CO" sz="1900" dirty="0" smtClean="0"/>
              <a:t>Las</a:t>
            </a:r>
            <a:r>
              <a:rPr lang="es-CO" sz="1900" b="1" dirty="0" smtClean="0"/>
              <a:t> entidades </a:t>
            </a:r>
            <a:r>
              <a:rPr lang="es-CO" sz="1900" dirty="0" smtClean="0"/>
              <a:t>se componen de propiedades con sus respectivos valores. Algunas propiedades permiten reconocer una entidad si error.</a:t>
            </a:r>
          </a:p>
          <a:p>
            <a:pPr marL="0" indent="0" algn="just">
              <a:buNone/>
            </a:pPr>
            <a:endParaRPr lang="es-CO" sz="1900" b="1" dirty="0"/>
          </a:p>
          <a:p>
            <a:pPr marL="0" indent="0" algn="just">
              <a:buNone/>
            </a:pPr>
            <a:r>
              <a:rPr lang="es-CO" sz="1900" dirty="0" smtClean="0"/>
              <a:t>Un</a:t>
            </a:r>
            <a:r>
              <a:rPr lang="es-CO" sz="1900" b="1" dirty="0" smtClean="0"/>
              <a:t> conjunto de entidades </a:t>
            </a:r>
            <a:r>
              <a:rPr lang="es-CO" sz="1900" dirty="0" smtClean="0"/>
              <a:t>es la agrupación de varias entidades que comparten las mismas propiedades.</a:t>
            </a:r>
          </a:p>
          <a:p>
            <a:pPr marL="0" indent="0" algn="just">
              <a:buNone/>
            </a:pPr>
            <a:endParaRPr lang="es-CO" sz="1900" b="1" dirty="0"/>
          </a:p>
          <a:p>
            <a:pPr marL="0" indent="0" algn="just">
              <a:buNone/>
            </a:pPr>
            <a:r>
              <a:rPr lang="es-CO" sz="1900" dirty="0" smtClean="0"/>
              <a:t>Este conjunto de entidades no son necesariamente disjuntos.</a:t>
            </a:r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r>
              <a:rPr lang="es-CO" sz="1900" dirty="0" smtClean="0"/>
              <a:t>Ejemplo:</a:t>
            </a:r>
          </a:p>
          <a:p>
            <a:pPr marL="0" indent="0" algn="just">
              <a:buNone/>
            </a:pPr>
            <a:r>
              <a:rPr lang="es-CO" sz="1900" dirty="0" smtClean="0"/>
              <a:t>Persona, Empleado, Cliente, </a:t>
            </a:r>
            <a:r>
              <a:rPr lang="es-CO" sz="1900" dirty="0" err="1" smtClean="0"/>
              <a:t>Prestamo</a:t>
            </a:r>
            <a:r>
              <a:rPr lang="es-CO" sz="1900" dirty="0" smtClean="0"/>
              <a:t>.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70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Características del Modelo E-R Extendido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1628800"/>
            <a:ext cx="4536504" cy="424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24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Características del Modelo E-R Extendido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b="1" dirty="0" smtClean="0"/>
              <a:t>Restricción sobre las generalizaciones: </a:t>
            </a:r>
            <a:endParaRPr lang="es-CO" sz="1900" dirty="0" smtClean="0"/>
          </a:p>
          <a:p>
            <a:pPr marL="0" indent="0" algn="just">
              <a:buNone/>
            </a:pPr>
            <a:r>
              <a:rPr lang="es-ES" sz="1900" dirty="0" smtClean="0"/>
              <a:t>El primer tipo de restricción es determinar </a:t>
            </a:r>
            <a:r>
              <a:rPr lang="es-ES" sz="1900" dirty="0"/>
              <a:t>qué entidades pueden </a:t>
            </a:r>
            <a:r>
              <a:rPr lang="es-ES" sz="1900" dirty="0" smtClean="0"/>
              <a:t>ser miembros </a:t>
            </a:r>
            <a:r>
              <a:rPr lang="es-ES" sz="1900" dirty="0"/>
              <a:t>de un conjunto de entidades de nivel más </a:t>
            </a:r>
            <a:r>
              <a:rPr lang="es-ES" sz="1900" dirty="0" smtClean="0"/>
              <a:t>bajo dado</a:t>
            </a:r>
            <a:r>
              <a:rPr lang="es-ES" sz="1900" dirty="0"/>
              <a:t>. Tales relaciones de miembros pueden ser </a:t>
            </a:r>
            <a:r>
              <a:rPr lang="es-ES" sz="1900" dirty="0" smtClean="0"/>
              <a:t>algunas de </a:t>
            </a:r>
            <a:r>
              <a:rPr lang="es-ES" sz="1900" dirty="0"/>
              <a:t>los siguientes:</a:t>
            </a:r>
            <a:endParaRPr lang="es-CO" sz="1900" dirty="0" smtClean="0"/>
          </a:p>
          <a:p>
            <a:pPr algn="just"/>
            <a:r>
              <a:rPr lang="es-CO" sz="2000" b="1" dirty="0" smtClean="0"/>
              <a:t>Definido </a:t>
            </a:r>
            <a:r>
              <a:rPr lang="es-CO" sz="2000" b="1" dirty="0"/>
              <a:t>por </a:t>
            </a:r>
            <a:r>
              <a:rPr lang="es-CO" sz="2000" b="1" dirty="0" smtClean="0"/>
              <a:t>condición.</a:t>
            </a:r>
          </a:p>
          <a:p>
            <a:pPr algn="just"/>
            <a:r>
              <a:rPr lang="es-CO" sz="2000" b="1" dirty="0"/>
              <a:t>Definido por el usuario</a:t>
            </a:r>
            <a:r>
              <a:rPr lang="es-CO" sz="2000" b="1" dirty="0" smtClean="0"/>
              <a:t>.</a:t>
            </a:r>
          </a:p>
          <a:p>
            <a:pPr algn="just"/>
            <a:endParaRPr lang="es-CO" sz="2000" b="1" dirty="0"/>
          </a:p>
          <a:p>
            <a:pPr marL="0" indent="0" algn="just">
              <a:buNone/>
            </a:pPr>
            <a:r>
              <a:rPr lang="es-ES" sz="2000" dirty="0"/>
              <a:t>Un segundo tipo de restricciones se define según </a:t>
            </a:r>
            <a:r>
              <a:rPr lang="es-ES" sz="2000" dirty="0" smtClean="0"/>
              <a:t>si las </a:t>
            </a:r>
            <a:r>
              <a:rPr lang="es-ES" sz="2000" dirty="0"/>
              <a:t>entidades pueden pertenecer a más de un </a:t>
            </a:r>
            <a:r>
              <a:rPr lang="es-ES" sz="2000" dirty="0" smtClean="0"/>
              <a:t>conjunto de </a:t>
            </a:r>
            <a:r>
              <a:rPr lang="es-ES" sz="2000" dirty="0"/>
              <a:t>entidades de nivel más bajo en una </a:t>
            </a:r>
            <a:r>
              <a:rPr lang="es-ES" sz="2000" dirty="0" smtClean="0"/>
              <a:t>generalización simple</a:t>
            </a:r>
            <a:r>
              <a:rPr lang="es-ES" sz="2000" dirty="0"/>
              <a:t>. Los conjuntos de entidades de nivel más </a:t>
            </a:r>
            <a:r>
              <a:rPr lang="es-ES" sz="2000" dirty="0" smtClean="0"/>
              <a:t>bajo pueden </a:t>
            </a:r>
            <a:r>
              <a:rPr lang="es-ES" sz="2000" dirty="0"/>
              <a:t>ser uno de los siguientes:</a:t>
            </a:r>
            <a:endParaRPr lang="es-ES" sz="1900" dirty="0" smtClean="0"/>
          </a:p>
          <a:p>
            <a:pPr algn="just"/>
            <a:r>
              <a:rPr lang="es-CO" sz="2000" b="1" dirty="0" smtClean="0"/>
              <a:t>Disjunto.</a:t>
            </a:r>
          </a:p>
          <a:p>
            <a:pPr algn="just"/>
            <a:r>
              <a:rPr lang="es-CO" sz="2000" b="1" dirty="0" smtClean="0"/>
              <a:t>Solapado.</a:t>
            </a:r>
            <a:endParaRPr lang="es-ES" sz="1900" dirty="0"/>
          </a:p>
          <a:p>
            <a:pPr marL="0" indent="0" algn="just">
              <a:buNone/>
            </a:pP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1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Características del Modelo E-R Extendido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900" dirty="0"/>
              <a:t>Una restricción final, la restricción de </a:t>
            </a:r>
            <a:r>
              <a:rPr lang="es-ES" sz="1900" dirty="0" smtClean="0"/>
              <a:t>completitud en </a:t>
            </a:r>
            <a:r>
              <a:rPr lang="es-ES" sz="1900" dirty="0"/>
              <a:t>una generalización o especialización, especifica </a:t>
            </a:r>
            <a:r>
              <a:rPr lang="es-ES" sz="1900" dirty="0" smtClean="0"/>
              <a:t>si un </a:t>
            </a:r>
            <a:r>
              <a:rPr lang="es-ES" sz="1900" dirty="0"/>
              <a:t>conjunto de entidades de nivel más alto debe </a:t>
            </a:r>
            <a:r>
              <a:rPr lang="es-ES" sz="1900" dirty="0" smtClean="0"/>
              <a:t>pertenecer o </a:t>
            </a:r>
            <a:r>
              <a:rPr lang="es-ES" sz="1900" dirty="0"/>
              <a:t>no a al menos a uno de los conjuntos de </a:t>
            </a:r>
            <a:r>
              <a:rPr lang="es-ES" sz="1900" dirty="0" smtClean="0"/>
              <a:t>entidades de </a:t>
            </a:r>
            <a:r>
              <a:rPr lang="es-ES" sz="1900" dirty="0"/>
              <a:t>nivel más bajo en una </a:t>
            </a:r>
            <a:r>
              <a:rPr lang="es-ES" sz="1900" dirty="0" smtClean="0"/>
              <a:t>generalización/especialización. Esta </a:t>
            </a:r>
            <a:r>
              <a:rPr lang="es-ES" sz="1900" dirty="0"/>
              <a:t>restricción puede ser una de </a:t>
            </a:r>
            <a:r>
              <a:rPr lang="es-ES" sz="1900" dirty="0" smtClean="0"/>
              <a:t>las siguientes:</a:t>
            </a:r>
          </a:p>
          <a:p>
            <a:pPr marL="0" indent="0" algn="just">
              <a:buNone/>
            </a:pPr>
            <a:endParaRPr lang="es-ES" sz="1900" dirty="0"/>
          </a:p>
          <a:p>
            <a:pPr algn="just"/>
            <a:r>
              <a:rPr lang="es-CO" sz="2000" b="1" dirty="0"/>
              <a:t>Generalización </a:t>
            </a:r>
            <a:r>
              <a:rPr lang="es-CO" sz="2000" dirty="0"/>
              <a:t>o </a:t>
            </a:r>
            <a:r>
              <a:rPr lang="es-CO" sz="2000" b="1" dirty="0"/>
              <a:t>especialización </a:t>
            </a:r>
            <a:r>
              <a:rPr lang="es-CO" sz="2000" b="1" dirty="0" smtClean="0"/>
              <a:t>total.</a:t>
            </a:r>
          </a:p>
          <a:p>
            <a:pPr algn="just"/>
            <a:r>
              <a:rPr lang="es-CO" sz="2000" b="1" dirty="0"/>
              <a:t>Generalización </a:t>
            </a:r>
            <a:r>
              <a:rPr lang="es-CO" sz="2000" dirty="0"/>
              <a:t>o </a:t>
            </a:r>
            <a:r>
              <a:rPr lang="es-CO" sz="2000" b="1" dirty="0"/>
              <a:t>especialización </a:t>
            </a:r>
            <a:r>
              <a:rPr lang="es-CO" sz="2000" b="1" dirty="0" smtClean="0"/>
              <a:t>parcial.</a:t>
            </a: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1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Características del Modelo E-R Extendido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b="1" dirty="0" smtClean="0"/>
              <a:t>Agregación: </a:t>
            </a:r>
          </a:p>
          <a:p>
            <a:pPr marL="0" indent="0" algn="just">
              <a:buNone/>
            </a:pPr>
            <a:r>
              <a:rPr lang="es-ES" sz="1900" dirty="0"/>
              <a:t>Una limitación del modelo E-R es que no resulta </a:t>
            </a:r>
            <a:r>
              <a:rPr lang="es-ES" sz="1900" dirty="0" smtClean="0"/>
              <a:t>posible expresar </a:t>
            </a:r>
            <a:r>
              <a:rPr lang="es-ES" sz="1900" dirty="0"/>
              <a:t>relaciones entre relaciones</a:t>
            </a:r>
            <a:r>
              <a:rPr lang="es-ES" sz="1900" dirty="0" smtClean="0"/>
              <a:t>.</a:t>
            </a:r>
          </a:p>
          <a:p>
            <a:pPr marL="0" indent="0" algn="just">
              <a:buNone/>
            </a:pPr>
            <a:endParaRPr lang="es-ES" sz="1900" dirty="0"/>
          </a:p>
          <a:p>
            <a:pPr marL="0" indent="0">
              <a:buNone/>
            </a:pPr>
            <a:r>
              <a:rPr lang="es-ES" sz="2000" dirty="0"/>
              <a:t>La </a:t>
            </a:r>
            <a:r>
              <a:rPr lang="es-ES" sz="2000" b="1" dirty="0"/>
              <a:t>agregación </a:t>
            </a:r>
            <a:r>
              <a:rPr lang="es-ES" sz="2000" dirty="0"/>
              <a:t>es una </a:t>
            </a:r>
            <a:r>
              <a:rPr lang="es-ES" sz="2000" dirty="0" smtClean="0"/>
              <a:t>abstracción a través de la cual las relaciones se tratan como entidades </a:t>
            </a:r>
            <a:r>
              <a:rPr lang="es-CO" sz="2000" dirty="0" smtClean="0"/>
              <a:t>de nivel más alto</a:t>
            </a: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7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Características del Modelo E-R Extendido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000" dirty="0"/>
              <a:t>Supóngase ahora que se desean registrar los </a:t>
            </a:r>
            <a:r>
              <a:rPr lang="es-ES" sz="2000" dirty="0" smtClean="0"/>
              <a:t>directores para </a:t>
            </a:r>
            <a:r>
              <a:rPr lang="es-ES" sz="2000" dirty="0"/>
              <a:t>las tareas realizadas por un empleado en una </a:t>
            </a:r>
            <a:r>
              <a:rPr lang="es-ES" sz="2000" dirty="0" smtClean="0"/>
              <a:t>sucursal; es </a:t>
            </a:r>
            <a:r>
              <a:rPr lang="es-ES" sz="2000" dirty="0"/>
              <a:t>decir, se desean registrar directores por </a:t>
            </a:r>
            <a:r>
              <a:rPr lang="es-ES" sz="2000" dirty="0" smtClean="0"/>
              <a:t>combinaciones (</a:t>
            </a:r>
            <a:r>
              <a:rPr lang="es-ES" sz="2000" i="1" dirty="0" smtClean="0"/>
              <a:t>empleado</a:t>
            </a:r>
            <a:r>
              <a:rPr lang="es-ES" sz="2000" dirty="0"/>
              <a:t>, </a:t>
            </a:r>
            <a:r>
              <a:rPr lang="es-ES" sz="2000" i="1" dirty="0"/>
              <a:t>sucursal</a:t>
            </a:r>
            <a:r>
              <a:rPr lang="es-ES" sz="2000" dirty="0"/>
              <a:t>, </a:t>
            </a:r>
            <a:r>
              <a:rPr lang="es-ES" sz="2000" i="1" dirty="0"/>
              <a:t>trabajo</a:t>
            </a:r>
            <a:r>
              <a:rPr lang="es-ES" sz="2000" dirty="0"/>
              <a:t>). Asúmase </a:t>
            </a:r>
            <a:r>
              <a:rPr lang="es-ES" sz="2000" dirty="0" smtClean="0"/>
              <a:t>que </a:t>
            </a:r>
            <a:r>
              <a:rPr lang="es-CO" sz="2000" dirty="0" smtClean="0"/>
              <a:t>existe </a:t>
            </a:r>
            <a:r>
              <a:rPr lang="es-CO" sz="2000" dirty="0"/>
              <a:t>una entidad </a:t>
            </a:r>
            <a:r>
              <a:rPr lang="es-CO" sz="2000" i="1" dirty="0"/>
              <a:t>director</a:t>
            </a:r>
            <a:r>
              <a:rPr lang="es-CO" sz="2000" dirty="0"/>
              <a:t>.</a:t>
            </a: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58" y="3212976"/>
            <a:ext cx="631148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20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Características del Modelo E-R Extendido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73" y="1634116"/>
            <a:ext cx="510725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738313"/>
            <a:ext cx="442912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3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Características del Modelo E-R Extendido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117" y="1787959"/>
            <a:ext cx="4617766" cy="35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1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Notaciones E-R Alternativas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22" y="1556792"/>
            <a:ext cx="7064156" cy="429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909763"/>
            <a:ext cx="54387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54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Notaciones E-R Alternativas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49" y="1373237"/>
            <a:ext cx="7359501" cy="41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2286000"/>
            <a:ext cx="56673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1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Notaciones E-R Alternativas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38" y="2060848"/>
            <a:ext cx="7653723" cy="308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0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Conjunto de Entidades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 smtClean="0"/>
              <a:t>Las </a:t>
            </a:r>
            <a:r>
              <a:rPr lang="es-CO" sz="1900" b="1" dirty="0" smtClean="0"/>
              <a:t>entidades</a:t>
            </a:r>
            <a:r>
              <a:rPr lang="es-CO" sz="1900" dirty="0" smtClean="0"/>
              <a:t> se representa por medio de un conjunto de </a:t>
            </a:r>
            <a:r>
              <a:rPr lang="es-CO" sz="1900" b="1" dirty="0" smtClean="0"/>
              <a:t>atributos</a:t>
            </a:r>
            <a:r>
              <a:rPr lang="es-CO" sz="1900" dirty="0" smtClean="0"/>
              <a:t>.</a:t>
            </a:r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r>
              <a:rPr lang="es-CO" sz="1900" dirty="0" smtClean="0"/>
              <a:t>Los </a:t>
            </a:r>
            <a:r>
              <a:rPr lang="es-CO" sz="1900" b="1" dirty="0" smtClean="0"/>
              <a:t>atributos </a:t>
            </a:r>
            <a:r>
              <a:rPr lang="es-CO" sz="1900" dirty="0" smtClean="0"/>
              <a:t>describe las propiedades de cada elemento del conjunto de entidades.</a:t>
            </a:r>
          </a:p>
          <a:p>
            <a:pPr marL="0" indent="0" algn="just">
              <a:buNone/>
            </a:pPr>
            <a:endParaRPr lang="es-CO" sz="1900" b="1" dirty="0"/>
          </a:p>
          <a:p>
            <a:pPr marL="0" indent="0" algn="just">
              <a:buNone/>
            </a:pPr>
            <a:r>
              <a:rPr lang="es-CO" sz="1900" dirty="0" smtClean="0"/>
              <a:t>Los</a:t>
            </a:r>
            <a:r>
              <a:rPr lang="es-CO" sz="1900" b="1" dirty="0" smtClean="0"/>
              <a:t> atributos </a:t>
            </a:r>
            <a:r>
              <a:rPr lang="es-CO" sz="1900" dirty="0" smtClean="0"/>
              <a:t>puede ser diferentes para cada elemento.</a:t>
            </a:r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r>
              <a:rPr lang="es-CO" sz="1900" dirty="0" smtClean="0"/>
              <a:t>A cada </a:t>
            </a:r>
            <a:r>
              <a:rPr lang="es-CO" sz="1900" b="1" dirty="0" smtClean="0"/>
              <a:t>atributo</a:t>
            </a:r>
            <a:r>
              <a:rPr lang="es-CO" sz="1900" dirty="0" smtClean="0"/>
              <a:t> de la entidad se le asigna un </a:t>
            </a:r>
            <a:r>
              <a:rPr lang="es-CO" sz="1900" b="1" dirty="0" smtClean="0"/>
              <a:t>valor</a:t>
            </a:r>
            <a:r>
              <a:rPr lang="es-CO" sz="1900" dirty="0" smtClean="0"/>
              <a:t>.</a:t>
            </a:r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r>
              <a:rPr lang="es-CO" sz="1900" dirty="0" smtClean="0"/>
              <a:t>Los </a:t>
            </a:r>
            <a:r>
              <a:rPr lang="es-CO" sz="1900" b="1" dirty="0" smtClean="0"/>
              <a:t>atributos </a:t>
            </a:r>
            <a:r>
              <a:rPr lang="es-CO" sz="1900" dirty="0" smtClean="0"/>
              <a:t>tiene un dominio, el cual es el conjunto</a:t>
            </a:r>
          </a:p>
          <a:p>
            <a:pPr marL="0" indent="0" algn="just">
              <a:buNone/>
            </a:pPr>
            <a:r>
              <a:rPr lang="es-CO" sz="1900" dirty="0"/>
              <a:t>d</a:t>
            </a:r>
            <a:r>
              <a:rPr lang="es-CO" sz="1900" dirty="0" smtClean="0"/>
              <a:t>e datos que se pueden asignar a un atributo.</a:t>
            </a:r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r>
              <a:rPr lang="es-CO" sz="1900" dirty="0" smtClean="0"/>
              <a:t>Cada entidad de puede describir como un conjunto de pares {(cedula,12345),(Nombre, Kim), (Dirección, Por ahí), (Celular, 555)}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95642"/>
              </p:ext>
            </p:extLst>
          </p:nvPr>
        </p:nvGraphicFramePr>
        <p:xfrm>
          <a:off x="6012160" y="2852936"/>
          <a:ext cx="2808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56"/>
                <a:gridCol w="140415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Cliente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Cedula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12345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Kim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Dirección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Por Ahí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Celular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5555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5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Diseño de un Esquema de Base de Datos E-R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 smtClean="0"/>
              <a:t>Decisiones que un diseñador de una base de datos debe tomar:</a:t>
            </a:r>
          </a:p>
          <a:p>
            <a:r>
              <a:rPr lang="es-ES" sz="2000" dirty="0"/>
              <a:t>Si se usa un atributo o un conjunto de </a:t>
            </a:r>
            <a:r>
              <a:rPr lang="es-ES" sz="2000" dirty="0" smtClean="0"/>
              <a:t>entidades </a:t>
            </a:r>
            <a:r>
              <a:rPr lang="es-CO" sz="2000" dirty="0" smtClean="0"/>
              <a:t>para </a:t>
            </a:r>
            <a:r>
              <a:rPr lang="es-CO" sz="2000" dirty="0"/>
              <a:t>representa un </a:t>
            </a:r>
            <a:r>
              <a:rPr lang="es-CO" sz="2000" dirty="0" smtClean="0"/>
              <a:t>objeto.</a:t>
            </a:r>
          </a:p>
          <a:p>
            <a:r>
              <a:rPr lang="es-ES" sz="2000" dirty="0"/>
              <a:t>Si un concepto del mundo real se expresa más </a:t>
            </a:r>
            <a:r>
              <a:rPr lang="es-ES" sz="2000" dirty="0" smtClean="0"/>
              <a:t>exactamente </a:t>
            </a:r>
            <a:r>
              <a:rPr lang="es-CO" sz="2000" dirty="0" smtClean="0"/>
              <a:t>mediante </a:t>
            </a:r>
            <a:r>
              <a:rPr lang="es-CO" sz="2000" dirty="0"/>
              <a:t>un conjunto de entidades o </a:t>
            </a:r>
            <a:r>
              <a:rPr lang="es-CO" sz="2000" dirty="0" smtClean="0"/>
              <a:t>mediante un </a:t>
            </a:r>
            <a:r>
              <a:rPr lang="es-CO" sz="2000" dirty="0"/>
              <a:t>conjunto de </a:t>
            </a:r>
            <a:r>
              <a:rPr lang="es-CO" sz="2000" dirty="0" smtClean="0"/>
              <a:t>relaciones.</a:t>
            </a:r>
          </a:p>
          <a:p>
            <a:r>
              <a:rPr lang="es-ES" sz="2000" dirty="0"/>
              <a:t>Si se usa una relación ternaria o un par de </a:t>
            </a:r>
            <a:r>
              <a:rPr lang="es-ES" sz="2000" dirty="0" smtClean="0"/>
              <a:t>relaciones </a:t>
            </a:r>
            <a:r>
              <a:rPr lang="es-CO" sz="2000" dirty="0" smtClean="0"/>
              <a:t>binaras.</a:t>
            </a:r>
          </a:p>
          <a:p>
            <a:r>
              <a:rPr lang="es-ES" sz="2000" dirty="0"/>
              <a:t>Si se usa un conjunto de entidades fuertes o </a:t>
            </a:r>
            <a:r>
              <a:rPr lang="es-ES" sz="2000" dirty="0" smtClean="0"/>
              <a:t>débiles.</a:t>
            </a:r>
          </a:p>
          <a:p>
            <a:r>
              <a:rPr lang="es-ES" sz="2000" dirty="0"/>
              <a:t>Si el uso de la generalización </a:t>
            </a:r>
            <a:r>
              <a:rPr lang="es-ES" sz="2000" dirty="0" smtClean="0"/>
              <a:t>o especialización es </a:t>
            </a:r>
            <a:r>
              <a:rPr lang="es-CO" sz="2000" dirty="0" smtClean="0"/>
              <a:t>apropiado.</a:t>
            </a:r>
          </a:p>
          <a:p>
            <a:r>
              <a:rPr lang="es-ES" sz="2000" dirty="0"/>
              <a:t>Si el uso de la agregación </a:t>
            </a:r>
            <a:r>
              <a:rPr lang="es-ES" sz="2000" dirty="0" smtClean="0"/>
              <a:t>es apropiado.</a:t>
            </a: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38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Fases de Diseño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4752529"/>
          </a:xfrm>
        </p:spPr>
        <p:txBody>
          <a:bodyPr>
            <a:noAutofit/>
          </a:bodyPr>
          <a:lstStyle/>
          <a:p>
            <a:pPr algn="just"/>
            <a:r>
              <a:rPr lang="es-ES" sz="2000" dirty="0"/>
              <a:t>La fase inicial del diseño de </a:t>
            </a:r>
            <a:r>
              <a:rPr lang="es-ES" sz="2000" dirty="0" smtClean="0"/>
              <a:t>bases de datos es </a:t>
            </a:r>
            <a:r>
              <a:rPr lang="es-ES" sz="2000" dirty="0"/>
              <a:t>caracterizar completamente </a:t>
            </a:r>
            <a:r>
              <a:rPr lang="es-ES" sz="2000" dirty="0" smtClean="0"/>
              <a:t>las necesidades </a:t>
            </a:r>
            <a:r>
              <a:rPr lang="es-ES" sz="2000" dirty="0"/>
              <a:t>de datos esperadas por los usuarios de </a:t>
            </a:r>
            <a:r>
              <a:rPr lang="es-ES" sz="2000" dirty="0" smtClean="0"/>
              <a:t>la base </a:t>
            </a:r>
            <a:r>
              <a:rPr lang="es-ES" sz="2000" dirty="0"/>
              <a:t>de datos. El resultado de esta fase es una </a:t>
            </a:r>
            <a:r>
              <a:rPr lang="es-ES" sz="2000" i="1" dirty="0" smtClean="0"/>
              <a:t>especificación </a:t>
            </a:r>
            <a:r>
              <a:rPr lang="es-CO" sz="2000" i="1" dirty="0" smtClean="0"/>
              <a:t>de </a:t>
            </a:r>
            <a:r>
              <a:rPr lang="es-CO" sz="2000" i="1" dirty="0"/>
              <a:t>requisitos del usuario</a:t>
            </a:r>
            <a:r>
              <a:rPr lang="es-CO" sz="2000" dirty="0" smtClean="0"/>
              <a:t>.</a:t>
            </a:r>
          </a:p>
          <a:p>
            <a:pPr algn="just"/>
            <a:r>
              <a:rPr lang="es-CO" sz="2000" dirty="0" smtClean="0"/>
              <a:t>Luego con esos requisitos el diseñador deberá traducirlo a un modelo conceptual de la base de datos. </a:t>
            </a:r>
          </a:p>
          <a:p>
            <a:pPr algn="just"/>
            <a:r>
              <a:rPr lang="es-CO" sz="2000" dirty="0" smtClean="0"/>
              <a:t>Si el modelo conceptual es lo suficientemente desarrollado también indicara los requisitos funcionales de la empresa.</a:t>
            </a:r>
          </a:p>
          <a:p>
            <a:pPr algn="just"/>
            <a:r>
              <a:rPr lang="es-CO" sz="2000" dirty="0" smtClean="0"/>
              <a:t>Luego se debe trasladar el modelo conceptual a una implementación. Este proceso consta de dos partes:</a:t>
            </a:r>
          </a:p>
          <a:p>
            <a:pPr lvl="1" algn="just"/>
            <a:r>
              <a:rPr lang="es-CO" sz="1500" b="1" dirty="0"/>
              <a:t>Fase de diseño </a:t>
            </a:r>
            <a:r>
              <a:rPr lang="es-CO" sz="1500" b="1" dirty="0" smtClean="0"/>
              <a:t>lógico: </a:t>
            </a:r>
          </a:p>
          <a:p>
            <a:pPr lvl="1" algn="just"/>
            <a:r>
              <a:rPr lang="es-CO" sz="1500" b="1" dirty="0" smtClean="0"/>
              <a:t>Fase de diseño físico: </a:t>
            </a:r>
            <a:r>
              <a:rPr lang="es-ES" sz="1500" dirty="0"/>
              <a:t>en la que se especifican </a:t>
            </a:r>
            <a:r>
              <a:rPr lang="es-ES" sz="1500" dirty="0" smtClean="0"/>
              <a:t>las características </a:t>
            </a:r>
            <a:r>
              <a:rPr lang="es-ES" sz="1500" dirty="0"/>
              <a:t>físicas de la base de </a:t>
            </a:r>
            <a:r>
              <a:rPr lang="es-ES" sz="1500" dirty="0" smtClean="0"/>
              <a:t>datos.</a:t>
            </a:r>
          </a:p>
          <a:p>
            <a:pPr lvl="1" algn="just"/>
            <a:endParaRPr lang="es-CO" sz="15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Ejercicios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4752529"/>
          </a:xfrm>
        </p:spPr>
        <p:txBody>
          <a:bodyPr>
            <a:noAutofit/>
          </a:bodyPr>
          <a:lstStyle/>
          <a:p>
            <a:pPr lvl="1" algn="just"/>
            <a:r>
              <a:rPr lang="es-ES" sz="1900" dirty="0"/>
              <a:t>Constrúyase un diagrama E-R para una compañía </a:t>
            </a:r>
            <a:r>
              <a:rPr lang="es-ES" sz="1900" dirty="0" smtClean="0"/>
              <a:t>de seguros </a:t>
            </a:r>
            <a:r>
              <a:rPr lang="es-ES" sz="1900" dirty="0"/>
              <a:t>de coches cuyos clientes poseen uno o </a:t>
            </a:r>
            <a:r>
              <a:rPr lang="es-ES" sz="1900" dirty="0" smtClean="0"/>
              <a:t>más coches</a:t>
            </a:r>
            <a:r>
              <a:rPr lang="es-ES" sz="1900" dirty="0"/>
              <a:t>. Cada coche tiene asociado un número de cero </a:t>
            </a:r>
            <a:r>
              <a:rPr lang="es-ES" sz="1900" dirty="0" smtClean="0"/>
              <a:t>a cualquier </a:t>
            </a:r>
            <a:r>
              <a:rPr lang="es-ES" sz="1900" dirty="0"/>
              <a:t>valor que almacena el número de accidentes</a:t>
            </a:r>
            <a:r>
              <a:rPr lang="es-ES" sz="1900" dirty="0" smtClean="0"/>
              <a:t>.</a:t>
            </a:r>
          </a:p>
          <a:p>
            <a:pPr lvl="1" algn="just"/>
            <a:r>
              <a:rPr lang="es-ES" sz="1900" dirty="0"/>
              <a:t>Constrúyase un diagrama E-R para un hospital con </a:t>
            </a:r>
            <a:r>
              <a:rPr lang="es-ES" sz="1900" dirty="0" smtClean="0"/>
              <a:t>un conjunto </a:t>
            </a:r>
            <a:r>
              <a:rPr lang="es-ES" sz="1900" dirty="0"/>
              <a:t>de pacientes y un conjunto de médicos. </a:t>
            </a:r>
            <a:r>
              <a:rPr lang="es-ES" sz="1900" dirty="0" smtClean="0"/>
              <a:t>Asóciese con </a:t>
            </a:r>
            <a:r>
              <a:rPr lang="es-ES" sz="1900" dirty="0"/>
              <a:t>cada paciente un registro de las diferentes </a:t>
            </a:r>
            <a:r>
              <a:rPr lang="es-ES" sz="1900" dirty="0" smtClean="0"/>
              <a:t>pruebas y </a:t>
            </a:r>
            <a:r>
              <a:rPr lang="es-ES" sz="1900" dirty="0"/>
              <a:t>exámenes realizados</a:t>
            </a:r>
            <a:r>
              <a:rPr lang="es-ES" sz="1900" dirty="0" smtClean="0"/>
              <a:t>.</a:t>
            </a:r>
          </a:p>
          <a:p>
            <a:pPr lvl="1" algn="just"/>
            <a:r>
              <a:rPr lang="es-ES" sz="1900" dirty="0"/>
              <a:t>Diséñese un diagrama E-R para almacenar los </a:t>
            </a:r>
            <a:r>
              <a:rPr lang="es-ES" sz="1900" dirty="0" smtClean="0"/>
              <a:t>logros de </a:t>
            </a:r>
            <a:r>
              <a:rPr lang="es-ES" sz="1900" dirty="0"/>
              <a:t>su equipo deportivo favorito. Se deberían </a:t>
            </a:r>
            <a:r>
              <a:rPr lang="es-ES" sz="1900" dirty="0" smtClean="0"/>
              <a:t>almacenar los </a:t>
            </a:r>
            <a:r>
              <a:rPr lang="es-ES" sz="1900" dirty="0"/>
              <a:t>partidos jugados, los resultados de cada </a:t>
            </a:r>
            <a:r>
              <a:rPr lang="es-ES" sz="1900" dirty="0" smtClean="0"/>
              <a:t>partido, los </a:t>
            </a:r>
            <a:r>
              <a:rPr lang="es-ES" sz="1900" dirty="0"/>
              <a:t>jugadores de cada partido y las estadísticas </a:t>
            </a:r>
            <a:r>
              <a:rPr lang="es-ES" sz="1900" dirty="0" smtClean="0"/>
              <a:t>individuales de </a:t>
            </a:r>
            <a:r>
              <a:rPr lang="es-ES" sz="1900" dirty="0"/>
              <a:t>cada jugador para cada partido. </a:t>
            </a:r>
            <a:r>
              <a:rPr lang="es-ES" sz="1900" dirty="0" smtClean="0"/>
              <a:t>Las estadísticas </a:t>
            </a:r>
            <a:r>
              <a:rPr lang="es-ES" sz="1900" dirty="0"/>
              <a:t>de resumen se deberían modelar como </a:t>
            </a:r>
            <a:r>
              <a:rPr lang="es-ES" sz="1900" dirty="0" smtClean="0"/>
              <a:t>atributos derivados</a:t>
            </a:r>
            <a:r>
              <a:rPr lang="es-ES" sz="1900" dirty="0"/>
              <a:t>.</a:t>
            </a: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90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Taller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4752529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s-CO" sz="1900" dirty="0" smtClean="0"/>
              <a:t>A su proyecto final aplicarle las fase de diseño:</a:t>
            </a:r>
          </a:p>
          <a:p>
            <a:pPr lvl="1" algn="just"/>
            <a:r>
              <a:rPr lang="es-CO" sz="1900" b="1" dirty="0" smtClean="0"/>
              <a:t>Los requisitos de usuario: </a:t>
            </a:r>
            <a:r>
              <a:rPr lang="es-CO" sz="1900" dirty="0" smtClean="0"/>
              <a:t>Realizar una descripción detallada de todos los requisitos de usuario.</a:t>
            </a:r>
          </a:p>
          <a:p>
            <a:pPr lvl="1" algn="just"/>
            <a:r>
              <a:rPr lang="es-CO" sz="1900" b="1" dirty="0" smtClean="0"/>
              <a:t>Descripción del conjunto de entidades.</a:t>
            </a:r>
          </a:p>
          <a:p>
            <a:pPr lvl="1" algn="just"/>
            <a:r>
              <a:rPr lang="es-CO" sz="1900" b="1" dirty="0" smtClean="0"/>
              <a:t>Descripción del conjunto de relaciones.</a:t>
            </a:r>
          </a:p>
          <a:p>
            <a:pPr lvl="1" algn="just"/>
            <a:r>
              <a:rPr lang="es-CO" sz="1900" b="1" dirty="0" smtClean="0"/>
              <a:t>Diagrama E-R.</a:t>
            </a:r>
          </a:p>
          <a:p>
            <a:pPr lvl="1" algn="just"/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53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Ejemplo de </a:t>
            </a:r>
            <a:r>
              <a:rPr lang="es-CO" dirty="0"/>
              <a:t>l</a:t>
            </a:r>
            <a:r>
              <a:rPr lang="es-CO" dirty="0" smtClean="0"/>
              <a:t>a Fase Inicial para </a:t>
            </a:r>
            <a:r>
              <a:rPr lang="es-CO" dirty="0"/>
              <a:t>e</a:t>
            </a:r>
            <a:r>
              <a:rPr lang="es-CO" dirty="0" smtClean="0"/>
              <a:t>l Diseño de Bases de Datos</a:t>
            </a:r>
            <a:endParaRPr lang="es-CO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sz="2200" b="1" dirty="0" smtClean="0"/>
              <a:t>Enunciado:</a:t>
            </a:r>
          </a:p>
          <a:p>
            <a:pPr lvl="0" algn="just"/>
            <a:r>
              <a:rPr lang="es-CO" sz="2200" dirty="0"/>
              <a:t>El departamento de formación de una empresa desea construir una base de datos para planificar y gestionar la formación de sus empleados. </a:t>
            </a:r>
          </a:p>
          <a:p>
            <a:pPr algn="just"/>
            <a:r>
              <a:rPr lang="es-CO" sz="2200" dirty="0"/>
              <a:t>La empresa organiza cursos internos de formación de los que se desea conoce el código de curso, el nombre, un descripción, el número de horas de duración y el coste del curso.</a:t>
            </a:r>
          </a:p>
          <a:p>
            <a:pPr algn="just"/>
            <a:r>
              <a:rPr lang="es-CO" sz="2200" dirty="0"/>
              <a:t>Un curso puede tener como prerrequisito haber realizado otros precisamente y a su vez la realización de un curso puede ser prerrequisito de otros. Un curso que es un prerrequisito de otro puede serlo de forma obligatoria o solo recomendable.</a:t>
            </a:r>
          </a:p>
          <a:p>
            <a:pPr algn="just"/>
            <a:r>
              <a:rPr lang="es-CO" sz="2200" dirty="0"/>
              <a:t>Un mismo curso tiene diferentes ediciones, es decir, se imparte en diferentes lugares, fechas y con diferentes horarios (intensivo, de mañana o de tarde). En una misma fecha de inicio solo puede impartirse una edición de un curso.</a:t>
            </a:r>
          </a:p>
          <a:p>
            <a:pPr marL="0" indent="0">
              <a:buNone/>
            </a:pPr>
            <a:endParaRPr lang="es-CO" sz="1900" b="1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7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Ejemplo de </a:t>
            </a:r>
            <a:r>
              <a:rPr lang="es-CO" dirty="0"/>
              <a:t>l</a:t>
            </a:r>
            <a:r>
              <a:rPr lang="es-CO" dirty="0" smtClean="0"/>
              <a:t>a Fase Inicial para </a:t>
            </a:r>
            <a:r>
              <a:rPr lang="es-CO" dirty="0"/>
              <a:t>e</a:t>
            </a:r>
            <a:r>
              <a:rPr lang="es-CO" dirty="0" smtClean="0"/>
              <a:t>l Diseño de Bases de Datos</a:t>
            </a:r>
            <a:endParaRPr lang="es-CO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1900" b="1" dirty="0" smtClean="0"/>
              <a:t>Enunciado:</a:t>
            </a:r>
          </a:p>
          <a:p>
            <a:pPr algn="just"/>
            <a:r>
              <a:rPr lang="es-CO" sz="1900" dirty="0" smtClean="0"/>
              <a:t>Los </a:t>
            </a:r>
            <a:r>
              <a:rPr lang="es-CO" sz="1900" dirty="0"/>
              <a:t>cursos se imparten por personal de la propia empresa.</a:t>
            </a:r>
          </a:p>
          <a:p>
            <a:pPr algn="just"/>
            <a:r>
              <a:rPr lang="es-CO" sz="1900" dirty="0" smtClean="0"/>
              <a:t>De los empleados se desea almacenar su condigo de empleado, nombre y apellidos, dirección, teléfono, NIF (Numero de identificación Fiscal), fecha de nacimiento nacionalidad, sexo, firma y salario, así como si está o no capacitado para impartir cursos.</a:t>
            </a:r>
          </a:p>
          <a:p>
            <a:pPr algn="just"/>
            <a:r>
              <a:rPr lang="es-CO" sz="1900" dirty="0" smtClean="0"/>
              <a:t>Un mismo empleado puede ser docente en una edición de un curso y alumno en otra edición. Pero nunca puede ser ambas cosas a la vez (en una misma edición de curso o lo imparte o lo recibe).</a:t>
            </a:r>
          </a:p>
          <a:p>
            <a:pPr marL="0" indent="0">
              <a:buNone/>
            </a:pPr>
            <a:endParaRPr lang="es-CO" sz="1900" b="1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5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Ejemplo de </a:t>
            </a:r>
            <a:r>
              <a:rPr lang="es-CO" dirty="0"/>
              <a:t>l</a:t>
            </a:r>
            <a:r>
              <a:rPr lang="es-CO" dirty="0" smtClean="0"/>
              <a:t>a Fase Inicial para </a:t>
            </a:r>
            <a:r>
              <a:rPr lang="es-CO" dirty="0"/>
              <a:t>e</a:t>
            </a:r>
            <a:r>
              <a:rPr lang="es-CO" dirty="0" smtClean="0"/>
              <a:t>l Diseño de Bases de Datos</a:t>
            </a:r>
            <a:endParaRPr lang="es-CO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1900" b="1" dirty="0" smtClean="0"/>
              <a:t>Parte 1:</a:t>
            </a:r>
          </a:p>
          <a:p>
            <a:pPr algn="just"/>
            <a:r>
              <a:rPr lang="es-CO" sz="2000" dirty="0"/>
              <a:t>La empresa organiza cursos internos de formación de los que se desea conoce el código de curso, el nombre, un descripción, el número de horas de duración y el coste del curso.</a:t>
            </a:r>
          </a:p>
          <a:p>
            <a:pPr marL="0" indent="0">
              <a:buNone/>
            </a:pPr>
            <a:endParaRPr lang="es-CO" sz="1900" b="1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3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Ejemplo de </a:t>
            </a:r>
            <a:r>
              <a:rPr lang="es-CO" dirty="0"/>
              <a:t>l</a:t>
            </a:r>
            <a:r>
              <a:rPr lang="es-CO" dirty="0" smtClean="0"/>
              <a:t>a Fase Inicial para </a:t>
            </a:r>
            <a:r>
              <a:rPr lang="es-CO" dirty="0"/>
              <a:t>e</a:t>
            </a:r>
            <a:r>
              <a:rPr lang="es-CO" dirty="0" smtClean="0"/>
              <a:t>l Diseño de Bases de Datos</a:t>
            </a:r>
            <a:endParaRPr lang="es-CO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1900" b="1" dirty="0" smtClean="0"/>
              <a:t>Parte 2:</a:t>
            </a:r>
          </a:p>
          <a:p>
            <a:pPr algn="just"/>
            <a:r>
              <a:rPr lang="es-CO" sz="1900" dirty="0"/>
              <a:t>Un curso puede tener como prerrequisito haber realizado otros precisamente y a su vez la realización de un curso puede ser prerrequisito de otros. Un curso que es un prerrequisito de otro puede serlo de forma obligatoria o solo recomendable.</a:t>
            </a:r>
            <a:endParaRPr lang="es-CO" sz="1900" b="1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4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Ejemplo de </a:t>
            </a:r>
            <a:r>
              <a:rPr lang="es-CO" dirty="0"/>
              <a:t>l</a:t>
            </a:r>
            <a:r>
              <a:rPr lang="es-CO" dirty="0" smtClean="0"/>
              <a:t>a Fase Inicial para </a:t>
            </a:r>
            <a:r>
              <a:rPr lang="es-CO" dirty="0"/>
              <a:t>e</a:t>
            </a:r>
            <a:r>
              <a:rPr lang="es-CO" dirty="0" smtClean="0"/>
              <a:t>l Diseño de Bases de Datos</a:t>
            </a:r>
            <a:endParaRPr lang="es-CO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1900" b="1" dirty="0" smtClean="0"/>
              <a:t>Parte 3:</a:t>
            </a:r>
          </a:p>
          <a:p>
            <a:pPr algn="just"/>
            <a:r>
              <a:rPr lang="es-CO" sz="1900" dirty="0"/>
              <a:t>Un mismo curso tiene diferentes ediciones, es decir, se imparte en diferentes lugares, fechas y con diferentes horarios (intensivo, de mañana o de tarde). En una misma fecha de inicio solo puede impartirse una edición de un curso.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2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Ejemplo de </a:t>
            </a:r>
            <a:r>
              <a:rPr lang="es-CO" dirty="0"/>
              <a:t>l</a:t>
            </a:r>
            <a:r>
              <a:rPr lang="es-CO" dirty="0" smtClean="0"/>
              <a:t>a Fase Inicial para </a:t>
            </a:r>
            <a:r>
              <a:rPr lang="es-CO" dirty="0"/>
              <a:t>e</a:t>
            </a:r>
            <a:r>
              <a:rPr lang="es-CO" dirty="0" smtClean="0"/>
              <a:t>l Diseño de Bases de Datos</a:t>
            </a:r>
            <a:endParaRPr lang="es-CO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1900" b="1" dirty="0" smtClean="0"/>
              <a:t>Parte 4:</a:t>
            </a:r>
          </a:p>
          <a:p>
            <a:pPr algn="just"/>
            <a:r>
              <a:rPr lang="es-CO" sz="1900" dirty="0"/>
              <a:t>Los cursos se imparten por personal de la propia empresa.</a:t>
            </a:r>
          </a:p>
          <a:p>
            <a:pPr algn="just"/>
            <a:r>
              <a:rPr lang="es-CO" sz="1900" dirty="0"/>
              <a:t>De los empleados se desea almacenar su condigo de empleado, nombre y apellidos, dirección, teléfono, NIF (Numero de identificación Fiscal), fecha de nacimiento nacionalidad, sexo, firma y salario, así como si está o no capacitado para impartir cursos.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6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Conjunto de Entidades</a:t>
            </a:r>
            <a:endParaRPr lang="es-CO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96" y="1628800"/>
            <a:ext cx="7808408" cy="381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4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Ejemplo de </a:t>
            </a:r>
            <a:r>
              <a:rPr lang="es-CO" dirty="0"/>
              <a:t>l</a:t>
            </a:r>
            <a:r>
              <a:rPr lang="es-CO" dirty="0" smtClean="0"/>
              <a:t>a Fase Inicial para </a:t>
            </a:r>
            <a:r>
              <a:rPr lang="es-CO" dirty="0"/>
              <a:t>e</a:t>
            </a:r>
            <a:r>
              <a:rPr lang="es-CO" dirty="0" smtClean="0"/>
              <a:t>l Diseño de Bases de Datos</a:t>
            </a:r>
            <a:endParaRPr lang="es-CO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1900" b="1" dirty="0" smtClean="0"/>
              <a:t>Parte 5:</a:t>
            </a:r>
          </a:p>
          <a:p>
            <a:pPr algn="just"/>
            <a:r>
              <a:rPr lang="es-CO" sz="1900" dirty="0"/>
              <a:t>Un mismo empleado puede ser docente en una edición de un curso y alumno en otra edición. Pero nunca puede ser ambas cosas a la vez (en una misma edición de curso o lo imparte o lo recibe).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7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Reducción de un Esquema E-R a Tablas </a:t>
            </a:r>
            <a:endParaRPr lang="es-CO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 smtClean="0"/>
              <a:t>Un modelo entidad relación se puede representar por medio de un conjunto de tablas.</a:t>
            </a:r>
          </a:p>
          <a:p>
            <a:pPr marL="0" indent="0" algn="just">
              <a:buNone/>
            </a:pPr>
            <a:r>
              <a:rPr lang="es-CO" sz="1900" dirty="0" smtClean="0"/>
              <a:t>Para cada conjunto de entidades y cada conjunto de relaciones hay una única tabla que se le asigna un nombre (normalmente el nombre del conjunto de entidades o del conjunto de relaciones).</a:t>
            </a:r>
          </a:p>
          <a:p>
            <a:pPr marL="0" indent="0" algn="just">
              <a:buNone/>
            </a:pPr>
            <a:r>
              <a:rPr lang="es-CO" sz="1900" dirty="0"/>
              <a:t>Cada tabla tiene varias </a:t>
            </a:r>
            <a:r>
              <a:rPr lang="es-CO" sz="1900" dirty="0" smtClean="0"/>
              <a:t>columnas, cada </a:t>
            </a:r>
            <a:r>
              <a:rPr lang="es-CO" sz="1900" dirty="0"/>
              <a:t>una de las cuales tiene un nombre único</a:t>
            </a:r>
            <a:r>
              <a:rPr lang="es-CO" sz="1900" dirty="0" smtClean="0"/>
              <a:t>.</a:t>
            </a:r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r>
              <a:rPr lang="es-CO" sz="1900" dirty="0"/>
              <a:t>Nota: </a:t>
            </a:r>
            <a:r>
              <a:rPr lang="es-CO" sz="1900" dirty="0" smtClean="0"/>
              <a:t>Existen </a:t>
            </a:r>
            <a:r>
              <a:rPr lang="es-CO" sz="1900" dirty="0"/>
              <a:t>diferencias </a:t>
            </a:r>
            <a:r>
              <a:rPr lang="es-CO" sz="1900" dirty="0" smtClean="0"/>
              <a:t>importantes entre </a:t>
            </a:r>
            <a:r>
              <a:rPr lang="es-CO" sz="1900" dirty="0"/>
              <a:t>una relación y una tabla, una relación se </a:t>
            </a:r>
            <a:r>
              <a:rPr lang="es-CO" sz="1900" dirty="0" smtClean="0"/>
              <a:t>puede considerar </a:t>
            </a:r>
            <a:r>
              <a:rPr lang="es-CO" sz="1900" dirty="0"/>
              <a:t>informalmente como una tabla de valores.</a:t>
            </a:r>
            <a:endParaRPr lang="es-CO" sz="1900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6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Representación tabular de </a:t>
            </a:r>
            <a:r>
              <a:rPr lang="es-CO" dirty="0" smtClean="0"/>
              <a:t>los conjuntos de </a:t>
            </a:r>
            <a:r>
              <a:rPr lang="es-CO" dirty="0"/>
              <a:t>entidades fuertes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/>
              <a:t>Sea E un conjunto de entidades fuertes con los </a:t>
            </a:r>
            <a:r>
              <a:rPr lang="es-CO" sz="1900" dirty="0" smtClean="0"/>
              <a:t>atributos descriptivos </a:t>
            </a:r>
            <a:r>
              <a:rPr lang="es-CO" sz="1900" dirty="0"/>
              <a:t>a1, a2,…,</a:t>
            </a:r>
            <a:r>
              <a:rPr lang="es-CO" sz="1900" dirty="0" err="1"/>
              <a:t>an</a:t>
            </a:r>
            <a:r>
              <a:rPr lang="es-CO" sz="1900" dirty="0"/>
              <a:t>. Esta entidad se </a:t>
            </a:r>
            <a:r>
              <a:rPr lang="es-CO" sz="1900" dirty="0" smtClean="0"/>
              <a:t>representa mediante </a:t>
            </a:r>
            <a:r>
              <a:rPr lang="es-CO" sz="1900" dirty="0"/>
              <a:t>una tabla llamada E con n columnas </a:t>
            </a:r>
            <a:r>
              <a:rPr lang="es-CO" sz="1900" dirty="0" smtClean="0"/>
              <a:t>distintas, cada </a:t>
            </a:r>
            <a:r>
              <a:rPr lang="es-CO" sz="1900" dirty="0"/>
              <a:t>una de las cuales corresponde a uno de </a:t>
            </a:r>
            <a:r>
              <a:rPr lang="es-CO" sz="1900" dirty="0" smtClean="0"/>
              <a:t>los atributos </a:t>
            </a:r>
            <a:r>
              <a:rPr lang="es-CO" sz="1900" dirty="0"/>
              <a:t>de E. Cada fila de la tabla corresponde a </a:t>
            </a:r>
            <a:r>
              <a:rPr lang="es-CO" sz="1900" dirty="0" smtClean="0"/>
              <a:t>una entidad </a:t>
            </a:r>
            <a:r>
              <a:rPr lang="es-CO" sz="1900" dirty="0"/>
              <a:t>del conjunto de entidades E.</a:t>
            </a:r>
            <a:endParaRPr lang="es-CO" sz="1900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236" y="3285607"/>
            <a:ext cx="3029527" cy="2231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8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Representación tabular de los </a:t>
            </a:r>
            <a:r>
              <a:rPr lang="es-CO" dirty="0" smtClean="0"/>
              <a:t>conjuntos de </a:t>
            </a:r>
            <a:r>
              <a:rPr lang="es-CO" dirty="0"/>
              <a:t>entidades débiles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/>
              <a:t>Sea A un conjunto de entidades débiles con los </a:t>
            </a:r>
            <a:r>
              <a:rPr lang="es-CO" sz="1900" dirty="0" smtClean="0"/>
              <a:t>atributos a1, a2,…,am. Sea B el conjunto de entidades fuertes del que A depende. Sea la clave primaria de B el conjunto de </a:t>
            </a:r>
            <a:r>
              <a:rPr lang="es-CO" sz="1900" dirty="0"/>
              <a:t>atributos b1, b2,…,</a:t>
            </a:r>
            <a:r>
              <a:rPr lang="es-CO" sz="1900" dirty="0" err="1"/>
              <a:t>bn</a:t>
            </a:r>
            <a:r>
              <a:rPr lang="es-CO" sz="1900" dirty="0"/>
              <a:t>. Se representa el </a:t>
            </a:r>
            <a:r>
              <a:rPr lang="es-CO" sz="1900" dirty="0" smtClean="0"/>
              <a:t>conjunto de </a:t>
            </a:r>
            <a:r>
              <a:rPr lang="es-CO" sz="1900" dirty="0"/>
              <a:t>entidades A mediante una tabla llamada A con </a:t>
            </a:r>
            <a:r>
              <a:rPr lang="es-CO" sz="1900" dirty="0" smtClean="0"/>
              <a:t>una columna </a:t>
            </a:r>
            <a:r>
              <a:rPr lang="es-CO" sz="1900" dirty="0"/>
              <a:t>por cada uno de los atributos del conjunto</a:t>
            </a:r>
            <a:r>
              <a:rPr lang="es-CO" sz="1900" dirty="0" smtClean="0"/>
              <a:t>:</a:t>
            </a:r>
          </a:p>
          <a:p>
            <a:pPr marL="0" indent="0" algn="just">
              <a:buNone/>
            </a:pPr>
            <a:endParaRPr lang="es-CO" sz="1900" dirty="0"/>
          </a:p>
          <a:p>
            <a:pPr marL="0" indent="0" algn="ctr">
              <a:buNone/>
            </a:pPr>
            <a:r>
              <a:rPr lang="es-CO" sz="2000" dirty="0"/>
              <a:t>{</a:t>
            </a:r>
            <a:r>
              <a:rPr lang="es-CO" sz="2000" i="1" dirty="0"/>
              <a:t>a</a:t>
            </a:r>
            <a:r>
              <a:rPr lang="es-CO" sz="2000" dirty="0"/>
              <a:t>1</a:t>
            </a:r>
            <a:r>
              <a:rPr lang="es-CO" sz="2000" i="1" dirty="0"/>
              <a:t>, a</a:t>
            </a:r>
            <a:r>
              <a:rPr lang="es-CO" sz="2000" dirty="0"/>
              <a:t>2</a:t>
            </a:r>
            <a:r>
              <a:rPr lang="es-CO" sz="2000" i="1" dirty="0"/>
              <a:t>,</a:t>
            </a:r>
            <a:r>
              <a:rPr lang="es-CO" sz="2000" dirty="0"/>
              <a:t>…</a:t>
            </a:r>
            <a:r>
              <a:rPr lang="es-CO" sz="2000" i="1" dirty="0"/>
              <a:t>,am</a:t>
            </a:r>
            <a:r>
              <a:rPr lang="es-CO" sz="2000" dirty="0"/>
              <a:t>} ∪ {</a:t>
            </a:r>
            <a:r>
              <a:rPr lang="es-CO" sz="2000" i="1" dirty="0"/>
              <a:t>b</a:t>
            </a:r>
            <a:r>
              <a:rPr lang="es-CO" sz="2000" dirty="0"/>
              <a:t>1</a:t>
            </a:r>
            <a:r>
              <a:rPr lang="es-CO" sz="2000" i="1" dirty="0"/>
              <a:t>, b</a:t>
            </a:r>
            <a:r>
              <a:rPr lang="es-CO" sz="2000" dirty="0"/>
              <a:t>2</a:t>
            </a:r>
            <a:r>
              <a:rPr lang="es-CO" sz="2000" i="1" dirty="0"/>
              <a:t>,</a:t>
            </a:r>
            <a:r>
              <a:rPr lang="es-CO" sz="2000" dirty="0"/>
              <a:t>…</a:t>
            </a:r>
            <a:r>
              <a:rPr lang="es-CO" sz="2000" i="1" dirty="0"/>
              <a:t>,</a:t>
            </a:r>
            <a:r>
              <a:rPr lang="es-CO" sz="2000" i="1" dirty="0" err="1"/>
              <a:t>bn</a:t>
            </a:r>
            <a:r>
              <a:rPr lang="es-CO" sz="2000" dirty="0" smtClean="0"/>
              <a:t>}</a:t>
            </a:r>
          </a:p>
          <a:p>
            <a:pPr marL="0" indent="0" algn="ctr">
              <a:buNone/>
            </a:pPr>
            <a:endParaRPr lang="es-CO" sz="2000" dirty="0"/>
          </a:p>
          <a:p>
            <a:pPr marL="0" indent="0" algn="ctr">
              <a:buNone/>
            </a:pPr>
            <a:endParaRPr lang="es-CO" sz="1900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6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Representación tabular de los </a:t>
            </a:r>
            <a:r>
              <a:rPr lang="es-CO" dirty="0" smtClean="0"/>
              <a:t>conjuntos de </a:t>
            </a:r>
            <a:r>
              <a:rPr lang="es-CO" dirty="0"/>
              <a:t>relaciones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/>
              <a:t>Sea R un conjunto de relaciones, sean a1, a2,…,am el </a:t>
            </a:r>
            <a:r>
              <a:rPr lang="es-CO" sz="1900" dirty="0" smtClean="0"/>
              <a:t>conjunto de </a:t>
            </a:r>
            <a:r>
              <a:rPr lang="es-CO" sz="1900" dirty="0"/>
              <a:t>atributos formados por la unión de las </a:t>
            </a:r>
            <a:r>
              <a:rPr lang="es-CO" sz="1900" dirty="0" smtClean="0"/>
              <a:t>claves primarias </a:t>
            </a:r>
            <a:r>
              <a:rPr lang="es-CO" sz="1900" dirty="0"/>
              <a:t>de cada uno de los conjuntos de entidades </a:t>
            </a:r>
            <a:r>
              <a:rPr lang="es-CO" sz="1900" dirty="0" smtClean="0"/>
              <a:t>que participan </a:t>
            </a:r>
            <a:r>
              <a:rPr lang="es-CO" sz="1900" dirty="0"/>
              <a:t>en R, y sean b1, b2,…,</a:t>
            </a:r>
            <a:r>
              <a:rPr lang="es-CO" sz="1900" dirty="0" err="1"/>
              <a:t>bn</a:t>
            </a:r>
            <a:r>
              <a:rPr lang="es-CO" sz="1900" dirty="0"/>
              <a:t> los atributos </a:t>
            </a:r>
            <a:r>
              <a:rPr lang="es-CO" sz="1900" dirty="0" smtClean="0"/>
              <a:t>descriptivos de </a:t>
            </a:r>
            <a:r>
              <a:rPr lang="es-CO" sz="1900" dirty="0"/>
              <a:t>R (si los hay). El conjunto de relaciones </a:t>
            </a:r>
            <a:r>
              <a:rPr lang="es-CO" sz="1900" dirty="0" smtClean="0"/>
              <a:t>se representa </a:t>
            </a:r>
            <a:r>
              <a:rPr lang="es-CO" sz="1900" dirty="0"/>
              <a:t>mediante una tabla llamada R con una </a:t>
            </a:r>
            <a:r>
              <a:rPr lang="es-CO" sz="1900" dirty="0" smtClean="0"/>
              <a:t>columna por </a:t>
            </a:r>
            <a:r>
              <a:rPr lang="es-CO" sz="1900" dirty="0"/>
              <a:t>cada uno de los atributos del conjunto</a:t>
            </a:r>
            <a:r>
              <a:rPr lang="es-CO" sz="1900" dirty="0" smtClean="0"/>
              <a:t>:</a:t>
            </a:r>
          </a:p>
          <a:p>
            <a:pPr marL="0" indent="0" algn="just">
              <a:buNone/>
            </a:pPr>
            <a:endParaRPr lang="es-CO" sz="1900" dirty="0"/>
          </a:p>
          <a:p>
            <a:pPr marL="0" indent="0" algn="ctr">
              <a:buNone/>
            </a:pPr>
            <a:r>
              <a:rPr lang="es-CO" sz="1900" dirty="0"/>
              <a:t>{a1, a2,…,am} ∪ {b1, b2,…,</a:t>
            </a:r>
            <a:r>
              <a:rPr lang="es-CO" sz="1900" dirty="0" err="1"/>
              <a:t>bn</a:t>
            </a:r>
            <a:r>
              <a:rPr lang="es-CO" sz="1900" dirty="0"/>
              <a:t>}</a:t>
            </a:r>
          </a:p>
          <a:p>
            <a:pPr marL="0" indent="0" algn="ctr">
              <a:buNone/>
            </a:pPr>
            <a:endParaRPr lang="es-CO" sz="2000" dirty="0"/>
          </a:p>
          <a:p>
            <a:pPr marL="0" indent="0" algn="ctr">
              <a:buNone/>
            </a:pPr>
            <a:endParaRPr lang="es-CO" sz="1900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9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Redundancia de tablas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 smtClean="0"/>
              <a:t>La </a:t>
            </a:r>
            <a:r>
              <a:rPr lang="es-CO" sz="1900" dirty="0"/>
              <a:t>tabla para </a:t>
            </a:r>
            <a:r>
              <a:rPr lang="es-CO" sz="1900" dirty="0" smtClean="0"/>
              <a:t>el conjunto </a:t>
            </a:r>
            <a:r>
              <a:rPr lang="es-CO" sz="1900" dirty="0"/>
              <a:t>de relaciones que une un conjunto de </a:t>
            </a:r>
            <a:r>
              <a:rPr lang="es-CO" sz="1900" dirty="0" smtClean="0"/>
              <a:t>entidades débiles </a:t>
            </a:r>
            <a:r>
              <a:rPr lang="es-CO" sz="1900" dirty="0"/>
              <a:t>con su correspondiente conjunto de </a:t>
            </a:r>
            <a:r>
              <a:rPr lang="es-CO" sz="1900" dirty="0" smtClean="0"/>
              <a:t>entidades fuertes </a:t>
            </a:r>
            <a:r>
              <a:rPr lang="es-CO" sz="1900" dirty="0"/>
              <a:t>es redundante y no necesita estar </a:t>
            </a:r>
            <a:r>
              <a:rPr lang="es-CO" sz="1900" dirty="0" smtClean="0"/>
              <a:t>presente en </a:t>
            </a:r>
            <a:r>
              <a:rPr lang="es-CO" sz="1900" dirty="0"/>
              <a:t>una representación tabular de un diagrama E-R.</a:t>
            </a:r>
          </a:p>
          <a:p>
            <a:pPr marL="0" indent="0" algn="ctr">
              <a:buNone/>
            </a:pPr>
            <a:endParaRPr lang="es-CO" sz="2000" dirty="0"/>
          </a:p>
          <a:p>
            <a:pPr marL="0" indent="0" algn="ctr">
              <a:buNone/>
            </a:pPr>
            <a:endParaRPr lang="es-CO" sz="1900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9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Combinación de tablas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/>
              <a:t>Considérese un conjunto AB de relaciones varios a </a:t>
            </a:r>
            <a:r>
              <a:rPr lang="es-CO" sz="1900" dirty="0" smtClean="0"/>
              <a:t>uno del </a:t>
            </a:r>
            <a:r>
              <a:rPr lang="es-CO" sz="1900" dirty="0"/>
              <a:t>conjunto de entidades A al conjunto de entidades </a:t>
            </a:r>
            <a:r>
              <a:rPr lang="es-CO" sz="1900" dirty="0" smtClean="0"/>
              <a:t>B. Usando </a:t>
            </a:r>
            <a:r>
              <a:rPr lang="es-CO" sz="1900" dirty="0"/>
              <a:t>el esquema de construcción de tablas </a:t>
            </a:r>
            <a:r>
              <a:rPr lang="es-CO" sz="1900" dirty="0" smtClean="0"/>
              <a:t>descrito previamente </a:t>
            </a:r>
            <a:r>
              <a:rPr lang="es-CO" sz="1900" dirty="0"/>
              <a:t>se consiguen tres tablas: A, B y AB. </a:t>
            </a:r>
            <a:r>
              <a:rPr lang="es-CO" sz="1900" dirty="0" smtClean="0"/>
              <a:t>Supóngase además </a:t>
            </a:r>
            <a:r>
              <a:rPr lang="es-CO" sz="1900" dirty="0"/>
              <a:t>que la participación de A en la relación </a:t>
            </a:r>
            <a:r>
              <a:rPr lang="es-CO" sz="1900" dirty="0" smtClean="0"/>
              <a:t>es total</a:t>
            </a:r>
            <a:r>
              <a:rPr lang="es-CO" sz="1900" dirty="0"/>
              <a:t>; es decir, cada entidad a en el conjunto de </a:t>
            </a:r>
            <a:r>
              <a:rPr lang="es-CO" sz="1900" dirty="0" smtClean="0"/>
              <a:t>entidades A </a:t>
            </a:r>
            <a:r>
              <a:rPr lang="es-CO" sz="1900" dirty="0"/>
              <a:t>debe participar en la relación AB. Entonces </a:t>
            </a:r>
            <a:r>
              <a:rPr lang="es-CO" sz="1900" dirty="0" smtClean="0"/>
              <a:t>se pueden </a:t>
            </a:r>
            <a:r>
              <a:rPr lang="es-CO" sz="1900" dirty="0"/>
              <a:t>combinar las tablas A y AB para formar una </a:t>
            </a:r>
            <a:r>
              <a:rPr lang="es-CO" sz="1900" dirty="0" smtClean="0"/>
              <a:t>única tabla </a:t>
            </a:r>
            <a:r>
              <a:rPr lang="es-CO" sz="1900" dirty="0"/>
              <a:t>consistente en la unión de las columnas </a:t>
            </a:r>
            <a:r>
              <a:rPr lang="es-CO" sz="1900" dirty="0" smtClean="0"/>
              <a:t>de ambas </a:t>
            </a:r>
            <a:r>
              <a:rPr lang="es-CO" sz="1900" dirty="0"/>
              <a:t>tablas.</a:t>
            </a:r>
            <a:endParaRPr lang="es-CO" sz="2000" dirty="0" smtClean="0"/>
          </a:p>
          <a:p>
            <a:pPr marL="0" indent="0" algn="ctr">
              <a:buNone/>
            </a:pPr>
            <a:endParaRPr lang="es-CO" sz="1900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3535263"/>
            <a:ext cx="74104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94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Combinación de tablas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/>
              <a:t>En el caso de relaciones uno a uno, la tabla del </a:t>
            </a:r>
            <a:r>
              <a:rPr lang="es-CO" sz="1900" dirty="0" smtClean="0"/>
              <a:t>conjunto de </a:t>
            </a:r>
            <a:r>
              <a:rPr lang="es-CO" sz="1900" dirty="0"/>
              <a:t>relaciones se puede combinar con las tablas </a:t>
            </a:r>
            <a:r>
              <a:rPr lang="es-CO" sz="1900" dirty="0" smtClean="0"/>
              <a:t>de cualquiera </a:t>
            </a:r>
            <a:r>
              <a:rPr lang="es-CO" sz="1900" dirty="0"/>
              <a:t>de los conjuntos de entidades. Las tablas se</a:t>
            </a:r>
          </a:p>
          <a:p>
            <a:pPr marL="0" indent="0" algn="just">
              <a:buNone/>
            </a:pPr>
            <a:r>
              <a:rPr lang="es-CO" sz="1900" dirty="0"/>
              <a:t>pueden combinar incluso si la participación es </a:t>
            </a:r>
            <a:r>
              <a:rPr lang="es-CO" sz="1900" dirty="0" smtClean="0"/>
              <a:t>parcial usando </a:t>
            </a:r>
            <a:r>
              <a:rPr lang="es-CO" sz="1900" dirty="0"/>
              <a:t>valores nulos; en el ejemplo anterior se </a:t>
            </a:r>
            <a:r>
              <a:rPr lang="es-CO" sz="1900" dirty="0" smtClean="0"/>
              <a:t>usarían valores </a:t>
            </a:r>
            <a:r>
              <a:rPr lang="es-CO" sz="1900" dirty="0"/>
              <a:t>nulos para el atributo nombre-sucursal para </a:t>
            </a:r>
            <a:r>
              <a:rPr lang="es-CO" sz="1900" dirty="0" smtClean="0"/>
              <a:t>las cuentas </a:t>
            </a:r>
            <a:r>
              <a:rPr lang="es-CO" sz="1900" dirty="0"/>
              <a:t>que no tengan una sucursal asociada.</a:t>
            </a:r>
            <a:endParaRPr lang="es-CO" sz="1900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3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Atributos compuestos</a:t>
            </a:r>
            <a:endParaRPr lang="es-CO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/>
              <a:t>Los atributos compuestos se manejan creando un </a:t>
            </a:r>
            <a:r>
              <a:rPr lang="es-CO" sz="1900" dirty="0" smtClean="0"/>
              <a:t>atributo separado </a:t>
            </a:r>
            <a:r>
              <a:rPr lang="es-CO" sz="1900" dirty="0"/>
              <a:t>para cada uno de los atributos </a:t>
            </a:r>
            <a:r>
              <a:rPr lang="es-CO" sz="1900" dirty="0" smtClean="0"/>
              <a:t>componentes; no </a:t>
            </a:r>
            <a:r>
              <a:rPr lang="es-CO" sz="1900" dirty="0"/>
              <a:t>se crea una columna separada para el </a:t>
            </a:r>
            <a:r>
              <a:rPr lang="es-CO" sz="1900" dirty="0" smtClean="0"/>
              <a:t>propio atributo </a:t>
            </a:r>
            <a:r>
              <a:rPr lang="es-CO" sz="1900" dirty="0"/>
              <a:t>compuesto.</a:t>
            </a:r>
            <a:endParaRPr lang="es-CO" sz="1900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8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Atributos </a:t>
            </a:r>
            <a:r>
              <a:rPr lang="es-CO" dirty="0" err="1" smtClean="0"/>
              <a:t>Multivalorados</a:t>
            </a:r>
            <a:endParaRPr lang="es-CO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/>
              <a:t>Los atributos </a:t>
            </a:r>
            <a:r>
              <a:rPr lang="es-CO" sz="1900" dirty="0" err="1"/>
              <a:t>multivalorados</a:t>
            </a:r>
            <a:r>
              <a:rPr lang="es-CO" sz="1900" dirty="0"/>
              <a:t>, </a:t>
            </a:r>
            <a:r>
              <a:rPr lang="es-CO" sz="1900" dirty="0" smtClean="0"/>
              <a:t>sin embargo</a:t>
            </a:r>
            <a:r>
              <a:rPr lang="es-CO" sz="1900" dirty="0"/>
              <a:t>, son una excepción; para estos atributos </a:t>
            </a:r>
            <a:r>
              <a:rPr lang="es-CO" sz="1900" dirty="0" smtClean="0"/>
              <a:t>se crean </a:t>
            </a:r>
            <a:r>
              <a:rPr lang="es-CO" sz="1900" dirty="0"/>
              <a:t>tablas nuevas.</a:t>
            </a:r>
            <a:endParaRPr lang="es-CO" sz="1900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0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Conjunto de Entidades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 smtClean="0"/>
              <a:t>Existen diferente tipos de atributos:</a:t>
            </a:r>
          </a:p>
          <a:p>
            <a:pPr marL="0" indent="0" algn="just">
              <a:buNone/>
            </a:pPr>
            <a:endParaRPr lang="es-CO" sz="1900" dirty="0"/>
          </a:p>
          <a:p>
            <a:pPr algn="just"/>
            <a:r>
              <a:rPr lang="es-CO" sz="1900" b="1" dirty="0" smtClean="0"/>
              <a:t>Simples y compuestos: </a:t>
            </a:r>
            <a:r>
              <a:rPr lang="es-CO" sz="1900" dirty="0" smtClean="0"/>
              <a:t>Los atributos simples no se pueden dividir en partes mientras que los compuestos si.  Ejemplo: Nombre, Primer Apellido etc.</a:t>
            </a:r>
          </a:p>
          <a:p>
            <a:pPr algn="just"/>
            <a:r>
              <a:rPr lang="es-CO" sz="1900" b="1" dirty="0" err="1" smtClean="0"/>
              <a:t>Monovalorados</a:t>
            </a:r>
            <a:r>
              <a:rPr lang="es-CO" sz="1900" b="1" dirty="0" smtClean="0"/>
              <a:t> y </a:t>
            </a:r>
            <a:r>
              <a:rPr lang="es-CO" sz="1900" b="1" dirty="0" err="1"/>
              <a:t>M</a:t>
            </a:r>
            <a:r>
              <a:rPr lang="es-CO" sz="1900" b="1" dirty="0" err="1" smtClean="0"/>
              <a:t>ultivalorados</a:t>
            </a:r>
            <a:r>
              <a:rPr lang="es-CO" sz="1900" b="1" dirty="0" smtClean="0"/>
              <a:t>: </a:t>
            </a:r>
            <a:r>
              <a:rPr lang="es-CO" sz="1900" dirty="0" smtClean="0"/>
              <a:t>Los </a:t>
            </a:r>
            <a:r>
              <a:rPr lang="es-CO" sz="1900" dirty="0" err="1" smtClean="0"/>
              <a:t>monovalorados</a:t>
            </a:r>
            <a:r>
              <a:rPr lang="es-CO" sz="1900" dirty="0" smtClean="0"/>
              <a:t> son </a:t>
            </a:r>
            <a:r>
              <a:rPr lang="es-CO" sz="1900" dirty="0" err="1" smtClean="0"/>
              <a:t>quellos</a:t>
            </a:r>
            <a:r>
              <a:rPr lang="es-CO" sz="1900" dirty="0" smtClean="0"/>
              <a:t> que tiene un solo valor para el atributo, mientras que los </a:t>
            </a:r>
            <a:r>
              <a:rPr lang="es-CO" sz="1900" dirty="0" err="1" smtClean="0"/>
              <a:t>multivalorados</a:t>
            </a:r>
            <a:r>
              <a:rPr lang="es-CO" sz="1900" dirty="0" smtClean="0"/>
              <a:t> pueden contener varios.</a:t>
            </a:r>
          </a:p>
          <a:p>
            <a:pPr algn="just"/>
            <a:r>
              <a:rPr lang="es-CO" sz="1900" b="1" dirty="0" smtClean="0"/>
              <a:t>Derivados: </a:t>
            </a:r>
            <a:r>
              <a:rPr lang="es-CO" sz="1900" dirty="0" smtClean="0"/>
              <a:t>Este atributo es calculado a partir de otros datos o puede ser de una entidad relacionada. Este dato no se almacena sin embargo que calcula cuando es necesario.</a:t>
            </a:r>
          </a:p>
          <a:p>
            <a:pPr marL="0" indent="0" algn="just">
              <a:buNone/>
            </a:pPr>
            <a:r>
              <a:rPr lang="es-CO" sz="1900" b="1" dirty="0" smtClean="0"/>
              <a:t>Nota: </a:t>
            </a:r>
            <a:r>
              <a:rPr lang="es-CO" sz="1900" dirty="0" smtClean="0"/>
              <a:t>Un atributo puede tomar un valor nulo el cual puede indicar que el valor se desconoce o no aplica para esa entidad. No obstante no puede aplicar para todos los atributos.</a:t>
            </a:r>
            <a:endParaRPr lang="es-CO" sz="1900" b="1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3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Atributos </a:t>
            </a:r>
            <a:r>
              <a:rPr lang="es-CO" dirty="0" err="1" smtClean="0"/>
              <a:t>Multivalorados</a:t>
            </a:r>
            <a:endParaRPr lang="es-CO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/>
              <a:t>Los atributos </a:t>
            </a:r>
            <a:r>
              <a:rPr lang="es-CO" sz="1900" dirty="0" err="1"/>
              <a:t>multivalorados</a:t>
            </a:r>
            <a:r>
              <a:rPr lang="es-CO" sz="1900" dirty="0"/>
              <a:t>, </a:t>
            </a:r>
            <a:r>
              <a:rPr lang="es-CO" sz="1900" dirty="0" smtClean="0"/>
              <a:t>sin embargo</a:t>
            </a:r>
            <a:r>
              <a:rPr lang="es-CO" sz="1900" dirty="0"/>
              <a:t>, son una excepción; para estos atributos </a:t>
            </a:r>
            <a:r>
              <a:rPr lang="es-CO" sz="1900" dirty="0" smtClean="0"/>
              <a:t>se crean </a:t>
            </a:r>
            <a:r>
              <a:rPr lang="es-CO" sz="1900" dirty="0"/>
              <a:t>tablas nuevas.</a:t>
            </a:r>
            <a:endParaRPr lang="es-CO" sz="1900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44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Representación tabular</a:t>
            </a:r>
            <a:br>
              <a:rPr lang="es-CO" dirty="0"/>
            </a:br>
            <a:r>
              <a:rPr lang="es-CO" dirty="0"/>
              <a:t>de la generalización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CO" sz="1900" dirty="0"/>
              <a:t>Crear una tabla para el conjunto de entidades de nivel más alto. Para cada conjunto de entidades de nivel más bajo, crear una tabla que incluya </a:t>
            </a:r>
            <a:r>
              <a:rPr lang="es-CO" sz="1900" dirty="0" smtClean="0"/>
              <a:t>una columna </a:t>
            </a:r>
            <a:r>
              <a:rPr lang="es-CO" sz="1900" dirty="0"/>
              <a:t>para cada uno de los atributos de </a:t>
            </a:r>
            <a:r>
              <a:rPr lang="es-CO" sz="1900" dirty="0" smtClean="0"/>
              <a:t>ese conjunto </a:t>
            </a:r>
            <a:r>
              <a:rPr lang="es-CO" sz="1900" dirty="0"/>
              <a:t>de entidades más una columna por </a:t>
            </a:r>
            <a:r>
              <a:rPr lang="es-CO" sz="1900" dirty="0" smtClean="0"/>
              <a:t>cada atributo </a:t>
            </a:r>
            <a:r>
              <a:rPr lang="es-CO" sz="1900" dirty="0"/>
              <a:t>de la clave primaria del conjunto de </a:t>
            </a:r>
            <a:r>
              <a:rPr lang="es-CO" sz="1900" dirty="0" smtClean="0"/>
              <a:t>entidades de </a:t>
            </a:r>
            <a:r>
              <a:rPr lang="es-CO" sz="1900" dirty="0"/>
              <a:t>nivel más alto</a:t>
            </a:r>
            <a:r>
              <a:rPr lang="es-CO" sz="19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1900" dirty="0"/>
              <a:t>Es posible una representación alternativa si </a:t>
            </a:r>
            <a:r>
              <a:rPr lang="es-CO" sz="1900" dirty="0" smtClean="0"/>
              <a:t>la generalización </a:t>
            </a:r>
            <a:r>
              <a:rPr lang="es-CO" sz="1900" dirty="0"/>
              <a:t>es disjunta y completa —es </a:t>
            </a:r>
            <a:r>
              <a:rPr lang="es-CO" sz="1900" dirty="0" smtClean="0"/>
              <a:t>decir, si </a:t>
            </a:r>
            <a:r>
              <a:rPr lang="es-CO" sz="1900" dirty="0"/>
              <a:t>no hay ninguna entidad que sea miembro </a:t>
            </a:r>
            <a:r>
              <a:rPr lang="es-CO" sz="1900" dirty="0" smtClean="0"/>
              <a:t>de dos </a:t>
            </a:r>
            <a:r>
              <a:rPr lang="es-CO" sz="1900" dirty="0"/>
              <a:t>conjuntos de entidades de menor nivel </a:t>
            </a:r>
            <a:r>
              <a:rPr lang="es-CO" sz="1900" dirty="0" smtClean="0"/>
              <a:t>directamente debajo </a:t>
            </a:r>
            <a:r>
              <a:rPr lang="es-CO" sz="1900" dirty="0"/>
              <a:t>de un conjunto de entidades </a:t>
            </a:r>
            <a:r>
              <a:rPr lang="es-CO" sz="1900" dirty="0" smtClean="0"/>
              <a:t>de nivel </a:t>
            </a:r>
            <a:r>
              <a:rPr lang="es-CO" sz="1900" dirty="0"/>
              <a:t>más alto, y si cada entidad del conjunto </a:t>
            </a:r>
            <a:r>
              <a:rPr lang="es-CO" sz="1900" dirty="0" smtClean="0"/>
              <a:t>de entidades </a:t>
            </a:r>
            <a:r>
              <a:rPr lang="es-CO" sz="1900" dirty="0"/>
              <a:t>de nivel más alto también pertenece </a:t>
            </a:r>
            <a:r>
              <a:rPr lang="es-CO" sz="1900" dirty="0" smtClean="0"/>
              <a:t>a uno </a:t>
            </a:r>
            <a:r>
              <a:rPr lang="es-CO" sz="1900" dirty="0"/>
              <a:t>de los conjuntos de entidades de nivel </a:t>
            </a:r>
            <a:r>
              <a:rPr lang="es-CO" sz="1900" dirty="0" smtClean="0"/>
              <a:t>más bajo</a:t>
            </a:r>
            <a:r>
              <a:rPr lang="es-CO" sz="1900" dirty="0"/>
              <a:t>. Aquí no se crea una tabla para el </a:t>
            </a:r>
            <a:r>
              <a:rPr lang="es-CO" sz="1900" dirty="0" smtClean="0"/>
              <a:t>conjunto de </a:t>
            </a:r>
            <a:r>
              <a:rPr lang="es-CO" sz="1900" dirty="0"/>
              <a:t>entidades de nivel más alto. En su lugar, </a:t>
            </a:r>
            <a:r>
              <a:rPr lang="es-CO" sz="1900" dirty="0" smtClean="0"/>
              <a:t>para cada </a:t>
            </a:r>
            <a:r>
              <a:rPr lang="es-CO" sz="1900" dirty="0"/>
              <a:t>conjunto de entidades de nivel más </a:t>
            </a:r>
            <a:r>
              <a:rPr lang="es-CO" sz="1900" dirty="0" smtClean="0"/>
              <a:t>bajo se </a:t>
            </a:r>
            <a:r>
              <a:rPr lang="es-CO" sz="1900" dirty="0"/>
              <a:t>crea una tabla que incluya una columna </a:t>
            </a:r>
            <a:r>
              <a:rPr lang="es-CO" sz="1900" dirty="0" smtClean="0"/>
              <a:t>por cada </a:t>
            </a:r>
            <a:r>
              <a:rPr lang="es-CO" sz="1900" dirty="0"/>
              <a:t>atributo del conjunto de entidades </a:t>
            </a:r>
            <a:r>
              <a:rPr lang="es-CO" sz="1900" dirty="0" smtClean="0"/>
              <a:t>más una </a:t>
            </a:r>
            <a:r>
              <a:rPr lang="es-CO" sz="1900" dirty="0"/>
              <a:t>columna por cada atributo del conjunto </a:t>
            </a:r>
            <a:r>
              <a:rPr lang="es-CO" sz="1900" dirty="0" smtClean="0"/>
              <a:t>de entidades </a:t>
            </a:r>
            <a:r>
              <a:rPr lang="es-CO" sz="1900" dirty="0"/>
              <a:t>de nivel más alto.</a:t>
            </a:r>
            <a:endParaRPr lang="es-CO" sz="1900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0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Representación tabular</a:t>
            </a:r>
            <a:br>
              <a:rPr lang="es-CO" dirty="0"/>
            </a:br>
            <a:r>
              <a:rPr lang="es-CO" dirty="0"/>
              <a:t>de la agregación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000" dirty="0"/>
              <a:t>La tabla para el conjunto de </a:t>
            </a:r>
            <a:r>
              <a:rPr lang="es-CO" sz="2000" dirty="0" smtClean="0"/>
              <a:t>relaciones </a:t>
            </a:r>
            <a:r>
              <a:rPr lang="es-CO" sz="2000" i="1" dirty="0" smtClean="0"/>
              <a:t>dirige </a:t>
            </a:r>
            <a:r>
              <a:rPr lang="es-CO" sz="2000" dirty="0"/>
              <a:t>entre la agregación de </a:t>
            </a:r>
            <a:r>
              <a:rPr lang="es-CO" sz="2000" i="1" dirty="0"/>
              <a:t>trabaja-en </a:t>
            </a:r>
            <a:r>
              <a:rPr lang="es-CO" sz="2000" dirty="0"/>
              <a:t>y el conjunto </a:t>
            </a:r>
            <a:r>
              <a:rPr lang="es-CO" sz="2000" dirty="0" smtClean="0"/>
              <a:t>de entidades </a:t>
            </a:r>
            <a:r>
              <a:rPr lang="es-CO" sz="2000" i="1" dirty="0"/>
              <a:t>director </a:t>
            </a:r>
            <a:r>
              <a:rPr lang="es-CO" sz="2000" dirty="0"/>
              <a:t>incluye una columna para cada </a:t>
            </a:r>
            <a:r>
              <a:rPr lang="es-CO" sz="2000" dirty="0" smtClean="0"/>
              <a:t>atributo de </a:t>
            </a:r>
            <a:r>
              <a:rPr lang="es-CO" sz="2000" dirty="0"/>
              <a:t>la clave primaria del conjunto de entidades </a:t>
            </a:r>
            <a:r>
              <a:rPr lang="es-CO" sz="2000" i="1" dirty="0" smtClean="0"/>
              <a:t>director </a:t>
            </a:r>
            <a:r>
              <a:rPr lang="es-CO" sz="2000" dirty="0" smtClean="0"/>
              <a:t>y </a:t>
            </a:r>
            <a:r>
              <a:rPr lang="es-CO" sz="2000" dirty="0"/>
              <a:t>del conjunto de relaciones </a:t>
            </a:r>
            <a:r>
              <a:rPr lang="es-CO" sz="2000" i="1" dirty="0"/>
              <a:t>trabaja-en</a:t>
            </a:r>
            <a:r>
              <a:rPr lang="es-CO" sz="2000" dirty="0"/>
              <a:t>. </a:t>
            </a:r>
            <a:r>
              <a:rPr lang="es-CO" sz="2000" dirty="0" smtClean="0"/>
              <a:t>También incluiría </a:t>
            </a:r>
            <a:r>
              <a:rPr lang="es-CO" sz="2000" dirty="0"/>
              <a:t>una columna para los atributos descriptivos, </a:t>
            </a:r>
            <a:r>
              <a:rPr lang="es-CO" sz="2000" dirty="0" smtClean="0"/>
              <a:t>si los </a:t>
            </a:r>
            <a:r>
              <a:rPr lang="es-CO" sz="2000" dirty="0"/>
              <a:t>hubiera, del conjunto de relaciones </a:t>
            </a:r>
            <a:r>
              <a:rPr lang="es-CO" sz="2000" i="1" dirty="0"/>
              <a:t>dirige</a:t>
            </a:r>
            <a:r>
              <a:rPr lang="es-CO" sz="2000" dirty="0"/>
              <a:t>. Por </a:t>
            </a:r>
            <a:r>
              <a:rPr lang="es-CO" sz="2000" dirty="0" smtClean="0"/>
              <a:t>tanto, se </a:t>
            </a:r>
            <a:r>
              <a:rPr lang="es-CO" sz="2000" dirty="0"/>
              <a:t>transforman los conjuntos de relaciones y los </a:t>
            </a:r>
            <a:r>
              <a:rPr lang="es-CO" sz="2000" dirty="0" smtClean="0"/>
              <a:t>conjuntos de entidades </a:t>
            </a:r>
            <a:r>
              <a:rPr lang="es-CO" sz="2000" dirty="0"/>
              <a:t>dentro de la entidad agregada.</a:t>
            </a:r>
            <a:endParaRPr lang="es-CO" sz="1900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779" y="3640864"/>
            <a:ext cx="3078442" cy="238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55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Representación tabular</a:t>
            </a:r>
            <a:br>
              <a:rPr lang="es-CO" dirty="0"/>
            </a:br>
            <a:r>
              <a:rPr lang="es-CO" dirty="0"/>
              <a:t>de la agregación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O" sz="1900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80" y="1469718"/>
            <a:ext cx="5886240" cy="455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8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Conjunto de Entidades</a:t>
            </a:r>
            <a:endParaRPr lang="es-CO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8" y="2020682"/>
            <a:ext cx="8388424" cy="2816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2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Conjunto de Relaciones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 smtClean="0"/>
              <a:t>Una </a:t>
            </a:r>
            <a:r>
              <a:rPr lang="es-CO" sz="1900" b="1" dirty="0" smtClean="0"/>
              <a:t>relación</a:t>
            </a:r>
            <a:r>
              <a:rPr lang="es-CO" sz="1900" dirty="0" smtClean="0"/>
              <a:t> es una asociación entre diferentes entidades. </a:t>
            </a:r>
          </a:p>
          <a:p>
            <a:pPr marL="0" indent="0" algn="just">
              <a:buNone/>
            </a:pPr>
            <a:endParaRPr lang="es-CO" sz="1900" dirty="0"/>
          </a:p>
          <a:p>
            <a:pPr marL="0" indent="0" algn="just">
              <a:buNone/>
            </a:pPr>
            <a:r>
              <a:rPr lang="es-CO" sz="1900" dirty="0" smtClean="0"/>
              <a:t>Un </a:t>
            </a:r>
            <a:r>
              <a:rPr lang="es-CO" sz="1900" b="1" dirty="0" smtClean="0"/>
              <a:t>conjunto de relaciones </a:t>
            </a:r>
            <a:r>
              <a:rPr lang="es-CO" sz="1900" dirty="0" smtClean="0"/>
              <a:t>es una agrupación de relaciones del mismo tipo.</a:t>
            </a:r>
            <a:endParaRPr lang="es-CO" sz="1900" b="1" dirty="0" smtClean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2420888"/>
            <a:ext cx="61817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1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Conjunto de Relaciones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 smtClean="0"/>
              <a:t>Una asociación entre conjuntos de entidades se conoce como </a:t>
            </a:r>
            <a:r>
              <a:rPr lang="es-CO" sz="1900" b="1" dirty="0" smtClean="0"/>
              <a:t>participación.</a:t>
            </a:r>
          </a:p>
          <a:p>
            <a:pPr marL="0" indent="0" algn="just">
              <a:buNone/>
            </a:pPr>
            <a:endParaRPr lang="es-CO" sz="1900" b="1" dirty="0"/>
          </a:p>
          <a:p>
            <a:pPr marL="0" indent="0" algn="just">
              <a:buNone/>
            </a:pPr>
            <a:r>
              <a:rPr lang="es-CO" sz="1900" dirty="0" smtClean="0"/>
              <a:t>Un  </a:t>
            </a:r>
            <a:r>
              <a:rPr lang="es-CO" sz="1900" b="1" dirty="0" smtClean="0"/>
              <a:t>ejemplar de relación </a:t>
            </a:r>
            <a:r>
              <a:rPr lang="es-CO" sz="1900" dirty="0" smtClean="0"/>
              <a:t>es en si un modelo E-R que describe una asociación entre las entidades denominadas en el mundo real que se modela.</a:t>
            </a:r>
          </a:p>
          <a:p>
            <a:pPr marL="0" indent="0" algn="just">
              <a:buNone/>
            </a:pPr>
            <a:endParaRPr lang="es-CO" sz="1900" b="1" dirty="0"/>
          </a:p>
          <a:p>
            <a:pPr marL="0" indent="0" algn="just">
              <a:buNone/>
            </a:pPr>
            <a:r>
              <a:rPr lang="es-CO" sz="1900" dirty="0" smtClean="0"/>
              <a:t>La</a:t>
            </a:r>
            <a:r>
              <a:rPr lang="es-CO" sz="1900" b="1" dirty="0" smtClean="0"/>
              <a:t> </a:t>
            </a:r>
            <a:r>
              <a:rPr lang="es-CO" sz="1900" dirty="0" smtClean="0"/>
              <a:t>función que desempeña una entidad en una relación se denomina </a:t>
            </a:r>
            <a:r>
              <a:rPr lang="es-CO" sz="1900" b="1" dirty="0" smtClean="0"/>
              <a:t>papel</a:t>
            </a:r>
            <a:r>
              <a:rPr lang="es-CO" sz="1900" dirty="0" smtClean="0"/>
              <a:t>.</a:t>
            </a:r>
          </a:p>
          <a:p>
            <a:pPr marL="0" indent="0" algn="just">
              <a:buNone/>
            </a:pPr>
            <a:endParaRPr lang="es-CO" sz="1900" dirty="0" smtClean="0"/>
          </a:p>
          <a:p>
            <a:pPr marL="0" indent="0" algn="just">
              <a:buNone/>
            </a:pPr>
            <a:r>
              <a:rPr lang="es-CO" sz="1900" dirty="0" smtClean="0"/>
              <a:t>Las relaciones pueden tener atributos descriptivos.</a:t>
            </a: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3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3342</Words>
  <Application>Microsoft Office PowerPoint</Application>
  <PresentationFormat>Presentación en pantalla (4:3)</PresentationFormat>
  <Paragraphs>286</Paragraphs>
  <Slides>63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63</vt:i4>
      </vt:variant>
    </vt:vector>
  </HeadingPairs>
  <TitlesOfParts>
    <vt:vector size="64" baseType="lpstr">
      <vt:lpstr>Tema de Office</vt:lpstr>
      <vt:lpstr>Base de Datos Miércoles  4 p.m. - 6 p.m.  Salón: B201 Jueves  4 p.m. - 6 p.m.  Salón: B402 Viernes  4 p.m. - 6 p.m.  Salón: B201 (Modelo Entidad-Relación)</vt:lpstr>
      <vt:lpstr>Modelo Entidad-Relación</vt:lpstr>
      <vt:lpstr>Conjunto de Entidades</vt:lpstr>
      <vt:lpstr>Conjunto de Entidades</vt:lpstr>
      <vt:lpstr>Conjunto de Entidades</vt:lpstr>
      <vt:lpstr>Conjunto de Entidades</vt:lpstr>
      <vt:lpstr>Conjunto de Entidades</vt:lpstr>
      <vt:lpstr>Conjunto de Relaciones</vt:lpstr>
      <vt:lpstr>Conjunto de Relaciones</vt:lpstr>
      <vt:lpstr>Restricciones</vt:lpstr>
      <vt:lpstr>Correspondencia de Cardinalidades</vt:lpstr>
      <vt:lpstr>Restricciones de Participación</vt:lpstr>
      <vt:lpstr>Claves</vt:lpstr>
      <vt:lpstr>Cuestiones de Diseño</vt:lpstr>
      <vt:lpstr>Cuestiones de Diseño</vt:lpstr>
      <vt:lpstr>Cuestiones de Diseño</vt:lpstr>
      <vt:lpstr>Diagrama E-R</vt:lpstr>
      <vt:lpstr>Diagrama E-R</vt:lpstr>
      <vt:lpstr>Diagrama E-R</vt:lpstr>
      <vt:lpstr>Diagrama E-R</vt:lpstr>
      <vt:lpstr>Diagrama E-R</vt:lpstr>
      <vt:lpstr>Diagrama E-R</vt:lpstr>
      <vt:lpstr>Diagrama E-R</vt:lpstr>
      <vt:lpstr>Diagrama E-R</vt:lpstr>
      <vt:lpstr>Diagrama E-R</vt:lpstr>
      <vt:lpstr>Conjunto de Entidades Débiles</vt:lpstr>
      <vt:lpstr>Conjunto de Entidades Débiles</vt:lpstr>
      <vt:lpstr>Conjunto de Entidades Débiles</vt:lpstr>
      <vt:lpstr>Características del Modelo E-R Extendido</vt:lpstr>
      <vt:lpstr>Características del Modelo E-R Extendido</vt:lpstr>
      <vt:lpstr>Características del Modelo E-R Extendido</vt:lpstr>
      <vt:lpstr>Características del Modelo E-R Extendido</vt:lpstr>
      <vt:lpstr>Características del Modelo E-R Extendido</vt:lpstr>
      <vt:lpstr>Características del Modelo E-R Extendido</vt:lpstr>
      <vt:lpstr>Características del Modelo E-R Extendido</vt:lpstr>
      <vt:lpstr>Características del Modelo E-R Extendido</vt:lpstr>
      <vt:lpstr>Notaciones E-R Alternativas </vt:lpstr>
      <vt:lpstr>Notaciones E-R Alternativas </vt:lpstr>
      <vt:lpstr>Notaciones E-R Alternativas </vt:lpstr>
      <vt:lpstr>Diseño de un Esquema de Base de Datos E-R</vt:lpstr>
      <vt:lpstr>Fases de Diseño</vt:lpstr>
      <vt:lpstr>Ejercicios</vt:lpstr>
      <vt:lpstr>Taller</vt:lpstr>
      <vt:lpstr>Ejemplo de la Fase Inicial para el Diseño de Bases de Datos</vt:lpstr>
      <vt:lpstr>Ejemplo de la Fase Inicial para el Diseño de Bases de Datos</vt:lpstr>
      <vt:lpstr>Ejemplo de la Fase Inicial para el Diseño de Bases de Datos</vt:lpstr>
      <vt:lpstr>Ejemplo de la Fase Inicial para el Diseño de Bases de Datos</vt:lpstr>
      <vt:lpstr>Ejemplo de la Fase Inicial para el Diseño de Bases de Datos</vt:lpstr>
      <vt:lpstr>Ejemplo de la Fase Inicial para el Diseño de Bases de Datos</vt:lpstr>
      <vt:lpstr>Ejemplo de la Fase Inicial para el Diseño de Bases de Datos</vt:lpstr>
      <vt:lpstr>Reducción de un Esquema E-R a Tablas </vt:lpstr>
      <vt:lpstr>Representación tabular de los conjuntos de entidades fuertes</vt:lpstr>
      <vt:lpstr>Representación tabular de los conjuntos de entidades débiles</vt:lpstr>
      <vt:lpstr>Representación tabular de los conjuntos de relaciones</vt:lpstr>
      <vt:lpstr>Redundancia de tablas</vt:lpstr>
      <vt:lpstr>Combinación de tablas</vt:lpstr>
      <vt:lpstr>Combinación de tablas</vt:lpstr>
      <vt:lpstr>Atributos compuestos</vt:lpstr>
      <vt:lpstr>Atributos Multivalorados</vt:lpstr>
      <vt:lpstr>Atributos Multivalorados</vt:lpstr>
      <vt:lpstr>Representación tabular de la generalización</vt:lpstr>
      <vt:lpstr>Representación tabular de la agregación</vt:lpstr>
      <vt:lpstr>Representación tabular de la agregación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I (Contenido de la Asignatura)</dc:title>
  <dc:creator>Cristian</dc:creator>
  <cp:lastModifiedBy>salones sl. SALONES AUDIOVISUALES</cp:lastModifiedBy>
  <cp:revision>94</cp:revision>
  <dcterms:created xsi:type="dcterms:W3CDTF">2014-01-20T00:02:35Z</dcterms:created>
  <dcterms:modified xsi:type="dcterms:W3CDTF">2014-02-07T20:59:52Z</dcterms:modified>
</cp:coreProperties>
</file>