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09" r:id="rId4"/>
    <p:sldId id="310" r:id="rId5"/>
    <p:sldId id="311" r:id="rId6"/>
    <p:sldId id="312" r:id="rId7"/>
    <p:sldId id="313" r:id="rId8"/>
    <p:sldId id="314" r:id="rId9"/>
    <p:sldId id="315" r:id="rId10"/>
    <p:sldId id="317" r:id="rId11"/>
    <p:sldId id="318" r:id="rId12"/>
    <p:sldId id="316"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744"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12/02/2014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351307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12/02/2014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43737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12/02/2014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22284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12/02/2014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61929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1C78DEE-BAB8-4A4A-ABB6-AFC075F63213}" type="datetimeFigureOut">
              <a:rPr lang="es-CO" smtClean="0"/>
              <a:t>12/02/2014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153890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31C78DEE-BAB8-4A4A-ABB6-AFC075F63213}" type="datetimeFigureOut">
              <a:rPr lang="es-CO" smtClean="0"/>
              <a:t>12/02/2014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412213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31C78DEE-BAB8-4A4A-ABB6-AFC075F63213}" type="datetimeFigureOut">
              <a:rPr lang="es-CO" smtClean="0"/>
              <a:t>12/02/2014</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244895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31C78DEE-BAB8-4A4A-ABB6-AFC075F63213}" type="datetimeFigureOut">
              <a:rPr lang="es-CO" smtClean="0"/>
              <a:t>12/02/2014</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396986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1C78DEE-BAB8-4A4A-ABB6-AFC075F63213}" type="datetimeFigureOut">
              <a:rPr lang="es-CO" smtClean="0"/>
              <a:t>12/02/2014</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203892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1C78DEE-BAB8-4A4A-ABB6-AFC075F63213}" type="datetimeFigureOut">
              <a:rPr lang="es-CO" smtClean="0"/>
              <a:t>12/02/2014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145783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1C78DEE-BAB8-4A4A-ABB6-AFC075F63213}" type="datetimeFigureOut">
              <a:rPr lang="es-CO" smtClean="0"/>
              <a:t>12/02/2014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324083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78DEE-BAB8-4A4A-ABB6-AFC075F63213}" type="datetimeFigureOut">
              <a:rPr lang="es-CO" smtClean="0"/>
              <a:t>12/02/2014</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C9340-924D-44C2-8A0C-6F5A584FE309}" type="slidenum">
              <a:rPr lang="es-CO" smtClean="0"/>
              <a:t>‹Nº›</a:t>
            </a:fld>
            <a:endParaRPr lang="es-CO"/>
          </a:p>
        </p:txBody>
      </p:sp>
    </p:spTree>
    <p:extLst>
      <p:ext uri="{BB962C8B-B14F-4D97-AF65-F5344CB8AC3E}">
        <p14:creationId xmlns:p14="http://schemas.microsoft.com/office/powerpoint/2010/main" val="368484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ctrTitle"/>
          </p:nvPr>
        </p:nvSpPr>
        <p:spPr>
          <a:xfrm>
            <a:off x="0" y="1052736"/>
            <a:ext cx="9144000" cy="2547715"/>
          </a:xfrm>
        </p:spPr>
        <p:txBody>
          <a:bodyPr>
            <a:normAutofit/>
          </a:bodyPr>
          <a:lstStyle/>
          <a:p>
            <a:r>
              <a:rPr lang="es-CO" b="1" dirty="0" smtClean="0">
                <a:latin typeface="Arial" pitchFamily="34" charset="0"/>
                <a:cs typeface="Arial" pitchFamily="34" charset="0"/>
              </a:rPr>
              <a:t>Base de Datos</a:t>
            </a:r>
            <a:br>
              <a:rPr lang="es-CO" b="1" dirty="0" smtClean="0">
                <a:latin typeface="Arial" pitchFamily="34" charset="0"/>
                <a:cs typeface="Arial" pitchFamily="34" charset="0"/>
              </a:rPr>
            </a:br>
            <a:r>
              <a:rPr lang="es-CO" sz="2200" b="1" dirty="0">
                <a:latin typeface="Arial" pitchFamily="34" charset="0"/>
                <a:cs typeface="Arial" pitchFamily="34" charset="0"/>
              </a:rPr>
              <a:t>Miércoles 	4 p.m. - 6 p.m. 	Salón: B201</a:t>
            </a:r>
            <a:br>
              <a:rPr lang="es-CO" sz="2200" b="1" dirty="0">
                <a:latin typeface="Arial" pitchFamily="34" charset="0"/>
                <a:cs typeface="Arial" pitchFamily="34" charset="0"/>
              </a:rPr>
            </a:br>
            <a:r>
              <a:rPr lang="es-CO" sz="2200" b="1" dirty="0">
                <a:latin typeface="Arial" pitchFamily="34" charset="0"/>
                <a:cs typeface="Arial" pitchFamily="34" charset="0"/>
              </a:rPr>
              <a:t>Jueves 	4 p.m. - 6 p.m. 	Salón: B402</a:t>
            </a:r>
            <a:br>
              <a:rPr lang="es-CO" sz="2200" b="1" dirty="0">
                <a:latin typeface="Arial" pitchFamily="34" charset="0"/>
                <a:cs typeface="Arial" pitchFamily="34" charset="0"/>
              </a:rPr>
            </a:br>
            <a:r>
              <a:rPr lang="es-CO" sz="2200" b="1" dirty="0">
                <a:latin typeface="Arial" pitchFamily="34" charset="0"/>
                <a:cs typeface="Arial" pitchFamily="34" charset="0"/>
              </a:rPr>
              <a:t>Viernes 	4 p.m. - 6 p.m. 	Salón</a:t>
            </a:r>
            <a:r>
              <a:rPr lang="es-CO" sz="2200" b="1">
                <a:latin typeface="Arial" pitchFamily="34" charset="0"/>
                <a:cs typeface="Arial" pitchFamily="34" charset="0"/>
              </a:rPr>
              <a:t>: </a:t>
            </a:r>
            <a:r>
              <a:rPr lang="es-CO" sz="2200" b="1" smtClean="0">
                <a:latin typeface="Arial" pitchFamily="34" charset="0"/>
                <a:cs typeface="Arial" pitchFamily="34" charset="0"/>
              </a:rPr>
              <a:t>B201</a:t>
            </a:r>
            <a:br>
              <a:rPr lang="es-CO" sz="2200" b="1" smtClean="0">
                <a:latin typeface="Arial" pitchFamily="34" charset="0"/>
                <a:cs typeface="Arial" pitchFamily="34" charset="0"/>
              </a:rPr>
            </a:br>
            <a:r>
              <a:rPr lang="es-CO" b="1" smtClean="0">
                <a:latin typeface="Arial" pitchFamily="34" charset="0"/>
                <a:cs typeface="Arial" pitchFamily="34" charset="0"/>
              </a:rPr>
              <a:t>(</a:t>
            </a:r>
            <a:r>
              <a:rPr lang="es-CO" b="1" dirty="0" smtClean="0">
                <a:latin typeface="Arial" pitchFamily="34" charset="0"/>
                <a:cs typeface="Arial" pitchFamily="34" charset="0"/>
              </a:rPr>
              <a:t>EL </a:t>
            </a:r>
            <a:r>
              <a:rPr lang="es-CO" b="1" dirty="0">
                <a:latin typeface="Arial" pitchFamily="34" charset="0"/>
                <a:cs typeface="Arial" pitchFamily="34" charset="0"/>
              </a:rPr>
              <a:t>MODELO RELACIONAL)</a:t>
            </a:r>
          </a:p>
        </p:txBody>
      </p:sp>
      <p:sp>
        <p:nvSpPr>
          <p:cNvPr id="3" name="2 Subtítulo"/>
          <p:cNvSpPr>
            <a:spLocks noGrp="1"/>
          </p:cNvSpPr>
          <p:nvPr>
            <p:ph type="subTitle" idx="1"/>
          </p:nvPr>
        </p:nvSpPr>
        <p:spPr>
          <a:xfrm>
            <a:off x="0" y="3886200"/>
            <a:ext cx="9144000" cy="1752600"/>
          </a:xfrm>
        </p:spPr>
        <p:txBody>
          <a:bodyPr/>
          <a:lstStyle/>
          <a:p>
            <a:r>
              <a:rPr lang="es-CO" dirty="0" smtClean="0">
                <a:latin typeface="Arial" pitchFamily="34" charset="0"/>
                <a:cs typeface="Arial" pitchFamily="34" charset="0"/>
              </a:rPr>
              <a:t>Docente: </a:t>
            </a:r>
            <a:r>
              <a:rPr lang="es-CO" dirty="0" err="1" smtClean="0">
                <a:latin typeface="Arial" pitchFamily="34" charset="0"/>
                <a:cs typeface="Arial" pitchFamily="34" charset="0"/>
              </a:rPr>
              <a:t>Jhon</a:t>
            </a:r>
            <a:r>
              <a:rPr lang="es-CO" dirty="0" smtClean="0">
                <a:latin typeface="Arial" pitchFamily="34" charset="0"/>
                <a:cs typeface="Arial" pitchFamily="34" charset="0"/>
              </a:rPr>
              <a:t> </a:t>
            </a:r>
            <a:r>
              <a:rPr lang="es-CO" dirty="0" err="1" smtClean="0">
                <a:latin typeface="Arial" pitchFamily="34" charset="0"/>
                <a:cs typeface="Arial" pitchFamily="34" charset="0"/>
              </a:rPr>
              <a:t>Edisson</a:t>
            </a:r>
            <a:r>
              <a:rPr lang="es-CO" dirty="0" smtClean="0">
                <a:latin typeface="Arial" pitchFamily="34" charset="0"/>
                <a:cs typeface="Arial" pitchFamily="34" charset="0"/>
              </a:rPr>
              <a:t> Villarreal Padilla</a:t>
            </a:r>
          </a:p>
          <a:p>
            <a:r>
              <a:rPr lang="es-CO" dirty="0" smtClean="0">
                <a:latin typeface="Arial" pitchFamily="34" charset="0"/>
                <a:cs typeface="Arial" pitchFamily="34" charset="0"/>
              </a:rPr>
              <a:t>Jhon.villareal@usa.edu.co</a:t>
            </a:r>
            <a:endParaRPr lang="es-CO" dirty="0">
              <a:latin typeface="Arial" pitchFamily="34" charset="0"/>
              <a:cs typeface="Arial" pitchFamily="34" charset="0"/>
            </a:endParaRPr>
          </a:p>
        </p:txBody>
      </p:sp>
      <p:pic>
        <p:nvPicPr>
          <p:cNvPr id="1026"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62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a:t>Restricciones de integridad asociada a las </a:t>
            </a:r>
            <a:r>
              <a:rPr lang="es-CO" dirty="0" err="1"/>
              <a:t>tuplas</a:t>
            </a:r>
            <a:r>
              <a:rPr lang="es-CO" dirty="0"/>
              <a:t> de una relación</a:t>
            </a:r>
          </a:p>
        </p:txBody>
      </p:sp>
      <p:sp>
        <p:nvSpPr>
          <p:cNvPr id="3" name="2 Marcador de contenido"/>
          <p:cNvSpPr>
            <a:spLocks noGrp="1"/>
          </p:cNvSpPr>
          <p:nvPr>
            <p:ph idx="1"/>
          </p:nvPr>
        </p:nvSpPr>
        <p:spPr>
          <a:xfrm>
            <a:off x="457200" y="1340767"/>
            <a:ext cx="8229600" cy="4752529"/>
          </a:xfrm>
        </p:spPr>
        <p:txBody>
          <a:bodyPr>
            <a:noAutofit/>
          </a:bodyPr>
          <a:lstStyle/>
          <a:p>
            <a:pPr marL="0" indent="0" algn="ctr">
              <a:buNone/>
            </a:pPr>
            <a:endParaRPr lang="es-CO" sz="2000" b="1" dirty="0" smtClean="0"/>
          </a:p>
          <a:p>
            <a:pPr marL="0" indent="0" algn="ctr">
              <a:buNone/>
            </a:pPr>
            <a:r>
              <a:rPr lang="es-CO" sz="2000" dirty="0" smtClean="0"/>
              <a:t>0 </a:t>
            </a:r>
            <a:r>
              <a:rPr lang="es-CO" sz="2000" dirty="0"/>
              <a:t>&lt;= edad &lt;= 120</a:t>
            </a:r>
          </a:p>
          <a:p>
            <a:pPr marL="0" indent="0" algn="ctr">
              <a:buNone/>
            </a:pPr>
            <a:r>
              <a:rPr lang="es-CO" sz="2000" dirty="0"/>
              <a:t>Impuesto &lt;= </a:t>
            </a:r>
            <a:r>
              <a:rPr lang="es-CO" sz="2000" dirty="0" smtClean="0"/>
              <a:t>salario</a:t>
            </a:r>
          </a:p>
          <a:p>
            <a:pPr marL="0" indent="0" algn="ctr">
              <a:buNone/>
            </a:pPr>
            <a:endParaRPr lang="es-CO" sz="2000" dirty="0"/>
          </a:p>
          <a:p>
            <a:pPr marL="0" indent="0" algn="just">
              <a:buNone/>
            </a:pPr>
            <a:r>
              <a:rPr lang="es-CO" sz="2000" dirty="0"/>
              <a:t>En ocasiones, no se conoce el valor de un atributo para una determinada </a:t>
            </a:r>
            <a:r>
              <a:rPr lang="es-CO" sz="2000" dirty="0" err="1"/>
              <a:t>tupla</a:t>
            </a:r>
            <a:r>
              <a:rPr lang="es-CO" sz="2000" dirty="0"/>
              <a:t>. En esos casos a ese atributo desea </a:t>
            </a:r>
            <a:r>
              <a:rPr lang="es-CO" sz="2000" dirty="0" err="1"/>
              <a:t>tupla</a:t>
            </a:r>
            <a:r>
              <a:rPr lang="es-CO" sz="2000" dirty="0"/>
              <a:t> se le asigna un valor </a:t>
            </a:r>
            <a:r>
              <a:rPr lang="es-CO" sz="2000" dirty="0" err="1"/>
              <a:t>null</a:t>
            </a:r>
            <a:r>
              <a:rPr lang="es-CO" sz="2000" dirty="0"/>
              <a:t>, que indica que el valor de ese atributo es desconocido, o simplemente, que se atributo no es aplicables a esa </a:t>
            </a:r>
            <a:r>
              <a:rPr lang="es-CO" sz="2000" dirty="0" err="1"/>
              <a:t>tupla</a:t>
            </a:r>
            <a:r>
              <a:rPr lang="es-CO" sz="2000" dirty="0"/>
              <a:t>.</a:t>
            </a:r>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693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a:t>Restricciones de integridad asociada a las relaciones de la base de datos</a:t>
            </a:r>
          </a:p>
        </p:txBody>
      </p:sp>
      <p:sp>
        <p:nvSpPr>
          <p:cNvPr id="3" name="2 Marcador de contenido"/>
          <p:cNvSpPr>
            <a:spLocks noGrp="1"/>
          </p:cNvSpPr>
          <p:nvPr>
            <p:ph idx="1"/>
          </p:nvPr>
        </p:nvSpPr>
        <p:spPr>
          <a:xfrm>
            <a:off x="457200" y="1340767"/>
            <a:ext cx="8229600" cy="4752529"/>
          </a:xfrm>
        </p:spPr>
        <p:txBody>
          <a:bodyPr>
            <a:noAutofit/>
          </a:bodyPr>
          <a:lstStyle/>
          <a:p>
            <a:pPr marL="0" indent="0" algn="ctr">
              <a:buNone/>
            </a:pPr>
            <a:endParaRPr lang="es-CO" sz="2000" b="1" dirty="0" smtClean="0"/>
          </a:p>
          <a:p>
            <a:r>
              <a:rPr lang="es-ES" sz="2000" b="1" dirty="0"/>
              <a:t>Clave primara: </a:t>
            </a:r>
            <a:r>
              <a:rPr lang="es-ES" sz="2000" dirty="0"/>
              <a:t>Conjunto de atributos seleccionados para identificar unívocamente a las </a:t>
            </a:r>
            <a:r>
              <a:rPr lang="es-ES" sz="2000" dirty="0" err="1"/>
              <a:t>tuplas</a:t>
            </a:r>
            <a:r>
              <a:rPr lang="es-ES" sz="2000" dirty="0"/>
              <a:t> de una relación.</a:t>
            </a:r>
            <a:endParaRPr lang="es-CO" sz="2000" dirty="0"/>
          </a:p>
          <a:p>
            <a:r>
              <a:rPr lang="es-ES" sz="2000" b="1" dirty="0"/>
              <a:t>Integridad de entidad:</a:t>
            </a:r>
            <a:r>
              <a:rPr lang="es-ES" sz="2000" dirty="0"/>
              <a:t> Los atributos de la clave primaria no pueden tomar valores nulos ya que la clave primaria debe permitirnos identificar unívocamente cada </a:t>
            </a:r>
            <a:r>
              <a:rPr lang="es-ES" sz="2000" dirty="0" err="1"/>
              <a:t>tupla</a:t>
            </a:r>
            <a:r>
              <a:rPr lang="es-ES" sz="2000" dirty="0"/>
              <a:t> de la relación.</a:t>
            </a:r>
            <a:endParaRPr lang="es-CO" sz="2000" dirty="0"/>
          </a:p>
          <a:p>
            <a:r>
              <a:rPr lang="es-ES" sz="2000" dirty="0"/>
              <a:t> </a:t>
            </a:r>
            <a:r>
              <a:rPr lang="es-ES" sz="2000" b="1" dirty="0"/>
              <a:t>Clave externa</a:t>
            </a:r>
            <a:r>
              <a:rPr lang="es-ES" sz="2000" dirty="0"/>
              <a:t>: Conjunto de atributos de una relación cuyos valores en las </a:t>
            </a:r>
            <a:r>
              <a:rPr lang="es-ES" sz="2000" dirty="0" err="1"/>
              <a:t>tuplas</a:t>
            </a:r>
            <a:r>
              <a:rPr lang="es-ES" sz="2000" dirty="0"/>
              <a:t> deben coincidir con los valores de la clave primaria de las </a:t>
            </a:r>
            <a:r>
              <a:rPr lang="es-ES" sz="2000" dirty="0" err="1"/>
              <a:t>tuplas</a:t>
            </a:r>
            <a:r>
              <a:rPr lang="es-ES" sz="2000" dirty="0"/>
              <a:t> de otra relación.</a:t>
            </a:r>
            <a:endParaRPr lang="es-CO" sz="2000" dirty="0"/>
          </a:p>
          <a:p>
            <a:r>
              <a:rPr lang="es-ES" sz="2000" b="1" dirty="0"/>
              <a:t>Integridad referencial: </a:t>
            </a:r>
            <a:r>
              <a:rPr lang="es-ES" sz="2000" dirty="0"/>
              <a:t>Todos los </a:t>
            </a:r>
            <a:r>
              <a:rPr lang="es-ES" sz="2000" dirty="0" smtClean="0"/>
              <a:t>valores de </a:t>
            </a:r>
            <a:r>
              <a:rPr lang="es-ES" sz="2000" dirty="0"/>
              <a:t>una clave externa referencian valores reales de la clave </a:t>
            </a:r>
            <a:r>
              <a:rPr lang="es-ES" sz="2000" dirty="0" smtClean="0"/>
              <a:t>referenciada.</a:t>
            </a: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9425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a:t>Instancia de la base de datos </a:t>
            </a:r>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b="1" dirty="0"/>
              <a:t>Instancia o estado de la base de datos  </a:t>
            </a:r>
            <a:r>
              <a:rPr lang="es-CO" sz="2000" dirty="0"/>
              <a:t>Colección de instancias de relaciones que verifican las restricciones de integridad</a:t>
            </a:r>
            <a:r>
              <a:rPr lang="es-CO" sz="2000" dirty="0" smtClean="0"/>
              <a:t>.</a:t>
            </a:r>
          </a:p>
          <a:p>
            <a:pPr marL="0" indent="0" algn="just">
              <a:buNone/>
            </a:pPr>
            <a:endParaRPr lang="es-CO" sz="2000" dirty="0"/>
          </a:p>
          <a:p>
            <a:pPr marL="0" indent="0" algn="just">
              <a:buNone/>
            </a:pPr>
            <a:r>
              <a:rPr lang="es-ES" sz="2000" b="1" dirty="0"/>
              <a:t>Base de datos relacional:</a:t>
            </a:r>
            <a:r>
              <a:rPr lang="es-ES" sz="2000" dirty="0"/>
              <a:t> Instancia de la base de datos junto con su esquema.</a:t>
            </a:r>
            <a:endParaRPr lang="es-CO" sz="2000" dirty="0"/>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3104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sz="3000" dirty="0"/>
              <a:t>CONVERSIÓN DEL MODELO E-R A UN ESQUEMA DE BASE DE DATOS (CONVERSIÓN A TABLAS)</a:t>
            </a:r>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a:t>El modelo es una representación visual que gráficamente nos da una perspectiva de como se encuentran los datos involucrados en un proyecto u organización.</a:t>
            </a:r>
          </a:p>
          <a:p>
            <a:pPr marL="0" indent="0" algn="just">
              <a:buNone/>
            </a:pPr>
            <a:endParaRPr lang="es-CO" sz="2000" dirty="0"/>
          </a:p>
          <a:p>
            <a:pPr marL="0" indent="0" algn="just">
              <a:buNone/>
            </a:pPr>
            <a:r>
              <a:rPr lang="es-CO" sz="2000" dirty="0"/>
              <a:t>Pero el modelo no nos presenta propiamente una instancia de los datos, un ejemplo que muestre con claridad algunas datos de muestra y como se relacionan en realidad. Por eso es conveniente crear un "esquema", el cual consiste de tablas las cuales en sus renglones (</a:t>
            </a:r>
            <a:r>
              <a:rPr lang="es-CO" sz="2000" dirty="0" err="1"/>
              <a:t>tuplas</a:t>
            </a:r>
            <a:r>
              <a:rPr lang="es-CO" sz="2000" dirty="0"/>
              <a:t>) contienen instancias de los datos.</a:t>
            </a:r>
          </a:p>
          <a:p>
            <a:pPr marL="0" indent="0" algn="just">
              <a:buNone/>
            </a:pPr>
            <a:endParaRPr lang="es-CO" sz="2000" dirty="0" smtClean="0"/>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4514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sz="3000" dirty="0"/>
              <a:t>MODELO E-R CONVERSIÓN A TABLAS </a:t>
            </a:r>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a:t>1.	Una tabla por cada conjunto de entidades </a:t>
            </a:r>
          </a:p>
          <a:p>
            <a:pPr marL="0" indent="0" algn="just">
              <a:buNone/>
            </a:pPr>
            <a:r>
              <a:rPr lang="es-CO" sz="2000" dirty="0"/>
              <a:t>nombre de tabla = nombre de conjunto de </a:t>
            </a:r>
            <a:r>
              <a:rPr lang="es-CO" sz="2000" dirty="0" smtClean="0"/>
              <a:t>entidades </a:t>
            </a:r>
            <a:endParaRPr lang="es-CO" sz="2000" dirty="0"/>
          </a:p>
          <a:p>
            <a:pPr marL="0" indent="0" algn="just">
              <a:buNone/>
            </a:pPr>
            <a:r>
              <a:rPr lang="es-CO" sz="2000" dirty="0"/>
              <a:t>2.	Una tabla por cada conjunto de relaciones m-m </a:t>
            </a:r>
          </a:p>
          <a:p>
            <a:pPr marL="0" indent="0" algn="just">
              <a:buNone/>
            </a:pPr>
            <a:r>
              <a:rPr lang="es-CO" sz="2000" dirty="0"/>
              <a:t>nombre de tabla = nombre de conjunto de relaciones </a:t>
            </a:r>
          </a:p>
          <a:p>
            <a:pPr marL="0" indent="0" algn="just">
              <a:buNone/>
            </a:pPr>
            <a:r>
              <a:rPr lang="es-CO" sz="2000" dirty="0"/>
              <a:t>3.	Definición de columnas para cada tabla </a:t>
            </a:r>
          </a:p>
          <a:p>
            <a:pPr marL="0" indent="0" algn="just">
              <a:buNone/>
            </a:pPr>
            <a:r>
              <a:rPr lang="es-CO" sz="2000" dirty="0"/>
              <a:t>conjuntos fuertes de entidades </a:t>
            </a:r>
          </a:p>
          <a:p>
            <a:pPr marL="0" indent="0" algn="just">
              <a:buNone/>
            </a:pPr>
            <a:r>
              <a:rPr lang="es-CO" sz="2000" dirty="0"/>
              <a:t>4.	Columnas = nombre de atributos </a:t>
            </a:r>
          </a:p>
          <a:p>
            <a:pPr marL="0" indent="0" algn="just">
              <a:buNone/>
            </a:pPr>
            <a:r>
              <a:rPr lang="es-CO" sz="2000" dirty="0"/>
              <a:t>conjuntos débiles de entidades </a:t>
            </a:r>
          </a:p>
          <a:p>
            <a:pPr marL="0" indent="0" algn="just">
              <a:buNone/>
            </a:pPr>
            <a:r>
              <a:rPr lang="es-CO" sz="2000" dirty="0"/>
              <a:t>5.	Columnas = </a:t>
            </a:r>
            <a:r>
              <a:rPr lang="es-CO" sz="2000" dirty="0" err="1"/>
              <a:t>llave_primaria</a:t>
            </a:r>
            <a:r>
              <a:rPr lang="es-CO" sz="2000" dirty="0"/>
              <a:t> (dominante) U atributos(subordinado) </a:t>
            </a:r>
          </a:p>
          <a:p>
            <a:pPr marL="0" indent="0" algn="just">
              <a:buNone/>
            </a:pPr>
            <a:r>
              <a:rPr lang="es-CO" sz="2000" dirty="0"/>
              <a:t>conjunto de relaciones R (m-m) entre A, B </a:t>
            </a:r>
          </a:p>
          <a:p>
            <a:pPr marL="0" indent="0" algn="just">
              <a:buNone/>
            </a:pPr>
            <a:r>
              <a:rPr lang="es-CO" sz="2000" dirty="0"/>
              <a:t>6.	Columnas (R) = </a:t>
            </a:r>
            <a:r>
              <a:rPr lang="es-CO" sz="2000" dirty="0" err="1"/>
              <a:t>llave_primaria</a:t>
            </a:r>
            <a:r>
              <a:rPr lang="es-CO" sz="2000" dirty="0"/>
              <a:t> (A) U </a:t>
            </a:r>
            <a:r>
              <a:rPr lang="es-CO" sz="2000" dirty="0" err="1"/>
              <a:t>llave_primaria</a:t>
            </a:r>
            <a:r>
              <a:rPr lang="es-CO" sz="2000" dirty="0"/>
              <a:t> (B) U atributos(R)</a:t>
            </a:r>
          </a:p>
          <a:p>
            <a:pPr marL="0" indent="0" algn="just">
              <a:buNone/>
            </a:pPr>
            <a:r>
              <a:rPr lang="es-CO" sz="2000" dirty="0"/>
              <a:t>conjunto de relaciones R (1-1) entre A y B </a:t>
            </a:r>
          </a:p>
          <a:p>
            <a:pPr marL="0" indent="0" algn="just">
              <a:buNone/>
            </a:pPr>
            <a:endParaRPr lang="es-CO" sz="2000" dirty="0" smtClean="0"/>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6593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sz="3000" dirty="0"/>
              <a:t>MODELO E-R CONVERSIÓN A TABLAS </a:t>
            </a:r>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7.	Columnas (A) = </a:t>
            </a:r>
            <a:r>
              <a:rPr lang="es-CO" sz="2000" dirty="0" err="1" smtClean="0"/>
              <a:t>atribs</a:t>
            </a:r>
            <a:r>
              <a:rPr lang="es-CO" sz="2000" dirty="0" smtClean="0"/>
              <a:t>(A) U llave primaria(B) U atributos(R)</a:t>
            </a:r>
          </a:p>
          <a:p>
            <a:pPr marL="0" indent="0" algn="just">
              <a:buNone/>
            </a:pPr>
            <a:r>
              <a:rPr lang="es-CO" sz="2000" dirty="0" smtClean="0"/>
              <a:t>conjunto de relaciones R (1-m) entre A y B </a:t>
            </a:r>
          </a:p>
          <a:p>
            <a:pPr marL="457200" indent="-457200" algn="just">
              <a:buAutoNum type="arabicPeriod" startAt="8"/>
            </a:pPr>
            <a:r>
              <a:rPr lang="es-CO" sz="2000" dirty="0" smtClean="0"/>
              <a:t>Columnas (B) = </a:t>
            </a:r>
            <a:r>
              <a:rPr lang="es-CO" sz="2000" dirty="0" err="1" smtClean="0"/>
              <a:t>atribs</a:t>
            </a:r>
            <a:r>
              <a:rPr lang="es-CO" sz="2000" dirty="0" smtClean="0"/>
              <a:t>(B) U llave primaria(A) U atributos(R)</a:t>
            </a:r>
          </a:p>
          <a:p>
            <a:pPr marL="0" indent="0" algn="just">
              <a:buNone/>
            </a:pPr>
            <a:endParaRPr lang="es-CO" sz="2000" dirty="0"/>
          </a:p>
          <a:p>
            <a:pPr marL="0" indent="0" algn="just">
              <a:buNone/>
            </a:pPr>
            <a:endParaRPr lang="es-CO" sz="2000" dirty="0" smtClean="0"/>
          </a:p>
          <a:p>
            <a:pPr marL="0" indent="0" algn="just">
              <a:buNone/>
            </a:pPr>
            <a:endParaRPr lang="es-CO" sz="2000" dirty="0" smtClean="0"/>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275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2900" dirty="0"/>
              <a:t>TRANSFORMACIÓN MODELO ENTIDAD RELACIÓN AL MODELO </a:t>
            </a:r>
            <a:r>
              <a:rPr lang="es-CO" sz="2900" dirty="0" smtClean="0"/>
              <a:t>RELACIONAL REGLAS </a:t>
            </a:r>
            <a:r>
              <a:rPr lang="es-CO" sz="2900" dirty="0"/>
              <a:t>DE TRANSFORMACIÓN</a:t>
            </a:r>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a:t>1. </a:t>
            </a:r>
            <a:r>
              <a:rPr lang="es-CO" sz="2000" dirty="0" smtClean="0"/>
              <a:t>Toda </a:t>
            </a:r>
            <a:r>
              <a:rPr lang="es-CO" sz="2000" dirty="0"/>
              <a:t>entidad del modelo entidad-relación se transforma en una tabla.</a:t>
            </a:r>
          </a:p>
          <a:p>
            <a:pPr marL="0" indent="0" algn="just">
              <a:buNone/>
            </a:pPr>
            <a:endParaRPr lang="es-CO" sz="2000" dirty="0"/>
          </a:p>
          <a:p>
            <a:pPr marL="0" indent="0" algn="just">
              <a:buNone/>
            </a:pPr>
            <a:r>
              <a:rPr lang="es-CO" sz="2000" dirty="0" smtClean="0"/>
              <a:t>2. Cualquier </a:t>
            </a:r>
            <a:r>
              <a:rPr lang="es-CO" sz="2000" dirty="0"/>
              <a:t>atributo de una entidad se transforma en un campo dentro la tabla, manteniendo las claves primarias.</a:t>
            </a:r>
          </a:p>
          <a:p>
            <a:pPr marL="0" indent="0" algn="just">
              <a:buNone/>
            </a:pPr>
            <a:endParaRPr lang="es-CO" sz="2000" dirty="0"/>
          </a:p>
          <a:p>
            <a:pPr marL="0" indent="0" algn="just">
              <a:buNone/>
            </a:pPr>
            <a:r>
              <a:rPr lang="es-CO" sz="2000" dirty="0" smtClean="0"/>
              <a:t>3. Las </a:t>
            </a:r>
            <a:r>
              <a:rPr lang="es-CO" sz="2000" dirty="0"/>
              <a:t>relaciones N:M se transforman en una nueva tabla que tendrá como clave primaria la concatenación de los atributos clave de las entidades que relaciona.</a:t>
            </a:r>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079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2900" dirty="0"/>
              <a:t>TRANSFORMACIÓN MODELO ENTIDAD RELACIÓN AL MODELO </a:t>
            </a:r>
            <a:r>
              <a:rPr lang="es-CO" sz="2900" dirty="0" smtClean="0"/>
              <a:t>RELACIONAL REGLAS </a:t>
            </a:r>
            <a:r>
              <a:rPr lang="es-CO" sz="2900" dirty="0"/>
              <a:t>DE TRANSFORMACIÓN</a:t>
            </a:r>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4. En </a:t>
            </a:r>
            <a:r>
              <a:rPr lang="es-CO" sz="2000" dirty="0"/>
              <a:t>las relaciones 1:N se pueden tener dos casos: </a:t>
            </a:r>
          </a:p>
          <a:p>
            <a:pPr marL="0" indent="0" algn="just">
              <a:buNone/>
            </a:pPr>
            <a:r>
              <a:rPr lang="es-CO" sz="2000" dirty="0" smtClean="0"/>
              <a:t>• Si </a:t>
            </a:r>
            <a:r>
              <a:rPr lang="es-CO" sz="2000" dirty="0"/>
              <a:t>la entidad que participa con </a:t>
            </a:r>
            <a:r>
              <a:rPr lang="es-CO" sz="2000" dirty="0" err="1"/>
              <a:t>cardinalidad</a:t>
            </a:r>
            <a:r>
              <a:rPr lang="es-CO" sz="2000" dirty="0"/>
              <a:t> máxima 1, lo hace también con </a:t>
            </a:r>
            <a:r>
              <a:rPr lang="es-CO" sz="2000" dirty="0" err="1"/>
              <a:t>cardinalidad</a:t>
            </a:r>
            <a:r>
              <a:rPr lang="es-CO" sz="2000" dirty="0"/>
              <a:t> mínima  1, entonces se propaga el atributo de la entidad que tiene </a:t>
            </a:r>
            <a:r>
              <a:rPr lang="es-CO" sz="2000" dirty="0" err="1"/>
              <a:t>cardinalidad</a:t>
            </a:r>
            <a:r>
              <a:rPr lang="es-CO" sz="2000" dirty="0"/>
              <a:t> máxima 1 a la que tiene </a:t>
            </a:r>
            <a:r>
              <a:rPr lang="es-CO" sz="2000" dirty="0" err="1"/>
              <a:t>cardinalidad</a:t>
            </a:r>
            <a:r>
              <a:rPr lang="es-CO" sz="2000" dirty="0"/>
              <a:t> máxima muchos N, desapareciendo el nombre de la relación. Si existen atributos en la relación éstos también se propagarán.</a:t>
            </a:r>
          </a:p>
          <a:p>
            <a:pPr marL="0" indent="0" algn="just">
              <a:buNone/>
            </a:pPr>
            <a:r>
              <a:rPr lang="es-CO" sz="2000" dirty="0" smtClean="0"/>
              <a:t>• Si </a:t>
            </a:r>
            <a:r>
              <a:rPr lang="es-CO" sz="2000" dirty="0"/>
              <a:t>la entidad que participa con </a:t>
            </a:r>
            <a:r>
              <a:rPr lang="es-CO" sz="2000" dirty="0" err="1"/>
              <a:t>cardinalidad</a:t>
            </a:r>
            <a:r>
              <a:rPr lang="es-CO" sz="2000" dirty="0"/>
              <a:t> máxima 1, lo hace también </a:t>
            </a:r>
            <a:r>
              <a:rPr lang="es-CO" sz="2000" dirty="0" err="1"/>
              <a:t>cardinalidad</a:t>
            </a:r>
            <a:r>
              <a:rPr lang="es-CO" sz="2000" dirty="0"/>
              <a:t> mínima cero (0), entonces se crea una nueva tabla formada por las claves de cada entidad y los atributos de la relación. La clave primaria de la nueva tabla será el identificador de la entidad que participa con </a:t>
            </a:r>
            <a:r>
              <a:rPr lang="es-CO" sz="2000" dirty="0" err="1"/>
              <a:t>cardinalidad</a:t>
            </a:r>
            <a:r>
              <a:rPr lang="es-CO" sz="2000" dirty="0"/>
              <a:t> máxima N.</a:t>
            </a:r>
          </a:p>
          <a:p>
            <a:pPr marL="0" indent="0" algn="just">
              <a:buNone/>
            </a:pPr>
            <a:endParaRPr lang="es-CO" sz="2000" dirty="0"/>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6781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2900" dirty="0"/>
              <a:t>TRANSFORMACIÓN MODELO ENTIDAD RELACIÓN AL MODELO </a:t>
            </a:r>
            <a:r>
              <a:rPr lang="es-CO" sz="2900" dirty="0" smtClean="0"/>
              <a:t>RELACIONAL REGLAS </a:t>
            </a:r>
            <a:r>
              <a:rPr lang="es-CO" sz="2900" dirty="0"/>
              <a:t>DE TRANSFORMACIÓN</a:t>
            </a:r>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5. En </a:t>
            </a:r>
            <a:r>
              <a:rPr lang="es-CO" sz="2000" dirty="0"/>
              <a:t>el caso de las relaciones uno 1:1 también pueden darse dos casos: </a:t>
            </a:r>
          </a:p>
          <a:p>
            <a:pPr marL="0" indent="0" algn="just">
              <a:buNone/>
            </a:pPr>
            <a:r>
              <a:rPr lang="es-CO" sz="2000" dirty="0" smtClean="0"/>
              <a:t>O Si </a:t>
            </a:r>
            <a:r>
              <a:rPr lang="es-CO" sz="2000" dirty="0"/>
              <a:t>las entidades poseen </a:t>
            </a:r>
            <a:r>
              <a:rPr lang="es-CO" sz="2000" dirty="0" err="1"/>
              <a:t>cardinalidades</a:t>
            </a:r>
            <a:r>
              <a:rPr lang="es-CO" sz="2000" dirty="0"/>
              <a:t> (0,1), la relación se convierte en una tabla.</a:t>
            </a:r>
          </a:p>
          <a:p>
            <a:pPr marL="0" indent="0" algn="just">
              <a:buNone/>
            </a:pPr>
            <a:r>
              <a:rPr lang="es-CO" sz="2000" dirty="0" smtClean="0"/>
              <a:t>O Si </a:t>
            </a:r>
            <a:r>
              <a:rPr lang="es-CO" sz="2000" dirty="0"/>
              <a:t>una de las entidades posee </a:t>
            </a:r>
            <a:r>
              <a:rPr lang="es-CO" sz="2000" dirty="0" err="1"/>
              <a:t>cardinalidad</a:t>
            </a:r>
            <a:r>
              <a:rPr lang="es-CO" sz="2000" dirty="0"/>
              <a:t> (0,1) y la otra (1,1), conviene propagar la clave de la entidad con </a:t>
            </a:r>
            <a:r>
              <a:rPr lang="es-CO" sz="2000" dirty="0" err="1"/>
              <a:t>cardinalidad</a:t>
            </a:r>
            <a:r>
              <a:rPr lang="es-CO" sz="2000" dirty="0"/>
              <a:t> (1,1) a la tabla resultante de la entidad con </a:t>
            </a:r>
            <a:r>
              <a:rPr lang="es-CO" sz="2000" dirty="0" err="1"/>
              <a:t>cardinalidad</a:t>
            </a:r>
            <a:r>
              <a:rPr lang="es-CO" sz="2000" dirty="0"/>
              <a:t> (0,1). Si ambas entidades poseen </a:t>
            </a:r>
            <a:r>
              <a:rPr lang="es-CO" sz="2000" dirty="0" err="1"/>
              <a:t>cardinalidades</a:t>
            </a:r>
            <a:r>
              <a:rPr lang="es-CO" sz="2000" dirty="0"/>
              <a:t> (1,1) se puede propagar la clave de cualquiera de ellas a la tabla resultante de la otra.</a:t>
            </a:r>
          </a:p>
          <a:p>
            <a:pPr marL="0" indent="0" algn="just">
              <a:buNone/>
            </a:pPr>
            <a:endParaRPr lang="es-CO" sz="2000" dirty="0"/>
          </a:p>
          <a:p>
            <a:pPr marL="0" indent="0" algn="just">
              <a:buNone/>
            </a:pPr>
            <a:r>
              <a:rPr lang="es-CO" sz="2000" dirty="0" smtClean="0"/>
              <a:t>6.</a:t>
            </a:r>
            <a:r>
              <a:rPr lang="es-CO" sz="2000" dirty="0"/>
              <a:t> </a:t>
            </a:r>
            <a:r>
              <a:rPr lang="es-CO" sz="2000" dirty="0" smtClean="0"/>
              <a:t>En </a:t>
            </a:r>
            <a:r>
              <a:rPr lang="es-CO" sz="2000" dirty="0"/>
              <a:t>el caso de las relaciones N-arias se aplica la misma regla que para las relaciones N:M</a:t>
            </a:r>
          </a:p>
          <a:p>
            <a:pPr marL="0" indent="0" algn="just">
              <a:buNone/>
            </a:pPr>
            <a:endParaRPr lang="es-CO" sz="2000" dirty="0"/>
          </a:p>
          <a:p>
            <a:pPr marL="0" indent="0" algn="just">
              <a:buNone/>
            </a:pPr>
            <a:r>
              <a:rPr lang="es-CO" sz="2000" dirty="0" smtClean="0"/>
              <a:t>7. En </a:t>
            </a:r>
            <a:r>
              <a:rPr lang="es-CO" sz="2000" dirty="0"/>
              <a:t>el caso de las relaciones reflexivas supondremos que se trata de una relación binaria con la particularidad que las dos entidades son iguales y aplicaremos las reglas vistas en los puntos anteriores.</a:t>
            </a:r>
            <a:endParaRPr lang="es-CO" sz="2000" dirty="0" smtClean="0"/>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5636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2900" dirty="0"/>
              <a:t>TRANSFORMACIÓN MODELO ENTIDAD RELACIÓN AL MODELO </a:t>
            </a:r>
            <a:r>
              <a:rPr lang="es-CO" sz="2900" dirty="0" smtClean="0"/>
              <a:t>RELACIONAL REGLAS </a:t>
            </a:r>
            <a:r>
              <a:rPr lang="es-CO" sz="2900" dirty="0"/>
              <a:t>DE TRANSFORMACIÓN</a:t>
            </a:r>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7. En </a:t>
            </a:r>
            <a:r>
              <a:rPr lang="es-CO" sz="2000" dirty="0"/>
              <a:t>el caso de las relaciones reflexivas supondremos que se trata de una relación binaria con la particularidad que las dos entidades son iguales y aplicaremos las reglas vistas en los puntos anteriores.</a:t>
            </a:r>
            <a:endParaRPr lang="es-CO" sz="2000" dirty="0" smtClean="0"/>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7679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Modelo Relacional </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a:t>El </a:t>
            </a:r>
            <a:r>
              <a:rPr lang="es-CO" sz="2000" b="1" dirty="0"/>
              <a:t>modelo relacional</a:t>
            </a:r>
            <a:r>
              <a:rPr lang="es-CO" sz="2000" dirty="0"/>
              <a:t> para la gestión de una base de datos es un modelo de datos basado en la lógica de predicados y en la teoría de conjuntos. Es el modelo más utilizado en la actualidad para modelar problemas reales y administrar datos dinámicamente.</a:t>
            </a:r>
          </a:p>
          <a:p>
            <a:pPr marL="0" indent="0" algn="just">
              <a:buNone/>
            </a:pPr>
            <a:r>
              <a:rPr lang="es-CO" sz="2000" dirty="0"/>
              <a:t> </a:t>
            </a:r>
          </a:p>
          <a:p>
            <a:pPr marL="0" indent="0" algn="just">
              <a:buNone/>
            </a:pPr>
            <a:r>
              <a:rPr lang="es-CO" sz="2000" dirty="0"/>
              <a:t>Su idea fundamental es el uso de «relaciones». Estas relaciones podrían considerarse en forma lógica como conjuntos de datos llamados «</a:t>
            </a:r>
            <a:r>
              <a:rPr lang="es-CO" sz="2000" dirty="0" err="1"/>
              <a:t>tuplas</a:t>
            </a:r>
            <a:r>
              <a:rPr lang="es-CO" sz="2000" dirty="0"/>
              <a:t>». Cada </a:t>
            </a:r>
            <a:r>
              <a:rPr lang="es-CO" sz="2000" b="1" dirty="0"/>
              <a:t>relación</a:t>
            </a:r>
            <a:r>
              <a:rPr lang="es-CO" sz="2000" dirty="0"/>
              <a:t> como si fuese una </a:t>
            </a:r>
            <a:r>
              <a:rPr lang="es-CO" sz="2000" b="1" dirty="0"/>
              <a:t>tabla</a:t>
            </a:r>
            <a:r>
              <a:rPr lang="es-CO" sz="2000" dirty="0"/>
              <a:t> que está compuesta por </a:t>
            </a:r>
            <a:r>
              <a:rPr lang="es-CO" sz="2000" i="1" dirty="0"/>
              <a:t>registros</a:t>
            </a:r>
            <a:r>
              <a:rPr lang="es-CO" sz="2000" dirty="0"/>
              <a:t> (cada fila de la tabla sería un registro o </a:t>
            </a:r>
            <a:r>
              <a:rPr lang="es-CO" sz="2000" i="1" dirty="0" err="1"/>
              <a:t>tupla</a:t>
            </a:r>
            <a:r>
              <a:rPr lang="es-CO" sz="2000" dirty="0"/>
              <a:t>), y </a:t>
            </a:r>
            <a:r>
              <a:rPr lang="es-CO" sz="2000" i="1" dirty="0"/>
              <a:t>columnas</a:t>
            </a:r>
            <a:r>
              <a:rPr lang="es-CO" sz="2000" dirty="0"/>
              <a:t> (también llamadas </a:t>
            </a:r>
            <a:r>
              <a:rPr lang="es-CO" sz="2000" i="1" dirty="0"/>
              <a:t>campos</a:t>
            </a:r>
            <a:r>
              <a:rPr lang="es-CO" sz="2000" dirty="0"/>
              <a:t>).</a:t>
            </a:r>
          </a:p>
          <a:p>
            <a:pPr marL="0" indent="0" algn="just">
              <a:buNone/>
            </a:pPr>
            <a:endParaRPr lang="es-CO" sz="19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3111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3500" dirty="0" smtClean="0"/>
              <a:t>Ejemplos</a:t>
            </a:r>
            <a:endParaRPr lang="es-CO" sz="3500"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ES" sz="2000" b="1" dirty="0"/>
              <a:t>Relaciones </a:t>
            </a:r>
            <a:r>
              <a:rPr lang="es-ES" sz="2000" b="1" dirty="0" smtClean="0"/>
              <a:t>N:M</a:t>
            </a:r>
            <a:endParaRPr lang="es-ES" sz="2000" dirty="0" smtClean="0"/>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Imagen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236" y="2348880"/>
            <a:ext cx="7543527"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286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3500" dirty="0" smtClean="0"/>
              <a:t>Ejemplos</a:t>
            </a:r>
            <a:endParaRPr lang="es-CO" sz="3500"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ES" sz="2000" b="1" dirty="0"/>
              <a:t>Relaciones </a:t>
            </a:r>
            <a:r>
              <a:rPr lang="es-ES" sz="2000" b="1" dirty="0" smtClean="0"/>
              <a:t>N:M</a:t>
            </a:r>
            <a:endParaRPr lang="es-ES" sz="2000" dirty="0" smtClean="0"/>
          </a:p>
          <a:p>
            <a:pPr marL="0" indent="0">
              <a:buNone/>
            </a:pPr>
            <a:r>
              <a:rPr lang="es-ES" sz="2000" dirty="0" smtClean="0"/>
              <a:t>En </a:t>
            </a:r>
            <a:r>
              <a:rPr lang="es-ES" sz="2000" dirty="0"/>
              <a:t>este caso la relación “compra” se transforma en una nueva tabla cuya clave primaria estará formada por los atributos </a:t>
            </a:r>
            <a:r>
              <a:rPr lang="es-ES" sz="2000" dirty="0" err="1"/>
              <a:t>idC</a:t>
            </a:r>
            <a:r>
              <a:rPr lang="es-ES" sz="2000" dirty="0"/>
              <a:t>, que es el atributo identificador de cliente, y </a:t>
            </a:r>
            <a:r>
              <a:rPr lang="es-ES" sz="2000" dirty="0" err="1"/>
              <a:t>idPr</a:t>
            </a:r>
            <a:r>
              <a:rPr lang="es-ES" sz="2000" dirty="0"/>
              <a:t>, que es el atributo identificador de producto. Además tendrá como campo fecha compra, ya que este atributo forma parte de la relación</a:t>
            </a:r>
            <a:r>
              <a:rPr lang="es-ES" sz="2000" dirty="0" smtClean="0"/>
              <a:t>.</a:t>
            </a:r>
            <a:r>
              <a:rPr lang="es-ES" sz="2000" dirty="0"/>
              <a:t> </a:t>
            </a:r>
            <a:endParaRPr lang="es-CO" sz="2000" dirty="0"/>
          </a:p>
          <a:p>
            <a:pPr marL="0" indent="0">
              <a:buNone/>
            </a:pPr>
            <a:endParaRPr lang="es-ES" sz="2000" dirty="0" smtClean="0"/>
          </a:p>
          <a:p>
            <a:pPr marL="0" indent="0">
              <a:buNone/>
            </a:pPr>
            <a:r>
              <a:rPr lang="es-ES" sz="2000" dirty="0" smtClean="0"/>
              <a:t>El </a:t>
            </a:r>
            <a:r>
              <a:rPr lang="es-ES" sz="2000" dirty="0"/>
              <a:t>modelo relacional quedaría de la siguiente forma (en negrita las claves primarias):</a:t>
            </a:r>
            <a:endParaRPr lang="es-CO" sz="2000" dirty="0"/>
          </a:p>
          <a:p>
            <a:pPr marL="0" indent="0">
              <a:buNone/>
            </a:pPr>
            <a:r>
              <a:rPr lang="es-ES" sz="2000" dirty="0"/>
              <a:t> </a:t>
            </a:r>
            <a:endParaRPr lang="es-CO" sz="2000" dirty="0"/>
          </a:p>
          <a:p>
            <a:pPr marL="0" lvl="0" indent="0">
              <a:buNone/>
            </a:pPr>
            <a:r>
              <a:rPr lang="es-ES" sz="2000" dirty="0"/>
              <a:t>CLIENTE(</a:t>
            </a:r>
            <a:r>
              <a:rPr lang="es-ES" sz="2000" b="1" dirty="0" err="1"/>
              <a:t>idC</a:t>
            </a:r>
            <a:r>
              <a:rPr lang="es-ES" sz="2000" dirty="0" err="1"/>
              <a:t>,nomC</a:t>
            </a:r>
            <a:r>
              <a:rPr lang="es-ES" sz="2000" dirty="0"/>
              <a:t>)</a:t>
            </a:r>
            <a:endParaRPr lang="es-CO" sz="2000" dirty="0"/>
          </a:p>
          <a:p>
            <a:pPr marL="0" lvl="0" indent="0">
              <a:buNone/>
            </a:pPr>
            <a:r>
              <a:rPr lang="es-ES" sz="2000" dirty="0"/>
              <a:t>PRODUCTO(</a:t>
            </a:r>
            <a:r>
              <a:rPr lang="es-ES" sz="2000" b="1" dirty="0" err="1"/>
              <a:t>idPr</a:t>
            </a:r>
            <a:r>
              <a:rPr lang="es-ES" sz="2000" dirty="0" err="1"/>
              <a:t>,desPr</a:t>
            </a:r>
            <a:r>
              <a:rPr lang="es-ES" sz="2000" dirty="0"/>
              <a:t>)</a:t>
            </a:r>
            <a:endParaRPr lang="es-CO" sz="2000" dirty="0"/>
          </a:p>
          <a:p>
            <a:pPr marL="0" lvl="0" indent="0">
              <a:buNone/>
            </a:pPr>
            <a:r>
              <a:rPr lang="es-ES" sz="2000" dirty="0" smtClean="0"/>
              <a:t>COMPRA(</a:t>
            </a:r>
            <a:r>
              <a:rPr lang="es-ES" sz="2000" dirty="0" err="1" smtClean="0"/>
              <a:t>idC,idPr,fec</a:t>
            </a:r>
            <a:r>
              <a:rPr lang="es-ES" sz="2000" dirty="0"/>
              <a:t>)</a:t>
            </a:r>
            <a:endParaRPr lang="es-CO" sz="2000" dirty="0"/>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1890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3500" dirty="0" smtClean="0"/>
              <a:t>Ejemplos</a:t>
            </a:r>
            <a:endParaRPr lang="es-CO" sz="3500"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ES" sz="2000" b="1" dirty="0"/>
              <a:t>Relaciones 1:N</a:t>
            </a: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Imagen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66" y="2060848"/>
            <a:ext cx="8117067" cy="2924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2877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3500" dirty="0" smtClean="0"/>
              <a:t>Ejemplos</a:t>
            </a:r>
            <a:endParaRPr lang="es-CO" sz="3500"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ES" sz="2000" b="1" dirty="0"/>
              <a:t>Relaciones 1:N</a:t>
            </a:r>
            <a:endParaRPr lang="es-CO" sz="2000" dirty="0"/>
          </a:p>
          <a:p>
            <a:pPr marL="0" indent="0">
              <a:buNone/>
            </a:pPr>
            <a:r>
              <a:rPr lang="es-CO" sz="2000" dirty="0"/>
              <a:t>En este caso se propaga el atributo </a:t>
            </a:r>
            <a:r>
              <a:rPr lang="es-CO" sz="2000" dirty="0" err="1"/>
              <a:t>idDe</a:t>
            </a:r>
            <a:r>
              <a:rPr lang="es-CO" sz="2000" dirty="0"/>
              <a:t> a la tabla EMPLEADO. El modelo relacional quedaría de la siguiente manera:</a:t>
            </a:r>
          </a:p>
          <a:p>
            <a:pPr marL="0" indent="0">
              <a:buNone/>
            </a:pPr>
            <a:endParaRPr lang="es-CO" sz="2000" dirty="0"/>
          </a:p>
          <a:p>
            <a:pPr marL="0" indent="0">
              <a:buNone/>
            </a:pPr>
            <a:r>
              <a:rPr lang="es-CO" sz="2000" dirty="0" smtClean="0"/>
              <a:t>EMPLEADO(</a:t>
            </a:r>
            <a:r>
              <a:rPr lang="es-CO" sz="2000" dirty="0" err="1" smtClean="0"/>
              <a:t>idE,nomE,idDe</a:t>
            </a:r>
            <a:r>
              <a:rPr lang="es-CO" sz="2000" dirty="0"/>
              <a:t>)</a:t>
            </a:r>
          </a:p>
          <a:p>
            <a:pPr marL="0" indent="0">
              <a:buNone/>
            </a:pPr>
            <a:r>
              <a:rPr lang="es-CO" sz="2000" dirty="0" smtClean="0"/>
              <a:t>DEPARTAMENTO(</a:t>
            </a:r>
            <a:r>
              <a:rPr lang="es-CO" sz="2000" dirty="0" err="1" smtClean="0"/>
              <a:t>idDe,nomD</a:t>
            </a:r>
            <a:r>
              <a:rPr lang="es-CO" sz="2000" dirty="0"/>
              <a:t>)</a:t>
            </a:r>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534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3500" dirty="0" smtClean="0"/>
              <a:t>Ejemplos</a:t>
            </a:r>
            <a:endParaRPr lang="es-CO" sz="3500"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ES" sz="2000" b="1" dirty="0"/>
              <a:t>Relaciones </a:t>
            </a:r>
            <a:r>
              <a:rPr lang="es-ES" sz="2000" b="1" dirty="0" smtClean="0"/>
              <a:t>1:N</a:t>
            </a:r>
          </a:p>
          <a:p>
            <a:pPr marL="0" indent="0">
              <a:buNone/>
            </a:pPr>
            <a:r>
              <a:rPr lang="es-ES" sz="2000" dirty="0"/>
              <a:t>Imaginemos ahora que pudiera darse el caso de que hubiera empleados que no pertenecieran a ningún departamento.</a:t>
            </a:r>
            <a:endParaRPr lang="es-CO" sz="2000" dirty="0"/>
          </a:p>
          <a:p>
            <a:pPr marL="0" indent="0">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Image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538" y="2708920"/>
            <a:ext cx="6358924"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0634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3500" dirty="0" smtClean="0"/>
              <a:t>Ejemplos</a:t>
            </a:r>
            <a:endParaRPr lang="es-CO" sz="3500"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ES" sz="2000" b="1" dirty="0"/>
              <a:t>Relaciones 1:N</a:t>
            </a:r>
            <a:endParaRPr lang="es-CO" sz="2000" dirty="0"/>
          </a:p>
          <a:p>
            <a:pPr marL="0" indent="0" algn="just">
              <a:buNone/>
            </a:pPr>
            <a:r>
              <a:rPr lang="es-CO" sz="2000" dirty="0"/>
              <a:t>En este caso la entidad que participa con </a:t>
            </a:r>
            <a:r>
              <a:rPr lang="es-CO" sz="2000" dirty="0" err="1"/>
              <a:t>cardinalidad</a:t>
            </a:r>
            <a:r>
              <a:rPr lang="es-CO" sz="2000" dirty="0"/>
              <a:t> máxima 1, DEPARTAMENTO, también lo hace con </a:t>
            </a:r>
            <a:r>
              <a:rPr lang="es-CO" sz="2000" dirty="0" err="1"/>
              <a:t>cardinalidad</a:t>
            </a:r>
            <a:r>
              <a:rPr lang="es-CO" sz="2000" dirty="0"/>
              <a:t> mínima 0, ya que puede haber empleados que no pertenezcan a ningún departamento. Así pues, se crea una nueva tabla formada por </a:t>
            </a:r>
            <a:r>
              <a:rPr lang="es-CO" sz="2000" dirty="0" err="1"/>
              <a:t>idE</a:t>
            </a:r>
            <a:r>
              <a:rPr lang="es-CO" sz="2000" dirty="0"/>
              <a:t> EMPLEADO y </a:t>
            </a:r>
            <a:r>
              <a:rPr lang="es-CO" sz="2000" dirty="0" err="1"/>
              <a:t>idDe</a:t>
            </a:r>
            <a:r>
              <a:rPr lang="es-CO" sz="2000" dirty="0"/>
              <a:t> de DEPARTAMENTO. En esta nueva tabla </a:t>
            </a:r>
            <a:r>
              <a:rPr lang="es-CO" sz="2000" dirty="0" err="1"/>
              <a:t>idE</a:t>
            </a:r>
            <a:r>
              <a:rPr lang="es-CO" sz="2000" dirty="0"/>
              <a:t> de EMPLEADO será la clave primaria. El modelo relacional quedaría de la siguiente forma:</a:t>
            </a:r>
          </a:p>
          <a:p>
            <a:pPr marL="0" indent="0" algn="just">
              <a:buNone/>
            </a:pPr>
            <a:endParaRPr lang="es-CO" sz="2000" dirty="0"/>
          </a:p>
          <a:p>
            <a:pPr marL="0" indent="0" algn="just">
              <a:buNone/>
            </a:pPr>
            <a:r>
              <a:rPr lang="es-CO" sz="2000" dirty="0" smtClean="0"/>
              <a:t>EMPLEADO(</a:t>
            </a:r>
            <a:r>
              <a:rPr lang="es-CO" sz="2000" dirty="0" err="1" smtClean="0"/>
              <a:t>idE,nomE</a:t>
            </a:r>
            <a:r>
              <a:rPr lang="es-CO" sz="2000" dirty="0"/>
              <a:t>,)</a:t>
            </a:r>
          </a:p>
          <a:p>
            <a:pPr marL="0" indent="0" algn="just">
              <a:buNone/>
            </a:pPr>
            <a:r>
              <a:rPr lang="es-CO" sz="2000" dirty="0" smtClean="0"/>
              <a:t>DEPARTAMENTO(</a:t>
            </a:r>
            <a:r>
              <a:rPr lang="es-CO" sz="2000" dirty="0" err="1" smtClean="0"/>
              <a:t>idDe,nomD</a:t>
            </a:r>
            <a:r>
              <a:rPr lang="es-CO" sz="2000" dirty="0"/>
              <a:t>)</a:t>
            </a:r>
          </a:p>
          <a:p>
            <a:pPr marL="0" indent="0" algn="just">
              <a:buNone/>
            </a:pPr>
            <a:r>
              <a:rPr lang="es-CO" sz="2000" dirty="0" smtClean="0"/>
              <a:t>PERTENECE(</a:t>
            </a:r>
            <a:r>
              <a:rPr lang="es-CO" sz="2000" dirty="0" err="1" smtClean="0"/>
              <a:t>idE,idDe</a:t>
            </a:r>
            <a:r>
              <a:rPr lang="es-CO" sz="2000" dirty="0"/>
              <a:t>)</a:t>
            </a:r>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9582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3500" dirty="0" smtClean="0"/>
              <a:t>Ejemplos</a:t>
            </a:r>
            <a:endParaRPr lang="es-CO" sz="3500"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ES" sz="2000" b="1" dirty="0"/>
              <a:t>Relaciones 1:1</a:t>
            </a: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Imagen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672" y="2420888"/>
            <a:ext cx="6926655"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34292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3500" dirty="0" smtClean="0"/>
              <a:t>Ejemplos</a:t>
            </a:r>
            <a:endParaRPr lang="es-CO" sz="3500"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ES" sz="2000" b="1" dirty="0"/>
              <a:t>Relaciones </a:t>
            </a:r>
            <a:r>
              <a:rPr lang="es-ES" sz="2000" b="1" dirty="0" smtClean="0"/>
              <a:t>1:1</a:t>
            </a:r>
            <a:endParaRPr lang="es-CO" sz="2000" dirty="0"/>
          </a:p>
          <a:p>
            <a:pPr marL="0" indent="0" algn="just">
              <a:buNone/>
            </a:pPr>
            <a:r>
              <a:rPr lang="es-CO" sz="2000" dirty="0"/>
              <a:t>En este ejemplo, tal y como dicen las reglas, podemos propagar la clave de cualquier tabla a la tabla resultante de la otra. Es decir, tenemos dos opciones, o mover la clave de PRESIDENTE a EQUIPO o mover la clave de EQUIPO a PRESIDENTE. El modelo relacional podría quedar de cualquiera de las dos formas siguientes:</a:t>
            </a:r>
          </a:p>
          <a:p>
            <a:pPr marL="0" indent="0" algn="just">
              <a:buNone/>
            </a:pPr>
            <a:endParaRPr lang="es-CO" sz="2000" dirty="0"/>
          </a:p>
          <a:p>
            <a:pPr marL="0" indent="0" algn="just">
              <a:buNone/>
            </a:pPr>
            <a:r>
              <a:rPr lang="es-CO" sz="2000" dirty="0" smtClean="0"/>
              <a:t>EQUIPO(</a:t>
            </a:r>
            <a:r>
              <a:rPr lang="es-CO" sz="2000" dirty="0" err="1" smtClean="0"/>
              <a:t>ideEq,nomE</a:t>
            </a:r>
            <a:r>
              <a:rPr lang="es-CO" sz="2000" dirty="0"/>
              <a:t>)</a:t>
            </a:r>
          </a:p>
          <a:p>
            <a:pPr marL="0" indent="0" algn="just">
              <a:buNone/>
            </a:pPr>
            <a:r>
              <a:rPr lang="es-CO" sz="2000" dirty="0" smtClean="0"/>
              <a:t>PRESIDENTE(</a:t>
            </a:r>
            <a:r>
              <a:rPr lang="es-CO" sz="2000" dirty="0" err="1" smtClean="0"/>
              <a:t>idPr,nomP,ideP</a:t>
            </a:r>
            <a:r>
              <a:rPr lang="es-CO" sz="2000" dirty="0"/>
              <a:t>)</a:t>
            </a:r>
          </a:p>
          <a:p>
            <a:pPr marL="0" indent="0" algn="just">
              <a:buNone/>
            </a:pPr>
            <a:endParaRPr lang="es-CO" sz="2000" dirty="0"/>
          </a:p>
          <a:p>
            <a:pPr marL="0" indent="0" algn="just">
              <a:buNone/>
            </a:pPr>
            <a:r>
              <a:rPr lang="es-CO" sz="2000" dirty="0" smtClean="0"/>
              <a:t>EQUIPO(</a:t>
            </a:r>
            <a:r>
              <a:rPr lang="es-CO" sz="2000" dirty="0" err="1" smtClean="0"/>
              <a:t>ideE,nomE,idPr</a:t>
            </a:r>
            <a:r>
              <a:rPr lang="es-CO" sz="2000" dirty="0"/>
              <a:t>)</a:t>
            </a:r>
          </a:p>
          <a:p>
            <a:pPr marL="0" indent="0" algn="just">
              <a:buNone/>
            </a:pPr>
            <a:r>
              <a:rPr lang="es-CO" sz="2000" dirty="0" smtClean="0"/>
              <a:t>PRESIDENTE(</a:t>
            </a:r>
            <a:r>
              <a:rPr lang="es-CO" sz="2000" dirty="0" err="1" smtClean="0"/>
              <a:t>idPr,nomP</a:t>
            </a:r>
            <a:r>
              <a:rPr lang="es-CO" sz="2000" dirty="0"/>
              <a:t>)</a:t>
            </a:r>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7468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3500" dirty="0" smtClean="0"/>
              <a:t>Ejemplos</a:t>
            </a:r>
            <a:endParaRPr lang="es-CO" sz="3500"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ES" sz="2000" b="1" dirty="0"/>
              <a:t>Relaciones reflexivas</a:t>
            </a: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Imagen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487" y="2060848"/>
            <a:ext cx="4883026" cy="315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4017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3500" dirty="0" smtClean="0"/>
              <a:t>Ejemplos</a:t>
            </a:r>
            <a:endParaRPr lang="es-CO" sz="3500"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ES" sz="2000" b="1" dirty="0"/>
              <a:t>Relaciones </a:t>
            </a:r>
            <a:r>
              <a:rPr lang="es-ES" sz="2000" b="1" dirty="0" smtClean="0"/>
              <a:t>1:1</a:t>
            </a:r>
            <a:endParaRPr lang="es-CO" sz="2000" dirty="0"/>
          </a:p>
          <a:p>
            <a:pPr marL="0" indent="0" algn="just">
              <a:buNone/>
            </a:pPr>
            <a:r>
              <a:rPr lang="es-CO" sz="2000" dirty="0"/>
              <a:t>Como podemos observar en las reglas de transformación, en este caso la relación reflexiva se trata como si fuera una relación binaria con la particularidad de que las dos entidades son iguales. Al tratarse de una relación 1:N se propagará la clave de la entidad ESTUDIANTE a la entidad ESTUDIANTE, quedando el modelo relacional de la siguiente forma:</a:t>
            </a:r>
          </a:p>
          <a:p>
            <a:pPr marL="0" indent="0" algn="just">
              <a:buNone/>
            </a:pPr>
            <a:endParaRPr lang="es-CO" sz="2000" dirty="0"/>
          </a:p>
          <a:p>
            <a:pPr marL="0" indent="0" algn="ctr">
              <a:buNone/>
            </a:pPr>
            <a:r>
              <a:rPr lang="es-CO" sz="2000" dirty="0" smtClean="0"/>
              <a:t>ESTUDIANTE(</a:t>
            </a:r>
            <a:r>
              <a:rPr lang="es-CO" sz="2000" dirty="0" err="1" smtClean="0"/>
              <a:t>IdEstudiante,nombre,idEstudiante_delegado</a:t>
            </a:r>
            <a:r>
              <a:rPr lang="es-CO" sz="2000" dirty="0"/>
              <a:t>)</a:t>
            </a:r>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0828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Tablas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a:t>El modelo relacional proporciona una manera simple de representar los datos: una tabla bidimensional llamada relación.</a:t>
            </a:r>
            <a:endParaRPr lang="es-CO" sz="19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5 Tabla"/>
          <p:cNvGraphicFramePr>
            <a:graphicFrameLocks noGrp="1"/>
          </p:cNvGraphicFramePr>
          <p:nvPr>
            <p:extLst>
              <p:ext uri="{D42A27DB-BD31-4B8C-83A1-F6EECF244321}">
                <p14:modId xmlns:p14="http://schemas.microsoft.com/office/powerpoint/2010/main" val="1720641436"/>
              </p:ext>
            </p:extLst>
          </p:nvPr>
        </p:nvGraphicFramePr>
        <p:xfrm>
          <a:off x="2777854" y="2492896"/>
          <a:ext cx="3588291" cy="2147210"/>
        </p:xfrm>
        <a:graphic>
          <a:graphicData uri="http://schemas.openxmlformats.org/drawingml/2006/table">
            <a:tbl>
              <a:tblPr firstRow="1" firstCol="1" bandRow="1" bandCol="1">
                <a:tableStyleId>{7E9639D4-E3E2-4D34-9284-5A2195B3D0D7}</a:tableStyleId>
              </a:tblPr>
              <a:tblGrid>
                <a:gridCol w="1177894"/>
                <a:gridCol w="1422378"/>
                <a:gridCol w="988019"/>
              </a:tblGrid>
              <a:tr h="266756">
                <a:tc>
                  <a:txBody>
                    <a:bodyPr/>
                    <a:lstStyle/>
                    <a:p>
                      <a:pPr>
                        <a:lnSpc>
                          <a:spcPct val="115000"/>
                        </a:lnSpc>
                        <a:spcAft>
                          <a:spcPts val="0"/>
                        </a:spcAft>
                      </a:pPr>
                      <a:r>
                        <a:rPr lang="es-CO" sz="1000" dirty="0">
                          <a:effectLst/>
                        </a:rPr>
                        <a:t>ARTICULO</a:t>
                      </a:r>
                      <a:endParaRPr lang="es-CO" sz="1100" dirty="0">
                        <a:effectLst/>
                        <a:latin typeface="Calibri"/>
                        <a:ea typeface="Calibri"/>
                        <a:cs typeface="Calibri"/>
                      </a:endParaRPr>
                    </a:p>
                  </a:txBody>
                  <a:tcPr marL="44450" marR="44450" marT="0" marB="0" anchor="b"/>
                </a:tc>
                <a:tc>
                  <a:txBody>
                    <a:bodyPr/>
                    <a:lstStyle/>
                    <a:p>
                      <a:pPr>
                        <a:lnSpc>
                          <a:spcPct val="115000"/>
                        </a:lnSpc>
                        <a:spcAft>
                          <a:spcPts val="0"/>
                        </a:spcAft>
                      </a:pPr>
                      <a:r>
                        <a:rPr lang="es-CO" sz="1000">
                          <a:effectLst/>
                        </a:rPr>
                        <a:t>DESCRIPCIÓN</a:t>
                      </a:r>
                      <a:endParaRPr lang="es-CO" sz="1100">
                        <a:effectLst/>
                        <a:latin typeface="Calibri"/>
                        <a:ea typeface="Calibri"/>
                        <a:cs typeface="Calibri"/>
                      </a:endParaRPr>
                    </a:p>
                  </a:txBody>
                  <a:tcPr marL="44450" marR="44450" marT="0" marB="0" anchor="b"/>
                </a:tc>
                <a:tc>
                  <a:txBody>
                    <a:bodyPr/>
                    <a:lstStyle/>
                    <a:p>
                      <a:pPr>
                        <a:lnSpc>
                          <a:spcPct val="115000"/>
                        </a:lnSpc>
                        <a:spcAft>
                          <a:spcPts val="0"/>
                        </a:spcAft>
                      </a:pPr>
                      <a:r>
                        <a:rPr lang="es-CO" sz="1000">
                          <a:effectLst/>
                        </a:rPr>
                        <a:t>PRECIO</a:t>
                      </a:r>
                      <a:endParaRPr lang="es-CO" sz="1100">
                        <a:effectLst/>
                        <a:latin typeface="Calibri"/>
                        <a:ea typeface="Calibri"/>
                        <a:cs typeface="Calibri"/>
                      </a:endParaRPr>
                    </a:p>
                  </a:txBody>
                  <a:tcPr marL="44450" marR="44450" marT="0" marB="0" anchor="b"/>
                </a:tc>
              </a:tr>
              <a:tr h="266756">
                <a:tc>
                  <a:txBody>
                    <a:bodyPr/>
                    <a:lstStyle/>
                    <a:p>
                      <a:pPr algn="r">
                        <a:lnSpc>
                          <a:spcPct val="115000"/>
                        </a:lnSpc>
                        <a:spcAft>
                          <a:spcPts val="0"/>
                        </a:spcAft>
                      </a:pPr>
                      <a:r>
                        <a:rPr lang="es-CO" sz="1000">
                          <a:effectLst/>
                        </a:rPr>
                        <a:t>3786</a:t>
                      </a:r>
                      <a:endParaRPr lang="es-CO" sz="1100">
                        <a:effectLst/>
                        <a:latin typeface="Calibri"/>
                        <a:ea typeface="Calibri"/>
                        <a:cs typeface="Calibri"/>
                      </a:endParaRPr>
                    </a:p>
                  </a:txBody>
                  <a:tcPr marL="44450" marR="44450" marT="0" marB="0" anchor="b"/>
                </a:tc>
                <a:tc>
                  <a:txBody>
                    <a:bodyPr/>
                    <a:lstStyle/>
                    <a:p>
                      <a:pPr>
                        <a:lnSpc>
                          <a:spcPct val="115000"/>
                        </a:lnSpc>
                        <a:spcAft>
                          <a:spcPts val="0"/>
                        </a:spcAft>
                      </a:pPr>
                      <a:r>
                        <a:rPr lang="es-CO" sz="1000">
                          <a:effectLst/>
                        </a:rPr>
                        <a:t>CAMISA</a:t>
                      </a:r>
                      <a:endParaRPr lang="es-CO" sz="1100">
                        <a:effectLst/>
                        <a:latin typeface="Calibri"/>
                        <a:ea typeface="Calibri"/>
                        <a:cs typeface="Calibri"/>
                      </a:endParaRPr>
                    </a:p>
                  </a:txBody>
                  <a:tcPr marL="44450" marR="44450" marT="0" marB="0" anchor="b"/>
                </a:tc>
                <a:tc>
                  <a:txBody>
                    <a:bodyPr/>
                    <a:lstStyle/>
                    <a:p>
                      <a:pPr algn="r">
                        <a:lnSpc>
                          <a:spcPct val="115000"/>
                        </a:lnSpc>
                        <a:spcAft>
                          <a:spcPts val="0"/>
                        </a:spcAft>
                      </a:pPr>
                      <a:r>
                        <a:rPr lang="es-CO" sz="1000">
                          <a:effectLst/>
                        </a:rPr>
                        <a:t>35998</a:t>
                      </a:r>
                      <a:endParaRPr lang="es-CO" sz="1100">
                        <a:effectLst/>
                        <a:latin typeface="Calibri"/>
                        <a:ea typeface="Calibri"/>
                        <a:cs typeface="Calibri"/>
                      </a:endParaRPr>
                    </a:p>
                  </a:txBody>
                  <a:tcPr marL="44450" marR="44450" marT="0" marB="0" anchor="b"/>
                </a:tc>
              </a:tr>
              <a:tr h="266756">
                <a:tc>
                  <a:txBody>
                    <a:bodyPr/>
                    <a:lstStyle/>
                    <a:p>
                      <a:pPr algn="r">
                        <a:lnSpc>
                          <a:spcPct val="115000"/>
                        </a:lnSpc>
                        <a:spcAft>
                          <a:spcPts val="0"/>
                        </a:spcAft>
                      </a:pPr>
                      <a:r>
                        <a:rPr lang="es-CO" sz="1000">
                          <a:effectLst/>
                        </a:rPr>
                        <a:t>4011</a:t>
                      </a:r>
                      <a:endParaRPr lang="es-CO" sz="1100">
                        <a:effectLst/>
                        <a:latin typeface="Calibri"/>
                        <a:ea typeface="Calibri"/>
                        <a:cs typeface="Calibri"/>
                      </a:endParaRPr>
                    </a:p>
                  </a:txBody>
                  <a:tcPr marL="44450" marR="44450" marT="0" marB="0" anchor="b"/>
                </a:tc>
                <a:tc>
                  <a:txBody>
                    <a:bodyPr/>
                    <a:lstStyle/>
                    <a:p>
                      <a:pPr>
                        <a:lnSpc>
                          <a:spcPct val="115000"/>
                        </a:lnSpc>
                        <a:spcAft>
                          <a:spcPts val="0"/>
                        </a:spcAft>
                      </a:pPr>
                      <a:r>
                        <a:rPr lang="es-CO" sz="1000">
                          <a:effectLst/>
                        </a:rPr>
                        <a:t>CAMISETA</a:t>
                      </a:r>
                      <a:endParaRPr lang="es-CO" sz="1100">
                        <a:effectLst/>
                        <a:latin typeface="Calibri"/>
                        <a:ea typeface="Calibri"/>
                        <a:cs typeface="Calibri"/>
                      </a:endParaRPr>
                    </a:p>
                  </a:txBody>
                  <a:tcPr marL="44450" marR="44450" marT="0" marB="0" anchor="b"/>
                </a:tc>
                <a:tc>
                  <a:txBody>
                    <a:bodyPr/>
                    <a:lstStyle/>
                    <a:p>
                      <a:pPr algn="r">
                        <a:lnSpc>
                          <a:spcPct val="115000"/>
                        </a:lnSpc>
                        <a:spcAft>
                          <a:spcPts val="0"/>
                        </a:spcAft>
                      </a:pPr>
                      <a:r>
                        <a:rPr lang="es-CO" sz="1000">
                          <a:effectLst/>
                        </a:rPr>
                        <a:t>14499</a:t>
                      </a:r>
                      <a:endParaRPr lang="es-CO" sz="1100">
                        <a:effectLst/>
                        <a:latin typeface="Calibri"/>
                        <a:ea typeface="Calibri"/>
                        <a:cs typeface="Calibri"/>
                      </a:endParaRPr>
                    </a:p>
                  </a:txBody>
                  <a:tcPr marL="44450" marR="44450" marT="0" marB="0" anchor="b"/>
                </a:tc>
              </a:tr>
              <a:tr h="266756">
                <a:tc>
                  <a:txBody>
                    <a:bodyPr/>
                    <a:lstStyle/>
                    <a:p>
                      <a:pPr algn="r">
                        <a:lnSpc>
                          <a:spcPct val="115000"/>
                        </a:lnSpc>
                        <a:spcAft>
                          <a:spcPts val="0"/>
                        </a:spcAft>
                      </a:pPr>
                      <a:r>
                        <a:rPr lang="es-CO" sz="1000">
                          <a:effectLst/>
                        </a:rPr>
                        <a:t>9132</a:t>
                      </a:r>
                      <a:endParaRPr lang="es-CO" sz="1100">
                        <a:effectLst/>
                        <a:latin typeface="Calibri"/>
                        <a:ea typeface="Calibri"/>
                        <a:cs typeface="Calibri"/>
                      </a:endParaRPr>
                    </a:p>
                  </a:txBody>
                  <a:tcPr marL="44450" marR="44450" marT="0" marB="0" anchor="b"/>
                </a:tc>
                <a:tc>
                  <a:txBody>
                    <a:bodyPr/>
                    <a:lstStyle/>
                    <a:p>
                      <a:pPr>
                        <a:lnSpc>
                          <a:spcPct val="115000"/>
                        </a:lnSpc>
                        <a:spcAft>
                          <a:spcPts val="0"/>
                        </a:spcAft>
                      </a:pPr>
                      <a:r>
                        <a:rPr lang="es-CO" sz="1000">
                          <a:effectLst/>
                        </a:rPr>
                        <a:t>PANTALON</a:t>
                      </a:r>
                      <a:endParaRPr lang="es-CO" sz="1100">
                        <a:effectLst/>
                        <a:latin typeface="Calibri"/>
                        <a:ea typeface="Calibri"/>
                        <a:cs typeface="Calibri"/>
                      </a:endParaRPr>
                    </a:p>
                  </a:txBody>
                  <a:tcPr marL="44450" marR="44450" marT="0" marB="0" anchor="b"/>
                </a:tc>
                <a:tc>
                  <a:txBody>
                    <a:bodyPr/>
                    <a:lstStyle/>
                    <a:p>
                      <a:pPr algn="r">
                        <a:lnSpc>
                          <a:spcPct val="115000"/>
                        </a:lnSpc>
                        <a:spcAft>
                          <a:spcPts val="0"/>
                        </a:spcAft>
                      </a:pPr>
                      <a:r>
                        <a:rPr lang="es-CO" sz="1000">
                          <a:effectLst/>
                        </a:rPr>
                        <a:t>49988</a:t>
                      </a:r>
                      <a:endParaRPr lang="es-CO" sz="1100">
                        <a:effectLst/>
                        <a:latin typeface="Calibri"/>
                        <a:ea typeface="Calibri"/>
                        <a:cs typeface="Calibri"/>
                      </a:endParaRPr>
                    </a:p>
                  </a:txBody>
                  <a:tcPr marL="44450" marR="44450" marT="0" marB="0" anchor="b"/>
                </a:tc>
              </a:tr>
              <a:tr h="266756">
                <a:tc>
                  <a:txBody>
                    <a:bodyPr/>
                    <a:lstStyle/>
                    <a:p>
                      <a:pPr algn="r">
                        <a:lnSpc>
                          <a:spcPct val="115000"/>
                        </a:lnSpc>
                        <a:spcAft>
                          <a:spcPts val="0"/>
                        </a:spcAft>
                      </a:pPr>
                      <a:r>
                        <a:rPr lang="es-CO" sz="1000">
                          <a:effectLst/>
                        </a:rPr>
                        <a:t>5794</a:t>
                      </a:r>
                      <a:endParaRPr lang="es-CO" sz="1100">
                        <a:effectLst/>
                        <a:latin typeface="Calibri"/>
                        <a:ea typeface="Calibri"/>
                        <a:cs typeface="Calibri"/>
                      </a:endParaRPr>
                    </a:p>
                  </a:txBody>
                  <a:tcPr marL="44450" marR="44450" marT="0" marB="0" anchor="b"/>
                </a:tc>
                <a:tc>
                  <a:txBody>
                    <a:bodyPr/>
                    <a:lstStyle/>
                    <a:p>
                      <a:pPr>
                        <a:lnSpc>
                          <a:spcPct val="115000"/>
                        </a:lnSpc>
                        <a:spcAft>
                          <a:spcPts val="0"/>
                        </a:spcAft>
                      </a:pPr>
                      <a:r>
                        <a:rPr lang="es-CO" sz="1000">
                          <a:effectLst/>
                        </a:rPr>
                        <a:t>MEDIAS</a:t>
                      </a:r>
                      <a:endParaRPr lang="es-CO" sz="1100">
                        <a:effectLst/>
                        <a:latin typeface="Calibri"/>
                        <a:ea typeface="Calibri"/>
                        <a:cs typeface="Calibri"/>
                      </a:endParaRPr>
                    </a:p>
                  </a:txBody>
                  <a:tcPr marL="44450" marR="44450" marT="0" marB="0" anchor="b"/>
                </a:tc>
                <a:tc>
                  <a:txBody>
                    <a:bodyPr/>
                    <a:lstStyle/>
                    <a:p>
                      <a:pPr algn="r">
                        <a:lnSpc>
                          <a:spcPct val="115000"/>
                        </a:lnSpc>
                        <a:spcAft>
                          <a:spcPts val="0"/>
                        </a:spcAft>
                      </a:pPr>
                      <a:r>
                        <a:rPr lang="es-CO" sz="1000">
                          <a:effectLst/>
                        </a:rPr>
                        <a:t>8499</a:t>
                      </a:r>
                      <a:endParaRPr lang="es-CO" sz="1100">
                        <a:effectLst/>
                        <a:latin typeface="Calibri"/>
                        <a:ea typeface="Calibri"/>
                        <a:cs typeface="Calibri"/>
                      </a:endParaRPr>
                    </a:p>
                  </a:txBody>
                  <a:tcPr marL="44450" marR="44450" marT="0" marB="0" anchor="b"/>
                </a:tc>
              </a:tr>
              <a:tr h="266756">
                <a:tc>
                  <a:txBody>
                    <a:bodyPr/>
                    <a:lstStyle/>
                    <a:p>
                      <a:pPr algn="r">
                        <a:lnSpc>
                          <a:spcPct val="115000"/>
                        </a:lnSpc>
                        <a:spcAft>
                          <a:spcPts val="0"/>
                        </a:spcAft>
                      </a:pPr>
                      <a:r>
                        <a:rPr lang="es-CO" sz="1000">
                          <a:effectLst/>
                        </a:rPr>
                        <a:t>4011</a:t>
                      </a:r>
                      <a:endParaRPr lang="es-CO" sz="1100">
                        <a:effectLst/>
                        <a:latin typeface="Calibri"/>
                        <a:ea typeface="Calibri"/>
                        <a:cs typeface="Calibri"/>
                      </a:endParaRPr>
                    </a:p>
                  </a:txBody>
                  <a:tcPr marL="44450" marR="44450" marT="0" marB="0" anchor="b"/>
                </a:tc>
                <a:tc>
                  <a:txBody>
                    <a:bodyPr/>
                    <a:lstStyle/>
                    <a:p>
                      <a:pPr>
                        <a:lnSpc>
                          <a:spcPct val="115000"/>
                        </a:lnSpc>
                        <a:spcAft>
                          <a:spcPts val="0"/>
                        </a:spcAft>
                      </a:pPr>
                      <a:r>
                        <a:rPr lang="es-CO" sz="1000" dirty="0">
                          <a:effectLst/>
                        </a:rPr>
                        <a:t>BLUSA</a:t>
                      </a:r>
                      <a:endParaRPr lang="es-CO" sz="1100" dirty="0">
                        <a:effectLst/>
                        <a:latin typeface="Calibri"/>
                        <a:ea typeface="Calibri"/>
                        <a:cs typeface="Calibri"/>
                      </a:endParaRPr>
                    </a:p>
                  </a:txBody>
                  <a:tcPr marL="44450" marR="44450" marT="0" marB="0" anchor="b"/>
                </a:tc>
                <a:tc>
                  <a:txBody>
                    <a:bodyPr/>
                    <a:lstStyle/>
                    <a:p>
                      <a:pPr algn="r">
                        <a:lnSpc>
                          <a:spcPct val="115000"/>
                        </a:lnSpc>
                        <a:spcAft>
                          <a:spcPts val="0"/>
                        </a:spcAft>
                      </a:pPr>
                      <a:r>
                        <a:rPr lang="es-CO" sz="1000">
                          <a:effectLst/>
                        </a:rPr>
                        <a:t>26989</a:t>
                      </a:r>
                      <a:endParaRPr lang="es-CO" sz="1100">
                        <a:effectLst/>
                        <a:latin typeface="Calibri"/>
                        <a:ea typeface="Calibri"/>
                        <a:cs typeface="Calibri"/>
                      </a:endParaRPr>
                    </a:p>
                  </a:txBody>
                  <a:tcPr marL="44450" marR="44450" marT="0" marB="0" anchor="b"/>
                </a:tc>
              </a:tr>
              <a:tr h="279918">
                <a:tc>
                  <a:txBody>
                    <a:bodyPr/>
                    <a:lstStyle/>
                    <a:p>
                      <a:pPr algn="r">
                        <a:lnSpc>
                          <a:spcPct val="115000"/>
                        </a:lnSpc>
                        <a:spcAft>
                          <a:spcPts val="0"/>
                        </a:spcAft>
                      </a:pPr>
                      <a:r>
                        <a:rPr lang="es-CO" sz="1000">
                          <a:effectLst/>
                        </a:rPr>
                        <a:t>3141</a:t>
                      </a:r>
                      <a:endParaRPr lang="es-CO" sz="1100">
                        <a:effectLst/>
                        <a:latin typeface="Calibri"/>
                        <a:ea typeface="Calibri"/>
                        <a:cs typeface="Calibri"/>
                      </a:endParaRPr>
                    </a:p>
                  </a:txBody>
                  <a:tcPr marL="44450" marR="44450" marT="0" marB="0" anchor="b"/>
                </a:tc>
                <a:tc>
                  <a:txBody>
                    <a:bodyPr/>
                    <a:lstStyle/>
                    <a:p>
                      <a:pPr>
                        <a:lnSpc>
                          <a:spcPct val="115000"/>
                        </a:lnSpc>
                        <a:spcAft>
                          <a:spcPts val="0"/>
                        </a:spcAft>
                      </a:pPr>
                      <a:r>
                        <a:rPr lang="es-CO" sz="1000">
                          <a:effectLst/>
                        </a:rPr>
                        <a:t>CHAQUETA</a:t>
                      </a:r>
                      <a:endParaRPr lang="es-CO" sz="1100">
                        <a:effectLst/>
                        <a:latin typeface="Calibri"/>
                        <a:ea typeface="Calibri"/>
                        <a:cs typeface="Calibri"/>
                      </a:endParaRPr>
                    </a:p>
                  </a:txBody>
                  <a:tcPr marL="44450" marR="44450" marT="0" marB="0" anchor="b"/>
                </a:tc>
                <a:tc>
                  <a:txBody>
                    <a:bodyPr/>
                    <a:lstStyle/>
                    <a:p>
                      <a:pPr algn="r">
                        <a:lnSpc>
                          <a:spcPct val="115000"/>
                        </a:lnSpc>
                        <a:spcAft>
                          <a:spcPts val="0"/>
                        </a:spcAft>
                      </a:pPr>
                      <a:r>
                        <a:rPr lang="es-CO" sz="1000">
                          <a:effectLst/>
                        </a:rPr>
                        <a:t>99999</a:t>
                      </a:r>
                      <a:endParaRPr lang="es-CO" sz="1100">
                        <a:effectLst/>
                        <a:latin typeface="Calibri"/>
                        <a:ea typeface="Calibri"/>
                        <a:cs typeface="Calibri"/>
                      </a:endParaRPr>
                    </a:p>
                  </a:txBody>
                  <a:tcPr marL="44450" marR="44450" marT="0" marB="0" anchor="b"/>
                </a:tc>
              </a:tr>
              <a:tr h="266756">
                <a:tc>
                  <a:txBody>
                    <a:bodyPr/>
                    <a:lstStyle/>
                    <a:p>
                      <a:pPr>
                        <a:lnSpc>
                          <a:spcPct val="115000"/>
                        </a:lnSpc>
                        <a:spcAft>
                          <a:spcPts val="0"/>
                        </a:spcAft>
                      </a:pPr>
                      <a:r>
                        <a:rPr lang="es-CO" sz="1100">
                          <a:effectLst/>
                        </a:rPr>
                        <a:t> </a:t>
                      </a:r>
                      <a:endParaRPr lang="es-CO" sz="1100">
                        <a:effectLst/>
                        <a:latin typeface="Calibri"/>
                        <a:ea typeface="Calibri"/>
                        <a:cs typeface="Calibri"/>
                      </a:endParaRPr>
                    </a:p>
                  </a:txBody>
                  <a:tcPr marL="44450" marR="44450" marT="0" marB="0" anchor="b"/>
                </a:tc>
                <a:tc>
                  <a:txBody>
                    <a:bodyPr/>
                    <a:lstStyle/>
                    <a:p>
                      <a:pPr>
                        <a:lnSpc>
                          <a:spcPct val="115000"/>
                        </a:lnSpc>
                        <a:spcAft>
                          <a:spcPts val="0"/>
                        </a:spcAft>
                      </a:pPr>
                      <a:r>
                        <a:rPr lang="es-CO" sz="1100">
                          <a:effectLst/>
                        </a:rPr>
                        <a:t> </a:t>
                      </a:r>
                      <a:endParaRPr lang="es-CO" sz="1100">
                        <a:effectLst/>
                        <a:latin typeface="Calibri"/>
                        <a:ea typeface="Calibri"/>
                        <a:cs typeface="Calibri"/>
                      </a:endParaRPr>
                    </a:p>
                  </a:txBody>
                  <a:tcPr marL="44450" marR="44450" marT="0" marB="0" anchor="b"/>
                </a:tc>
                <a:tc>
                  <a:txBody>
                    <a:bodyPr/>
                    <a:lstStyle/>
                    <a:p>
                      <a:pPr>
                        <a:lnSpc>
                          <a:spcPct val="115000"/>
                        </a:lnSpc>
                        <a:spcAft>
                          <a:spcPts val="0"/>
                        </a:spcAft>
                      </a:pPr>
                      <a:r>
                        <a:rPr lang="es-CO" sz="1100" dirty="0">
                          <a:effectLst/>
                        </a:rPr>
                        <a:t> </a:t>
                      </a:r>
                      <a:endParaRPr lang="es-CO" sz="1100" dirty="0">
                        <a:effectLst/>
                        <a:latin typeface="Calibri"/>
                        <a:ea typeface="Calibri"/>
                        <a:cs typeface="Calibri"/>
                      </a:endParaRPr>
                    </a:p>
                  </a:txBody>
                  <a:tcPr marL="44450" marR="44450" marT="0" marB="0" anchor="b"/>
                </a:tc>
              </a:tr>
            </a:tbl>
          </a:graphicData>
        </a:graphic>
      </p:graphicFrame>
      <p:sp>
        <p:nvSpPr>
          <p:cNvPr id="7" name="6 CuadroTexto"/>
          <p:cNvSpPr txBox="1"/>
          <p:nvPr/>
        </p:nvSpPr>
        <p:spPr>
          <a:xfrm>
            <a:off x="3036002" y="4869160"/>
            <a:ext cx="3071993" cy="369332"/>
          </a:xfrm>
          <a:prstGeom prst="rect">
            <a:avLst/>
          </a:prstGeom>
          <a:noFill/>
        </p:spPr>
        <p:txBody>
          <a:bodyPr wrap="square" rtlCol="0">
            <a:spAutoFit/>
          </a:bodyPr>
          <a:lstStyle/>
          <a:p>
            <a:pPr algn="ctr"/>
            <a:r>
              <a:rPr lang="es-CO" dirty="0" smtClean="0"/>
              <a:t>Relación Artículos</a:t>
            </a:r>
            <a:endParaRPr lang="es-CO" dirty="0"/>
          </a:p>
        </p:txBody>
      </p:sp>
    </p:spTree>
    <p:extLst>
      <p:ext uri="{BB962C8B-B14F-4D97-AF65-F5344CB8AC3E}">
        <p14:creationId xmlns:p14="http://schemas.microsoft.com/office/powerpoint/2010/main" val="538766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3500" dirty="0" smtClean="0"/>
              <a:t>Ejemplos</a:t>
            </a:r>
            <a:endParaRPr lang="es-CO" sz="3500"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ES" sz="2000" b="1" dirty="0"/>
              <a:t>Generalización y </a:t>
            </a:r>
            <a:r>
              <a:rPr lang="es-ES" sz="2000" b="1" dirty="0" smtClean="0"/>
              <a:t>Especialización</a:t>
            </a:r>
            <a:endParaRPr lang="es-ES" sz="2000" b="1" dirty="0"/>
          </a:p>
          <a:p>
            <a:pPr marL="0" indent="0">
              <a:buNone/>
            </a:pPr>
            <a:r>
              <a:rPr lang="es-CO" sz="2000" dirty="0"/>
              <a:t>Para transformar la generalización se puede optar por cuatro opciones, cada opción se adaptara mejor o peor a los diferentes tipos de generalización.</a:t>
            </a:r>
          </a:p>
          <a:p>
            <a:pPr marL="0" indent="0">
              <a:buNone/>
            </a:pPr>
            <a:endParaRPr lang="es-CO" sz="2000" dirty="0"/>
          </a:p>
          <a:p>
            <a:pPr marL="457200" indent="-457200">
              <a:buAutoNum type="arabicParenR"/>
            </a:pPr>
            <a:r>
              <a:rPr lang="es-CO" sz="2000" dirty="0" smtClean="0"/>
              <a:t>Se </a:t>
            </a:r>
            <a:r>
              <a:rPr lang="es-CO" sz="2000" dirty="0"/>
              <a:t>puede crear  tabla para la superclase unas tantas para la subclase, incorporando el atributo identificador de la superclase a las tablas de las subclases</a:t>
            </a:r>
            <a:r>
              <a:rPr lang="es-CO" sz="2000" dirty="0" smtClean="0"/>
              <a:t>.</a:t>
            </a:r>
          </a:p>
          <a:p>
            <a:pPr marL="0" indent="0">
              <a:buNone/>
            </a:pPr>
            <a:endParaRPr lang="es-CO" sz="2000" dirty="0"/>
          </a:p>
          <a:p>
            <a:pPr marL="0" indent="0">
              <a:buNone/>
            </a:pPr>
            <a:r>
              <a:rPr lang="es-CO" sz="2000" dirty="0"/>
              <a:t>EMPLEADOR(</a:t>
            </a:r>
            <a:r>
              <a:rPr lang="es-CO" sz="2000" dirty="0" err="1"/>
              <a:t>idempleado,nombre,puesto</a:t>
            </a:r>
            <a:r>
              <a:rPr lang="es-CO" sz="2000" dirty="0"/>
              <a:t>)</a:t>
            </a:r>
          </a:p>
          <a:p>
            <a:pPr marL="0" indent="0">
              <a:buNone/>
            </a:pPr>
            <a:r>
              <a:rPr lang="es-CO" sz="2000" dirty="0"/>
              <a:t>DIRECTIVOS(</a:t>
            </a:r>
            <a:r>
              <a:rPr lang="es-CO" sz="2000" dirty="0" err="1"/>
              <a:t>idempleado,depto</a:t>
            </a:r>
            <a:r>
              <a:rPr lang="es-CO" sz="2000" dirty="0"/>
              <a:t>)</a:t>
            </a:r>
          </a:p>
          <a:p>
            <a:pPr marL="0" indent="0">
              <a:buNone/>
            </a:pPr>
            <a:r>
              <a:rPr lang="es-CO" sz="2000" dirty="0"/>
              <a:t>TECNICOS(</a:t>
            </a:r>
            <a:r>
              <a:rPr lang="es-CO" sz="2000" dirty="0" err="1"/>
              <a:t>idempleado,maquina</a:t>
            </a:r>
            <a:r>
              <a:rPr lang="es-CO" sz="2000" dirty="0"/>
              <a:t>)</a:t>
            </a:r>
          </a:p>
          <a:p>
            <a:pPr marL="0" indent="0">
              <a:buNone/>
            </a:pPr>
            <a:r>
              <a:rPr lang="es-CO" sz="2000" dirty="0"/>
              <a:t>COMERCIALES(</a:t>
            </a:r>
            <a:r>
              <a:rPr lang="es-CO" sz="2000" dirty="0" err="1"/>
              <a:t>idempleado,comisión</a:t>
            </a:r>
            <a:r>
              <a:rPr lang="es-CO" sz="2000" dirty="0"/>
              <a:t>)</a:t>
            </a:r>
          </a:p>
          <a:p>
            <a:pPr marL="0" indent="0">
              <a:buNone/>
            </a:pPr>
            <a:endParaRPr lang="es-CO" sz="2000" dirty="0"/>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9676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Autofit/>
          </a:bodyPr>
          <a:lstStyle/>
          <a:p>
            <a:r>
              <a:rPr lang="es-CO" sz="3500" dirty="0" smtClean="0"/>
              <a:t>Ejemplos</a:t>
            </a:r>
            <a:endParaRPr lang="es-CO" sz="3500"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ES" sz="2000" b="1" dirty="0"/>
              <a:t>Generalización y </a:t>
            </a:r>
            <a:r>
              <a:rPr lang="es-ES" sz="2000" b="1" dirty="0" smtClean="0"/>
              <a:t>Especialización</a:t>
            </a:r>
            <a:endParaRPr lang="es-ES" sz="2000" b="1" dirty="0"/>
          </a:p>
          <a:p>
            <a:pPr marL="0" indent="0" algn="just">
              <a:buNone/>
            </a:pPr>
            <a:r>
              <a:rPr lang="es-CO" sz="2000" dirty="0" smtClean="0"/>
              <a:t>2) Se </a:t>
            </a:r>
            <a:r>
              <a:rPr lang="es-CO" sz="2000" dirty="0"/>
              <a:t>puede crear una tabla para cada subclase incorporando todos los atributos de la clase padre y no crear una tabla para superclase.</a:t>
            </a:r>
          </a:p>
          <a:p>
            <a:pPr marL="0" indent="0" algn="just">
              <a:buNone/>
            </a:pPr>
            <a:endParaRPr lang="es-CO" sz="2000" dirty="0"/>
          </a:p>
          <a:p>
            <a:pPr marL="0" indent="0" algn="just">
              <a:buNone/>
            </a:pPr>
            <a:r>
              <a:rPr lang="es-CO" sz="2000" dirty="0"/>
              <a:t>DIRECTIVOS(</a:t>
            </a:r>
            <a:r>
              <a:rPr lang="es-CO" sz="2000" dirty="0" err="1"/>
              <a:t>idempleado,nombre,puesto,depto</a:t>
            </a:r>
            <a:r>
              <a:rPr lang="es-CO" sz="2000" dirty="0"/>
              <a:t>)</a:t>
            </a:r>
          </a:p>
          <a:p>
            <a:pPr marL="0" indent="0" algn="just">
              <a:buNone/>
            </a:pPr>
            <a:r>
              <a:rPr lang="es-CO" sz="2000" dirty="0"/>
              <a:t>TECNICOS(</a:t>
            </a:r>
            <a:r>
              <a:rPr lang="es-CO" sz="2000" dirty="0" err="1"/>
              <a:t>idempleado</a:t>
            </a:r>
            <a:r>
              <a:rPr lang="es-CO" sz="2000" dirty="0"/>
              <a:t>, </a:t>
            </a:r>
            <a:r>
              <a:rPr lang="es-CO" sz="2000" dirty="0" err="1"/>
              <a:t>nombre,puesto,maquina</a:t>
            </a:r>
            <a:r>
              <a:rPr lang="es-CO" sz="2000" dirty="0"/>
              <a:t>)</a:t>
            </a:r>
          </a:p>
          <a:p>
            <a:pPr marL="0" indent="0" algn="just">
              <a:buNone/>
            </a:pPr>
            <a:r>
              <a:rPr lang="es-CO" sz="2000" dirty="0"/>
              <a:t>COMERCIALES(</a:t>
            </a:r>
            <a:r>
              <a:rPr lang="es-CO" sz="2000" dirty="0" err="1"/>
              <a:t>idempleado</a:t>
            </a:r>
            <a:r>
              <a:rPr lang="es-CO" sz="2000" dirty="0"/>
              <a:t>, </a:t>
            </a:r>
            <a:r>
              <a:rPr lang="es-CO" sz="2000" dirty="0" err="1"/>
              <a:t>nombre,puesto,comisión</a:t>
            </a:r>
            <a:r>
              <a:rPr lang="es-CO" sz="2000" dirty="0"/>
              <a:t>)</a:t>
            </a:r>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227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Atributos (</a:t>
            </a:r>
            <a:r>
              <a:rPr lang="es-CO" dirty="0" err="1" smtClean="0"/>
              <a:t>Ai</a:t>
            </a:r>
            <a:r>
              <a:rPr lang="es-CO" dirty="0" smtClean="0"/>
              <a:t>)</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Los </a:t>
            </a:r>
            <a:r>
              <a:rPr lang="es-CO" sz="2000" dirty="0"/>
              <a:t>atributos son las columnas de una relación y describen características particulares de ella.</a:t>
            </a:r>
          </a:p>
          <a:p>
            <a:pPr marL="0" indent="0" algn="just">
              <a:buNone/>
            </a:pPr>
            <a:r>
              <a:rPr lang="es-CO" sz="2000" dirty="0"/>
              <a:t>		</a:t>
            </a:r>
          </a:p>
          <a:p>
            <a:pPr marL="0" indent="0" algn="just">
              <a:buNone/>
            </a:pPr>
            <a:r>
              <a:rPr lang="es-CO" sz="2000" b="1" dirty="0"/>
              <a:t>NUM_ITEM ,  DES_ITEM , PRECIO</a:t>
            </a:r>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6 CuadroTexto"/>
          <p:cNvSpPr txBox="1"/>
          <p:nvPr/>
        </p:nvSpPr>
        <p:spPr>
          <a:xfrm>
            <a:off x="3036002" y="4869160"/>
            <a:ext cx="3071993" cy="369332"/>
          </a:xfrm>
          <a:prstGeom prst="rect">
            <a:avLst/>
          </a:prstGeom>
          <a:noFill/>
        </p:spPr>
        <p:txBody>
          <a:bodyPr wrap="square" rtlCol="0">
            <a:spAutoFit/>
          </a:bodyPr>
          <a:lstStyle/>
          <a:p>
            <a:pPr algn="ctr"/>
            <a:r>
              <a:rPr lang="es-CO" dirty="0" smtClean="0"/>
              <a:t>Relación Artículos</a:t>
            </a:r>
            <a:endParaRPr lang="es-CO" dirty="0"/>
          </a:p>
        </p:txBody>
      </p:sp>
    </p:spTree>
    <p:extLst>
      <p:ext uri="{BB962C8B-B14F-4D97-AF65-F5344CB8AC3E}">
        <p14:creationId xmlns:p14="http://schemas.microsoft.com/office/powerpoint/2010/main" val="3173838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Esquema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a:t>Es el nombre que se le da a una relación y el conjunto de atributos en ella.</a:t>
            </a:r>
          </a:p>
          <a:p>
            <a:pPr marL="0" indent="0" algn="just">
              <a:buNone/>
            </a:pPr>
            <a:endParaRPr lang="es-CO" sz="2000" dirty="0"/>
          </a:p>
          <a:p>
            <a:pPr marL="0" indent="0" algn="ctr">
              <a:buNone/>
            </a:pPr>
            <a:r>
              <a:rPr lang="es-CO" sz="2000" b="1" dirty="0"/>
              <a:t>Artículos (articulo, descripción, precio)</a:t>
            </a:r>
          </a:p>
          <a:p>
            <a:pPr marL="0" indent="0" algn="just">
              <a:buNone/>
            </a:pPr>
            <a:endParaRPr lang="es-CO" sz="2000" dirty="0"/>
          </a:p>
          <a:p>
            <a:pPr marL="0" indent="0" algn="just">
              <a:buNone/>
            </a:pPr>
            <a:r>
              <a:rPr lang="es-CO" sz="2000" dirty="0"/>
              <a:t>En un modelo relación, un diseño consiste de uno o más esquemas, a este conjunto se le conoce como "esquema relacional de base de datos" (</a:t>
            </a:r>
            <a:r>
              <a:rPr lang="es-CO" sz="2000" dirty="0" err="1"/>
              <a:t>relational</a:t>
            </a:r>
            <a:r>
              <a:rPr lang="es-CO" sz="2000" dirty="0"/>
              <a:t> </a:t>
            </a:r>
            <a:r>
              <a:rPr lang="es-CO" sz="2000" dirty="0" err="1"/>
              <a:t>database</a:t>
            </a:r>
            <a:r>
              <a:rPr lang="es-CO" sz="2000" dirty="0"/>
              <a:t> </a:t>
            </a:r>
            <a:r>
              <a:rPr lang="es-CO" sz="2000" dirty="0" err="1"/>
              <a:t>schema</a:t>
            </a:r>
            <a:r>
              <a:rPr lang="es-CO" sz="2000" dirty="0"/>
              <a:t>) o simplemente "esquema de base de datos" (</a:t>
            </a:r>
            <a:r>
              <a:rPr lang="es-CO" sz="2000" dirty="0" err="1"/>
              <a:t>database</a:t>
            </a:r>
            <a:r>
              <a:rPr lang="es-CO" sz="2000" dirty="0"/>
              <a:t> </a:t>
            </a:r>
            <a:r>
              <a:rPr lang="es-CO" sz="2000" dirty="0" err="1"/>
              <a:t>schema</a:t>
            </a:r>
            <a:r>
              <a:rPr lang="es-CO" sz="2000" dirty="0"/>
              <a:t>)</a:t>
            </a:r>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6376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err="1" smtClean="0"/>
              <a:t>Tupla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CO" sz="2000" dirty="0"/>
              <a:t>Cada uno de los renglones en una relación conteniendo valores para cada uno de los atributos</a:t>
            </a:r>
            <a:r>
              <a:rPr lang="es-CO" sz="2000" dirty="0" smtClean="0"/>
              <a:t>.</a:t>
            </a:r>
          </a:p>
          <a:p>
            <a:pPr marL="0" indent="0">
              <a:buNone/>
            </a:pPr>
            <a:endParaRPr lang="es-CO" sz="2000" dirty="0"/>
          </a:p>
          <a:p>
            <a:pPr marL="0" indent="0" algn="ctr">
              <a:buNone/>
            </a:pPr>
            <a:r>
              <a:rPr lang="es-CO" sz="2000" b="1" dirty="0"/>
              <a:t>(3786, CAMISA, PRECIO) </a:t>
            </a: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0604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Otros Conceptos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CO" sz="2000" b="1" dirty="0"/>
              <a:t>Dominios (Di)</a:t>
            </a:r>
          </a:p>
          <a:p>
            <a:pPr marL="0" indent="0">
              <a:buNone/>
            </a:pPr>
            <a:r>
              <a:rPr lang="es-CO" sz="2000" dirty="0"/>
              <a:t>Se debe considerar que cada atributo (columna) debe ser atómico, es decir, que no sea divisible, no se puede pensar en un atributo como un "registro" o "estructura" de datos</a:t>
            </a:r>
            <a:r>
              <a:rPr lang="es-CO" sz="2000" dirty="0" smtClean="0"/>
              <a:t>.</a:t>
            </a:r>
            <a:endParaRPr lang="es-CO" sz="2000" dirty="0"/>
          </a:p>
          <a:p>
            <a:pPr marL="0" indent="0">
              <a:buNone/>
            </a:pPr>
            <a:r>
              <a:rPr lang="es-CO" sz="2000" b="1" dirty="0"/>
              <a:t>Grado</a:t>
            </a:r>
          </a:p>
          <a:p>
            <a:pPr marL="0" indent="0">
              <a:buNone/>
            </a:pPr>
            <a:r>
              <a:rPr lang="es-CO" sz="2000" dirty="0"/>
              <a:t>Numero de atributos de la </a:t>
            </a:r>
            <a:r>
              <a:rPr lang="es-CO" sz="2000" dirty="0" smtClean="0"/>
              <a:t>tabla.</a:t>
            </a:r>
            <a:endParaRPr lang="es-CO" sz="2000" dirty="0"/>
          </a:p>
          <a:p>
            <a:pPr marL="0" indent="0">
              <a:buNone/>
            </a:pPr>
            <a:r>
              <a:rPr lang="es-CO" sz="2000" b="1" dirty="0" err="1"/>
              <a:t>Cardinalidad</a:t>
            </a:r>
            <a:endParaRPr lang="es-CO" sz="2000" b="1" dirty="0"/>
          </a:p>
          <a:p>
            <a:pPr marL="0" indent="0">
              <a:buNone/>
            </a:pPr>
            <a:r>
              <a:rPr lang="es-CO" sz="2000" dirty="0"/>
              <a:t>Numero de </a:t>
            </a:r>
            <a:r>
              <a:rPr lang="es-CO" sz="2000" dirty="0" err="1"/>
              <a:t>tuplas</a:t>
            </a:r>
            <a:r>
              <a:rPr lang="es-CO" sz="2000" dirty="0"/>
              <a:t> en la </a:t>
            </a:r>
            <a:r>
              <a:rPr lang="es-CO" sz="2000" dirty="0" smtClean="0"/>
              <a:t>tabla.</a:t>
            </a:r>
            <a:endParaRPr lang="es-CO" sz="2000" dirty="0"/>
          </a:p>
          <a:p>
            <a:pPr marL="0" indent="0">
              <a:buNone/>
            </a:pPr>
            <a:r>
              <a:rPr lang="es-CO" sz="2000" b="1" dirty="0"/>
              <a:t>Representaciones equivalentes de una relación</a:t>
            </a:r>
          </a:p>
          <a:p>
            <a:pPr marL="0" indent="0">
              <a:buNone/>
            </a:pPr>
            <a:r>
              <a:rPr lang="es-CO" sz="2000" dirty="0"/>
              <a:t>Las relaciones son un conjunto de </a:t>
            </a:r>
            <a:r>
              <a:rPr lang="es-CO" sz="2000" dirty="0" err="1"/>
              <a:t>tuplas</a:t>
            </a:r>
            <a:r>
              <a:rPr lang="es-CO" sz="2000" dirty="0"/>
              <a:t>, no una lista de </a:t>
            </a:r>
            <a:r>
              <a:rPr lang="es-CO" sz="2000" dirty="0" err="1"/>
              <a:t>tuplas</a:t>
            </a:r>
            <a:r>
              <a:rPr lang="es-CO" sz="2000" dirty="0"/>
              <a:t>. El orden en que aparecen las </a:t>
            </a:r>
            <a:r>
              <a:rPr lang="es-CO" sz="2000" dirty="0" err="1"/>
              <a:t>tuplas</a:t>
            </a:r>
            <a:r>
              <a:rPr lang="es-CO" sz="2000" dirty="0"/>
              <a:t> es irrelevante</a:t>
            </a:r>
            <a:r>
              <a:rPr lang="es-CO" sz="2000" dirty="0" smtClean="0"/>
              <a:t>.</a:t>
            </a:r>
            <a:endParaRPr lang="es-CO" sz="2000" dirty="0"/>
          </a:p>
          <a:p>
            <a:pPr marL="0" indent="0">
              <a:buNone/>
            </a:pPr>
            <a:r>
              <a:rPr lang="es-CO" sz="2000" dirty="0"/>
              <a:t>Así mismo el orden de los atributos tampoco es relevante</a:t>
            </a:r>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033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a:t>Concepto de relación</a:t>
            </a:r>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a:t>Relación (A1...........</a:t>
            </a:r>
            <a:r>
              <a:rPr lang="es-CO" sz="2000" dirty="0" err="1"/>
              <a:t>An</a:t>
            </a:r>
            <a:r>
              <a:rPr lang="es-CO" sz="2000" dirty="0"/>
              <a:t>) subconjunto del producto cartesiano D1x…..</a:t>
            </a:r>
            <a:r>
              <a:rPr lang="es-CO" sz="2000" dirty="0" err="1" smtClean="0"/>
              <a:t>xDn</a:t>
            </a:r>
            <a:r>
              <a:rPr lang="es-CO" sz="2000" dirty="0" smtClean="0"/>
              <a:t>.</a:t>
            </a:r>
          </a:p>
          <a:p>
            <a:pPr marL="0" indent="0" algn="just">
              <a:buNone/>
            </a:pPr>
            <a:endParaRPr lang="es-CO" sz="2000" dirty="0"/>
          </a:p>
          <a:p>
            <a:pPr marL="0" indent="0" algn="just">
              <a:buNone/>
            </a:pPr>
            <a:r>
              <a:rPr lang="es-CO" sz="2000" dirty="0"/>
              <a:t>Consecuencias de la definición de relación como conjunto de </a:t>
            </a:r>
            <a:r>
              <a:rPr lang="es-CO" sz="2000" dirty="0" err="1" smtClean="0"/>
              <a:t>tuplas</a:t>
            </a:r>
            <a:r>
              <a:rPr lang="es-CO" sz="2000" dirty="0" smtClean="0"/>
              <a:t>:</a:t>
            </a:r>
            <a:endParaRPr lang="es-CO" sz="2000" dirty="0"/>
          </a:p>
          <a:p>
            <a:pPr algn="just"/>
            <a:r>
              <a:rPr lang="es-CO" sz="2000" dirty="0"/>
              <a:t>No existen </a:t>
            </a:r>
            <a:r>
              <a:rPr lang="es-CO" sz="2000" dirty="0" err="1"/>
              <a:t>tuplas</a:t>
            </a:r>
            <a:r>
              <a:rPr lang="es-CO" sz="2000" dirty="0"/>
              <a:t> duplicadas  (Concepto de clave primaria)</a:t>
            </a:r>
          </a:p>
          <a:p>
            <a:pPr algn="just"/>
            <a:r>
              <a:rPr lang="es-CO" sz="2000" dirty="0"/>
              <a:t>No existe orden en las </a:t>
            </a:r>
            <a:r>
              <a:rPr lang="es-CO" sz="2000" dirty="0" err="1"/>
              <a:t>tuplas</a:t>
            </a:r>
            <a:r>
              <a:rPr lang="es-CO" sz="2000" dirty="0"/>
              <a:t> ni en los (atributos)</a:t>
            </a:r>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352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a:t>Esquema de una base de datos</a:t>
            </a:r>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a:t>Una base de datos relacional es un conjunto finito de relaciones junto con una serie de restricciones o reglas de integridad</a:t>
            </a:r>
            <a:r>
              <a:rPr lang="es-CO" sz="2000" dirty="0" smtClean="0"/>
              <a:t>.</a:t>
            </a:r>
          </a:p>
          <a:p>
            <a:pPr marL="0" indent="0" algn="just">
              <a:buNone/>
            </a:pPr>
            <a:endParaRPr lang="es-CO" sz="2000" dirty="0"/>
          </a:p>
          <a:p>
            <a:pPr algn="just"/>
            <a:r>
              <a:rPr lang="es-ES" sz="2000" b="1" dirty="0"/>
              <a:t>Restricción de integridad</a:t>
            </a:r>
            <a:r>
              <a:rPr lang="es-ES" sz="2000" dirty="0"/>
              <a:t> condición necesaria para preservar la correlación semántica de la base de datos.</a:t>
            </a:r>
            <a:endParaRPr lang="es-CO" sz="2000" dirty="0"/>
          </a:p>
          <a:p>
            <a:pPr algn="just"/>
            <a:r>
              <a:rPr lang="es-ES" sz="2000" b="1" dirty="0"/>
              <a:t>Esquema de la Base de Datos</a:t>
            </a:r>
            <a:r>
              <a:rPr lang="es-ES" sz="2000" dirty="0"/>
              <a:t> Colección de esquemas de relaciones  de relaciones junto con las restricciones de integridad que se definen sobre las relaciones.</a:t>
            </a:r>
            <a:endParaRPr lang="es-CO" sz="2000" dirty="0"/>
          </a:p>
          <a:p>
            <a:pPr marL="0" indent="0" algn="just">
              <a:buNone/>
            </a:pP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68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1032</TotalTime>
  <Words>1651</Words>
  <Application>Microsoft Office PowerPoint</Application>
  <PresentationFormat>Presentación en pantalla (4:3)</PresentationFormat>
  <Paragraphs>193</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Base de Datos Miércoles  4 p.m. - 6 p.m.  Salón: B201 Jueves  4 p.m. - 6 p.m.  Salón: B402 Viernes  4 p.m. - 6 p.m.  Salón: B201 (EL MODELO RELACIONAL)</vt:lpstr>
      <vt:lpstr>Modelo Relacional </vt:lpstr>
      <vt:lpstr>Tablas</vt:lpstr>
      <vt:lpstr>Atributos (Ai)</vt:lpstr>
      <vt:lpstr>Esquema</vt:lpstr>
      <vt:lpstr>Tupla</vt:lpstr>
      <vt:lpstr>Otros Conceptos</vt:lpstr>
      <vt:lpstr>Concepto de relación</vt:lpstr>
      <vt:lpstr>Esquema de una base de datos</vt:lpstr>
      <vt:lpstr>Restricciones de integridad asociada a las tuplas de una relación</vt:lpstr>
      <vt:lpstr>Restricciones de integridad asociada a las relaciones de la base de datos</vt:lpstr>
      <vt:lpstr>Instancia de la base de datos </vt:lpstr>
      <vt:lpstr>CONVERSIÓN DEL MODELO E-R A UN ESQUEMA DE BASE DE DATOS (CONVERSIÓN A TABLAS)</vt:lpstr>
      <vt:lpstr>MODELO E-R CONVERSIÓN A TABLAS </vt:lpstr>
      <vt:lpstr>MODELO E-R CONVERSIÓN A TABLAS </vt:lpstr>
      <vt:lpstr>TRANSFORMACIÓN MODELO ENTIDAD RELACIÓN AL MODELO RELACIONAL REGLAS DE TRANSFORMACIÓN</vt:lpstr>
      <vt:lpstr>TRANSFORMACIÓN MODELO ENTIDAD RELACIÓN AL MODELO RELACIONAL REGLAS DE TRANSFORMACIÓN</vt:lpstr>
      <vt:lpstr>TRANSFORMACIÓN MODELO ENTIDAD RELACIÓN AL MODELO RELACIONAL REGLAS DE TRANSFORMACIÓN</vt:lpstr>
      <vt:lpstr>TRANSFORMACIÓN MODELO ENTIDAD RELACIÓN AL MODELO RELACIONAL REGLAS DE TRANSFORMACIÓN</vt:lpstr>
      <vt:lpstr>Ejemplos</vt:lpstr>
      <vt:lpstr>Ejemplos</vt:lpstr>
      <vt:lpstr>Ejemplos</vt:lpstr>
      <vt:lpstr>Ejemplos</vt:lpstr>
      <vt:lpstr>Ejemplos</vt:lpstr>
      <vt:lpstr>Ejemplos</vt:lpstr>
      <vt:lpstr>Ejemplos</vt:lpstr>
      <vt:lpstr>Ejemplos</vt:lpstr>
      <vt:lpstr>Ejemplos</vt:lpstr>
      <vt:lpstr>Ejemplos</vt:lpstr>
      <vt:lpstr>Ejemplos</vt:lpstr>
      <vt:lpstr>Ejemplos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I (Contenido de la Asignatura)</dc:title>
  <dc:creator>Cristian</dc:creator>
  <cp:lastModifiedBy>salones sl. SALONES AUDIOVISUALES</cp:lastModifiedBy>
  <cp:revision>104</cp:revision>
  <dcterms:created xsi:type="dcterms:W3CDTF">2014-01-20T00:02:35Z</dcterms:created>
  <dcterms:modified xsi:type="dcterms:W3CDTF">2014-02-12T20:05:46Z</dcterms:modified>
</cp:coreProperties>
</file>