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11" r:id="rId3"/>
    <p:sldId id="308" r:id="rId4"/>
    <p:sldId id="309" r:id="rId5"/>
    <p:sldId id="310" r:id="rId6"/>
    <p:sldId id="319" r:id="rId7"/>
    <p:sldId id="312" r:id="rId8"/>
    <p:sldId id="313" r:id="rId9"/>
    <p:sldId id="314" r:id="rId10"/>
    <p:sldId id="315" r:id="rId11"/>
    <p:sldId id="316" r:id="rId12"/>
    <p:sldId id="317" r:id="rId13"/>
    <p:sldId id="318" r:id="rId14"/>
    <p:sldId id="320" r:id="rId15"/>
    <p:sldId id="321" r:id="rId16"/>
    <p:sldId id="322" r:id="rId17"/>
    <p:sldId id="323" r:id="rId18"/>
    <p:sldId id="324" r:id="rId19"/>
    <p:sldId id="325" r:id="rId20"/>
    <p:sldId id="326" r:id="rId21"/>
    <p:sldId id="327" r:id="rId22"/>
    <p:sldId id="328" r:id="rId23"/>
    <p:sldId id="330" r:id="rId24"/>
    <p:sldId id="331" r:id="rId25"/>
    <p:sldId id="329" r:id="rId26"/>
    <p:sldId id="332" r:id="rId27"/>
    <p:sldId id="333" r:id="rId28"/>
    <p:sldId id="334" r:id="rId29"/>
    <p:sldId id="335" r:id="rId30"/>
    <p:sldId id="336"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2" r:id="rId45"/>
    <p:sldId id="351" r:id="rId46"/>
    <p:sldId id="353" r:id="rId47"/>
    <p:sldId id="354" r:id="rId48"/>
    <p:sldId id="355" r:id="rId49"/>
    <p:sldId id="356" r:id="rId50"/>
    <p:sldId id="357" r:id="rId51"/>
    <p:sldId id="358" r:id="rId5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842" y="-6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CC906-340D-495F-8C4C-3CE38D372390}" type="datetimeFigureOut">
              <a:rPr lang="es-CO" smtClean="0"/>
              <a:t>14/02/2014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B5206-CDB4-4701-859A-85380538E807}" type="slidenum">
              <a:rPr lang="es-CO" smtClean="0"/>
              <a:t>‹Nº›</a:t>
            </a:fld>
            <a:endParaRPr lang="es-CO"/>
          </a:p>
        </p:txBody>
      </p:sp>
    </p:spTree>
    <p:extLst>
      <p:ext uri="{BB962C8B-B14F-4D97-AF65-F5344CB8AC3E}">
        <p14:creationId xmlns:p14="http://schemas.microsoft.com/office/powerpoint/2010/main" val="258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mysql -h </a:t>
            </a:r>
            <a:r>
              <a:rPr lang="sv-SE" b="1" i="1" dirty="0" smtClean="0">
                <a:effectLst/>
              </a:rPr>
              <a:t>host</a:t>
            </a:r>
            <a:r>
              <a:rPr lang="sv-SE" dirty="0" smtClean="0"/>
              <a:t> -u </a:t>
            </a:r>
            <a:r>
              <a:rPr lang="sv-SE" b="1" i="1" dirty="0" smtClean="0">
                <a:effectLst/>
              </a:rPr>
              <a:t>user</a:t>
            </a:r>
            <a:r>
              <a:rPr lang="sv-SE" dirty="0" smtClean="0"/>
              <a:t> -p menagerie</a:t>
            </a:r>
            <a:endParaRPr lang="es-CO" smtClean="0"/>
          </a:p>
          <a:p>
            <a:endParaRPr lang="es-CO"/>
          </a:p>
        </p:txBody>
      </p:sp>
      <p:sp>
        <p:nvSpPr>
          <p:cNvPr id="4" name="3 Marcador de número de diapositiva"/>
          <p:cNvSpPr>
            <a:spLocks noGrp="1"/>
          </p:cNvSpPr>
          <p:nvPr>
            <p:ph type="sldNum" sz="quarter" idx="10"/>
          </p:nvPr>
        </p:nvSpPr>
        <p:spPr/>
        <p:txBody>
          <a:bodyPr/>
          <a:lstStyle/>
          <a:p>
            <a:fld id="{8C8B5206-CDB4-4701-859A-85380538E807}" type="slidenum">
              <a:rPr lang="es-CO" smtClean="0"/>
              <a:t>2</a:t>
            </a:fld>
            <a:endParaRPr lang="es-CO"/>
          </a:p>
        </p:txBody>
      </p:sp>
    </p:spTree>
    <p:extLst>
      <p:ext uri="{BB962C8B-B14F-4D97-AF65-F5344CB8AC3E}">
        <p14:creationId xmlns:p14="http://schemas.microsoft.com/office/powerpoint/2010/main" val="78211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8C8B5206-CDB4-4701-859A-85380538E807}" type="slidenum">
              <a:rPr lang="es-CO" smtClean="0"/>
              <a:t>6</a:t>
            </a:fld>
            <a:endParaRPr lang="es-CO"/>
          </a:p>
        </p:txBody>
      </p:sp>
    </p:spTree>
    <p:extLst>
      <p:ext uri="{BB962C8B-B14F-4D97-AF65-F5344CB8AC3E}">
        <p14:creationId xmlns:p14="http://schemas.microsoft.com/office/powerpoint/2010/main" val="32549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51307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3737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228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61929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53890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412213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44895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96986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20389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145783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1C78DEE-BAB8-4A4A-ABB6-AFC075F63213}" type="datetimeFigureOut">
              <a:rPr lang="es-CO" smtClean="0"/>
              <a:t>14/02/2014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1C9340-924D-44C2-8A0C-6F5A584FE309}" type="slidenum">
              <a:rPr lang="es-CO" smtClean="0"/>
              <a:t>‹Nº›</a:t>
            </a:fld>
            <a:endParaRPr lang="es-CO"/>
          </a:p>
        </p:txBody>
      </p:sp>
    </p:spTree>
    <p:extLst>
      <p:ext uri="{BB962C8B-B14F-4D97-AF65-F5344CB8AC3E}">
        <p14:creationId xmlns:p14="http://schemas.microsoft.com/office/powerpoint/2010/main" val="324083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78DEE-BAB8-4A4A-ABB6-AFC075F63213}" type="datetimeFigureOut">
              <a:rPr lang="es-CO" smtClean="0"/>
              <a:t>14/02/2014</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C9340-924D-44C2-8A0C-6F5A584FE309}" type="slidenum">
              <a:rPr lang="es-CO" smtClean="0"/>
              <a:t>‹Nº›</a:t>
            </a:fld>
            <a:endParaRPr lang="es-CO"/>
          </a:p>
        </p:txBody>
      </p:sp>
    </p:spTree>
    <p:extLst>
      <p:ext uri="{BB962C8B-B14F-4D97-AF65-F5344CB8AC3E}">
        <p14:creationId xmlns:p14="http://schemas.microsoft.com/office/powerpoint/2010/main" val="368484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2" name="1 Título"/>
          <p:cNvSpPr>
            <a:spLocks noGrp="1"/>
          </p:cNvSpPr>
          <p:nvPr>
            <p:ph type="ctrTitle"/>
          </p:nvPr>
        </p:nvSpPr>
        <p:spPr>
          <a:xfrm>
            <a:off x="0" y="1052736"/>
            <a:ext cx="9144000" cy="2547715"/>
          </a:xfrm>
        </p:spPr>
        <p:txBody>
          <a:bodyPr>
            <a:normAutofit/>
          </a:bodyPr>
          <a:lstStyle/>
          <a:p>
            <a:r>
              <a:rPr lang="es-CO" b="1" dirty="0" smtClean="0">
                <a:latin typeface="Arial" pitchFamily="34" charset="0"/>
                <a:cs typeface="Arial" pitchFamily="34" charset="0"/>
              </a:rPr>
              <a:t>Base de Datos</a:t>
            </a:r>
            <a:br>
              <a:rPr lang="es-CO" b="1" dirty="0" smtClean="0">
                <a:latin typeface="Arial" pitchFamily="34" charset="0"/>
                <a:cs typeface="Arial" pitchFamily="34" charset="0"/>
              </a:rPr>
            </a:br>
            <a:r>
              <a:rPr lang="es-CO" sz="2200" b="1" dirty="0">
                <a:latin typeface="Arial" pitchFamily="34" charset="0"/>
                <a:cs typeface="Arial" pitchFamily="34" charset="0"/>
              </a:rPr>
              <a:t>Miércoles 	4 p.m. - 6 p.m. 	Salón: B201</a:t>
            </a:r>
            <a:br>
              <a:rPr lang="es-CO" sz="2200" b="1" dirty="0">
                <a:latin typeface="Arial" pitchFamily="34" charset="0"/>
                <a:cs typeface="Arial" pitchFamily="34" charset="0"/>
              </a:rPr>
            </a:br>
            <a:r>
              <a:rPr lang="es-CO" sz="2200" b="1" dirty="0">
                <a:latin typeface="Arial" pitchFamily="34" charset="0"/>
                <a:cs typeface="Arial" pitchFamily="34" charset="0"/>
              </a:rPr>
              <a:t>Jueves 	4 p.m. - 6 p.m. 	Salón: B402</a:t>
            </a:r>
            <a:br>
              <a:rPr lang="es-CO" sz="2200" b="1" dirty="0">
                <a:latin typeface="Arial" pitchFamily="34" charset="0"/>
                <a:cs typeface="Arial" pitchFamily="34" charset="0"/>
              </a:rPr>
            </a:br>
            <a:r>
              <a:rPr lang="es-CO" sz="2200" b="1" dirty="0">
                <a:latin typeface="Arial" pitchFamily="34" charset="0"/>
                <a:cs typeface="Arial" pitchFamily="34" charset="0"/>
              </a:rPr>
              <a:t>Viernes 	4 p.m. - 6 p.m. 	Salón: B201</a:t>
            </a:r>
            <a:br>
              <a:rPr lang="es-CO" sz="2200" b="1" dirty="0">
                <a:latin typeface="Arial" pitchFamily="34" charset="0"/>
                <a:cs typeface="Arial" pitchFamily="34" charset="0"/>
              </a:rPr>
            </a:br>
            <a:r>
              <a:rPr lang="es-CO" b="1" dirty="0" smtClean="0">
                <a:latin typeface="Arial" pitchFamily="34" charset="0"/>
                <a:cs typeface="Arial" pitchFamily="34" charset="0"/>
              </a:rPr>
              <a:t>(</a:t>
            </a:r>
            <a:r>
              <a:rPr lang="es-CO" b="1" dirty="0" err="1" smtClean="0">
                <a:latin typeface="Arial" pitchFamily="34" charset="0"/>
                <a:cs typeface="Arial" pitchFamily="34" charset="0"/>
              </a:rPr>
              <a:t>MySQL</a:t>
            </a:r>
            <a:r>
              <a:rPr lang="es-CO" b="1" dirty="0" smtClean="0">
                <a:latin typeface="Arial" pitchFamily="34" charset="0"/>
                <a:cs typeface="Arial" pitchFamily="34" charset="0"/>
              </a:rPr>
              <a:t> Introducción)</a:t>
            </a:r>
            <a:endParaRPr lang="es-CO" b="1" dirty="0">
              <a:latin typeface="Arial" pitchFamily="34" charset="0"/>
              <a:cs typeface="Arial" pitchFamily="34" charset="0"/>
            </a:endParaRPr>
          </a:p>
        </p:txBody>
      </p:sp>
      <p:sp>
        <p:nvSpPr>
          <p:cNvPr id="3" name="2 Subtítulo"/>
          <p:cNvSpPr>
            <a:spLocks noGrp="1"/>
          </p:cNvSpPr>
          <p:nvPr>
            <p:ph type="subTitle" idx="1"/>
          </p:nvPr>
        </p:nvSpPr>
        <p:spPr>
          <a:xfrm>
            <a:off x="0" y="3886200"/>
            <a:ext cx="9144000" cy="1752600"/>
          </a:xfrm>
        </p:spPr>
        <p:txBody>
          <a:bodyPr/>
          <a:lstStyle/>
          <a:p>
            <a:r>
              <a:rPr lang="es-CO" dirty="0" smtClean="0">
                <a:latin typeface="Arial" pitchFamily="34" charset="0"/>
                <a:cs typeface="Arial" pitchFamily="34" charset="0"/>
              </a:rPr>
              <a:t>Docente: </a:t>
            </a:r>
            <a:r>
              <a:rPr lang="es-CO" dirty="0" err="1" smtClean="0">
                <a:latin typeface="Arial" pitchFamily="34" charset="0"/>
                <a:cs typeface="Arial" pitchFamily="34" charset="0"/>
              </a:rPr>
              <a:t>Jhon</a:t>
            </a:r>
            <a:r>
              <a:rPr lang="es-CO" dirty="0" smtClean="0">
                <a:latin typeface="Arial" pitchFamily="34" charset="0"/>
                <a:cs typeface="Arial" pitchFamily="34" charset="0"/>
              </a:rPr>
              <a:t> </a:t>
            </a:r>
            <a:r>
              <a:rPr lang="es-CO" dirty="0" err="1" smtClean="0">
                <a:latin typeface="Arial" pitchFamily="34" charset="0"/>
                <a:cs typeface="Arial" pitchFamily="34" charset="0"/>
              </a:rPr>
              <a:t>Edisson</a:t>
            </a:r>
            <a:r>
              <a:rPr lang="es-CO" dirty="0" smtClean="0">
                <a:latin typeface="Arial" pitchFamily="34" charset="0"/>
                <a:cs typeface="Arial" pitchFamily="34" charset="0"/>
              </a:rPr>
              <a:t> Villarreal Padilla</a:t>
            </a:r>
          </a:p>
          <a:p>
            <a:r>
              <a:rPr lang="es-CO" dirty="0" smtClean="0">
                <a:latin typeface="Arial" pitchFamily="34" charset="0"/>
                <a:cs typeface="Arial" pitchFamily="34" charset="0"/>
              </a:rPr>
              <a:t>Jhon.villareal@usa.edu.co</a:t>
            </a:r>
            <a:endParaRPr lang="es-CO" dirty="0">
              <a:latin typeface="Arial" pitchFamily="34" charset="0"/>
              <a:cs typeface="Arial" pitchFamily="34" charset="0"/>
            </a:endParaRPr>
          </a:p>
        </p:txBody>
      </p:sp>
      <p:pic>
        <p:nvPicPr>
          <p:cNvPr id="1026"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62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Tipos de Datos</a:t>
            </a:r>
            <a:endParaRPr lang="es-CO"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1619460903"/>
              </p:ext>
            </p:extLst>
          </p:nvPr>
        </p:nvGraphicFramePr>
        <p:xfrm>
          <a:off x="457200" y="1196752"/>
          <a:ext cx="8229600" cy="1381760"/>
        </p:xfrm>
        <a:graphic>
          <a:graphicData uri="http://schemas.openxmlformats.org/drawingml/2006/table">
            <a:tbl>
              <a:tblPr firstRow="1" bandRow="1">
                <a:tableStyleId>{5C22544A-7EE6-4342-B048-85BDC9FD1C3A}</a:tableStyleId>
              </a:tblPr>
              <a:tblGrid>
                <a:gridCol w="2098576"/>
                <a:gridCol w="3387824"/>
                <a:gridCol w="2743200"/>
              </a:tblGrid>
              <a:tr h="370840">
                <a:tc>
                  <a:txBody>
                    <a:bodyPr/>
                    <a:lstStyle/>
                    <a:p>
                      <a:pPr algn="ctr"/>
                      <a:r>
                        <a:rPr lang="es-CO" dirty="0" smtClean="0"/>
                        <a:t>Tipo de Dato</a:t>
                      </a:r>
                      <a:endParaRPr lang="es-CO" dirty="0"/>
                    </a:p>
                  </a:txBody>
                  <a:tcPr/>
                </a:tc>
                <a:tc>
                  <a:txBody>
                    <a:bodyPr/>
                    <a:lstStyle/>
                    <a:p>
                      <a:pPr algn="ctr"/>
                      <a:r>
                        <a:rPr lang="es-CO" dirty="0" smtClean="0"/>
                        <a:t>Descripción </a:t>
                      </a:r>
                      <a:endParaRPr lang="es-CO" dirty="0"/>
                    </a:p>
                  </a:txBody>
                  <a:tcPr/>
                </a:tc>
                <a:tc>
                  <a:txBody>
                    <a:bodyPr/>
                    <a:lstStyle/>
                    <a:p>
                      <a:pPr algn="ctr"/>
                      <a:r>
                        <a:rPr lang="es-CO" dirty="0" smtClean="0"/>
                        <a:t>Almacenamiento Usado</a:t>
                      </a:r>
                      <a:endParaRPr lang="es-CO" dirty="0"/>
                    </a:p>
                  </a:txBody>
                  <a:tcPr/>
                </a:tc>
              </a:tr>
              <a:tr h="370840">
                <a:tc>
                  <a:txBody>
                    <a:bodyPr/>
                    <a:lstStyle/>
                    <a:p>
                      <a:r>
                        <a:rPr lang="es-CO" dirty="0" smtClean="0"/>
                        <a:t>dates</a:t>
                      </a:r>
                      <a:endParaRPr lang="es-CO" dirty="0"/>
                    </a:p>
                  </a:txBody>
                  <a:tcPr/>
                </a:tc>
                <a:tc>
                  <a:txBody>
                    <a:bodyPr/>
                    <a:lstStyle/>
                    <a:p>
                      <a:pPr algn="just"/>
                      <a:r>
                        <a:rPr lang="es-CO" dirty="0" smtClean="0"/>
                        <a:t>Almacena fechas.</a:t>
                      </a:r>
                      <a:endParaRPr lang="es-CO" dirty="0"/>
                    </a:p>
                  </a:txBody>
                  <a:tcPr/>
                </a:tc>
                <a:tc>
                  <a:txBody>
                    <a:bodyPr/>
                    <a:lstStyle/>
                    <a:p>
                      <a:r>
                        <a:rPr lang="es-CO" dirty="0" smtClean="0"/>
                        <a:t>4 bytes.</a:t>
                      </a:r>
                      <a:endParaRPr lang="es-CO" dirty="0"/>
                    </a:p>
                  </a:txBody>
                  <a:tcPr/>
                </a:tc>
              </a:tr>
              <a:tr h="370840">
                <a:tc>
                  <a:txBody>
                    <a:bodyPr/>
                    <a:lstStyle/>
                    <a:p>
                      <a:r>
                        <a:rPr lang="es-CO" sz="1800" b="0" i="0" u="none" strike="noStrike" kern="1200" baseline="0" dirty="0" smtClean="0">
                          <a:solidFill>
                            <a:schemeClr val="dk1"/>
                          </a:solidFill>
                          <a:latin typeface="+mn-lt"/>
                          <a:ea typeface="+mn-ea"/>
                          <a:cs typeface="+mn-cs"/>
                        </a:rPr>
                        <a:t>Time</a:t>
                      </a:r>
                      <a:endParaRPr lang="es-CO" dirty="0"/>
                    </a:p>
                  </a:txBody>
                  <a:tcPr/>
                </a:tc>
                <a:tc>
                  <a:txBody>
                    <a:bodyPr/>
                    <a:lstStyle/>
                    <a:p>
                      <a:r>
                        <a:rPr lang="es-CO" dirty="0" smtClean="0"/>
                        <a:t>Almacena tiempo.</a:t>
                      </a:r>
                      <a:endParaRPr lang="es-CO" dirty="0"/>
                    </a:p>
                  </a:txBody>
                  <a:tcPr/>
                </a:tc>
                <a:tc>
                  <a:txBody>
                    <a:bodyPr/>
                    <a:lstStyle/>
                    <a:p>
                      <a:r>
                        <a:rPr lang="es-CO" dirty="0" smtClean="0"/>
                        <a:t>3 bytes.</a:t>
                      </a:r>
                    </a:p>
                    <a:p>
                      <a:endParaRPr lang="es-CO" dirty="0"/>
                    </a:p>
                  </a:txBody>
                  <a:tcPr/>
                </a:tc>
              </a:tr>
            </a:tbl>
          </a:graphicData>
        </a:graphic>
      </p:graphicFrame>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15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Crear, Modificar y Eliminar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smtClean="0"/>
              <a:t>Crear una tabla:</a:t>
            </a:r>
            <a:endParaRPr lang="es-CO" sz="2000" b="1" dirty="0"/>
          </a:p>
          <a:p>
            <a:pPr marL="0" indent="0" algn="just">
              <a:buNone/>
            </a:pPr>
            <a:r>
              <a:rPr lang="en-US" sz="2000" b="1" dirty="0"/>
              <a:t>CREATE TABLE </a:t>
            </a:r>
            <a:r>
              <a:rPr lang="en-US" sz="2000" dirty="0" err="1"/>
              <a:t>name_of_table</a:t>
            </a:r>
            <a:endParaRPr lang="en-US" sz="2000" dirty="0"/>
          </a:p>
          <a:p>
            <a:pPr marL="0" indent="0" algn="just">
              <a:buNone/>
            </a:pPr>
            <a:r>
              <a:rPr lang="en-US" sz="2000" b="1" dirty="0"/>
              <a:t>(</a:t>
            </a:r>
          </a:p>
          <a:p>
            <a:pPr marL="0" indent="0" algn="just">
              <a:buNone/>
            </a:pPr>
            <a:r>
              <a:rPr lang="en-US" sz="2000" dirty="0" err="1"/>
              <a:t>name_of_column</a:t>
            </a:r>
            <a:r>
              <a:rPr lang="en-US" sz="2000" b="1" dirty="0"/>
              <a:t> </a:t>
            </a:r>
            <a:r>
              <a:rPr lang="en-US" sz="2000" dirty="0" err="1"/>
              <a:t>column_datatype</a:t>
            </a:r>
            <a:endParaRPr lang="en-US" sz="2000" dirty="0"/>
          </a:p>
          <a:p>
            <a:pPr marL="0" indent="0" algn="just">
              <a:buNone/>
            </a:pPr>
            <a:r>
              <a:rPr lang="en-US" sz="2000" b="1" dirty="0" smtClean="0"/>
              <a:t>)</a:t>
            </a:r>
          </a:p>
          <a:p>
            <a:pPr marL="0" indent="0" algn="just">
              <a:buNone/>
            </a:pPr>
            <a:endParaRPr lang="en-US" sz="2000" b="1" dirty="0"/>
          </a:p>
          <a:p>
            <a:pPr marL="0" indent="0" algn="just">
              <a:buNone/>
            </a:pPr>
            <a:r>
              <a:rPr lang="en-US" sz="2000" b="1" dirty="0"/>
              <a:t>CREATE TABLE </a:t>
            </a:r>
            <a:r>
              <a:rPr lang="en-US" sz="2000" dirty="0" err="1"/>
              <a:t>Train_Times</a:t>
            </a:r>
            <a:endParaRPr lang="en-US" sz="2000" dirty="0"/>
          </a:p>
          <a:p>
            <a:pPr marL="0" indent="0" algn="just">
              <a:buNone/>
            </a:pPr>
            <a:r>
              <a:rPr lang="en-US" sz="2000" b="1" dirty="0"/>
              <a:t>(</a:t>
            </a:r>
          </a:p>
          <a:p>
            <a:pPr marL="0" indent="0" algn="just">
              <a:buNone/>
            </a:pPr>
            <a:r>
              <a:rPr lang="en-US" sz="2000" dirty="0" err="1"/>
              <a:t>start_location</a:t>
            </a:r>
            <a:r>
              <a:rPr lang="en-US" sz="2000" b="1" dirty="0"/>
              <a:t> </a:t>
            </a:r>
            <a:r>
              <a:rPr lang="en-US" sz="2000" b="1" dirty="0" err="1"/>
              <a:t>varchar</a:t>
            </a:r>
            <a:r>
              <a:rPr lang="en-US" sz="2000" b="1" dirty="0"/>
              <a:t>(75),</a:t>
            </a:r>
          </a:p>
          <a:p>
            <a:pPr marL="0" indent="0" algn="just">
              <a:buNone/>
            </a:pPr>
            <a:r>
              <a:rPr lang="en-US" sz="2000" dirty="0"/>
              <a:t>destination</a:t>
            </a:r>
            <a:r>
              <a:rPr lang="en-US" sz="2000" b="1" dirty="0"/>
              <a:t> </a:t>
            </a:r>
            <a:r>
              <a:rPr lang="en-US" sz="2000" b="1" dirty="0" err="1"/>
              <a:t>varchar</a:t>
            </a:r>
            <a:r>
              <a:rPr lang="en-US" sz="2000" b="1" dirty="0"/>
              <a:t>(75),</a:t>
            </a:r>
          </a:p>
          <a:p>
            <a:pPr marL="0" indent="0" algn="just">
              <a:buNone/>
            </a:pPr>
            <a:r>
              <a:rPr lang="en-US" sz="2000" dirty="0"/>
              <a:t>departs</a:t>
            </a:r>
            <a:r>
              <a:rPr lang="en-US" sz="2000" b="1" dirty="0"/>
              <a:t> time,</a:t>
            </a:r>
          </a:p>
          <a:p>
            <a:pPr marL="0" indent="0" algn="just">
              <a:buNone/>
            </a:pPr>
            <a:r>
              <a:rPr lang="en-US" sz="2000" dirty="0"/>
              <a:t>arrives</a:t>
            </a:r>
            <a:r>
              <a:rPr lang="en-US" sz="2000" b="1" dirty="0"/>
              <a:t> time</a:t>
            </a:r>
          </a:p>
          <a:p>
            <a:pPr marL="0" indent="0" algn="just">
              <a:buNone/>
            </a:pPr>
            <a:r>
              <a:rPr lang="en-US" sz="2000" b="1" dirty="0"/>
              <a:t>);</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670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Crear, Modificar y Eliminar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smtClean="0"/>
              <a:t>Modificar una tabla:</a:t>
            </a:r>
            <a:endParaRPr lang="es-CO" sz="2000" b="1" dirty="0"/>
          </a:p>
          <a:p>
            <a:pPr marL="0" indent="0" algn="just">
              <a:buNone/>
            </a:pPr>
            <a:r>
              <a:rPr lang="en-US" sz="2000" b="1" dirty="0"/>
              <a:t>ALTER TABLE </a:t>
            </a:r>
            <a:r>
              <a:rPr lang="en-US" sz="2000" dirty="0" err="1"/>
              <a:t>name_of_table</a:t>
            </a:r>
            <a:endParaRPr lang="en-US" sz="2000" dirty="0"/>
          </a:p>
          <a:p>
            <a:pPr marL="0" indent="0" algn="just">
              <a:buNone/>
            </a:pPr>
            <a:r>
              <a:rPr lang="en-US" sz="2000" b="1" dirty="0"/>
              <a:t>ADD </a:t>
            </a:r>
            <a:r>
              <a:rPr lang="en-US" sz="2000" dirty="0" err="1"/>
              <a:t>name_of_field</a:t>
            </a:r>
            <a:r>
              <a:rPr lang="en-US" sz="2000" b="1" dirty="0"/>
              <a:t> </a:t>
            </a:r>
            <a:r>
              <a:rPr lang="en-US" sz="2000" dirty="0" err="1" smtClean="0"/>
              <a:t>data_type</a:t>
            </a:r>
            <a:endParaRPr lang="en-US" sz="2000" dirty="0" smtClean="0"/>
          </a:p>
          <a:p>
            <a:pPr marL="0" indent="0" algn="just">
              <a:buNone/>
            </a:pPr>
            <a:endParaRPr lang="en-US" sz="2000" b="1" dirty="0"/>
          </a:p>
          <a:p>
            <a:pPr marL="0" indent="0">
              <a:buNone/>
            </a:pPr>
            <a:r>
              <a:rPr lang="es-CO" sz="2000" b="1" dirty="0"/>
              <a:t>ALTER TABLE </a:t>
            </a:r>
            <a:r>
              <a:rPr lang="es-CO" sz="2000" dirty="0" err="1"/>
              <a:t>Train_Times</a:t>
            </a:r>
            <a:endParaRPr lang="es-CO" sz="2000" dirty="0"/>
          </a:p>
          <a:p>
            <a:pPr marL="0" indent="0">
              <a:buNone/>
            </a:pPr>
            <a:r>
              <a:rPr lang="es-CO" sz="2000" b="1" dirty="0"/>
              <a:t>ADD</a:t>
            </a:r>
            <a:r>
              <a:rPr lang="es-CO" sz="2000" dirty="0"/>
              <a:t> </a:t>
            </a:r>
            <a:r>
              <a:rPr lang="es-CO" sz="2000" dirty="0" err="1" smtClean="0"/>
              <a:t>runs_at_weekend</a:t>
            </a:r>
            <a:r>
              <a:rPr lang="es-CO" sz="2000" dirty="0" smtClean="0"/>
              <a:t> </a:t>
            </a:r>
            <a:r>
              <a:rPr lang="es-CO" sz="2000" dirty="0" err="1"/>
              <a:t>char</a:t>
            </a:r>
            <a:r>
              <a:rPr lang="es-CO" sz="2000" dirty="0"/>
              <a:t>(1</a:t>
            </a:r>
            <a:r>
              <a:rPr lang="es-CO" sz="2000" dirty="0" smtClean="0"/>
              <a:t>);</a:t>
            </a:r>
          </a:p>
          <a:p>
            <a:pPr marL="0" indent="0">
              <a:buNone/>
            </a:pPr>
            <a:endParaRPr lang="es-CO" sz="2000" b="1" dirty="0"/>
          </a:p>
          <a:p>
            <a:pPr marL="0" indent="0">
              <a:buNone/>
            </a:pPr>
            <a:r>
              <a:rPr lang="en-US" sz="2000" b="1" dirty="0"/>
              <a:t>ALTER TABLE </a:t>
            </a:r>
            <a:r>
              <a:rPr lang="en-US" sz="2000" dirty="0" err="1"/>
              <a:t>Train_Times</a:t>
            </a:r>
            <a:endParaRPr lang="en-US" sz="2000" dirty="0"/>
          </a:p>
          <a:p>
            <a:pPr marL="0" indent="0">
              <a:buNone/>
            </a:pPr>
            <a:r>
              <a:rPr lang="en-US" sz="2000" b="1" dirty="0"/>
              <a:t>DROP COLUMN </a:t>
            </a:r>
            <a:r>
              <a:rPr lang="en-US" sz="2000" dirty="0" err="1"/>
              <a:t>runs_at_weekend</a:t>
            </a:r>
            <a:r>
              <a:rPr lang="en-US" sz="2000" b="1" dirty="0" smtClean="0"/>
              <a:t>;</a:t>
            </a:r>
          </a:p>
          <a:p>
            <a:pPr marL="0" indent="0">
              <a:buNone/>
            </a:pPr>
            <a:endParaRPr lang="en-US" sz="2000" b="1" dirty="0"/>
          </a:p>
          <a:p>
            <a:pPr marL="0" indent="0">
              <a:buNone/>
            </a:pPr>
            <a:r>
              <a:rPr lang="en-US" sz="2000" b="1" dirty="0"/>
              <a:t>ALTER TABLE </a:t>
            </a:r>
            <a:r>
              <a:rPr lang="en-US" sz="2000" dirty="0" err="1"/>
              <a:t>Train_Times</a:t>
            </a:r>
            <a:endParaRPr lang="en-US" sz="2000" dirty="0"/>
          </a:p>
          <a:p>
            <a:pPr marL="0" indent="0">
              <a:buNone/>
            </a:pPr>
            <a:r>
              <a:rPr lang="en-US" sz="2000" b="1" dirty="0"/>
              <a:t>DROP COLUMN </a:t>
            </a:r>
            <a:r>
              <a:rPr lang="en-US" sz="2000" dirty="0" err="1"/>
              <a:t>runs_at_weekend</a:t>
            </a:r>
            <a:r>
              <a:rPr lang="en-US" sz="2000" b="1" dirty="0"/>
              <a:t>;</a:t>
            </a:r>
            <a:endParaRPr lang="es-CO" sz="2000" b="1" dirty="0"/>
          </a:p>
          <a:p>
            <a:pPr marL="0" indent="0">
              <a:buNone/>
            </a:pP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089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Crear, Modificar y Eliminar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smtClean="0"/>
              <a:t>Eliminar una tabla:</a:t>
            </a:r>
            <a:endParaRPr lang="es-CO" sz="2000" b="1" dirty="0"/>
          </a:p>
          <a:p>
            <a:pPr marL="0" indent="0" algn="just">
              <a:buNone/>
            </a:pPr>
            <a:endParaRPr lang="en-US" sz="2000" b="1" dirty="0" smtClean="0"/>
          </a:p>
          <a:p>
            <a:pPr marL="0" indent="0" algn="just">
              <a:buNone/>
            </a:pPr>
            <a:r>
              <a:rPr lang="en-US" sz="2000" b="1" dirty="0" smtClean="0"/>
              <a:t>DROP </a:t>
            </a:r>
            <a:r>
              <a:rPr lang="en-US" sz="2000" b="1" dirty="0"/>
              <a:t>TABLE </a:t>
            </a:r>
            <a:r>
              <a:rPr lang="en-US" sz="2000" dirty="0" err="1" smtClean="0"/>
              <a:t>name_of_table</a:t>
            </a:r>
            <a:endParaRPr lang="en-US" sz="2000" dirty="0" smtClean="0"/>
          </a:p>
          <a:p>
            <a:pPr marL="0" indent="0" algn="just">
              <a:buNone/>
            </a:pPr>
            <a:endParaRPr lang="en-US" sz="2000" dirty="0"/>
          </a:p>
          <a:p>
            <a:pPr marL="0" indent="0" algn="just">
              <a:buNone/>
            </a:pPr>
            <a:r>
              <a:rPr lang="en-US" sz="2000" b="1" dirty="0"/>
              <a:t>DROP TABLE </a:t>
            </a:r>
            <a:r>
              <a:rPr lang="en-US" sz="2000" dirty="0" err="1" smtClean="0"/>
              <a:t>Train_Times</a:t>
            </a:r>
            <a:r>
              <a:rPr lang="en-US" sz="2000" dirty="0" smtClean="0"/>
              <a:t>;</a:t>
            </a:r>
          </a:p>
          <a:p>
            <a:pPr marL="0" indent="0" algn="just">
              <a:buNone/>
            </a:pPr>
            <a:endParaRPr lang="en-US" sz="2000" dirty="0"/>
          </a:p>
          <a:p>
            <a:pPr marL="0" indent="0" algn="just">
              <a:buNone/>
            </a:pPr>
            <a:r>
              <a:rPr lang="en-US" sz="2000" b="1" dirty="0" err="1" smtClean="0"/>
              <a:t>Motrar</a:t>
            </a:r>
            <a:r>
              <a:rPr lang="en-US" sz="2000" b="1" dirty="0" smtClean="0"/>
              <a:t> </a:t>
            </a:r>
            <a:r>
              <a:rPr lang="en-US" sz="2000" b="1" dirty="0" err="1" smtClean="0"/>
              <a:t>las</a:t>
            </a:r>
            <a:r>
              <a:rPr lang="en-US" sz="2000" b="1" dirty="0" smtClean="0"/>
              <a:t> </a:t>
            </a:r>
            <a:r>
              <a:rPr lang="en-US" sz="2000" b="1" dirty="0" err="1" smtClean="0"/>
              <a:t>tablas</a:t>
            </a:r>
            <a:r>
              <a:rPr lang="en-US" sz="2000" b="1" dirty="0" smtClean="0"/>
              <a:t> de la BD </a:t>
            </a:r>
            <a:r>
              <a:rPr lang="en-US" sz="2000" b="1" dirty="0" err="1" smtClean="0"/>
              <a:t>seleccionada</a:t>
            </a:r>
            <a:r>
              <a:rPr lang="en-US" sz="2000" b="1" dirty="0" smtClean="0"/>
              <a:t>:</a:t>
            </a:r>
          </a:p>
          <a:p>
            <a:pPr marL="0" indent="0" algn="just">
              <a:buNone/>
            </a:pPr>
            <a:endParaRPr lang="en-US" sz="2000" dirty="0" smtClean="0"/>
          </a:p>
          <a:p>
            <a:pPr marL="0" indent="0" algn="just">
              <a:buNone/>
            </a:pPr>
            <a:r>
              <a:rPr lang="es-CO" sz="2000" b="1" dirty="0"/>
              <a:t>SHOW TABLES;</a:t>
            </a:r>
            <a:endParaRPr lang="en-US" sz="2000" b="1" dirty="0"/>
          </a:p>
          <a:p>
            <a:pPr marL="0" indent="0" algn="just">
              <a:buNone/>
            </a:pPr>
            <a:endParaRPr lang="en-US"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18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Crear, Modificar y Eliminar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smtClean="0"/>
              <a:t>Eliminar una tabla:</a:t>
            </a:r>
            <a:endParaRPr lang="es-CO" sz="2000" b="1" dirty="0"/>
          </a:p>
          <a:p>
            <a:pPr marL="0" indent="0" algn="just">
              <a:buNone/>
            </a:pPr>
            <a:endParaRPr lang="en-US" sz="2000" b="1" dirty="0" smtClean="0"/>
          </a:p>
          <a:p>
            <a:pPr marL="0" indent="0" algn="just">
              <a:buNone/>
            </a:pPr>
            <a:r>
              <a:rPr lang="en-US" sz="2000" b="1" dirty="0" smtClean="0"/>
              <a:t>DROP </a:t>
            </a:r>
            <a:r>
              <a:rPr lang="en-US" sz="2000" b="1" dirty="0"/>
              <a:t>TABLE </a:t>
            </a:r>
            <a:r>
              <a:rPr lang="en-US" sz="2000" dirty="0" err="1" smtClean="0"/>
              <a:t>name_of_table</a:t>
            </a:r>
            <a:endParaRPr lang="en-US" sz="2000" dirty="0" smtClean="0"/>
          </a:p>
          <a:p>
            <a:pPr marL="0" indent="0" algn="just">
              <a:buNone/>
            </a:pPr>
            <a:endParaRPr lang="en-US" sz="2000" dirty="0"/>
          </a:p>
          <a:p>
            <a:pPr marL="0" indent="0" algn="just">
              <a:buNone/>
            </a:pPr>
            <a:r>
              <a:rPr lang="en-US" sz="2000" b="1" dirty="0"/>
              <a:t>DROP TABLE </a:t>
            </a:r>
            <a:r>
              <a:rPr lang="en-US" sz="2000" dirty="0" err="1" smtClean="0"/>
              <a:t>Train_Times</a:t>
            </a:r>
            <a:r>
              <a:rPr lang="en-US" sz="2000" dirty="0" smtClean="0"/>
              <a:t>;</a:t>
            </a:r>
          </a:p>
          <a:p>
            <a:pPr marL="0" indent="0" algn="just">
              <a:buNone/>
            </a:pPr>
            <a:endParaRPr lang="en-US" sz="2000" dirty="0"/>
          </a:p>
          <a:p>
            <a:pPr marL="0" indent="0" algn="just">
              <a:buNone/>
            </a:pPr>
            <a:r>
              <a:rPr lang="en-US" sz="2000" b="1" dirty="0" err="1" smtClean="0"/>
              <a:t>Mostrar</a:t>
            </a:r>
            <a:r>
              <a:rPr lang="en-US" sz="2000" b="1" dirty="0" smtClean="0"/>
              <a:t> </a:t>
            </a:r>
            <a:r>
              <a:rPr lang="en-US" sz="2000" b="1" dirty="0" err="1" smtClean="0"/>
              <a:t>las</a:t>
            </a:r>
            <a:r>
              <a:rPr lang="en-US" sz="2000" b="1" dirty="0" smtClean="0"/>
              <a:t> </a:t>
            </a:r>
            <a:r>
              <a:rPr lang="en-US" sz="2000" b="1" dirty="0" err="1" smtClean="0"/>
              <a:t>tablas</a:t>
            </a:r>
            <a:r>
              <a:rPr lang="en-US" sz="2000" b="1" dirty="0" smtClean="0"/>
              <a:t> de la BD </a:t>
            </a:r>
            <a:r>
              <a:rPr lang="en-US" sz="2000" b="1" dirty="0" err="1" smtClean="0"/>
              <a:t>seleccionada</a:t>
            </a:r>
            <a:r>
              <a:rPr lang="en-US" sz="2000" b="1" dirty="0" smtClean="0"/>
              <a:t>:</a:t>
            </a:r>
          </a:p>
          <a:p>
            <a:pPr marL="0" indent="0" algn="just">
              <a:buNone/>
            </a:pPr>
            <a:endParaRPr lang="en-US" sz="2000" dirty="0" smtClean="0"/>
          </a:p>
          <a:p>
            <a:pPr marL="0" indent="0" algn="just">
              <a:buNone/>
            </a:pPr>
            <a:r>
              <a:rPr lang="es-CO" sz="2000" b="1" dirty="0"/>
              <a:t>SHOW TABLES</a:t>
            </a:r>
            <a:r>
              <a:rPr lang="es-CO" sz="2000" b="1" dirty="0" smtClean="0"/>
              <a:t>;</a:t>
            </a:r>
          </a:p>
          <a:p>
            <a:pPr marL="0" indent="0" algn="just">
              <a:buNone/>
            </a:pPr>
            <a:endParaRPr lang="es-CO" sz="2000" b="1" dirty="0"/>
          </a:p>
          <a:p>
            <a:pPr marL="0" indent="0" algn="just">
              <a:buNone/>
            </a:pPr>
            <a:r>
              <a:rPr lang="es-CO" sz="2000" b="1" dirty="0" smtClean="0"/>
              <a:t>Mostar la descripción de una tabla:</a:t>
            </a:r>
          </a:p>
          <a:p>
            <a:pPr marL="0" indent="0" algn="just">
              <a:buNone/>
            </a:pPr>
            <a:endParaRPr lang="es-CO" sz="2000" b="1" dirty="0"/>
          </a:p>
          <a:p>
            <a:pPr marL="0" indent="0" algn="just">
              <a:buNone/>
            </a:pPr>
            <a:r>
              <a:rPr lang="es-CO" sz="2000" b="1" dirty="0"/>
              <a:t>DESCRIBE</a:t>
            </a:r>
            <a:r>
              <a:rPr lang="es-CO" sz="2000" dirty="0"/>
              <a:t> </a:t>
            </a:r>
            <a:r>
              <a:rPr lang="es-CO" sz="2000" dirty="0" err="1" smtClean="0"/>
              <a:t>Nom_table</a:t>
            </a:r>
            <a:r>
              <a:rPr lang="es-CO" sz="2000" dirty="0" smtClean="0"/>
              <a:t>;</a:t>
            </a:r>
            <a:endParaRPr lang="en-US" sz="2000" b="1" dirty="0"/>
          </a:p>
          <a:p>
            <a:pPr marL="0" indent="0" algn="just">
              <a:buNone/>
            </a:pPr>
            <a:endParaRPr lang="en-US"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931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Insertar Datos a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endParaRPr lang="en-US" sz="2000" dirty="0" smtClean="0"/>
          </a:p>
          <a:p>
            <a:pPr marL="0" indent="0" algn="ctr">
              <a:buNone/>
            </a:pPr>
            <a:r>
              <a:rPr lang="en-US" sz="2000" b="1" dirty="0"/>
              <a:t>INSERT INTO </a:t>
            </a:r>
            <a:r>
              <a:rPr lang="en-US" sz="2000" dirty="0" err="1"/>
              <a:t>table_name</a:t>
            </a:r>
            <a:r>
              <a:rPr lang="en-US" sz="2000" dirty="0"/>
              <a:t> (</a:t>
            </a:r>
            <a:r>
              <a:rPr lang="en-US" sz="2000" dirty="0" err="1"/>
              <a:t>column_names</a:t>
            </a:r>
            <a:r>
              <a:rPr lang="en-US" sz="2000" dirty="0"/>
              <a:t>) </a:t>
            </a:r>
            <a:r>
              <a:rPr lang="en-US" sz="2000" b="1" dirty="0"/>
              <a:t>VALUES</a:t>
            </a:r>
            <a:r>
              <a:rPr lang="en-US" sz="2000" dirty="0"/>
              <a:t> (</a:t>
            </a:r>
            <a:r>
              <a:rPr lang="en-US" sz="2000" dirty="0" err="1"/>
              <a:t>data_values</a:t>
            </a:r>
            <a:r>
              <a:rPr lang="en-US" sz="2000" dirty="0" smtClean="0"/>
              <a:t>)</a:t>
            </a:r>
          </a:p>
          <a:p>
            <a:pPr marL="0" indent="0" algn="ctr">
              <a:buNone/>
            </a:pPr>
            <a:r>
              <a:rPr lang="en-US" sz="2000" b="1" dirty="0"/>
              <a:t>INSERT </a:t>
            </a:r>
            <a:r>
              <a:rPr lang="en-US" sz="2000" b="1" dirty="0" smtClean="0"/>
              <a:t>INTO </a:t>
            </a:r>
            <a:r>
              <a:rPr lang="en-US" sz="2000" dirty="0"/>
              <a:t>Category (</a:t>
            </a:r>
            <a:r>
              <a:rPr lang="en-US" sz="2000" dirty="0" err="1"/>
              <a:t>CategoryId</a:t>
            </a:r>
            <a:r>
              <a:rPr lang="en-US" sz="2000" dirty="0"/>
              <a:t>, Category) </a:t>
            </a:r>
            <a:r>
              <a:rPr lang="en-US" sz="2000" b="1" dirty="0"/>
              <a:t>VALUES</a:t>
            </a:r>
            <a:r>
              <a:rPr lang="en-US" sz="2000" dirty="0"/>
              <a:t> (1, ‘Thriller</a:t>
            </a:r>
            <a:r>
              <a:rPr lang="en-US" sz="2000" dirty="0" smtClean="0"/>
              <a:t>’);</a:t>
            </a:r>
          </a:p>
          <a:p>
            <a:pPr marL="0" indent="0" algn="ctr">
              <a:buNone/>
            </a:pPr>
            <a:endParaRPr lang="en-US" sz="2000" dirty="0"/>
          </a:p>
          <a:p>
            <a:pPr marL="0" indent="0">
              <a:buNone/>
            </a:pPr>
            <a:r>
              <a:rPr lang="en-US" sz="2000" b="1" dirty="0" err="1" smtClean="0"/>
              <a:t>Ejemplo</a:t>
            </a:r>
            <a:r>
              <a:rPr lang="en-US" sz="2000" b="1" dirty="0" smtClean="0"/>
              <a:t>:</a:t>
            </a:r>
          </a:p>
          <a:p>
            <a:pPr marL="0" indent="0">
              <a:buNone/>
            </a:pPr>
            <a:r>
              <a:rPr lang="en-US" sz="2000" b="1" dirty="0"/>
              <a:t>CREATE TABLE </a:t>
            </a:r>
            <a:r>
              <a:rPr lang="en-US" sz="2000" dirty="0"/>
              <a:t>Category</a:t>
            </a:r>
          </a:p>
          <a:p>
            <a:pPr marL="0" indent="0">
              <a:buNone/>
            </a:pPr>
            <a:r>
              <a:rPr lang="en-US" sz="2000" b="1" dirty="0"/>
              <a:t>(</a:t>
            </a:r>
          </a:p>
          <a:p>
            <a:pPr marL="0" indent="0">
              <a:buNone/>
            </a:pPr>
            <a:r>
              <a:rPr lang="en-US" sz="2000" dirty="0" err="1"/>
              <a:t>CategoryId</a:t>
            </a:r>
            <a:r>
              <a:rPr lang="en-US" sz="2000" b="1" dirty="0"/>
              <a:t> integer,</a:t>
            </a:r>
          </a:p>
          <a:p>
            <a:pPr marL="0" indent="0">
              <a:buNone/>
            </a:pPr>
            <a:r>
              <a:rPr lang="en-US" sz="2000" dirty="0"/>
              <a:t>Category</a:t>
            </a:r>
            <a:r>
              <a:rPr lang="en-US" sz="2000" b="1" dirty="0"/>
              <a:t> </a:t>
            </a:r>
            <a:r>
              <a:rPr lang="en-US" sz="2000" b="1" dirty="0" err="1"/>
              <a:t>varchar</a:t>
            </a:r>
            <a:r>
              <a:rPr lang="en-US" sz="2000" b="1" dirty="0"/>
              <a:t>(100)</a:t>
            </a:r>
          </a:p>
          <a:p>
            <a:pPr marL="0" indent="0">
              <a:buNone/>
            </a:pPr>
            <a:r>
              <a:rPr lang="en-US" sz="2000" b="1" dirty="0" smtClean="0"/>
              <a:t>);</a:t>
            </a:r>
          </a:p>
          <a:p>
            <a:pPr marL="0" indent="0">
              <a:buNone/>
            </a:pPr>
            <a:r>
              <a:rPr lang="en-US" sz="2000" b="1" dirty="0"/>
              <a:t>INSERT INTO </a:t>
            </a:r>
            <a:r>
              <a:rPr lang="en-US" sz="2000" dirty="0"/>
              <a:t>Category (</a:t>
            </a:r>
            <a:r>
              <a:rPr lang="en-US" sz="2000" dirty="0" err="1"/>
              <a:t>CategoryId</a:t>
            </a:r>
            <a:r>
              <a:rPr lang="en-US" sz="2000" dirty="0"/>
              <a:t>, Category) </a:t>
            </a:r>
            <a:r>
              <a:rPr lang="en-US" sz="2000" b="1" dirty="0"/>
              <a:t>VALUES</a:t>
            </a:r>
            <a:r>
              <a:rPr lang="en-US" sz="2000" dirty="0"/>
              <a:t> (1, ‘Thriller</a:t>
            </a:r>
            <a:r>
              <a:rPr lang="en-US" sz="2000" dirty="0" smtClean="0"/>
              <a:t>’);</a:t>
            </a:r>
            <a:endParaRPr lang="en-US" sz="2000" dirty="0"/>
          </a:p>
          <a:p>
            <a:pPr marL="0" indent="0">
              <a:buNone/>
            </a:pPr>
            <a:r>
              <a:rPr lang="es-CO" sz="2000" b="1" dirty="0"/>
              <a:t>SELECT</a:t>
            </a:r>
            <a:r>
              <a:rPr lang="es-CO" sz="2000" dirty="0"/>
              <a:t> * </a:t>
            </a:r>
            <a:r>
              <a:rPr lang="es-CO" sz="2000" b="1" dirty="0"/>
              <a:t>FROM</a:t>
            </a:r>
            <a:r>
              <a:rPr lang="es-CO" sz="2000" dirty="0"/>
              <a:t> </a:t>
            </a:r>
            <a:r>
              <a:rPr lang="es-CO" sz="2000" dirty="0" err="1"/>
              <a:t>Category</a:t>
            </a:r>
            <a:endParaRPr lang="en-US"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3563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Modificar Datos a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endParaRPr lang="en-US" sz="2000" dirty="0" smtClean="0"/>
          </a:p>
          <a:p>
            <a:pPr marL="0" indent="0" algn="ctr">
              <a:buNone/>
            </a:pPr>
            <a:r>
              <a:rPr lang="en-US" sz="2000" b="1" dirty="0"/>
              <a:t>UPDATE </a:t>
            </a:r>
            <a:r>
              <a:rPr lang="en-US" sz="2000" dirty="0" err="1"/>
              <a:t>table_name</a:t>
            </a:r>
            <a:endParaRPr lang="en-US" sz="2000" dirty="0"/>
          </a:p>
          <a:p>
            <a:pPr marL="0" indent="0" algn="ctr">
              <a:buNone/>
            </a:pPr>
            <a:r>
              <a:rPr lang="en-US" sz="2000" b="1" dirty="0"/>
              <a:t>SET </a:t>
            </a:r>
            <a:r>
              <a:rPr lang="en-US" sz="2000" dirty="0" err="1"/>
              <a:t>column_name</a:t>
            </a:r>
            <a:r>
              <a:rPr lang="en-US" sz="2000" dirty="0"/>
              <a:t> = value</a:t>
            </a:r>
          </a:p>
          <a:p>
            <a:pPr marL="0" indent="0" algn="ctr">
              <a:buNone/>
            </a:pPr>
            <a:r>
              <a:rPr lang="en-US" sz="2000" b="1" dirty="0" smtClean="0"/>
              <a:t>WHERE </a:t>
            </a:r>
            <a:r>
              <a:rPr lang="en-US" sz="2000" dirty="0" smtClean="0"/>
              <a:t>condition</a:t>
            </a:r>
          </a:p>
          <a:p>
            <a:pPr marL="0" indent="0" algn="ctr">
              <a:buNone/>
            </a:pPr>
            <a:endParaRPr lang="en-US"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65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Modificar Datos a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n-US" sz="2000" b="1" dirty="0" err="1" smtClean="0"/>
              <a:t>Ejemplo</a:t>
            </a:r>
            <a:r>
              <a:rPr lang="en-US" sz="2000" b="1" dirty="0" smtClean="0"/>
              <a:t>:</a:t>
            </a:r>
          </a:p>
          <a:p>
            <a:pPr marL="0" indent="0" algn="just">
              <a:buNone/>
            </a:pPr>
            <a:endParaRPr lang="en-US" sz="2000" b="1" dirty="0"/>
          </a:p>
          <a:p>
            <a:pPr marL="0" indent="0" algn="just">
              <a:buNone/>
            </a:pPr>
            <a:r>
              <a:rPr lang="en-US" sz="1600" dirty="0"/>
              <a:t>CREATE TABLE </a:t>
            </a:r>
            <a:r>
              <a:rPr lang="en-US" sz="1600" dirty="0" err="1"/>
              <a:t>MemberDetails</a:t>
            </a:r>
            <a:endParaRPr lang="en-US" sz="1600" dirty="0"/>
          </a:p>
          <a:p>
            <a:pPr marL="0" indent="0" algn="just">
              <a:buNone/>
            </a:pPr>
            <a:r>
              <a:rPr lang="en-US" sz="1600" dirty="0"/>
              <a:t>(</a:t>
            </a:r>
          </a:p>
          <a:p>
            <a:pPr marL="0" indent="0" algn="just">
              <a:buNone/>
            </a:pPr>
            <a:r>
              <a:rPr lang="en-US" sz="1600" dirty="0" err="1"/>
              <a:t>MemberId</a:t>
            </a:r>
            <a:r>
              <a:rPr lang="en-US" sz="1600" dirty="0"/>
              <a:t> integer,</a:t>
            </a:r>
          </a:p>
          <a:p>
            <a:pPr marL="0" indent="0" algn="just">
              <a:buNone/>
            </a:pPr>
            <a:r>
              <a:rPr lang="en-US" sz="1600" dirty="0" err="1"/>
              <a:t>FirstName</a:t>
            </a:r>
            <a:r>
              <a:rPr lang="en-US" sz="1600" dirty="0"/>
              <a:t> </a:t>
            </a:r>
            <a:r>
              <a:rPr lang="en-US" sz="1600" dirty="0" err="1"/>
              <a:t>nvarchar</a:t>
            </a:r>
            <a:r>
              <a:rPr lang="en-US" sz="1600" dirty="0"/>
              <a:t>(50),</a:t>
            </a:r>
          </a:p>
          <a:p>
            <a:pPr marL="0" indent="0" algn="just">
              <a:buNone/>
            </a:pPr>
            <a:r>
              <a:rPr lang="en-US" sz="1600" dirty="0" err="1"/>
              <a:t>LastName</a:t>
            </a:r>
            <a:r>
              <a:rPr lang="en-US" sz="1600" dirty="0"/>
              <a:t> </a:t>
            </a:r>
            <a:r>
              <a:rPr lang="en-US" sz="1600" dirty="0" err="1"/>
              <a:t>nvarchar</a:t>
            </a:r>
            <a:r>
              <a:rPr lang="en-US" sz="1600" dirty="0"/>
              <a:t>(50),</a:t>
            </a:r>
          </a:p>
          <a:p>
            <a:pPr marL="0" indent="0" algn="just">
              <a:buNone/>
            </a:pPr>
            <a:r>
              <a:rPr lang="en-US" sz="1600" dirty="0" err="1"/>
              <a:t>DateOfBirth</a:t>
            </a:r>
            <a:r>
              <a:rPr lang="en-US" sz="1600" dirty="0"/>
              <a:t> date,</a:t>
            </a:r>
          </a:p>
          <a:p>
            <a:pPr marL="0" indent="0" algn="just">
              <a:buNone/>
            </a:pPr>
            <a:r>
              <a:rPr lang="en-US" sz="1600" dirty="0"/>
              <a:t>Street </a:t>
            </a:r>
            <a:r>
              <a:rPr lang="en-US" sz="1600" dirty="0" err="1"/>
              <a:t>varchar</a:t>
            </a:r>
            <a:r>
              <a:rPr lang="en-US" sz="1600" dirty="0"/>
              <a:t>(100),</a:t>
            </a:r>
          </a:p>
          <a:p>
            <a:pPr marL="0" indent="0" algn="just">
              <a:buNone/>
            </a:pPr>
            <a:r>
              <a:rPr lang="en-US" sz="1600" dirty="0"/>
              <a:t>City </a:t>
            </a:r>
            <a:r>
              <a:rPr lang="en-US" sz="1600" dirty="0" err="1"/>
              <a:t>varchar</a:t>
            </a:r>
            <a:r>
              <a:rPr lang="en-US" sz="1600" dirty="0"/>
              <a:t>(75),</a:t>
            </a:r>
          </a:p>
          <a:p>
            <a:pPr marL="0" indent="0" algn="just">
              <a:buNone/>
            </a:pPr>
            <a:r>
              <a:rPr lang="en-US" sz="1600" dirty="0"/>
              <a:t>State </a:t>
            </a:r>
            <a:r>
              <a:rPr lang="en-US" sz="1600" dirty="0" err="1"/>
              <a:t>varchar</a:t>
            </a:r>
            <a:r>
              <a:rPr lang="en-US" sz="1600" dirty="0"/>
              <a:t>(75),</a:t>
            </a:r>
          </a:p>
          <a:p>
            <a:pPr marL="0" indent="0" algn="just">
              <a:buNone/>
            </a:pPr>
            <a:r>
              <a:rPr lang="en-US" sz="1600" dirty="0" err="1"/>
              <a:t>ZipCode</a:t>
            </a:r>
            <a:r>
              <a:rPr lang="en-US" sz="1600" dirty="0"/>
              <a:t> </a:t>
            </a:r>
            <a:r>
              <a:rPr lang="en-US" sz="1600" dirty="0" err="1"/>
              <a:t>varchar</a:t>
            </a:r>
            <a:r>
              <a:rPr lang="en-US" sz="1600" dirty="0"/>
              <a:t>(12),</a:t>
            </a:r>
          </a:p>
          <a:p>
            <a:pPr marL="0" indent="0" algn="just">
              <a:buNone/>
            </a:pPr>
            <a:r>
              <a:rPr lang="en-US" sz="1600" dirty="0"/>
              <a:t>Email </a:t>
            </a:r>
            <a:r>
              <a:rPr lang="en-US" sz="1600" dirty="0" err="1"/>
              <a:t>varchar</a:t>
            </a:r>
            <a:r>
              <a:rPr lang="en-US" sz="1600" dirty="0"/>
              <a:t>(200),</a:t>
            </a:r>
          </a:p>
          <a:p>
            <a:pPr marL="0" indent="0" algn="just">
              <a:buNone/>
            </a:pPr>
            <a:r>
              <a:rPr lang="en-US" sz="1600" dirty="0" err="1"/>
              <a:t>DateOfJoining</a:t>
            </a:r>
            <a:r>
              <a:rPr lang="en-US" sz="1600" dirty="0"/>
              <a:t> date</a:t>
            </a:r>
          </a:p>
          <a:p>
            <a:pPr marL="0" indent="0" algn="just">
              <a:buNone/>
            </a:pPr>
            <a:r>
              <a:rPr lang="en-US" sz="1600" dirty="0"/>
              <a:t>)</a:t>
            </a:r>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1541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Modificar Datos a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n-US" sz="2000" b="1" dirty="0" err="1" smtClean="0"/>
              <a:t>Ejemplo</a:t>
            </a:r>
            <a:r>
              <a:rPr lang="en-US" sz="2000" b="1" dirty="0" smtClean="0"/>
              <a:t>:</a:t>
            </a:r>
            <a:endParaRPr lang="en-US" sz="2000" b="1" dirty="0"/>
          </a:p>
          <a:p>
            <a:pPr marL="0" indent="0" algn="just">
              <a:buNone/>
            </a:pPr>
            <a:r>
              <a:rPr lang="en-US" sz="1600" dirty="0"/>
              <a:t>INSERT INTO </a:t>
            </a:r>
            <a:r>
              <a:rPr lang="en-US" sz="1600" dirty="0" err="1"/>
              <a:t>MemberDetails</a:t>
            </a:r>
            <a:endParaRPr lang="en-US" sz="1600" dirty="0"/>
          </a:p>
          <a:p>
            <a:pPr marL="0" indent="0" algn="just">
              <a:buNone/>
            </a:pPr>
            <a:r>
              <a:rPr lang="en-US" sz="1600" dirty="0"/>
              <a:t>VALUES</a:t>
            </a:r>
          </a:p>
          <a:p>
            <a:pPr marL="0" indent="0" algn="just">
              <a:buNone/>
            </a:pPr>
            <a:r>
              <a:rPr lang="en-US" sz="1600" dirty="0"/>
              <a:t>(</a:t>
            </a:r>
          </a:p>
          <a:p>
            <a:pPr marL="0" indent="0" algn="just">
              <a:buNone/>
            </a:pPr>
            <a:r>
              <a:rPr lang="en-US" sz="1600" dirty="0"/>
              <a:t>1,</a:t>
            </a:r>
          </a:p>
          <a:p>
            <a:pPr marL="0" indent="0" algn="just">
              <a:buNone/>
            </a:pPr>
            <a:r>
              <a:rPr lang="en-US" sz="1600" dirty="0"/>
              <a:t>‘Katie’,</a:t>
            </a:r>
          </a:p>
          <a:p>
            <a:pPr marL="0" indent="0" algn="just">
              <a:buNone/>
            </a:pPr>
            <a:r>
              <a:rPr lang="en-US" sz="1600" dirty="0"/>
              <a:t>‘Smith’,</a:t>
            </a:r>
          </a:p>
          <a:p>
            <a:pPr marL="0" indent="0" algn="just">
              <a:buNone/>
            </a:pPr>
            <a:r>
              <a:rPr lang="en-US" sz="1600" dirty="0"/>
              <a:t>‘1977-01-09’,</a:t>
            </a:r>
          </a:p>
          <a:p>
            <a:pPr marL="0" indent="0" algn="just">
              <a:buNone/>
            </a:pPr>
            <a:r>
              <a:rPr lang="en-US" sz="1600" dirty="0"/>
              <a:t>‘Main Road’,</a:t>
            </a:r>
          </a:p>
          <a:p>
            <a:pPr marL="0" indent="0" algn="just">
              <a:buNone/>
            </a:pPr>
            <a:r>
              <a:rPr lang="en-US" sz="1600" dirty="0"/>
              <a:t>‘Townsville’,</a:t>
            </a:r>
          </a:p>
          <a:p>
            <a:pPr marL="0" indent="0" algn="just">
              <a:buNone/>
            </a:pPr>
            <a:r>
              <a:rPr lang="en-US" sz="1600" dirty="0"/>
              <a:t>‘Stateside’,</a:t>
            </a:r>
          </a:p>
          <a:p>
            <a:pPr marL="0" indent="0" algn="just">
              <a:buNone/>
            </a:pPr>
            <a:r>
              <a:rPr lang="en-US" sz="1600" dirty="0"/>
              <a:t>‘123456’,</a:t>
            </a:r>
          </a:p>
          <a:p>
            <a:pPr marL="0" indent="0" algn="just">
              <a:buNone/>
            </a:pPr>
            <a:r>
              <a:rPr lang="en-US" sz="1600" dirty="0"/>
              <a:t>‘katie@mail.com’,</a:t>
            </a:r>
          </a:p>
          <a:p>
            <a:pPr marL="0" indent="0" algn="just">
              <a:buNone/>
            </a:pPr>
            <a:r>
              <a:rPr lang="en-US" sz="1600" dirty="0"/>
              <a:t>‘2004-02-23’</a:t>
            </a:r>
          </a:p>
          <a:p>
            <a:pPr marL="0" indent="0" algn="just">
              <a:buNone/>
            </a:pPr>
            <a:r>
              <a:rPr lang="en-US" sz="1600" dirty="0" smtClean="0"/>
              <a:t>);</a:t>
            </a:r>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618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Modificar Datos a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n-US" sz="2000" b="1" dirty="0" err="1" smtClean="0"/>
              <a:t>Ejemplo</a:t>
            </a:r>
            <a:r>
              <a:rPr lang="en-US" sz="2000" b="1" dirty="0" smtClean="0"/>
              <a:t>:</a:t>
            </a:r>
            <a:endParaRPr lang="en-US" sz="2000" b="1" dirty="0"/>
          </a:p>
          <a:p>
            <a:pPr marL="0" indent="0" algn="just">
              <a:buNone/>
            </a:pPr>
            <a:r>
              <a:rPr lang="en-US" sz="1600" dirty="0" smtClean="0"/>
              <a:t>UPDATE </a:t>
            </a:r>
            <a:r>
              <a:rPr lang="en-US" sz="1600" dirty="0" err="1"/>
              <a:t>MemberDetails</a:t>
            </a:r>
            <a:endParaRPr lang="en-US" sz="1600" dirty="0"/>
          </a:p>
          <a:p>
            <a:pPr marL="0" indent="0" algn="just">
              <a:buNone/>
            </a:pPr>
            <a:r>
              <a:rPr lang="en-US" sz="1600" dirty="0"/>
              <a:t>SET</a:t>
            </a:r>
          </a:p>
          <a:p>
            <a:pPr marL="0" indent="0" algn="just">
              <a:buNone/>
            </a:pPr>
            <a:r>
              <a:rPr lang="en-US" sz="1600" dirty="0"/>
              <a:t>Street = ‘45 Upper Road’,</a:t>
            </a:r>
          </a:p>
          <a:p>
            <a:pPr marL="0" indent="0" algn="just">
              <a:buNone/>
            </a:pPr>
            <a:r>
              <a:rPr lang="en-US" sz="1600" dirty="0"/>
              <a:t>City = ‘New Town’,</a:t>
            </a:r>
          </a:p>
          <a:p>
            <a:pPr marL="0" indent="0" algn="just">
              <a:buNone/>
            </a:pPr>
            <a:r>
              <a:rPr lang="en-US" sz="1600" dirty="0"/>
              <a:t>State = ‘New State’,</a:t>
            </a:r>
          </a:p>
          <a:p>
            <a:pPr marL="0" indent="0" algn="just">
              <a:buNone/>
            </a:pPr>
            <a:r>
              <a:rPr lang="en-US" sz="1600" dirty="0" err="1"/>
              <a:t>ZipCode</a:t>
            </a:r>
            <a:r>
              <a:rPr lang="en-US" sz="1600" dirty="0"/>
              <a:t> = ‘99112’</a:t>
            </a:r>
          </a:p>
          <a:p>
            <a:pPr marL="0" indent="0" algn="just">
              <a:buNone/>
            </a:pPr>
            <a:r>
              <a:rPr lang="en-US" sz="1600" dirty="0"/>
              <a:t>WHERE </a:t>
            </a:r>
            <a:r>
              <a:rPr lang="en-US" sz="1600" dirty="0" err="1"/>
              <a:t>MemberId</a:t>
            </a:r>
            <a:r>
              <a:rPr lang="en-US" sz="1600" dirty="0"/>
              <a:t> = </a:t>
            </a:r>
            <a:r>
              <a:rPr lang="en-US" sz="1600" dirty="0" smtClean="0"/>
              <a:t>1;</a:t>
            </a:r>
            <a:endParaRPr lang="en-US"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732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err="1"/>
              <a:t>Structured</a:t>
            </a:r>
            <a:r>
              <a:rPr lang="es-CO" sz="2000" dirty="0"/>
              <a:t> </a:t>
            </a:r>
            <a:r>
              <a:rPr lang="es-CO" sz="2000" dirty="0" err="1"/>
              <a:t>Query</a:t>
            </a:r>
            <a:r>
              <a:rPr lang="es-CO" sz="2000" dirty="0"/>
              <a:t> </a:t>
            </a:r>
            <a:r>
              <a:rPr lang="es-CO" sz="2000" dirty="0" err="1" smtClean="0"/>
              <a:t>Language</a:t>
            </a:r>
            <a:r>
              <a:rPr lang="es-CO" sz="2000" dirty="0" smtClean="0"/>
              <a:t> tiene principalmente tres roles:</a:t>
            </a:r>
          </a:p>
          <a:p>
            <a:pPr marL="0" indent="0" algn="just">
              <a:buNone/>
            </a:pPr>
            <a:endParaRPr lang="es-CO" sz="2000" dirty="0"/>
          </a:p>
          <a:p>
            <a:pPr algn="just"/>
            <a:r>
              <a:rPr lang="es-CO" sz="2000" dirty="0" smtClean="0"/>
              <a:t>Creación de una base de datos y definición de su estructura.</a:t>
            </a:r>
          </a:p>
          <a:p>
            <a:pPr algn="just"/>
            <a:r>
              <a:rPr lang="es-CO" sz="2000" dirty="0" smtClean="0"/>
              <a:t>Consultar la base de datos para obtener información. </a:t>
            </a:r>
          </a:p>
          <a:p>
            <a:pPr algn="just"/>
            <a:r>
              <a:rPr lang="es-CO" sz="2000" dirty="0" smtClean="0"/>
              <a:t>Controlar la seguridad de la base de datos.</a:t>
            </a:r>
          </a:p>
          <a:p>
            <a:pPr algn="just"/>
            <a:endParaRPr lang="es-CO" sz="2000" dirty="0"/>
          </a:p>
          <a:p>
            <a:pPr marL="0" indent="0" algn="just">
              <a:buNone/>
            </a:pPr>
            <a:r>
              <a:rPr lang="es-CO" sz="2000" dirty="0" smtClean="0"/>
              <a:t>SQL es un lenguaje declarativo, lo que significa que no se le indica como debe hacer para obtener los resultados deseados, si no que se le dice simplemente lo que se quiere.</a:t>
            </a:r>
            <a:endParaRPr lang="es-CO" sz="2000" dirty="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92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La Clausula WHERE</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Esta clausula puede contener una condición para poder identificar una </a:t>
            </a:r>
            <a:r>
              <a:rPr lang="es-CO" sz="2000" dirty="0" err="1" smtClean="0"/>
              <a:t>tupla</a:t>
            </a:r>
            <a:r>
              <a:rPr lang="es-CO" sz="2000" dirty="0" smtClean="0"/>
              <a:t>.</a:t>
            </a:r>
          </a:p>
          <a:p>
            <a:pPr marL="0" indent="0" algn="just">
              <a:buNone/>
            </a:pPr>
            <a:endParaRPr lang="es-CO" sz="2000" dirty="0"/>
          </a:p>
          <a:p>
            <a:pPr marL="0" indent="0" algn="just">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78" y="2132856"/>
            <a:ext cx="5769444" cy="348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7498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Operadores Lógicos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Se puede utilizar los operadores lógicos AND y OR en la clausula WHERE.</a:t>
            </a:r>
          </a:p>
          <a:p>
            <a:pPr marL="0" indent="0" algn="just">
              <a:buNone/>
            </a:pPr>
            <a:endParaRPr lang="es-CO" sz="2000" dirty="0"/>
          </a:p>
          <a:p>
            <a:pPr marL="0" indent="0" algn="just">
              <a:buNone/>
            </a:pPr>
            <a:r>
              <a:rPr lang="en-US" sz="2000" dirty="0"/>
              <a:t>WHERE </a:t>
            </a:r>
            <a:r>
              <a:rPr lang="en-US" sz="2000" dirty="0" err="1"/>
              <a:t>MyColumn</a:t>
            </a:r>
            <a:r>
              <a:rPr lang="en-US" sz="2000" dirty="0"/>
              <a:t> = 132 AND </a:t>
            </a:r>
            <a:r>
              <a:rPr lang="en-US" sz="2000" dirty="0" err="1"/>
              <a:t>MyOtherColumn</a:t>
            </a:r>
            <a:r>
              <a:rPr lang="en-US" sz="2000" dirty="0"/>
              <a:t> = ‘TEST</a:t>
            </a:r>
            <a:r>
              <a:rPr lang="en-US" sz="2000" dirty="0" smtClean="0"/>
              <a:t>’</a:t>
            </a:r>
          </a:p>
          <a:p>
            <a:pPr marL="0" indent="0" algn="just">
              <a:buNone/>
            </a:pPr>
            <a:r>
              <a:rPr lang="en-US" sz="2000" dirty="0"/>
              <a:t>WHERE </a:t>
            </a:r>
            <a:r>
              <a:rPr lang="en-US" sz="2000" dirty="0" err="1"/>
              <a:t>MyColumn</a:t>
            </a:r>
            <a:r>
              <a:rPr lang="en-US" sz="2000" dirty="0"/>
              <a:t> = ‘10’ OR </a:t>
            </a:r>
            <a:r>
              <a:rPr lang="en-US" sz="2000" dirty="0" err="1"/>
              <a:t>MyOtherColumn</a:t>
            </a:r>
            <a:r>
              <a:rPr lang="en-US" sz="2000" dirty="0"/>
              <a:t> = ‘TEST’</a:t>
            </a:r>
            <a:endParaRPr lang="es-CO" sz="2000" dirty="0" smtClean="0"/>
          </a:p>
          <a:p>
            <a:pPr marL="0" indent="0" algn="just">
              <a:buNone/>
            </a:pPr>
            <a:endParaRPr lang="es-CO" sz="2000" dirty="0"/>
          </a:p>
          <a:p>
            <a:pPr marL="0" indent="0" algn="just">
              <a:buNone/>
            </a:pPr>
            <a:endParaRPr lang="es-CO" sz="2000" dirty="0" smtClean="0"/>
          </a:p>
          <a:p>
            <a:pPr marL="0" indent="0" algn="just">
              <a:buNone/>
            </a:pPr>
            <a:endParaRPr lang="es-CO" sz="2000" dirty="0"/>
          </a:p>
          <a:p>
            <a:pPr marL="0" indent="0" algn="just">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093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Eliminar Datos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smtClean="0"/>
              <a:t>Eliminar todos los datos:</a:t>
            </a:r>
          </a:p>
          <a:p>
            <a:pPr marL="0" indent="0" algn="just">
              <a:buNone/>
            </a:pPr>
            <a:endParaRPr lang="es-CO" sz="2000" dirty="0"/>
          </a:p>
          <a:p>
            <a:pPr marL="0" indent="0" algn="just">
              <a:buNone/>
            </a:pPr>
            <a:r>
              <a:rPr lang="es-CO" sz="2000" b="1" dirty="0"/>
              <a:t>DELETE FROM </a:t>
            </a:r>
            <a:r>
              <a:rPr lang="en-US" sz="2000" dirty="0" err="1"/>
              <a:t>table_name</a:t>
            </a:r>
            <a:r>
              <a:rPr lang="es-CO" sz="2000" dirty="0" smtClean="0"/>
              <a:t>;</a:t>
            </a:r>
          </a:p>
          <a:p>
            <a:pPr marL="0" indent="0" algn="just">
              <a:buNone/>
            </a:pPr>
            <a:endParaRPr lang="es-CO" sz="2000" dirty="0"/>
          </a:p>
          <a:p>
            <a:pPr marL="0" indent="0" algn="just">
              <a:buNone/>
            </a:pPr>
            <a:r>
              <a:rPr lang="es-CO" sz="2000" b="1" dirty="0" smtClean="0"/>
              <a:t>Eliminar un datos especifico:</a:t>
            </a:r>
          </a:p>
          <a:p>
            <a:pPr marL="0" indent="0" algn="just">
              <a:buNone/>
            </a:pPr>
            <a:endParaRPr lang="es-CO" sz="2000" b="1" dirty="0"/>
          </a:p>
          <a:p>
            <a:pPr marL="0" indent="0" algn="just">
              <a:buNone/>
            </a:pPr>
            <a:r>
              <a:rPr lang="es-CO" sz="2000" b="1" dirty="0"/>
              <a:t>DELETE FROM </a:t>
            </a:r>
            <a:r>
              <a:rPr lang="en-US" sz="2000" dirty="0" err="1" smtClean="0"/>
              <a:t>table_name</a:t>
            </a:r>
            <a:r>
              <a:rPr lang="en-US" sz="2000" dirty="0" smtClean="0"/>
              <a:t> </a:t>
            </a:r>
            <a:r>
              <a:rPr lang="en-US" sz="2000" b="1" dirty="0" smtClean="0"/>
              <a:t>WHERE </a:t>
            </a:r>
            <a:r>
              <a:rPr lang="en-US" sz="2000" dirty="0" smtClean="0"/>
              <a:t>condition;</a:t>
            </a:r>
          </a:p>
          <a:p>
            <a:pPr marL="0" indent="0" algn="just">
              <a:buNone/>
            </a:pPr>
            <a:endParaRPr lang="en-US" sz="2000" dirty="0" smtClean="0"/>
          </a:p>
          <a:p>
            <a:pPr marL="0" indent="0" algn="just">
              <a:buNone/>
            </a:pPr>
            <a:r>
              <a:rPr lang="en-US" sz="2000" b="1" dirty="0" err="1" smtClean="0"/>
              <a:t>Ejemplo</a:t>
            </a:r>
            <a:r>
              <a:rPr lang="en-US" sz="2000" b="1" dirty="0" smtClean="0"/>
              <a:t>:</a:t>
            </a:r>
            <a:endParaRPr lang="en-US" sz="2000" b="1" dirty="0"/>
          </a:p>
          <a:p>
            <a:pPr marL="0" indent="0" algn="just">
              <a:buNone/>
            </a:pPr>
            <a:r>
              <a:rPr lang="en-US" sz="2000" dirty="0" smtClean="0"/>
              <a:t>DELETE FROM </a:t>
            </a:r>
            <a:r>
              <a:rPr lang="en-US" sz="2000" dirty="0" err="1"/>
              <a:t>MemberDetails</a:t>
            </a:r>
            <a:endParaRPr lang="en-US" sz="2000" dirty="0"/>
          </a:p>
          <a:p>
            <a:pPr marL="0" indent="0" algn="just">
              <a:buNone/>
            </a:pPr>
            <a:r>
              <a:rPr lang="en-US" sz="2000" dirty="0" smtClean="0"/>
              <a:t>WHERE </a:t>
            </a:r>
            <a:r>
              <a:rPr lang="en-US" sz="2000" dirty="0" err="1"/>
              <a:t>MemberId</a:t>
            </a:r>
            <a:r>
              <a:rPr lang="en-US" sz="2000" dirty="0"/>
              <a:t> = 1;</a:t>
            </a:r>
          </a:p>
          <a:p>
            <a:pPr marL="0" indent="0" algn="just">
              <a:buNone/>
            </a:pPr>
            <a:endParaRPr lang="en-US" sz="2000" dirty="0"/>
          </a:p>
          <a:p>
            <a:pPr marL="0" indent="0" algn="just">
              <a:buNone/>
            </a:pPr>
            <a:endParaRPr lang="es-CO" sz="2000" dirty="0" smtClean="0"/>
          </a:p>
          <a:p>
            <a:pPr marL="0" indent="0" algn="just">
              <a:buNone/>
            </a:pPr>
            <a:endParaRPr lang="es-CO" sz="2000" dirty="0"/>
          </a:p>
          <a:p>
            <a:pPr marL="0" indent="0" algn="just">
              <a:buNone/>
            </a:pPr>
            <a:endParaRPr lang="es-CO" sz="2000" dirty="0" smtClean="0"/>
          </a:p>
          <a:p>
            <a:pPr marL="0" indent="0" algn="just">
              <a:buNone/>
            </a:pPr>
            <a:endParaRPr lang="es-CO" sz="2000" dirty="0"/>
          </a:p>
          <a:p>
            <a:pPr marL="0" indent="0" algn="just">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467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Ejercicio</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Deseamos agregar a nuestra base de datos  </a:t>
            </a:r>
            <a:r>
              <a:rPr lang="en-US" sz="2000" dirty="0" err="1" smtClean="0"/>
              <a:t>MemberDetails</a:t>
            </a:r>
            <a:r>
              <a:rPr lang="en-US" sz="2000" dirty="0" smtClean="0"/>
              <a:t> </a:t>
            </a:r>
            <a:r>
              <a:rPr lang="en-US" sz="2000" dirty="0" err="1" smtClean="0"/>
              <a:t>las</a:t>
            </a:r>
            <a:r>
              <a:rPr lang="en-US" sz="2000" dirty="0" smtClean="0"/>
              <a:t> </a:t>
            </a:r>
            <a:r>
              <a:rPr lang="en-US" sz="2000" dirty="0" err="1" smtClean="0"/>
              <a:t>siguientes</a:t>
            </a:r>
            <a:r>
              <a:rPr lang="en-US" sz="2000" dirty="0" smtClean="0"/>
              <a:t> </a:t>
            </a:r>
            <a:r>
              <a:rPr lang="en-US" sz="2000" dirty="0" err="1" smtClean="0"/>
              <a:t>tuplas</a:t>
            </a:r>
            <a:r>
              <a:rPr lang="en-US" sz="2000" dirty="0" smtClean="0"/>
              <a:t>:</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a:p>
          <a:p>
            <a:pPr marL="0" indent="0" algn="just">
              <a:buNone/>
            </a:pPr>
            <a:endParaRPr lang="es-CO" sz="2000" dirty="0" smtClean="0"/>
          </a:p>
          <a:p>
            <a:pPr marL="0" indent="0" algn="just">
              <a:buNone/>
            </a:pPr>
            <a:endParaRPr lang="es-CO" sz="2000" dirty="0"/>
          </a:p>
          <a:p>
            <a:pPr marL="0" indent="0" algn="just">
              <a:buNone/>
            </a:pPr>
            <a:endParaRPr lang="es-CO" sz="2000" dirty="0" smtClean="0"/>
          </a:p>
          <a:p>
            <a:pPr marL="0" indent="0" algn="just">
              <a:buNone/>
            </a:pPr>
            <a:endParaRPr lang="es-CO" sz="2000" dirty="0"/>
          </a:p>
          <a:p>
            <a:pPr marL="0" indent="0" algn="just">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5 Tabla"/>
          <p:cNvGraphicFramePr>
            <a:graphicFrameLocks noGrp="1"/>
          </p:cNvGraphicFramePr>
          <p:nvPr>
            <p:extLst>
              <p:ext uri="{D42A27DB-BD31-4B8C-83A1-F6EECF244321}">
                <p14:modId xmlns:p14="http://schemas.microsoft.com/office/powerpoint/2010/main" val="1057385670"/>
              </p:ext>
            </p:extLst>
          </p:nvPr>
        </p:nvGraphicFramePr>
        <p:xfrm>
          <a:off x="539552" y="2114630"/>
          <a:ext cx="8064896" cy="4410713"/>
        </p:xfrm>
        <a:graphic>
          <a:graphicData uri="http://schemas.openxmlformats.org/drawingml/2006/table">
            <a:tbl>
              <a:tblPr firstRow="1" bandRow="1">
                <a:tableStyleId>{5C22544A-7EE6-4342-B048-85BDC9FD1C3A}</a:tableStyleId>
              </a:tblPr>
              <a:tblGrid>
                <a:gridCol w="2016224"/>
                <a:gridCol w="2016224"/>
                <a:gridCol w="2016224"/>
                <a:gridCol w="2016224"/>
              </a:tblGrid>
              <a:tr h="4410713">
                <a:tc>
                  <a:txBody>
                    <a:bodyPr/>
                    <a:lstStyle/>
                    <a:p>
                      <a:r>
                        <a:rPr lang="es-CO" sz="1800" b="0" i="0" u="none" strike="noStrike" kern="1200" baseline="0" dirty="0" err="1" smtClean="0">
                          <a:solidFill>
                            <a:schemeClr val="lt1"/>
                          </a:solidFill>
                          <a:latin typeface="+mn-lt"/>
                          <a:ea typeface="+mn-ea"/>
                          <a:cs typeface="+mn-cs"/>
                        </a:rPr>
                        <a:t>Member</a:t>
                      </a:r>
                      <a:r>
                        <a:rPr lang="es-CO" sz="1800" b="0" i="0" u="none" strike="noStrike" kern="1200" baseline="0" dirty="0" smtClean="0">
                          <a:solidFill>
                            <a:schemeClr val="lt1"/>
                          </a:solidFill>
                          <a:latin typeface="+mn-lt"/>
                          <a:ea typeface="+mn-ea"/>
                          <a:cs typeface="+mn-cs"/>
                        </a:rPr>
                        <a:t> ID: 2</a:t>
                      </a:r>
                    </a:p>
                    <a:p>
                      <a:r>
                        <a:rPr lang="es-CO" sz="1800" b="0" i="0" u="none" strike="noStrike" kern="1200" baseline="0" dirty="0" err="1" smtClean="0">
                          <a:solidFill>
                            <a:schemeClr val="lt1"/>
                          </a:solidFill>
                          <a:latin typeface="+mn-lt"/>
                          <a:ea typeface="+mn-ea"/>
                          <a:cs typeface="+mn-cs"/>
                        </a:rPr>
                        <a:t>First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Bob</a:t>
                      </a:r>
                    </a:p>
                    <a:p>
                      <a:r>
                        <a:rPr lang="es-CO" sz="1800" b="0" i="0" u="none" strike="noStrike" kern="1200" baseline="0" dirty="0" err="1" smtClean="0">
                          <a:solidFill>
                            <a:schemeClr val="lt1"/>
                          </a:solidFill>
                          <a:latin typeface="+mn-lt"/>
                          <a:ea typeface="+mn-ea"/>
                          <a:cs typeface="+mn-cs"/>
                        </a:rPr>
                        <a:t>Last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Robson</a:t>
                      </a:r>
                      <a:endParaRPr lang="es-CO" sz="1800" b="0" i="0" u="none" strike="noStrike" kern="1200" baseline="0" dirty="0" smtClean="0">
                        <a:solidFill>
                          <a:schemeClr val="lt1"/>
                        </a:solidFill>
                        <a:latin typeface="+mn-lt"/>
                        <a:ea typeface="+mn-ea"/>
                        <a:cs typeface="+mn-cs"/>
                      </a:endParaRPr>
                    </a:p>
                    <a:p>
                      <a:r>
                        <a:rPr lang="en-US" sz="1800" b="0" i="0" u="none" strike="noStrike" kern="1200" baseline="0" dirty="0" smtClean="0">
                          <a:solidFill>
                            <a:schemeClr val="lt1"/>
                          </a:solidFill>
                          <a:latin typeface="+mn-lt"/>
                          <a:ea typeface="+mn-ea"/>
                          <a:cs typeface="+mn-cs"/>
                        </a:rPr>
                        <a:t>Date of Birth: January 09, 1987</a:t>
                      </a:r>
                    </a:p>
                    <a:p>
                      <a:r>
                        <a:rPr lang="es-CO" sz="1800" b="0" i="0" u="none" strike="noStrike" kern="1200" baseline="0" dirty="0" smtClean="0">
                          <a:solidFill>
                            <a:schemeClr val="lt1"/>
                          </a:solidFill>
                          <a:latin typeface="+mn-lt"/>
                          <a:ea typeface="+mn-ea"/>
                          <a:cs typeface="+mn-cs"/>
                        </a:rPr>
                        <a:t>Street: Little Street </a:t>
                      </a:r>
                    </a:p>
                    <a:p>
                      <a:r>
                        <a:rPr lang="es-CO" sz="1800" b="0" i="0" u="none" strike="noStrike" kern="1200" baseline="0" dirty="0" smtClean="0">
                          <a:solidFill>
                            <a:schemeClr val="lt1"/>
                          </a:solidFill>
                          <a:latin typeface="+mn-lt"/>
                          <a:ea typeface="+mn-ea"/>
                          <a:cs typeface="+mn-cs"/>
                        </a:rPr>
                        <a:t>City: Big City</a:t>
                      </a:r>
                    </a:p>
                    <a:p>
                      <a:r>
                        <a:rPr lang="es-CO" sz="1800" b="0" i="0" u="none" strike="noStrike" kern="1200" baseline="0" dirty="0" err="1" smtClean="0">
                          <a:solidFill>
                            <a:schemeClr val="lt1"/>
                          </a:solidFill>
                          <a:latin typeface="+mn-lt"/>
                          <a:ea typeface="+mn-ea"/>
                          <a:cs typeface="+mn-cs"/>
                        </a:rPr>
                        <a:t>State</a:t>
                      </a:r>
                      <a:r>
                        <a:rPr lang="es-CO" sz="1800" b="0" i="0" u="none" strike="noStrike" kern="1200" baseline="0" dirty="0" smtClean="0">
                          <a:solidFill>
                            <a:schemeClr val="lt1"/>
                          </a:solidFill>
                          <a:latin typeface="+mn-lt"/>
                          <a:ea typeface="+mn-ea"/>
                          <a:cs typeface="+mn-cs"/>
                        </a:rPr>
                        <a:t>: Small </a:t>
                      </a:r>
                      <a:r>
                        <a:rPr lang="es-CO" sz="1800" b="0" i="0" u="none" strike="noStrike" kern="1200" baseline="0" dirty="0" err="1" smtClean="0">
                          <a:solidFill>
                            <a:schemeClr val="lt1"/>
                          </a:solidFill>
                          <a:latin typeface="+mn-lt"/>
                          <a:ea typeface="+mn-ea"/>
                          <a:cs typeface="+mn-cs"/>
                        </a:rPr>
                        <a:t>State</a:t>
                      </a:r>
                      <a:endParaRPr lang="es-CO" sz="1800" b="0" i="0" u="none" strike="noStrike" kern="1200" baseline="0" dirty="0" smtClean="0">
                        <a:solidFill>
                          <a:schemeClr val="lt1"/>
                        </a:solidFill>
                        <a:latin typeface="+mn-lt"/>
                        <a:ea typeface="+mn-ea"/>
                        <a:cs typeface="+mn-cs"/>
                      </a:endParaRPr>
                    </a:p>
                    <a:p>
                      <a:r>
                        <a:rPr lang="es-CO" sz="1800" b="0" i="0" u="none" strike="noStrike" kern="1200" baseline="0" dirty="0" smtClean="0">
                          <a:solidFill>
                            <a:schemeClr val="lt1"/>
                          </a:solidFill>
                          <a:latin typeface="+mn-lt"/>
                          <a:ea typeface="+mn-ea"/>
                          <a:cs typeface="+mn-cs"/>
                        </a:rPr>
                        <a:t>Zip </a:t>
                      </a:r>
                      <a:r>
                        <a:rPr lang="es-CO" sz="1800" b="0" i="0" u="none" strike="noStrike" kern="1200" baseline="0" dirty="0" err="1" smtClean="0">
                          <a:solidFill>
                            <a:schemeClr val="lt1"/>
                          </a:solidFill>
                          <a:latin typeface="+mn-lt"/>
                          <a:ea typeface="+mn-ea"/>
                          <a:cs typeface="+mn-cs"/>
                        </a:rPr>
                        <a:t>Code</a:t>
                      </a:r>
                      <a:r>
                        <a:rPr lang="es-CO" sz="1800" b="0" i="0" u="none" strike="noStrike" kern="1200" baseline="0" dirty="0" smtClean="0">
                          <a:solidFill>
                            <a:schemeClr val="lt1"/>
                          </a:solidFill>
                          <a:latin typeface="+mn-lt"/>
                          <a:ea typeface="+mn-ea"/>
                          <a:cs typeface="+mn-cs"/>
                        </a:rPr>
                        <a:t>: 34565</a:t>
                      </a:r>
                    </a:p>
                    <a:p>
                      <a:r>
                        <a:rPr lang="es-CO" sz="1800" b="0" i="0" u="none" strike="noStrike" kern="1200" baseline="0" dirty="0" smtClean="0">
                          <a:solidFill>
                            <a:schemeClr val="lt1"/>
                          </a:solidFill>
                          <a:latin typeface="+mn-lt"/>
                          <a:ea typeface="+mn-ea"/>
                          <a:cs typeface="+mn-cs"/>
                        </a:rPr>
                        <a:t>Email: rob@mail.com</a:t>
                      </a:r>
                    </a:p>
                    <a:p>
                      <a:r>
                        <a:rPr lang="en-US" sz="1800" b="0" i="0" u="none" strike="noStrike" kern="1200" baseline="0" dirty="0" smtClean="0">
                          <a:solidFill>
                            <a:schemeClr val="lt1"/>
                          </a:solidFill>
                          <a:latin typeface="+mn-lt"/>
                          <a:ea typeface="+mn-ea"/>
                          <a:cs typeface="+mn-cs"/>
                        </a:rPr>
                        <a:t>Date of Joining: March 13, 2004</a:t>
                      </a:r>
                      <a:endParaRPr lang="es-CO" dirty="0"/>
                    </a:p>
                  </a:txBody>
                  <a:tcPr/>
                </a:tc>
                <a:tc>
                  <a:txBody>
                    <a:bodyPr/>
                    <a:lstStyle/>
                    <a:p>
                      <a:r>
                        <a:rPr lang="es-CO" sz="1800" b="0" i="0" u="none" strike="noStrike" kern="1200" baseline="0" dirty="0" err="1" smtClean="0">
                          <a:solidFill>
                            <a:schemeClr val="lt1"/>
                          </a:solidFill>
                          <a:latin typeface="+mn-lt"/>
                          <a:ea typeface="+mn-ea"/>
                          <a:cs typeface="+mn-cs"/>
                        </a:rPr>
                        <a:t>Member</a:t>
                      </a:r>
                      <a:r>
                        <a:rPr lang="es-CO" sz="1800" b="0" i="0" u="none" strike="noStrike" kern="1200" baseline="0" dirty="0" smtClean="0">
                          <a:solidFill>
                            <a:schemeClr val="lt1"/>
                          </a:solidFill>
                          <a:latin typeface="+mn-lt"/>
                          <a:ea typeface="+mn-ea"/>
                          <a:cs typeface="+mn-cs"/>
                        </a:rPr>
                        <a:t> ID: 7</a:t>
                      </a:r>
                    </a:p>
                    <a:p>
                      <a:r>
                        <a:rPr lang="es-CO" sz="1800" b="0" i="0" u="none" strike="noStrike" kern="1200" baseline="0" dirty="0" err="1" smtClean="0">
                          <a:solidFill>
                            <a:schemeClr val="lt1"/>
                          </a:solidFill>
                          <a:latin typeface="+mn-lt"/>
                          <a:ea typeface="+mn-ea"/>
                          <a:cs typeface="+mn-cs"/>
                        </a:rPr>
                        <a:t>First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John</a:t>
                      </a:r>
                    </a:p>
                    <a:p>
                      <a:r>
                        <a:rPr lang="es-CO" sz="1800" b="0" i="0" u="none" strike="noStrike" kern="1200" baseline="0" dirty="0" err="1" smtClean="0">
                          <a:solidFill>
                            <a:schemeClr val="lt1"/>
                          </a:solidFill>
                          <a:latin typeface="+mn-lt"/>
                          <a:ea typeface="+mn-ea"/>
                          <a:cs typeface="+mn-cs"/>
                        </a:rPr>
                        <a:t>Last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Jackson</a:t>
                      </a:r>
                    </a:p>
                    <a:p>
                      <a:r>
                        <a:rPr lang="en-US" sz="1800" b="0" i="0" u="none" strike="noStrike" kern="1200" baseline="0" dirty="0" smtClean="0">
                          <a:solidFill>
                            <a:schemeClr val="lt1"/>
                          </a:solidFill>
                          <a:latin typeface="+mn-lt"/>
                          <a:ea typeface="+mn-ea"/>
                          <a:cs typeface="+mn-cs"/>
                        </a:rPr>
                        <a:t>Date of Birth: May 27, 1974</a:t>
                      </a:r>
                    </a:p>
                    <a:p>
                      <a:r>
                        <a:rPr lang="es-CO" sz="1800" b="0" i="0" u="none" strike="noStrike" kern="1200" baseline="0" dirty="0" smtClean="0">
                          <a:solidFill>
                            <a:schemeClr val="lt1"/>
                          </a:solidFill>
                          <a:latin typeface="+mn-lt"/>
                          <a:ea typeface="+mn-ea"/>
                          <a:cs typeface="+mn-cs"/>
                        </a:rPr>
                        <a:t>Street: Long </a:t>
                      </a:r>
                      <a:r>
                        <a:rPr lang="es-CO" sz="1800" b="0" i="0" u="none" strike="noStrike" kern="1200" baseline="0" dirty="0" err="1" smtClean="0">
                          <a:solidFill>
                            <a:schemeClr val="lt1"/>
                          </a:solidFill>
                          <a:latin typeface="+mn-lt"/>
                          <a:ea typeface="+mn-ea"/>
                          <a:cs typeface="+mn-cs"/>
                        </a:rPr>
                        <a:t>Lane</a:t>
                      </a:r>
                      <a:endParaRPr lang="es-CO" sz="1800" b="0" i="0" u="none" strike="noStrike" kern="1200" baseline="0" dirty="0" smtClean="0">
                        <a:solidFill>
                          <a:schemeClr val="lt1"/>
                        </a:solidFill>
                        <a:latin typeface="+mn-lt"/>
                        <a:ea typeface="+mn-ea"/>
                        <a:cs typeface="+mn-cs"/>
                      </a:endParaRPr>
                    </a:p>
                    <a:p>
                      <a:r>
                        <a:rPr lang="es-CO" sz="1800" b="0" i="0" u="none" strike="noStrike" kern="1200" baseline="0" dirty="0" smtClean="0">
                          <a:solidFill>
                            <a:schemeClr val="lt1"/>
                          </a:solidFill>
                          <a:latin typeface="+mn-lt"/>
                          <a:ea typeface="+mn-ea"/>
                          <a:cs typeface="+mn-cs"/>
                        </a:rPr>
                        <a:t>City: Orange Town</a:t>
                      </a:r>
                    </a:p>
                    <a:p>
                      <a:r>
                        <a:rPr lang="es-CO" sz="1800" b="0" i="0" u="none" strike="noStrike" kern="1200" baseline="0" dirty="0" err="1" smtClean="0">
                          <a:solidFill>
                            <a:schemeClr val="lt1"/>
                          </a:solidFill>
                          <a:latin typeface="+mn-lt"/>
                          <a:ea typeface="+mn-ea"/>
                          <a:cs typeface="+mn-cs"/>
                        </a:rPr>
                        <a:t>State</a:t>
                      </a:r>
                      <a:r>
                        <a:rPr lang="es-CO" sz="1800" b="0" i="0" u="none" strike="noStrike" kern="1200" baseline="0" dirty="0" smtClean="0">
                          <a:solidFill>
                            <a:schemeClr val="lt1"/>
                          </a:solidFill>
                          <a:latin typeface="+mn-lt"/>
                          <a:ea typeface="+mn-ea"/>
                          <a:cs typeface="+mn-cs"/>
                        </a:rPr>
                        <a:t>: New </a:t>
                      </a:r>
                      <a:r>
                        <a:rPr lang="es-CO" sz="1800" b="0" i="0" u="none" strike="noStrike" kern="1200" baseline="0" dirty="0" err="1" smtClean="0">
                          <a:solidFill>
                            <a:schemeClr val="lt1"/>
                          </a:solidFill>
                          <a:latin typeface="+mn-lt"/>
                          <a:ea typeface="+mn-ea"/>
                          <a:cs typeface="+mn-cs"/>
                        </a:rPr>
                        <a:t>State</a:t>
                      </a:r>
                      <a:endParaRPr lang="es-CO" sz="1800" b="0" i="0" u="none" strike="noStrike" kern="1200" baseline="0" dirty="0" smtClean="0">
                        <a:solidFill>
                          <a:schemeClr val="lt1"/>
                        </a:solidFill>
                        <a:latin typeface="+mn-lt"/>
                        <a:ea typeface="+mn-ea"/>
                        <a:cs typeface="+mn-cs"/>
                      </a:endParaRPr>
                    </a:p>
                    <a:p>
                      <a:r>
                        <a:rPr lang="es-CO" sz="1800" b="0" i="0" u="none" strike="noStrike" kern="1200" baseline="0" dirty="0" smtClean="0">
                          <a:solidFill>
                            <a:schemeClr val="lt1"/>
                          </a:solidFill>
                          <a:latin typeface="+mn-lt"/>
                          <a:ea typeface="+mn-ea"/>
                          <a:cs typeface="+mn-cs"/>
                        </a:rPr>
                        <a:t>Zip </a:t>
                      </a:r>
                      <a:r>
                        <a:rPr lang="es-CO" sz="1800" b="0" i="0" u="none" strike="noStrike" kern="1200" baseline="0" dirty="0" err="1" smtClean="0">
                          <a:solidFill>
                            <a:schemeClr val="lt1"/>
                          </a:solidFill>
                          <a:latin typeface="+mn-lt"/>
                          <a:ea typeface="+mn-ea"/>
                          <a:cs typeface="+mn-cs"/>
                        </a:rPr>
                        <a:t>Code</a:t>
                      </a:r>
                      <a:r>
                        <a:rPr lang="es-CO" sz="1800" b="0" i="0" u="none" strike="noStrike" kern="1200" baseline="0" dirty="0" smtClean="0">
                          <a:solidFill>
                            <a:schemeClr val="lt1"/>
                          </a:solidFill>
                          <a:latin typeface="+mn-lt"/>
                          <a:ea typeface="+mn-ea"/>
                          <a:cs typeface="+mn-cs"/>
                        </a:rPr>
                        <a:t>: 88992</a:t>
                      </a:r>
                    </a:p>
                    <a:p>
                      <a:r>
                        <a:rPr lang="es-CO" sz="1800" b="0" i="0" u="none" strike="noStrike" kern="1200" baseline="0" dirty="0" smtClean="0">
                          <a:solidFill>
                            <a:schemeClr val="lt1"/>
                          </a:solidFill>
                          <a:latin typeface="+mn-lt"/>
                          <a:ea typeface="+mn-ea"/>
                          <a:cs typeface="+mn-cs"/>
                        </a:rPr>
                        <a:t>Email: jjackson@mailme.net</a:t>
                      </a:r>
                    </a:p>
                    <a:p>
                      <a:r>
                        <a:rPr lang="en-US" sz="1800" b="0" i="0" u="none" strike="noStrike" kern="1200" baseline="0" dirty="0" smtClean="0">
                          <a:solidFill>
                            <a:schemeClr val="lt1"/>
                          </a:solidFill>
                          <a:latin typeface="+mn-lt"/>
                          <a:ea typeface="+mn-ea"/>
                          <a:cs typeface="+mn-cs"/>
                        </a:rPr>
                        <a:t>Date of Joining: November 21, 2005</a:t>
                      </a:r>
                      <a:endParaRPr lang="es-CO" dirty="0"/>
                    </a:p>
                  </a:txBody>
                  <a:tcPr/>
                </a:tc>
                <a:tc>
                  <a:txBody>
                    <a:bodyPr/>
                    <a:lstStyle/>
                    <a:p>
                      <a:r>
                        <a:rPr lang="es-CO" sz="1800" b="0" i="0" u="none" strike="noStrike" kern="1200" baseline="0" dirty="0" err="1" smtClean="0">
                          <a:solidFill>
                            <a:schemeClr val="lt1"/>
                          </a:solidFill>
                          <a:latin typeface="+mn-lt"/>
                          <a:ea typeface="+mn-ea"/>
                          <a:cs typeface="+mn-cs"/>
                        </a:rPr>
                        <a:t>Member</a:t>
                      </a:r>
                      <a:r>
                        <a:rPr lang="es-CO" sz="1800" b="0" i="0" u="none" strike="noStrike" kern="1200" baseline="0" dirty="0" smtClean="0">
                          <a:solidFill>
                            <a:schemeClr val="lt1"/>
                          </a:solidFill>
                          <a:latin typeface="+mn-lt"/>
                          <a:ea typeface="+mn-ea"/>
                          <a:cs typeface="+mn-cs"/>
                        </a:rPr>
                        <a:t> ID: 8</a:t>
                      </a:r>
                    </a:p>
                    <a:p>
                      <a:r>
                        <a:rPr lang="es-CO" sz="1800" b="0" i="0" u="none" strike="noStrike" kern="1200" baseline="0" dirty="0" err="1" smtClean="0">
                          <a:solidFill>
                            <a:schemeClr val="lt1"/>
                          </a:solidFill>
                          <a:latin typeface="+mn-lt"/>
                          <a:ea typeface="+mn-ea"/>
                          <a:cs typeface="+mn-cs"/>
                        </a:rPr>
                        <a:t>First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Jack</a:t>
                      </a:r>
                    </a:p>
                    <a:p>
                      <a:r>
                        <a:rPr lang="es-CO" sz="1800" b="0" i="0" u="none" strike="noStrike" kern="1200" baseline="0" dirty="0" err="1" smtClean="0">
                          <a:solidFill>
                            <a:schemeClr val="lt1"/>
                          </a:solidFill>
                          <a:latin typeface="+mn-lt"/>
                          <a:ea typeface="+mn-ea"/>
                          <a:cs typeface="+mn-cs"/>
                        </a:rPr>
                        <a:t>Last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Johnson</a:t>
                      </a:r>
                    </a:p>
                    <a:p>
                      <a:r>
                        <a:rPr lang="en-US" sz="1800" b="0" i="0" u="none" strike="noStrike" kern="1200" baseline="0" dirty="0" smtClean="0">
                          <a:solidFill>
                            <a:schemeClr val="lt1"/>
                          </a:solidFill>
                          <a:latin typeface="+mn-lt"/>
                          <a:ea typeface="+mn-ea"/>
                          <a:cs typeface="+mn-cs"/>
                        </a:rPr>
                        <a:t>Date of Birth: June 9, 1945</a:t>
                      </a:r>
                    </a:p>
                    <a:p>
                      <a:r>
                        <a:rPr lang="es-CO" sz="1800" b="0" i="0" u="none" strike="noStrike" kern="1200" baseline="0" dirty="0" smtClean="0">
                          <a:solidFill>
                            <a:schemeClr val="lt1"/>
                          </a:solidFill>
                          <a:latin typeface="+mn-lt"/>
                          <a:ea typeface="+mn-ea"/>
                          <a:cs typeface="+mn-cs"/>
                        </a:rPr>
                        <a:t>Street: </a:t>
                      </a:r>
                      <a:r>
                        <a:rPr lang="es-CO" sz="1800" b="0" i="0" u="none" strike="noStrike" kern="1200" baseline="0" dirty="0" err="1" smtClean="0">
                          <a:solidFill>
                            <a:schemeClr val="lt1"/>
                          </a:solidFill>
                          <a:latin typeface="+mn-lt"/>
                          <a:ea typeface="+mn-ea"/>
                          <a:cs typeface="+mn-cs"/>
                        </a:rPr>
                        <a:t>Main</a:t>
                      </a:r>
                      <a:r>
                        <a:rPr lang="es-CO" sz="1800" b="0" i="0" u="none" strike="noStrike" kern="1200" baseline="0" dirty="0" smtClean="0">
                          <a:solidFill>
                            <a:schemeClr val="lt1"/>
                          </a:solidFill>
                          <a:latin typeface="+mn-lt"/>
                          <a:ea typeface="+mn-ea"/>
                          <a:cs typeface="+mn-cs"/>
                        </a:rPr>
                        <a:t> Street</a:t>
                      </a:r>
                    </a:p>
                    <a:p>
                      <a:r>
                        <a:rPr lang="es-CO" sz="1800" b="0" i="0" u="none" strike="noStrike" kern="1200" baseline="0" dirty="0" smtClean="0">
                          <a:solidFill>
                            <a:schemeClr val="lt1"/>
                          </a:solidFill>
                          <a:latin typeface="+mn-lt"/>
                          <a:ea typeface="+mn-ea"/>
                          <a:cs typeface="+mn-cs"/>
                        </a:rPr>
                        <a:t>City: Big City</a:t>
                      </a:r>
                    </a:p>
                    <a:p>
                      <a:r>
                        <a:rPr lang="es-CO" sz="1800" b="0" i="0" u="none" strike="noStrike" kern="1200" baseline="0" dirty="0" err="1" smtClean="0">
                          <a:solidFill>
                            <a:schemeClr val="lt1"/>
                          </a:solidFill>
                          <a:latin typeface="+mn-lt"/>
                          <a:ea typeface="+mn-ea"/>
                          <a:cs typeface="+mn-cs"/>
                        </a:rPr>
                        <a:t>State</a:t>
                      </a:r>
                      <a:r>
                        <a:rPr lang="es-CO" sz="1800" b="0" i="0" u="none" strike="noStrike" kern="1200" baseline="0" dirty="0" smtClean="0">
                          <a:solidFill>
                            <a:schemeClr val="lt1"/>
                          </a:solidFill>
                          <a:latin typeface="+mn-lt"/>
                          <a:ea typeface="+mn-ea"/>
                          <a:cs typeface="+mn-cs"/>
                        </a:rPr>
                        <a:t>: Mega </a:t>
                      </a:r>
                      <a:r>
                        <a:rPr lang="es-CO" sz="1800" b="0" i="0" u="none" strike="noStrike" kern="1200" baseline="0" dirty="0" err="1" smtClean="0">
                          <a:solidFill>
                            <a:schemeClr val="lt1"/>
                          </a:solidFill>
                          <a:latin typeface="+mn-lt"/>
                          <a:ea typeface="+mn-ea"/>
                          <a:cs typeface="+mn-cs"/>
                        </a:rPr>
                        <a:t>State</a:t>
                      </a:r>
                      <a:endParaRPr lang="es-CO" sz="1800" b="0" i="0" u="none" strike="noStrike" kern="1200" baseline="0" dirty="0" smtClean="0">
                        <a:solidFill>
                          <a:schemeClr val="lt1"/>
                        </a:solidFill>
                        <a:latin typeface="+mn-lt"/>
                        <a:ea typeface="+mn-ea"/>
                        <a:cs typeface="+mn-cs"/>
                      </a:endParaRPr>
                    </a:p>
                    <a:p>
                      <a:r>
                        <a:rPr lang="es-CO" sz="1800" b="0" i="0" u="none" strike="noStrike" kern="1200" baseline="0" dirty="0" smtClean="0">
                          <a:solidFill>
                            <a:schemeClr val="lt1"/>
                          </a:solidFill>
                          <a:latin typeface="+mn-lt"/>
                          <a:ea typeface="+mn-ea"/>
                          <a:cs typeface="+mn-cs"/>
                        </a:rPr>
                        <a:t>Zip </a:t>
                      </a:r>
                      <a:r>
                        <a:rPr lang="es-CO" sz="1800" b="0" i="0" u="none" strike="noStrike" kern="1200" baseline="0" dirty="0" err="1" smtClean="0">
                          <a:solidFill>
                            <a:schemeClr val="lt1"/>
                          </a:solidFill>
                          <a:latin typeface="+mn-lt"/>
                          <a:ea typeface="+mn-ea"/>
                          <a:cs typeface="+mn-cs"/>
                        </a:rPr>
                        <a:t>Code</a:t>
                      </a:r>
                      <a:r>
                        <a:rPr lang="es-CO" sz="1800" b="0" i="0" u="none" strike="noStrike" kern="1200" baseline="0" dirty="0" smtClean="0">
                          <a:solidFill>
                            <a:schemeClr val="lt1"/>
                          </a:solidFill>
                          <a:latin typeface="+mn-lt"/>
                          <a:ea typeface="+mn-ea"/>
                          <a:cs typeface="+mn-cs"/>
                        </a:rPr>
                        <a:t>: 34566</a:t>
                      </a:r>
                    </a:p>
                    <a:p>
                      <a:r>
                        <a:rPr lang="es-CO" sz="1800" b="0" i="0" u="none" strike="noStrike" kern="1200" baseline="0" dirty="0" smtClean="0">
                          <a:solidFill>
                            <a:schemeClr val="lt1"/>
                          </a:solidFill>
                          <a:latin typeface="+mn-lt"/>
                          <a:ea typeface="+mn-ea"/>
                          <a:cs typeface="+mn-cs"/>
                        </a:rPr>
                        <a:t>Email: jjohnson@me.com</a:t>
                      </a:r>
                    </a:p>
                    <a:p>
                      <a:r>
                        <a:rPr lang="en-US" sz="1800" b="0" i="0" u="none" strike="noStrike" kern="1200" baseline="0" dirty="0" smtClean="0">
                          <a:solidFill>
                            <a:schemeClr val="lt1"/>
                          </a:solidFill>
                          <a:latin typeface="+mn-lt"/>
                          <a:ea typeface="+mn-ea"/>
                          <a:cs typeface="+mn-cs"/>
                        </a:rPr>
                        <a:t>Date of Joining: June 2, 2005</a:t>
                      </a:r>
                      <a:endParaRPr lang="es-CO" dirty="0"/>
                    </a:p>
                  </a:txBody>
                  <a:tcPr/>
                </a:tc>
                <a:tc>
                  <a:txBody>
                    <a:bodyPr/>
                    <a:lstStyle/>
                    <a:p>
                      <a:r>
                        <a:rPr lang="es-CO" sz="1800" b="0" i="0" u="none" strike="noStrike" kern="1200" baseline="0" dirty="0" err="1" smtClean="0">
                          <a:solidFill>
                            <a:schemeClr val="lt1"/>
                          </a:solidFill>
                          <a:latin typeface="+mn-lt"/>
                          <a:ea typeface="+mn-ea"/>
                          <a:cs typeface="+mn-cs"/>
                        </a:rPr>
                        <a:t>Member</a:t>
                      </a:r>
                      <a:r>
                        <a:rPr lang="es-CO" sz="1800" b="0" i="0" u="none" strike="noStrike" kern="1200" baseline="0" dirty="0" smtClean="0">
                          <a:solidFill>
                            <a:schemeClr val="lt1"/>
                          </a:solidFill>
                          <a:latin typeface="+mn-lt"/>
                          <a:ea typeface="+mn-ea"/>
                          <a:cs typeface="+mn-cs"/>
                        </a:rPr>
                        <a:t> ID: 9</a:t>
                      </a:r>
                    </a:p>
                    <a:p>
                      <a:r>
                        <a:rPr lang="es-CO" sz="1800" b="0" i="0" u="none" strike="noStrike" kern="1200" baseline="0" dirty="0" err="1" smtClean="0">
                          <a:solidFill>
                            <a:schemeClr val="lt1"/>
                          </a:solidFill>
                          <a:latin typeface="+mn-lt"/>
                          <a:ea typeface="+mn-ea"/>
                          <a:cs typeface="+mn-cs"/>
                        </a:rPr>
                        <a:t>First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Seymour</a:t>
                      </a:r>
                    </a:p>
                    <a:p>
                      <a:r>
                        <a:rPr lang="es-CO" sz="1800" b="0" i="0" u="none" strike="noStrike" kern="1200" baseline="0" dirty="0" err="1" smtClean="0">
                          <a:solidFill>
                            <a:schemeClr val="lt1"/>
                          </a:solidFill>
                          <a:latin typeface="+mn-lt"/>
                          <a:ea typeface="+mn-ea"/>
                          <a:cs typeface="+mn-cs"/>
                        </a:rPr>
                        <a:t>Last</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Name</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Botts</a:t>
                      </a:r>
                      <a:endParaRPr lang="es-CO" sz="1800" b="0" i="0" u="none" strike="noStrike" kern="1200" baseline="0" dirty="0" smtClean="0">
                        <a:solidFill>
                          <a:schemeClr val="lt1"/>
                        </a:solidFill>
                        <a:latin typeface="+mn-lt"/>
                        <a:ea typeface="+mn-ea"/>
                        <a:cs typeface="+mn-cs"/>
                      </a:endParaRPr>
                    </a:p>
                    <a:p>
                      <a:r>
                        <a:rPr lang="en-US" sz="1800" b="0" i="0" u="none" strike="noStrike" kern="1200" baseline="0" dirty="0" smtClean="0">
                          <a:solidFill>
                            <a:schemeClr val="lt1"/>
                          </a:solidFill>
                          <a:latin typeface="+mn-lt"/>
                          <a:ea typeface="+mn-ea"/>
                          <a:cs typeface="+mn-cs"/>
                        </a:rPr>
                        <a:t>Date of Birth: October 21, 1956</a:t>
                      </a:r>
                    </a:p>
                    <a:p>
                      <a:r>
                        <a:rPr lang="es-CO" sz="1800" b="0" i="0" u="none" strike="noStrike" kern="1200" baseline="0" dirty="0" smtClean="0">
                          <a:solidFill>
                            <a:schemeClr val="lt1"/>
                          </a:solidFill>
                          <a:latin typeface="+mn-lt"/>
                          <a:ea typeface="+mn-ea"/>
                          <a:cs typeface="+mn-cs"/>
                        </a:rPr>
                        <a:t>Street: Long </a:t>
                      </a:r>
                      <a:r>
                        <a:rPr lang="es-CO" sz="1800" b="0" i="0" u="none" strike="noStrike" kern="1200" baseline="0" dirty="0" err="1" smtClean="0">
                          <a:solidFill>
                            <a:schemeClr val="lt1"/>
                          </a:solidFill>
                          <a:latin typeface="+mn-lt"/>
                          <a:ea typeface="+mn-ea"/>
                          <a:cs typeface="+mn-cs"/>
                        </a:rPr>
                        <a:t>Lane</a:t>
                      </a:r>
                      <a:endParaRPr lang="es-CO" sz="1800" b="0" i="0" u="none" strike="noStrike" kern="1200" baseline="0" dirty="0" smtClean="0">
                        <a:solidFill>
                          <a:schemeClr val="lt1"/>
                        </a:solidFill>
                        <a:latin typeface="+mn-lt"/>
                        <a:ea typeface="+mn-ea"/>
                        <a:cs typeface="+mn-cs"/>
                      </a:endParaRPr>
                    </a:p>
                    <a:p>
                      <a:r>
                        <a:rPr lang="es-CO" sz="1800" b="0" i="0" u="none" strike="noStrike" kern="1200" baseline="0" dirty="0" smtClean="0">
                          <a:solidFill>
                            <a:schemeClr val="lt1"/>
                          </a:solidFill>
                          <a:latin typeface="+mn-lt"/>
                          <a:ea typeface="+mn-ea"/>
                          <a:cs typeface="+mn-cs"/>
                        </a:rPr>
                        <a:t>City: </a:t>
                      </a:r>
                      <a:r>
                        <a:rPr lang="es-CO" sz="1800" b="0" i="0" u="none" strike="noStrike" kern="1200" baseline="0" dirty="0" err="1" smtClean="0">
                          <a:solidFill>
                            <a:schemeClr val="lt1"/>
                          </a:solidFill>
                          <a:latin typeface="+mn-lt"/>
                          <a:ea typeface="+mn-ea"/>
                          <a:cs typeface="+mn-cs"/>
                        </a:rPr>
                        <a:t>Windy</a:t>
                      </a:r>
                      <a:r>
                        <a:rPr lang="es-CO" sz="1800" b="0" i="0" u="none" strike="noStrike" kern="1200" baseline="0" dirty="0" smtClean="0">
                          <a:solidFill>
                            <a:schemeClr val="lt1"/>
                          </a:solidFill>
                          <a:latin typeface="+mn-lt"/>
                          <a:ea typeface="+mn-ea"/>
                          <a:cs typeface="+mn-cs"/>
                        </a:rPr>
                        <a:t> </a:t>
                      </a:r>
                      <a:r>
                        <a:rPr lang="es-CO" sz="1800" b="0" i="0" u="none" strike="noStrike" kern="1200" baseline="0" dirty="0" err="1" smtClean="0">
                          <a:solidFill>
                            <a:schemeClr val="lt1"/>
                          </a:solidFill>
                          <a:latin typeface="+mn-lt"/>
                          <a:ea typeface="+mn-ea"/>
                          <a:cs typeface="+mn-cs"/>
                        </a:rPr>
                        <a:t>Village</a:t>
                      </a:r>
                      <a:endParaRPr lang="es-CO" sz="1800" b="0" i="0" u="none" strike="noStrike" kern="1200" baseline="0" dirty="0" smtClean="0">
                        <a:solidFill>
                          <a:schemeClr val="lt1"/>
                        </a:solidFill>
                        <a:latin typeface="+mn-lt"/>
                        <a:ea typeface="+mn-ea"/>
                        <a:cs typeface="+mn-cs"/>
                      </a:endParaRPr>
                    </a:p>
                    <a:p>
                      <a:r>
                        <a:rPr lang="es-CO" sz="1800" b="0" i="0" u="none" strike="noStrike" kern="1200" baseline="0" dirty="0" err="1" smtClean="0">
                          <a:solidFill>
                            <a:schemeClr val="lt1"/>
                          </a:solidFill>
                          <a:latin typeface="+mn-lt"/>
                          <a:ea typeface="+mn-ea"/>
                          <a:cs typeface="+mn-cs"/>
                        </a:rPr>
                        <a:t>State</a:t>
                      </a:r>
                      <a:r>
                        <a:rPr lang="es-CO" sz="1800" b="0" i="0" u="none" strike="noStrike" kern="1200" baseline="0" dirty="0" smtClean="0">
                          <a:solidFill>
                            <a:schemeClr val="lt1"/>
                          </a:solidFill>
                          <a:latin typeface="+mn-lt"/>
                          <a:ea typeface="+mn-ea"/>
                          <a:cs typeface="+mn-cs"/>
                        </a:rPr>
                        <a:t>: Golden </a:t>
                      </a:r>
                      <a:r>
                        <a:rPr lang="es-CO" sz="1800" b="0" i="0" u="none" strike="noStrike" kern="1200" baseline="0" dirty="0" err="1" smtClean="0">
                          <a:solidFill>
                            <a:schemeClr val="lt1"/>
                          </a:solidFill>
                          <a:latin typeface="+mn-lt"/>
                          <a:ea typeface="+mn-ea"/>
                          <a:cs typeface="+mn-cs"/>
                        </a:rPr>
                        <a:t>State</a:t>
                      </a:r>
                      <a:endParaRPr lang="es-CO" sz="1800" b="0" i="0" u="none" strike="noStrike" kern="1200" baseline="0" dirty="0" smtClean="0">
                        <a:solidFill>
                          <a:schemeClr val="lt1"/>
                        </a:solidFill>
                        <a:latin typeface="+mn-lt"/>
                        <a:ea typeface="+mn-ea"/>
                        <a:cs typeface="+mn-cs"/>
                      </a:endParaRPr>
                    </a:p>
                    <a:p>
                      <a:r>
                        <a:rPr lang="es-CO" sz="1800" b="0" i="0" u="none" strike="noStrike" kern="1200" baseline="0" dirty="0" smtClean="0">
                          <a:solidFill>
                            <a:schemeClr val="lt1"/>
                          </a:solidFill>
                          <a:latin typeface="+mn-lt"/>
                          <a:ea typeface="+mn-ea"/>
                          <a:cs typeface="+mn-cs"/>
                        </a:rPr>
                        <a:t>Zip </a:t>
                      </a:r>
                      <a:r>
                        <a:rPr lang="es-CO" sz="1800" b="0" i="0" u="none" strike="noStrike" kern="1200" baseline="0" dirty="0" err="1" smtClean="0">
                          <a:solidFill>
                            <a:schemeClr val="lt1"/>
                          </a:solidFill>
                          <a:latin typeface="+mn-lt"/>
                          <a:ea typeface="+mn-ea"/>
                          <a:cs typeface="+mn-cs"/>
                        </a:rPr>
                        <a:t>Code</a:t>
                      </a:r>
                      <a:r>
                        <a:rPr lang="es-CO" sz="1800" b="0" i="0" u="none" strike="noStrike" kern="1200" baseline="0" dirty="0" smtClean="0">
                          <a:solidFill>
                            <a:schemeClr val="lt1"/>
                          </a:solidFill>
                          <a:latin typeface="+mn-lt"/>
                          <a:ea typeface="+mn-ea"/>
                          <a:cs typeface="+mn-cs"/>
                        </a:rPr>
                        <a:t>: 65422</a:t>
                      </a:r>
                    </a:p>
                    <a:p>
                      <a:r>
                        <a:rPr lang="es-CO" sz="1800" b="0" i="0" u="none" strike="noStrike" kern="1200" baseline="0" dirty="0" smtClean="0">
                          <a:solidFill>
                            <a:schemeClr val="lt1"/>
                          </a:solidFill>
                          <a:latin typeface="+mn-lt"/>
                          <a:ea typeface="+mn-ea"/>
                          <a:cs typeface="+mn-cs"/>
                        </a:rPr>
                        <a:t>Email: Seymour@botts.org</a:t>
                      </a:r>
                    </a:p>
                    <a:p>
                      <a:r>
                        <a:rPr lang="en-US" sz="1800" b="0" i="0" u="none" strike="noStrike" kern="1200" baseline="0" dirty="0" smtClean="0">
                          <a:solidFill>
                            <a:schemeClr val="lt1"/>
                          </a:solidFill>
                          <a:latin typeface="+mn-lt"/>
                          <a:ea typeface="+mn-ea"/>
                          <a:cs typeface="+mn-cs"/>
                        </a:rPr>
                        <a:t>Date of Joining: July 17, 2005</a:t>
                      </a:r>
                      <a:endParaRPr lang="es-CO" dirty="0"/>
                    </a:p>
                  </a:txBody>
                  <a:tcPr/>
                </a:tc>
              </a:tr>
            </a:tbl>
          </a:graphicData>
        </a:graphic>
      </p:graphicFrame>
    </p:spTree>
    <p:extLst>
      <p:ext uri="{BB962C8B-B14F-4D97-AF65-F5344CB8AC3E}">
        <p14:creationId xmlns:p14="http://schemas.microsoft.com/office/powerpoint/2010/main" val="1275281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Ejercicio</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Bob </a:t>
            </a:r>
            <a:r>
              <a:rPr lang="es-CO" sz="2000" dirty="0" err="1" smtClean="0"/>
              <a:t>Robson</a:t>
            </a:r>
            <a:r>
              <a:rPr lang="es-CO" sz="2000" dirty="0" smtClean="0"/>
              <a:t> a dejado el club por lo cual se desea eliminar su información.</a:t>
            </a:r>
          </a:p>
          <a:p>
            <a:pPr marL="0" indent="0" algn="just">
              <a:buNone/>
            </a:pPr>
            <a:endParaRPr lang="es-CO" sz="2000" dirty="0"/>
          </a:p>
          <a:p>
            <a:pPr marL="0" indent="0" algn="just">
              <a:buNone/>
            </a:pPr>
            <a:r>
              <a:rPr lang="es-CO" sz="2000" dirty="0" smtClean="0"/>
              <a:t>El gobierno ha decidido modificar los limites de </a:t>
            </a:r>
            <a:r>
              <a:rPr lang="es-CO" sz="2000" dirty="0"/>
              <a:t>Orange </a:t>
            </a:r>
            <a:r>
              <a:rPr lang="es-CO" sz="2000" dirty="0" smtClean="0"/>
              <a:t>Town y las personas viviendo en </a:t>
            </a:r>
            <a:r>
              <a:rPr lang="en-US" sz="2000" dirty="0"/>
              <a:t>Long Lane </a:t>
            </a:r>
            <a:r>
              <a:rPr lang="en-US" sz="2000" dirty="0" smtClean="0"/>
              <a:t>en Orange Town </a:t>
            </a:r>
            <a:r>
              <a:rPr lang="en-US" sz="2000" dirty="0" err="1" smtClean="0"/>
              <a:t>ahora</a:t>
            </a:r>
            <a:r>
              <a:rPr lang="en-US" sz="2000" dirty="0" smtClean="0"/>
              <a:t> </a:t>
            </a:r>
            <a:r>
              <a:rPr lang="en-US" sz="2000" dirty="0" err="1" smtClean="0"/>
              <a:t>viven</a:t>
            </a:r>
            <a:r>
              <a:rPr lang="en-US" sz="2000" dirty="0" smtClean="0"/>
              <a:t> en </a:t>
            </a:r>
            <a:r>
              <a:rPr lang="es-CO" sz="2000" dirty="0"/>
              <a:t>Big </a:t>
            </a:r>
            <a:r>
              <a:rPr lang="es-CO" sz="2000" dirty="0" smtClean="0"/>
              <a:t>City. Modifique la base datos para mostrar este ejemplo.</a:t>
            </a: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a:p>
          <a:p>
            <a:pPr marL="0" indent="0" algn="just">
              <a:buNone/>
            </a:pPr>
            <a:endParaRPr lang="es-CO" sz="2000" dirty="0" smtClean="0"/>
          </a:p>
          <a:p>
            <a:pPr marL="0" indent="0" algn="just">
              <a:buNone/>
            </a:pPr>
            <a:endParaRPr lang="es-CO" sz="2000" dirty="0"/>
          </a:p>
          <a:p>
            <a:pPr marL="0" indent="0" algn="just">
              <a:buNone/>
            </a:pPr>
            <a:endParaRPr lang="es-CO" sz="2000" dirty="0" smtClean="0"/>
          </a:p>
          <a:p>
            <a:pPr marL="0" indent="0" algn="just">
              <a:buNone/>
            </a:pPr>
            <a:endParaRPr lang="es-CO" sz="2000" dirty="0"/>
          </a:p>
          <a:p>
            <a:pPr marL="0" indent="0" algn="just">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6137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La Sentencia SELECT</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r>
              <a:rPr lang="en-US" sz="2000" b="1" dirty="0"/>
              <a:t>SELECT</a:t>
            </a:r>
            <a:r>
              <a:rPr lang="en-US" sz="2000" dirty="0"/>
              <a:t> column1, column2,.....</a:t>
            </a:r>
            <a:r>
              <a:rPr lang="en-US" sz="2000" dirty="0" err="1"/>
              <a:t>columnx</a:t>
            </a:r>
            <a:r>
              <a:rPr lang="en-US" sz="2000" dirty="0"/>
              <a:t> </a:t>
            </a:r>
            <a:r>
              <a:rPr lang="en-US" sz="2000" b="1" dirty="0"/>
              <a:t>FROM</a:t>
            </a:r>
            <a:r>
              <a:rPr lang="en-US" sz="2000" dirty="0"/>
              <a:t> </a:t>
            </a:r>
            <a:r>
              <a:rPr lang="en-US" sz="2000" i="1" dirty="0" err="1" smtClean="0"/>
              <a:t>table_name</a:t>
            </a:r>
            <a:r>
              <a:rPr lang="en-US" sz="2000" i="1" dirty="0" smtClean="0"/>
              <a:t>;</a:t>
            </a:r>
          </a:p>
          <a:p>
            <a:pPr marL="0" indent="0">
              <a:buNone/>
            </a:pPr>
            <a:r>
              <a:rPr lang="en-US" sz="2000" b="1" dirty="0" err="1" smtClean="0"/>
              <a:t>Ejemplo</a:t>
            </a:r>
            <a:r>
              <a:rPr lang="en-US" sz="2000" b="1" dirty="0" smtClean="0"/>
              <a:t>:</a:t>
            </a:r>
            <a:endParaRPr lang="en-US" sz="2000" b="1" dirty="0"/>
          </a:p>
          <a:p>
            <a:pPr marL="0" indent="0" algn="ctr">
              <a:buNone/>
            </a:pPr>
            <a:r>
              <a:rPr lang="en-US" sz="2000" b="1" dirty="0"/>
              <a:t>SELECT</a:t>
            </a:r>
            <a:r>
              <a:rPr lang="en-US" sz="2000" dirty="0"/>
              <a:t> </a:t>
            </a:r>
            <a:r>
              <a:rPr lang="en-US" sz="2000" dirty="0" err="1"/>
              <a:t>MemberId</a:t>
            </a:r>
            <a:r>
              <a:rPr lang="en-US" sz="2000" dirty="0"/>
              <a:t>, </a:t>
            </a:r>
            <a:r>
              <a:rPr lang="en-US" sz="2000" dirty="0" err="1"/>
              <a:t>FirstName</a:t>
            </a:r>
            <a:r>
              <a:rPr lang="en-US" sz="2000" dirty="0"/>
              <a:t> </a:t>
            </a:r>
            <a:r>
              <a:rPr lang="en-US" sz="2000" b="1" dirty="0"/>
              <a:t>FROM</a:t>
            </a:r>
            <a:r>
              <a:rPr lang="en-US" sz="2000" dirty="0"/>
              <a:t> </a:t>
            </a:r>
            <a:r>
              <a:rPr lang="en-US" sz="2000" dirty="0" err="1"/>
              <a:t>MemberDetails</a:t>
            </a:r>
            <a:r>
              <a:rPr lang="en-US" sz="2000" dirty="0"/>
              <a:t>;</a:t>
            </a:r>
            <a:endParaRPr lang="es-CO" sz="2000" dirty="0"/>
          </a:p>
          <a:p>
            <a:pPr marL="0" indent="0" algn="just">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014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Retornando Solo </a:t>
            </a:r>
            <a:r>
              <a:rPr lang="es-CO" dirty="0" err="1" smtClean="0"/>
              <a:t>Tuplas</a:t>
            </a:r>
            <a:r>
              <a:rPr lang="es-CO" dirty="0" smtClean="0"/>
              <a:t> Distintas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r>
              <a:rPr lang="en-US" sz="2000" b="1" dirty="0"/>
              <a:t>SELECT </a:t>
            </a:r>
            <a:r>
              <a:rPr lang="en-US" sz="2000" b="1" dirty="0" smtClean="0"/>
              <a:t>DISTINCT </a:t>
            </a:r>
            <a:r>
              <a:rPr lang="en-US" sz="2000" dirty="0"/>
              <a:t>City </a:t>
            </a:r>
            <a:r>
              <a:rPr lang="en-US" sz="2000" b="1" dirty="0"/>
              <a:t>FROM</a:t>
            </a:r>
            <a:r>
              <a:rPr lang="en-US" sz="2000" dirty="0"/>
              <a:t> </a:t>
            </a:r>
            <a:r>
              <a:rPr lang="en-US" sz="2000" dirty="0" err="1"/>
              <a:t>MemberDetails</a:t>
            </a:r>
            <a:r>
              <a:rPr lang="en-US" sz="2000" dirty="0" smtClean="0"/>
              <a:t>;</a:t>
            </a:r>
          </a:p>
          <a:p>
            <a:pPr marL="0" indent="0" algn="ctr">
              <a:buNone/>
            </a:pPr>
            <a:endParaRPr lang="en-US" sz="2000" dirty="0"/>
          </a:p>
          <a:p>
            <a:pPr marL="0" indent="0" algn="ctr">
              <a:buNone/>
            </a:pPr>
            <a:r>
              <a:rPr lang="en-US" sz="2000" b="1" dirty="0"/>
              <a:t>SELECT DISTINCT </a:t>
            </a:r>
            <a:r>
              <a:rPr lang="en-US" sz="2000" dirty="0"/>
              <a:t>City, </a:t>
            </a:r>
            <a:r>
              <a:rPr lang="en-US" sz="2000" dirty="0" err="1"/>
              <a:t>MemberId</a:t>
            </a:r>
            <a:r>
              <a:rPr lang="en-US" sz="2000" dirty="0"/>
              <a:t> </a:t>
            </a:r>
            <a:r>
              <a:rPr lang="en-US" sz="2000" b="1" dirty="0"/>
              <a:t>FROM</a:t>
            </a:r>
            <a:r>
              <a:rPr lang="en-US" sz="2000" dirty="0"/>
              <a:t> </a:t>
            </a:r>
            <a:r>
              <a:rPr lang="en-US" sz="2000" dirty="0" err="1"/>
              <a:t>MemberDetails</a:t>
            </a:r>
            <a:r>
              <a:rPr lang="en-US" sz="2000" dirty="0"/>
              <a:t>;</a:t>
            </a:r>
            <a:endParaRPr lang="en-US" sz="2000" dirty="0" smtClean="0"/>
          </a:p>
          <a:p>
            <a:pPr marL="0" indent="0" algn="ctr">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0215"/>
          <a:stretch/>
        </p:blipFill>
        <p:spPr bwMode="auto">
          <a:xfrm>
            <a:off x="293400" y="2635938"/>
            <a:ext cx="1693056" cy="2897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476" y="2706237"/>
            <a:ext cx="1891841" cy="275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5446" y="2962732"/>
            <a:ext cx="4719042" cy="2244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624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Dar un Alias a un Atributo en un </a:t>
            </a:r>
            <a:r>
              <a:rPr lang="es-CO" dirty="0" err="1" smtClean="0"/>
              <a:t>Select</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r>
              <a:rPr lang="en-US" sz="2000" b="1" dirty="0"/>
              <a:t>SELECT </a:t>
            </a:r>
            <a:r>
              <a:rPr lang="en-US" sz="2000" dirty="0" err="1"/>
              <a:t>LastName</a:t>
            </a:r>
            <a:r>
              <a:rPr lang="en-US" sz="2000" b="1" dirty="0"/>
              <a:t> AS </a:t>
            </a:r>
            <a:r>
              <a:rPr lang="en-US" sz="2000" dirty="0"/>
              <a:t>Surname</a:t>
            </a:r>
            <a:r>
              <a:rPr lang="en-US" sz="2000" b="1" dirty="0"/>
              <a:t> FROM </a:t>
            </a:r>
            <a:r>
              <a:rPr lang="en-US" sz="2000" dirty="0" err="1"/>
              <a:t>MemberDetails</a:t>
            </a:r>
            <a:r>
              <a:rPr lang="en-US" sz="2000" b="1" dirty="0"/>
              <a:t>;</a:t>
            </a: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2917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Filtrar Resultados con la Clausula </a:t>
            </a:r>
            <a:r>
              <a:rPr lang="es-CO" dirty="0" err="1" smtClean="0"/>
              <a:t>Where</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r>
              <a:rPr lang="en-US" sz="2000" b="1" dirty="0"/>
              <a:t>SELECT </a:t>
            </a:r>
            <a:r>
              <a:rPr lang="en-US" sz="2000" dirty="0" err="1"/>
              <a:t>FirstName</a:t>
            </a:r>
            <a:r>
              <a:rPr lang="en-US" sz="2000" b="1" dirty="0"/>
              <a:t> + </a:t>
            </a:r>
            <a:r>
              <a:rPr lang="en-US" sz="2000" b="1" dirty="0" smtClean="0"/>
              <a:t>´´+ </a:t>
            </a:r>
            <a:r>
              <a:rPr lang="en-US" sz="2000" dirty="0" err="1"/>
              <a:t>LastName</a:t>
            </a:r>
            <a:r>
              <a:rPr lang="en-US" sz="2000" b="1" dirty="0"/>
              <a:t> AS [Full Name]</a:t>
            </a:r>
          </a:p>
          <a:p>
            <a:pPr marL="0" indent="0" algn="ctr">
              <a:buNone/>
            </a:pPr>
            <a:r>
              <a:rPr lang="en-US" sz="2000" b="1" dirty="0"/>
              <a:t>FROM </a:t>
            </a:r>
            <a:r>
              <a:rPr lang="en-US" sz="2000" dirty="0" err="1"/>
              <a:t>MemberDetails</a:t>
            </a:r>
            <a:endParaRPr lang="en-US" sz="2000" dirty="0"/>
          </a:p>
          <a:p>
            <a:pPr marL="0" indent="0" algn="ctr">
              <a:buNone/>
            </a:pPr>
            <a:r>
              <a:rPr lang="en-US" sz="2000" b="1" dirty="0"/>
              <a:t>WHERE City = </a:t>
            </a:r>
            <a:r>
              <a:rPr lang="en-US" sz="2000" dirty="0"/>
              <a:t>‘Big City</a:t>
            </a:r>
            <a:r>
              <a:rPr lang="en-US" sz="2000" dirty="0" smtClean="0"/>
              <a:t>’;</a:t>
            </a:r>
            <a:endParaRPr lang="en-US"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578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Operadores Lógicos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endParaRPr lang="en-US"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578" y="1340768"/>
            <a:ext cx="4704843" cy="2529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95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err="1"/>
              <a:t>MySQL</a:t>
            </a:r>
            <a:r>
              <a:rPr lang="es-CO" sz="2000" dirty="0"/>
              <a:t> es un sistema de gestión de bases de datos relacional, </a:t>
            </a:r>
            <a:r>
              <a:rPr lang="es-CO" sz="2000" dirty="0" err="1"/>
              <a:t>multihilo</a:t>
            </a:r>
            <a:r>
              <a:rPr lang="es-CO" sz="2000" dirty="0"/>
              <a:t> y multiusuario con más de seis millones de instalaciones.1 </a:t>
            </a:r>
            <a:r>
              <a:rPr lang="es-CO" sz="2000" dirty="0" err="1"/>
              <a:t>MySQL</a:t>
            </a:r>
            <a:r>
              <a:rPr lang="es-CO" sz="2000" dirty="0"/>
              <a:t> AB —desde enero de 2008 una subsidiaria de </a:t>
            </a:r>
            <a:r>
              <a:rPr lang="es-CO" sz="2000" dirty="0" err="1"/>
              <a:t>Sun</a:t>
            </a:r>
            <a:r>
              <a:rPr lang="es-CO" sz="2000" dirty="0"/>
              <a:t> Microsystems y ésta a su vez de Oracle </a:t>
            </a:r>
            <a:r>
              <a:rPr lang="es-CO" sz="2000" dirty="0" err="1"/>
              <a:t>Corporation</a:t>
            </a:r>
            <a:r>
              <a:rPr lang="es-CO" sz="2000" dirty="0"/>
              <a:t> desde abril de 2009— desarrolla </a:t>
            </a:r>
            <a:r>
              <a:rPr lang="es-CO" sz="2000" dirty="0" err="1"/>
              <a:t>MySQL</a:t>
            </a:r>
            <a:r>
              <a:rPr lang="es-CO" sz="2000" dirty="0"/>
              <a:t> como software libre en un esquema de licenciamiento dual.</a:t>
            </a:r>
          </a:p>
          <a:p>
            <a:pPr marL="0" indent="0" algn="just">
              <a:buNone/>
            </a:pPr>
            <a:r>
              <a:rPr lang="es-CO" sz="2000" dirty="0"/>
              <a:t>Por un lado se ofrece bajo la GNU GPL para cualquier uso compatible con esta licencia, pero para aquellas empresas que quieran incorporarlo en productos privativos deben comprar a la empresa una licencia específica que les permita este uso. Está desarrollado en su mayor parte en ANSI C</a:t>
            </a:r>
            <a:r>
              <a:rPr lang="es-CO" sz="2000" dirty="0" smtClean="0"/>
              <a:t>.</a:t>
            </a:r>
            <a:endParaRPr lang="es-CO" sz="20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111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Ejemplos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ctr">
              <a:buNone/>
            </a:pPr>
            <a:r>
              <a:rPr lang="en-US" sz="2000" dirty="0"/>
              <a:t>WHERE </a:t>
            </a:r>
            <a:r>
              <a:rPr lang="en-US" sz="2000" b="1" dirty="0"/>
              <a:t>NOT</a:t>
            </a:r>
            <a:r>
              <a:rPr lang="en-US" sz="2000" dirty="0"/>
              <a:t> State = ‘Golden State</a:t>
            </a:r>
            <a:r>
              <a:rPr lang="en-US" sz="2000" dirty="0" smtClean="0"/>
              <a:t>’</a:t>
            </a:r>
          </a:p>
          <a:p>
            <a:pPr marL="0" indent="0" algn="ctr">
              <a:buNone/>
            </a:pPr>
            <a:r>
              <a:rPr lang="en-US" sz="2000" dirty="0"/>
              <a:t>WHERE </a:t>
            </a:r>
            <a:r>
              <a:rPr lang="en-US" sz="2000" b="1" dirty="0"/>
              <a:t>NOT</a:t>
            </a:r>
            <a:r>
              <a:rPr lang="en-US" sz="2000" dirty="0"/>
              <a:t> (City = ‘Townsville’ </a:t>
            </a:r>
            <a:r>
              <a:rPr lang="en-US" sz="2000" b="1" dirty="0"/>
              <a:t>OR</a:t>
            </a:r>
            <a:r>
              <a:rPr lang="en-US" sz="2000" dirty="0"/>
              <a:t> City = ‘Orange Town’ </a:t>
            </a:r>
            <a:r>
              <a:rPr lang="en-US" sz="2000" b="1" dirty="0"/>
              <a:t>OR</a:t>
            </a:r>
            <a:r>
              <a:rPr lang="en-US" sz="2000" dirty="0"/>
              <a:t> City = ‘New Town</a:t>
            </a:r>
            <a:r>
              <a:rPr lang="en-US" sz="2000" dirty="0" smtClean="0"/>
              <a:t>’);</a:t>
            </a:r>
          </a:p>
          <a:p>
            <a:pPr marL="0" indent="0" algn="ctr">
              <a:buNone/>
            </a:pPr>
            <a:r>
              <a:rPr lang="en-US" sz="2000" dirty="0"/>
              <a:t>WHERE Rating </a:t>
            </a:r>
            <a:r>
              <a:rPr lang="en-US" sz="2000" b="1" dirty="0"/>
              <a:t>BETWEEN</a:t>
            </a:r>
            <a:r>
              <a:rPr lang="en-US" sz="2000" dirty="0"/>
              <a:t> 3 </a:t>
            </a:r>
            <a:r>
              <a:rPr lang="en-US" sz="2000" b="1" dirty="0"/>
              <a:t>AND</a:t>
            </a:r>
            <a:r>
              <a:rPr lang="en-US" sz="2000" dirty="0"/>
              <a:t> </a:t>
            </a:r>
            <a:r>
              <a:rPr lang="en-US" sz="2000" dirty="0" smtClean="0"/>
              <a:t>5;</a:t>
            </a:r>
          </a:p>
          <a:p>
            <a:pPr marL="0" indent="0" algn="ctr">
              <a:buNone/>
            </a:pPr>
            <a:r>
              <a:rPr lang="es-CO" sz="2000" dirty="0"/>
              <a:t>WHERE </a:t>
            </a:r>
            <a:r>
              <a:rPr lang="es-CO" sz="2000" dirty="0" err="1"/>
              <a:t>LastName</a:t>
            </a:r>
            <a:r>
              <a:rPr lang="es-CO" sz="2000" dirty="0"/>
              <a:t> </a:t>
            </a:r>
            <a:r>
              <a:rPr lang="es-CO" sz="2000" b="1" dirty="0"/>
              <a:t>LIKE</a:t>
            </a:r>
            <a:r>
              <a:rPr lang="es-CO" sz="2000" dirty="0"/>
              <a:t> ‘J</a:t>
            </a:r>
            <a:r>
              <a:rPr lang="es-CO" sz="2000" dirty="0" smtClean="0"/>
              <a:t>%’; </a:t>
            </a:r>
            <a:r>
              <a:rPr lang="es-CO" sz="2000" dirty="0" err="1" smtClean="0"/>
              <a:t>Wildcard</a:t>
            </a:r>
            <a:r>
              <a:rPr lang="es-CO" sz="2000" dirty="0" smtClean="0"/>
              <a:t> “% _”</a:t>
            </a:r>
          </a:p>
          <a:p>
            <a:pPr marL="0" indent="0" algn="ctr">
              <a:buNone/>
            </a:pPr>
            <a:r>
              <a:rPr lang="en-US" sz="2000" dirty="0"/>
              <a:t>City </a:t>
            </a:r>
            <a:r>
              <a:rPr lang="en-US" sz="2000" b="1" dirty="0"/>
              <a:t>IN</a:t>
            </a:r>
            <a:r>
              <a:rPr lang="en-US" sz="2000" dirty="0"/>
              <a:t> (‘Townsville’, ‘Windy Village’, ‘Dover’, ‘Big City</a:t>
            </a:r>
            <a:r>
              <a:rPr lang="en-US" sz="2000" dirty="0" smtClean="0"/>
              <a:t>’);</a:t>
            </a:r>
          </a:p>
          <a:p>
            <a:pPr marL="0" indent="0" algn="ctr">
              <a:buNone/>
            </a:pPr>
            <a:r>
              <a:rPr lang="en-US" sz="2000" b="1" dirty="0"/>
              <a:t>ORDER BY</a:t>
            </a:r>
            <a:r>
              <a:rPr lang="en-US" sz="2000" dirty="0"/>
              <a:t> Rating, </a:t>
            </a:r>
            <a:r>
              <a:rPr lang="en-US" sz="2000" dirty="0" err="1"/>
              <a:t>YearReleased</a:t>
            </a:r>
            <a:r>
              <a:rPr lang="en-US" sz="2000" dirty="0"/>
              <a:t>, </a:t>
            </a:r>
            <a:r>
              <a:rPr lang="en-US" sz="2000" dirty="0" err="1"/>
              <a:t>FilmName</a:t>
            </a:r>
            <a:r>
              <a:rPr lang="en-US" sz="2000" dirty="0" smtClean="0"/>
              <a:t>;</a:t>
            </a:r>
          </a:p>
          <a:p>
            <a:pPr marL="0" indent="0" algn="ctr">
              <a:buNone/>
            </a:pPr>
            <a:r>
              <a:rPr lang="en-US" sz="2000" dirty="0"/>
              <a:t>ORDER BY Name </a:t>
            </a:r>
            <a:r>
              <a:rPr lang="en-US" sz="2000" b="1" dirty="0"/>
              <a:t>LIMIT</a:t>
            </a:r>
            <a:r>
              <a:rPr lang="en-US" sz="2000" dirty="0"/>
              <a:t> 8;</a:t>
            </a:r>
          </a:p>
          <a:p>
            <a:pPr marL="0" indent="0" algn="ctr">
              <a:buNone/>
            </a:pPr>
            <a:r>
              <a:rPr lang="en-US" sz="2000" dirty="0"/>
              <a:t>ORDER BY Continent </a:t>
            </a:r>
            <a:r>
              <a:rPr lang="en-US" sz="2000" b="1" dirty="0"/>
              <a:t>DESC</a:t>
            </a:r>
            <a:r>
              <a:rPr lang="en-US" sz="2000" dirty="0"/>
              <a:t>, Name </a:t>
            </a:r>
            <a:r>
              <a:rPr lang="en-US" sz="2000" b="1" dirty="0"/>
              <a:t>ASC</a:t>
            </a:r>
            <a:r>
              <a:rPr lang="en-US" sz="2000" dirty="0" smtClean="0"/>
              <a:t>;</a:t>
            </a:r>
            <a:endParaRPr lang="en-US" sz="2000" dirty="0"/>
          </a:p>
          <a:p>
            <a:pPr marL="0" indent="0" algn="ctr">
              <a:buNone/>
            </a:pPr>
            <a:r>
              <a:rPr lang="es-CO" sz="2000" dirty="0"/>
              <a:t>SELECT </a:t>
            </a:r>
            <a:r>
              <a:rPr lang="es-CO" sz="2000" b="1" dirty="0"/>
              <a:t>CONCAT</a:t>
            </a:r>
            <a:r>
              <a:rPr lang="es-CO" sz="2000" dirty="0"/>
              <a:t>(</a:t>
            </a:r>
            <a:r>
              <a:rPr lang="es-CO" sz="2000" dirty="0" err="1"/>
              <a:t>MemberId,FirstName,LastName</a:t>
            </a:r>
            <a:r>
              <a:rPr lang="es-CO" sz="2000" dirty="0"/>
              <a:t>) FROM </a:t>
            </a:r>
            <a:r>
              <a:rPr lang="es-CO" sz="2000" dirty="0" err="1"/>
              <a:t>MemberDetails</a:t>
            </a:r>
            <a:r>
              <a:rPr lang="es-CO" sz="2000" dirty="0" smtClean="0"/>
              <a:t>;</a:t>
            </a:r>
            <a:endParaRPr lang="es-CO" sz="2000" dirty="0"/>
          </a:p>
          <a:p>
            <a:pPr marL="0" indent="0" algn="ctr">
              <a:buNone/>
            </a:pPr>
            <a:r>
              <a:rPr lang="es-CO" sz="2000" dirty="0"/>
              <a:t>CONCAT_WS</a:t>
            </a:r>
            <a:r>
              <a:rPr lang="es-CO" sz="2000" dirty="0" smtClean="0"/>
              <a:t>()</a:t>
            </a:r>
          </a:p>
          <a:p>
            <a:pPr marL="0" indent="0" algn="ctr">
              <a:buNone/>
            </a:pPr>
            <a:r>
              <a:rPr lang="es-CO" sz="2000" b="1" dirty="0"/>
              <a:t>IS NULL</a:t>
            </a:r>
            <a:endParaRPr lang="es-CO" sz="2000"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215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Ejercicio</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a:p>
          <a:p>
            <a:pPr marL="0" indent="0" algn="just">
              <a:buNone/>
            </a:pPr>
            <a:endParaRPr lang="es-CO" sz="2000" dirty="0" smtClean="0"/>
          </a:p>
          <a:p>
            <a:pPr marL="0" indent="0" algn="just">
              <a:buNone/>
            </a:pPr>
            <a:endParaRPr lang="es-CO" sz="2000" dirty="0"/>
          </a:p>
          <a:p>
            <a:pPr marL="0" indent="0" algn="just">
              <a:buNone/>
            </a:pPr>
            <a:endParaRPr lang="es-CO" sz="2000" dirty="0" smtClean="0"/>
          </a:p>
          <a:p>
            <a:pPr marL="0" indent="0" algn="just">
              <a:buNone/>
            </a:pPr>
            <a:endParaRPr lang="es-CO" sz="2000" dirty="0"/>
          </a:p>
          <a:p>
            <a:pPr marL="0" indent="0" algn="just">
              <a:buNone/>
            </a:pPr>
            <a:endParaRPr lang="es-CO" sz="1600"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22" y="1700808"/>
            <a:ext cx="7866355" cy="3154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0022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Ejercicio</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457200" indent="-457200">
              <a:buFont typeface="+mj-lt"/>
              <a:buAutoNum type="arabicPeriod"/>
            </a:pPr>
            <a:r>
              <a:rPr lang="es-CO" sz="2000" dirty="0" smtClean="0"/>
              <a:t>Agregue un animal de su preferencia.</a:t>
            </a:r>
          </a:p>
          <a:p>
            <a:pPr marL="457200" indent="-457200">
              <a:buFont typeface="+mj-lt"/>
              <a:buAutoNum type="arabicPeriod"/>
            </a:pPr>
            <a:r>
              <a:rPr lang="es-CO" sz="2000" dirty="0" smtClean="0"/>
              <a:t>Realice una consulta donde muestre únicamente los gatos y perros.</a:t>
            </a:r>
          </a:p>
          <a:p>
            <a:pPr marL="457200" indent="-457200">
              <a:buFont typeface="+mj-lt"/>
              <a:buAutoNum type="arabicPeriod"/>
            </a:pPr>
            <a:r>
              <a:rPr lang="es-CO" sz="2000" dirty="0" smtClean="0"/>
              <a:t> Realice una consulta donde muestre los gatos y que sean masculinos.</a:t>
            </a:r>
          </a:p>
          <a:p>
            <a:pPr marL="457200" indent="-457200">
              <a:buFont typeface="+mj-lt"/>
              <a:buAutoNum type="arabicPeriod"/>
            </a:pPr>
            <a:r>
              <a:rPr lang="es-CO" sz="2000" dirty="0" smtClean="0"/>
              <a:t>Realice una consulta donde la edad este entre 10 y 20 años.</a:t>
            </a:r>
          </a:p>
          <a:p>
            <a:pPr marL="457200" indent="-457200">
              <a:buFont typeface="+mj-lt"/>
              <a:buAutoNum type="arabicPeriod"/>
            </a:pPr>
            <a:r>
              <a:rPr lang="es-CO" sz="2000" dirty="0" smtClean="0"/>
              <a:t>Realice una consulta donde muestre los nombres de los animales donde el nombre de la mascota tenga una u y el nombre del propietario una o.</a:t>
            </a:r>
          </a:p>
          <a:p>
            <a:pPr marL="457200" indent="-457200">
              <a:buFont typeface="+mj-lt"/>
              <a:buAutoNum type="arabicPeriod"/>
            </a:pPr>
            <a:r>
              <a:rPr lang="es-CO" sz="2000" dirty="0" smtClean="0"/>
              <a:t>Realice una consulta donde se muestre los gatos y serpientes sin utilizar el operador lógico OR.</a:t>
            </a:r>
          </a:p>
          <a:p>
            <a:pPr marL="457200" indent="-457200">
              <a:buFont typeface="+mj-lt"/>
              <a:buAutoNum type="arabicPeriod"/>
            </a:pPr>
            <a:r>
              <a:rPr lang="es-CO" sz="2000" dirty="0" smtClean="0"/>
              <a:t>Realice una consulta donde organice los animales donde se organice por la fecha de nacimiento y el nombre.</a:t>
            </a:r>
          </a:p>
          <a:p>
            <a:pPr marL="457200" indent="-457200">
              <a:buFont typeface="+mj-lt"/>
              <a:buAutoNum type="arabicPeriod"/>
            </a:pPr>
            <a:r>
              <a:rPr lang="es-CO" sz="2000" dirty="0" smtClean="0"/>
              <a:t>Realice una consulta donde muestre las aves y organícelo por la fecha de nacimiento.</a:t>
            </a:r>
          </a:p>
          <a:p>
            <a:pPr marL="457200" indent="-457200">
              <a:buFont typeface="+mj-lt"/>
              <a:buAutoNum type="arabicPeriod"/>
            </a:pPr>
            <a:r>
              <a:rPr lang="es-CO" sz="2000" dirty="0" smtClean="0"/>
              <a:t>Realice una consulta de donde se muestre los animales muertos mostrando el nombre de la mascota el propietario concatenado y que la columna se llame fallecidos.</a:t>
            </a:r>
          </a:p>
          <a:p>
            <a:pPr marL="457200" indent="-457200">
              <a:buFont typeface="+mj-lt"/>
              <a:buAutoNum type="arabicPeriod"/>
            </a:pPr>
            <a:endParaRPr lang="es-CO" sz="2000" dirty="0" smtClean="0"/>
          </a:p>
          <a:p>
            <a:pPr marL="457200" indent="-457200">
              <a:buFont typeface="+mj-lt"/>
              <a:buAutoNum type="arabicPeriod"/>
            </a:pPr>
            <a:endParaRPr lang="es-CO" sz="2000" dirty="0" smtClean="0"/>
          </a:p>
          <a:p>
            <a:pPr marL="457200" indent="-457200">
              <a:buFont typeface="+mj-lt"/>
              <a:buAutoNum type="arabicPeriod"/>
            </a:pPr>
            <a:endParaRPr lang="es-CO" sz="2000" dirty="0" smtClean="0"/>
          </a:p>
          <a:p>
            <a:pPr marL="457200" indent="-457200">
              <a:buFont typeface="+mj-lt"/>
              <a:buAutoNum type="arabicPeriod"/>
            </a:pPr>
            <a:endParaRPr lang="es-CO" sz="2000" dirty="0" smtClean="0"/>
          </a:p>
          <a:p>
            <a:pPr marL="457200" indent="-457200">
              <a:buFont typeface="+mj-lt"/>
              <a:buAutoNum type="arabicPeriod"/>
            </a:pPr>
            <a:endParaRPr lang="es-CO" sz="2000" dirty="0" smtClean="0"/>
          </a:p>
          <a:p>
            <a:pPr marL="457200" indent="-457200">
              <a:buFont typeface="+mj-lt"/>
              <a:buAutoNum type="arabicPeriod"/>
            </a:pPr>
            <a:endParaRPr lang="en-US" sz="2000" dirty="0"/>
          </a:p>
        </p:txBody>
      </p:sp>
    </p:spTree>
    <p:extLst>
      <p:ext uri="{BB962C8B-B14F-4D97-AF65-F5344CB8AC3E}">
        <p14:creationId xmlns:p14="http://schemas.microsoft.com/office/powerpoint/2010/main" val="854930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Creación de Tablas II</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2000" b="1" dirty="0"/>
              <a:t>CREATE TABLE </a:t>
            </a:r>
            <a:r>
              <a:rPr lang="en-US" sz="2000" dirty="0"/>
              <a:t>&lt;</a:t>
            </a:r>
            <a:r>
              <a:rPr lang="en-US" sz="2000" dirty="0" err="1"/>
              <a:t>table_name</a:t>
            </a:r>
            <a:r>
              <a:rPr lang="en-US" sz="2000" dirty="0"/>
              <a:t>&gt; (</a:t>
            </a:r>
          </a:p>
          <a:p>
            <a:pPr marL="0" indent="0">
              <a:buNone/>
            </a:pPr>
            <a:r>
              <a:rPr lang="en-US" sz="2000" dirty="0"/>
              <a:t>&lt;column name&gt; &lt;column type&gt; [&lt;column options&gt;]</a:t>
            </a:r>
          </a:p>
          <a:p>
            <a:pPr marL="0" indent="0">
              <a:buNone/>
            </a:pPr>
            <a:r>
              <a:rPr lang="en-US" sz="2000" dirty="0"/>
              <a:t>[, &lt;column name&gt; &lt;column type&gt; [&lt;column options&gt;],…,]</a:t>
            </a:r>
          </a:p>
          <a:p>
            <a:pPr marL="0" indent="0">
              <a:buNone/>
            </a:pPr>
            <a:r>
              <a:rPr lang="en-US" sz="2000" dirty="0"/>
              <a:t>[, &lt;primary key definition&gt;]</a:t>
            </a:r>
          </a:p>
          <a:p>
            <a:pPr marL="0" indent="0">
              <a:buNone/>
            </a:pPr>
            <a:r>
              <a:rPr lang="en-US" sz="2000" dirty="0" smtClean="0"/>
              <a:t>) [&lt;table </a:t>
            </a:r>
            <a:r>
              <a:rPr lang="en-US" sz="2000" dirty="0"/>
              <a:t>options&gt;]</a:t>
            </a:r>
            <a:endParaRPr lang="en-US" sz="2000" dirty="0" smtClean="0"/>
          </a:p>
          <a:p>
            <a:pPr marL="0" indent="0">
              <a:buNone/>
            </a:pPr>
            <a:endParaRPr lang="en-US" sz="2000" dirty="0"/>
          </a:p>
          <a:p>
            <a:pPr marL="0" indent="0">
              <a:buNone/>
            </a:pPr>
            <a:r>
              <a:rPr lang="es-CO" sz="2000" b="1" dirty="0" smtClean="0"/>
              <a:t>Opciones de Columna</a:t>
            </a:r>
          </a:p>
          <a:p>
            <a:r>
              <a:rPr lang="es-CO" sz="2000" b="1" dirty="0" smtClean="0"/>
              <a:t>NULL</a:t>
            </a:r>
          </a:p>
          <a:p>
            <a:r>
              <a:rPr lang="es-CO" sz="2000" b="1" dirty="0" smtClean="0"/>
              <a:t>NOT NULL</a:t>
            </a:r>
          </a:p>
          <a:p>
            <a:r>
              <a:rPr lang="es-CO" sz="2000" b="1" dirty="0" smtClean="0"/>
              <a:t>DEFAULT &lt;valor por defecto&gt;</a:t>
            </a:r>
          </a:p>
          <a:p>
            <a:r>
              <a:rPr lang="es-CO" sz="2000" b="1" dirty="0"/>
              <a:t>AUTO_INCREMENT</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4891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Creación de Tablas II</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smtClean="0"/>
              <a:t>Opciones de Tabla</a:t>
            </a:r>
          </a:p>
          <a:p>
            <a:r>
              <a:rPr lang="es-CO" sz="2000" b="1" dirty="0" smtClean="0"/>
              <a:t>ENGINE</a:t>
            </a:r>
          </a:p>
          <a:p>
            <a:pPr lvl="1"/>
            <a:r>
              <a:rPr lang="es-CO" sz="1600" b="1" dirty="0" err="1" smtClean="0"/>
              <a:t>InnoDB</a:t>
            </a:r>
            <a:endParaRPr lang="es-CO" sz="1600" b="1" dirty="0" smtClean="0"/>
          </a:p>
          <a:p>
            <a:pPr lvl="1"/>
            <a:r>
              <a:rPr lang="es-CO" sz="1600" b="1" dirty="0" err="1"/>
              <a:t>MyISAM</a:t>
            </a:r>
            <a:endParaRPr lang="es-CO" sz="1600" b="1" dirty="0" smtClean="0"/>
          </a:p>
          <a:p>
            <a:r>
              <a:rPr lang="es-CO" sz="2000" b="1" dirty="0" smtClean="0"/>
              <a:t>COMMENT ‘</a:t>
            </a:r>
            <a:r>
              <a:rPr lang="es-CO" sz="2000" b="1" dirty="0"/>
              <a:t>C</a:t>
            </a:r>
            <a:r>
              <a:rPr lang="es-CO" sz="2000" b="1" dirty="0" smtClean="0"/>
              <a:t>OMENTARIO’</a:t>
            </a:r>
          </a:p>
          <a:p>
            <a:r>
              <a:rPr lang="es-CO" sz="2000" b="1" dirty="0"/>
              <a:t>DEFAULT CHARACTER </a:t>
            </a:r>
            <a:r>
              <a:rPr lang="es-CO" sz="2000" b="1" dirty="0" smtClean="0"/>
              <a:t>SET</a:t>
            </a:r>
          </a:p>
          <a:p>
            <a:pPr lvl="1"/>
            <a:r>
              <a:rPr lang="es-CO" sz="1600" dirty="0"/>
              <a:t>SHOW CHARACTER SET</a:t>
            </a:r>
            <a:r>
              <a:rPr lang="es-CO" sz="1600" dirty="0" smtClean="0"/>
              <a:t>;</a:t>
            </a:r>
          </a:p>
          <a:p>
            <a:pPr marL="457200" lvl="1" indent="0">
              <a:buNone/>
            </a:pP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499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Creación de Tablas II</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smtClean="0"/>
              <a:t>Índices</a:t>
            </a:r>
          </a:p>
          <a:p>
            <a:r>
              <a:rPr lang="es-CO" sz="2000" b="1" dirty="0"/>
              <a:t>PRIMARY </a:t>
            </a:r>
            <a:r>
              <a:rPr lang="es-CO" sz="2000" b="1" dirty="0" smtClean="0"/>
              <a:t>KEY</a:t>
            </a:r>
          </a:p>
          <a:p>
            <a:r>
              <a:rPr lang="es-CO" sz="2000" b="1" dirty="0" smtClean="0"/>
              <a:t>UNIQUE</a:t>
            </a:r>
          </a:p>
          <a:p>
            <a:endParaRPr lang="es-CO" sz="2000" b="1" dirty="0"/>
          </a:p>
          <a:p>
            <a:pPr marL="0" indent="0">
              <a:buNone/>
            </a:pPr>
            <a:r>
              <a:rPr lang="es-CO" sz="2000" b="1" dirty="0" smtClean="0"/>
              <a:t>Mostrar los índices de una tabla:</a:t>
            </a:r>
          </a:p>
          <a:p>
            <a:r>
              <a:rPr lang="es-CO" sz="2000" b="1" dirty="0"/>
              <a:t>SHOW INDEX FROM &lt;</a:t>
            </a:r>
            <a:r>
              <a:rPr lang="es-CO" sz="2000" b="1" dirty="0" err="1"/>
              <a:t>table</a:t>
            </a:r>
            <a:r>
              <a:rPr lang="es-CO" sz="2000" b="1" dirty="0"/>
              <a:t>&gt;</a:t>
            </a:r>
            <a:endParaRPr lang="es-CO" sz="2000" b="1" dirty="0" smtClean="0"/>
          </a:p>
          <a:p>
            <a:pPr marL="0" indent="0">
              <a:buNone/>
            </a:pPr>
            <a:endParaRPr lang="es-CO" sz="1600" dirty="0" smtClean="0"/>
          </a:p>
          <a:p>
            <a:pPr marL="457200" lvl="1" indent="0">
              <a:buNone/>
            </a:pP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929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Creación de Tablas II</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smtClean="0"/>
              <a:t>Restricciones de Tabla</a:t>
            </a:r>
          </a:p>
          <a:p>
            <a:r>
              <a:rPr lang="es-CO" sz="2000" b="1" dirty="0"/>
              <a:t>PRIMARY </a:t>
            </a:r>
            <a:r>
              <a:rPr lang="es-CO" sz="2000" b="1" dirty="0" smtClean="0"/>
              <a:t>KEY</a:t>
            </a:r>
          </a:p>
          <a:p>
            <a:r>
              <a:rPr lang="es-CO" sz="2000" b="1" dirty="0" smtClean="0"/>
              <a:t>UNIQUE</a:t>
            </a:r>
          </a:p>
          <a:p>
            <a:r>
              <a:rPr lang="es-CO" sz="2000" b="1" dirty="0"/>
              <a:t>FOREIGN </a:t>
            </a:r>
            <a:r>
              <a:rPr lang="es-CO" sz="2000" b="1" dirty="0" smtClean="0"/>
              <a:t>KEY</a:t>
            </a:r>
          </a:p>
          <a:p>
            <a:pPr lvl="1"/>
            <a:r>
              <a:rPr lang="en-US" sz="1600" dirty="0"/>
              <a:t>FOREIGN KEY (</a:t>
            </a:r>
            <a:r>
              <a:rPr lang="en-US" sz="1600" dirty="0" err="1"/>
              <a:t>P_Id</a:t>
            </a:r>
            <a:r>
              <a:rPr lang="en-US" sz="1600" dirty="0"/>
              <a:t>) REFERENCES Persons(</a:t>
            </a:r>
            <a:r>
              <a:rPr lang="en-US" sz="1600" dirty="0" err="1"/>
              <a:t>P_Id</a:t>
            </a:r>
            <a:r>
              <a:rPr lang="en-US" sz="1600" dirty="0"/>
              <a:t>)</a:t>
            </a:r>
            <a:endParaRPr lang="es-CO" sz="1600" b="1" dirty="0" smtClean="0"/>
          </a:p>
          <a:p>
            <a:endParaRPr lang="es-CO" sz="2000" b="1" dirty="0"/>
          </a:p>
          <a:p>
            <a:pPr marL="0" indent="0">
              <a:buNone/>
            </a:pPr>
            <a:r>
              <a:rPr lang="es-CO" sz="2000" b="1" dirty="0" smtClean="0"/>
              <a:t>Mostrar los índices de una tabla:</a:t>
            </a:r>
          </a:p>
          <a:p>
            <a:r>
              <a:rPr lang="es-CO" sz="2000" b="1" dirty="0"/>
              <a:t>SHOW INDEX FROM &lt;</a:t>
            </a:r>
            <a:r>
              <a:rPr lang="es-CO" sz="2000" b="1" dirty="0" err="1"/>
              <a:t>table</a:t>
            </a:r>
            <a:r>
              <a:rPr lang="es-CO" sz="2000" b="1" dirty="0"/>
              <a:t>&gt;</a:t>
            </a:r>
            <a:endParaRPr lang="es-CO" sz="2000" b="1" dirty="0" smtClean="0"/>
          </a:p>
          <a:p>
            <a:pPr marL="0" indent="0">
              <a:buNone/>
            </a:pPr>
            <a:endParaRPr lang="es-CO" sz="1600" dirty="0" smtClean="0"/>
          </a:p>
          <a:p>
            <a:pPr marL="457200" lvl="1" indent="0">
              <a:buNone/>
            </a:pP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309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La Sentencia SELECT II</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2000" b="1" dirty="0"/>
              <a:t>SELECT [&lt;clause options&gt;] &lt;column list&gt;</a:t>
            </a:r>
          </a:p>
          <a:p>
            <a:pPr marL="0" indent="0">
              <a:buNone/>
            </a:pPr>
            <a:r>
              <a:rPr lang="en-US" sz="2000" b="1" dirty="0"/>
              <a:t>[FROM &lt;</a:t>
            </a:r>
            <a:r>
              <a:rPr lang="en-US" sz="2000" b="1" dirty="0" err="1"/>
              <a:t>table_name</a:t>
            </a:r>
            <a:r>
              <a:rPr lang="en-US" sz="2000" b="1" dirty="0"/>
              <a:t>&gt;] [&lt;</a:t>
            </a:r>
            <a:r>
              <a:rPr lang="en-US" sz="2000" b="1" dirty="0" err="1"/>
              <a:t>other_clauses</a:t>
            </a:r>
            <a:r>
              <a:rPr lang="en-US" sz="2000" b="1" dirty="0" smtClean="0"/>
              <a:t>&gt;]</a:t>
            </a:r>
          </a:p>
          <a:p>
            <a:pPr marL="0" indent="0">
              <a:buNone/>
            </a:pPr>
            <a:endParaRPr lang="en-US" sz="2000" b="1" dirty="0"/>
          </a:p>
          <a:p>
            <a:pPr marL="0" indent="0">
              <a:buNone/>
            </a:pPr>
            <a:r>
              <a:rPr lang="es-CO" sz="1900" b="1" dirty="0"/>
              <a:t>Cláusulas utilizadas para producir resultados </a:t>
            </a:r>
            <a:r>
              <a:rPr lang="es-CO" sz="1900" b="1" dirty="0" smtClean="0"/>
              <a:t>específicos</a:t>
            </a:r>
          </a:p>
          <a:p>
            <a:r>
              <a:rPr lang="es-CO" sz="2000" b="1" dirty="0" smtClean="0"/>
              <a:t>DISTINCT</a:t>
            </a:r>
          </a:p>
          <a:p>
            <a:r>
              <a:rPr lang="es-CO" sz="2000" b="1" dirty="0"/>
              <a:t>FROM</a:t>
            </a:r>
          </a:p>
          <a:p>
            <a:r>
              <a:rPr lang="es-CO" sz="2000" b="1" dirty="0" smtClean="0"/>
              <a:t>WHERE</a:t>
            </a:r>
            <a:endParaRPr lang="es-CO" sz="2000" b="1" dirty="0"/>
          </a:p>
          <a:p>
            <a:r>
              <a:rPr lang="es-CO" sz="2000" b="1" dirty="0" smtClean="0"/>
              <a:t>ORDER </a:t>
            </a:r>
            <a:r>
              <a:rPr lang="es-CO" sz="2000" b="1" dirty="0"/>
              <a:t>BY</a:t>
            </a:r>
          </a:p>
          <a:p>
            <a:r>
              <a:rPr lang="es-CO" sz="2000" b="1" dirty="0" smtClean="0"/>
              <a:t>LIMIT</a:t>
            </a:r>
            <a:endParaRPr lang="es-CO" sz="1900" b="1" dirty="0" smtClean="0"/>
          </a:p>
          <a:p>
            <a:pPr marL="457200" lvl="1" indent="0">
              <a:buNone/>
            </a:pP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3131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DROP DATABASE</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2000" b="1" dirty="0"/>
              <a:t>DROP DATABASE IF EXISTS </a:t>
            </a:r>
            <a:r>
              <a:rPr lang="en-US" sz="2000" b="1" dirty="0" err="1"/>
              <a:t>mydb</a:t>
            </a: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0480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Crear una Tabla de otra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62188"/>
            <a:ext cx="80772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324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dirty="0" smtClean="0"/>
              <a:t>Al </a:t>
            </a:r>
            <a:r>
              <a:rPr lang="es-CO" sz="2000" dirty="0"/>
              <a:t>contrario de proyectos como Apache, donde el software es desarrollado por una comunidad pública y los derechos de autor del código están en poder del autor individual, </a:t>
            </a:r>
            <a:r>
              <a:rPr lang="es-CO" sz="2000" dirty="0" err="1"/>
              <a:t>MySQL</a:t>
            </a:r>
            <a:r>
              <a:rPr lang="es-CO" sz="2000" dirty="0"/>
              <a:t> es patrocinado por una empresa privada, que posee el copyright de la mayor parte del código. Esto es lo que posibilita el esquema de licenciamiento anteriormente mencionado. Además de la venta de licencias privativas, la compañía ofrece soporte y servicios. Para sus operaciones contratan trabajadores alrededor del mundo que colaboran vía Internet. </a:t>
            </a:r>
            <a:r>
              <a:rPr lang="es-CO" sz="2000" dirty="0" err="1"/>
              <a:t>MySQL</a:t>
            </a:r>
            <a:r>
              <a:rPr lang="es-CO" sz="2000" dirty="0"/>
              <a:t> AB fue fundado por David </a:t>
            </a:r>
            <a:r>
              <a:rPr lang="es-CO" sz="2000" dirty="0" err="1"/>
              <a:t>Axmark</a:t>
            </a:r>
            <a:r>
              <a:rPr lang="es-CO" sz="2000" dirty="0"/>
              <a:t>, Allan </a:t>
            </a:r>
            <a:r>
              <a:rPr lang="es-CO" sz="2000" dirty="0" err="1"/>
              <a:t>Larsson</a:t>
            </a:r>
            <a:r>
              <a:rPr lang="es-CO" sz="2000" dirty="0"/>
              <a:t> y Michael </a:t>
            </a:r>
            <a:r>
              <a:rPr lang="es-CO" sz="2000" dirty="0" err="1"/>
              <a:t>Widenius</a:t>
            </a:r>
            <a:r>
              <a:rPr lang="es-CO" sz="2000" dirty="0" smtClean="0"/>
              <a:t>.</a:t>
            </a:r>
          </a:p>
          <a:p>
            <a:pPr marL="0" indent="0" algn="just">
              <a:buNone/>
            </a:pPr>
            <a:endParaRPr lang="es-CO" sz="2000" b="1" dirty="0"/>
          </a:p>
          <a:p>
            <a:pPr marL="0" indent="0" algn="just">
              <a:buNone/>
            </a:pPr>
            <a:r>
              <a:rPr lang="es-CO" sz="2000" b="1" dirty="0" smtClean="0"/>
              <a:t>Tomado de: Wikipedia.</a:t>
            </a:r>
            <a:endParaRPr lang="es-CO" sz="19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563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Crear una Tabla Temporal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r>
              <a:rPr lang="es-CO" sz="1900" b="1" dirty="0" smtClean="0"/>
              <a:t>La tabla existe hasta que el cliente se desconecta.</a:t>
            </a:r>
          </a:p>
          <a:p>
            <a:r>
              <a:rPr lang="es-CO" sz="1900" b="1" dirty="0" smtClean="0"/>
              <a:t>Gran forma de resumir datos.</a:t>
            </a:r>
          </a:p>
          <a:p>
            <a:r>
              <a:rPr lang="es-CO" sz="1900" b="1" dirty="0" smtClean="0"/>
              <a:t>La tabla solo es visible para el cliente que la creo.</a:t>
            </a:r>
          </a:p>
          <a:p>
            <a:r>
              <a:rPr lang="es-CO" sz="1900" b="1" dirty="0" smtClean="0"/>
              <a:t>No genere conflicto con otros hosts utilizando la misma información.</a:t>
            </a:r>
          </a:p>
          <a:p>
            <a:r>
              <a:rPr lang="es-CO" sz="1900" b="1" dirty="0" smtClean="0"/>
              <a:t>Se puede modificar la tabla hasta que se caiga la conexión.</a:t>
            </a:r>
          </a:p>
          <a:p>
            <a:pPr marL="0" indent="0">
              <a:buNone/>
            </a:pPr>
            <a:endParaRPr lang="es-CO" sz="19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3429000"/>
            <a:ext cx="80486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3897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fontScale="90000"/>
          </a:bodyPr>
          <a:lstStyle/>
          <a:p>
            <a:r>
              <a:rPr lang="es-CO" dirty="0" smtClean="0"/>
              <a:t>Crear una Tabla a partir de la Estructura de Otra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1900" b="1" dirty="0"/>
              <a:t>CREATE TABLE </a:t>
            </a:r>
            <a:r>
              <a:rPr lang="en-US" sz="1900" b="1" i="1" dirty="0" err="1"/>
              <a:t>new_table</a:t>
            </a:r>
            <a:r>
              <a:rPr lang="en-US" sz="1900" b="1" i="1" dirty="0"/>
              <a:t> </a:t>
            </a:r>
            <a:r>
              <a:rPr lang="en-US" sz="1900" b="1" dirty="0"/>
              <a:t>LIKE </a:t>
            </a:r>
            <a:r>
              <a:rPr lang="en-US" sz="1900" b="1" i="1" dirty="0" err="1"/>
              <a:t>old_table</a:t>
            </a:r>
            <a:endParaRPr lang="en-US" sz="1900" b="1" i="1" dirty="0"/>
          </a:p>
          <a:p>
            <a:pPr marL="0" indent="0">
              <a:buNone/>
            </a:pP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807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DROP TABLE</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2000" b="1" dirty="0"/>
              <a:t>DROP TABLE table1</a:t>
            </a:r>
          </a:p>
          <a:p>
            <a:pPr marL="0" indent="0">
              <a:buNone/>
            </a:pPr>
            <a:r>
              <a:rPr lang="en-US" sz="2000" b="1" dirty="0"/>
              <a:t>DROP TABLE IF EXISTS table1</a:t>
            </a:r>
          </a:p>
          <a:p>
            <a:pPr marL="0" indent="0">
              <a:buNone/>
            </a:pPr>
            <a:r>
              <a:rPr lang="en-US" sz="2000" b="1" dirty="0"/>
              <a:t>DROP TEMPORARY TABLE </a:t>
            </a:r>
            <a:r>
              <a:rPr lang="en-US" sz="2000" b="1" dirty="0" err="1"/>
              <a:t>EU_Countries_TEMP</a:t>
            </a:r>
            <a:endParaRPr lang="es-CO" sz="16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1232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ALTER TABLE II</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2000" b="1" dirty="0"/>
              <a:t>ALTER TABLE </a:t>
            </a:r>
            <a:r>
              <a:rPr lang="en-US" sz="2000" b="1" dirty="0" err="1"/>
              <a:t>EU_Countries</a:t>
            </a:r>
            <a:r>
              <a:rPr lang="en-US" sz="2000" b="1" dirty="0"/>
              <a:t> ADD COLUMN Id INT NOT </a:t>
            </a:r>
            <a:r>
              <a:rPr lang="en-US" sz="2000" b="1" dirty="0" smtClean="0"/>
              <a:t>NULL</a:t>
            </a:r>
          </a:p>
          <a:p>
            <a:pPr marL="0" indent="0">
              <a:buNone/>
            </a:pPr>
            <a:endParaRPr lang="en-US" sz="2000" b="1" dirty="0"/>
          </a:p>
          <a:p>
            <a:pPr marL="0" indent="0">
              <a:buNone/>
            </a:pPr>
            <a:r>
              <a:rPr lang="es-CO" sz="2000" b="1" dirty="0"/>
              <a:t>ALTER TABLE </a:t>
            </a:r>
            <a:r>
              <a:rPr lang="es-CO" sz="2000" b="1" dirty="0" err="1"/>
              <a:t>EU_Countries</a:t>
            </a:r>
            <a:r>
              <a:rPr lang="es-CO" sz="2000" b="1" dirty="0"/>
              <a:t> DROP COLUMN </a:t>
            </a:r>
            <a:r>
              <a:rPr lang="es-CO" sz="2000" b="1" dirty="0" smtClean="0"/>
              <a:t>Id</a:t>
            </a:r>
          </a:p>
          <a:p>
            <a:pPr marL="0" indent="0">
              <a:buNone/>
            </a:pPr>
            <a:endParaRPr lang="es-CO" sz="2000" b="1" dirty="0"/>
          </a:p>
          <a:p>
            <a:pPr marL="0" indent="0">
              <a:buNone/>
            </a:pPr>
            <a:r>
              <a:rPr lang="en-US" sz="2000" b="1" dirty="0"/>
              <a:t>ALTER TABLE </a:t>
            </a:r>
            <a:r>
              <a:rPr lang="en-US" sz="2000" b="1" dirty="0" err="1"/>
              <a:t>EU_Countries</a:t>
            </a:r>
            <a:r>
              <a:rPr lang="en-US" sz="2000" b="1" dirty="0"/>
              <a:t> MODIFY COLUMN </a:t>
            </a:r>
            <a:r>
              <a:rPr lang="en-US" sz="2000" b="1" dirty="0" err="1" smtClean="0"/>
              <a:t>NewPopulation</a:t>
            </a:r>
            <a:r>
              <a:rPr lang="en-US" sz="2000" b="1" dirty="0" smtClean="0"/>
              <a:t> INT </a:t>
            </a:r>
            <a:r>
              <a:rPr lang="en-US" sz="2000" b="1" dirty="0"/>
              <a:t>UNSIGNED NOT </a:t>
            </a:r>
            <a:r>
              <a:rPr lang="en-US" sz="2000" b="1" dirty="0" smtClean="0"/>
              <a:t>NULL</a:t>
            </a:r>
          </a:p>
          <a:p>
            <a:pPr marL="0" indent="0">
              <a:buNone/>
            </a:pPr>
            <a:endParaRPr lang="en-US" sz="2000" b="1" dirty="0"/>
          </a:p>
          <a:p>
            <a:pPr marL="0" indent="0">
              <a:buNone/>
            </a:pPr>
            <a:r>
              <a:rPr lang="en-US" sz="2000" b="1" dirty="0"/>
              <a:t>ALTER TABLE </a:t>
            </a:r>
            <a:r>
              <a:rPr lang="en-US" sz="2000" b="1" dirty="0" err="1"/>
              <a:t>table_name</a:t>
            </a:r>
            <a:r>
              <a:rPr lang="en-US" sz="2000" b="1" dirty="0"/>
              <a:t> ADD PRIMARY KEY (</a:t>
            </a:r>
            <a:r>
              <a:rPr lang="en-US" sz="2000" b="1" dirty="0" err="1"/>
              <a:t>index_columns</a:t>
            </a:r>
            <a:r>
              <a:rPr lang="en-US" sz="2000" b="1" dirty="0" smtClean="0"/>
              <a:t>)</a:t>
            </a:r>
          </a:p>
          <a:p>
            <a:pPr marL="0" indent="0">
              <a:buNone/>
            </a:pPr>
            <a:endParaRPr lang="en-US" sz="2000" b="1" dirty="0"/>
          </a:p>
          <a:p>
            <a:pPr marL="0" indent="0">
              <a:buNone/>
            </a:pPr>
            <a:r>
              <a:rPr lang="en-US" sz="2000" b="1" dirty="0"/>
              <a:t>ALTER TABLE </a:t>
            </a:r>
            <a:r>
              <a:rPr lang="en-US" sz="2000" b="1" dirty="0" err="1"/>
              <a:t>table_name</a:t>
            </a:r>
            <a:r>
              <a:rPr lang="en-US" sz="2000" b="1" dirty="0"/>
              <a:t> ADD UNIQUE </a:t>
            </a:r>
            <a:r>
              <a:rPr lang="en-US" sz="2000" b="1" dirty="0" err="1"/>
              <a:t>index_name</a:t>
            </a:r>
            <a:r>
              <a:rPr lang="en-US" sz="2000" b="1" dirty="0"/>
              <a:t> (</a:t>
            </a:r>
            <a:r>
              <a:rPr lang="en-US" sz="2000" b="1" dirty="0" err="1"/>
              <a:t>index_columns</a:t>
            </a:r>
            <a:r>
              <a:rPr lang="en-US" sz="2000" b="1" dirty="0" smtClean="0"/>
              <a:t>)</a:t>
            </a:r>
          </a:p>
          <a:p>
            <a:pPr marL="0" indent="0">
              <a:buNone/>
            </a:pPr>
            <a:endParaRPr lang="en-US" sz="2000" b="1" dirty="0"/>
          </a:p>
          <a:p>
            <a:pPr marL="0" indent="0">
              <a:buNone/>
            </a:pPr>
            <a:r>
              <a:rPr lang="en-US" sz="2000" b="1" dirty="0"/>
              <a:t>ALTER TABLE </a:t>
            </a:r>
            <a:r>
              <a:rPr lang="en-US" sz="2000" b="1" dirty="0" err="1"/>
              <a:t>table_name</a:t>
            </a:r>
            <a:r>
              <a:rPr lang="en-US" sz="2000" b="1" dirty="0"/>
              <a:t> ADD INDEX </a:t>
            </a:r>
            <a:r>
              <a:rPr lang="en-US" sz="2000" b="1" dirty="0" err="1"/>
              <a:t>index_name</a:t>
            </a:r>
            <a:r>
              <a:rPr lang="en-US" sz="2000" b="1" dirty="0"/>
              <a:t> (</a:t>
            </a:r>
            <a:r>
              <a:rPr lang="en-US" sz="2000" b="1" dirty="0" err="1"/>
              <a:t>index_columns</a:t>
            </a:r>
            <a:r>
              <a:rPr lang="en-US" sz="2000" b="1" dirty="0"/>
              <a:t>)</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65412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ALTER TABLE II</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2000" b="1" dirty="0"/>
              <a:t>ALTER TABLE City DROP INDEX </a:t>
            </a:r>
            <a:r>
              <a:rPr lang="en-US" sz="2000" b="1" dirty="0" smtClean="0"/>
              <a:t>Pop</a:t>
            </a:r>
          </a:p>
          <a:p>
            <a:pPr marL="0" indent="0">
              <a:buNone/>
            </a:pP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609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Mirar una Tabla</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n-US" sz="2000" b="1" dirty="0"/>
              <a:t>SHOW CREATE TABLE City\G</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106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Funciones </a:t>
            </a:r>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a:t>SELECT CHAR_LENGTH('</a:t>
            </a:r>
            <a:r>
              <a:rPr lang="es-CO" sz="2000" b="1" dirty="0" err="1"/>
              <a:t>MySQL</a:t>
            </a:r>
            <a:r>
              <a:rPr lang="es-CO" sz="2000" b="1" dirty="0" smtClean="0"/>
              <a:t>');</a:t>
            </a:r>
          </a:p>
          <a:p>
            <a:pPr marL="0" indent="0">
              <a:buNone/>
            </a:pPr>
            <a:endParaRPr lang="es-CO" sz="2000" b="1" dirty="0"/>
          </a:p>
          <a:p>
            <a:pPr marL="0" indent="0">
              <a:buNone/>
            </a:pPr>
            <a:r>
              <a:rPr lang="es-CO" sz="2000" b="1" dirty="0"/>
              <a:t>SELECT INSTR('</a:t>
            </a:r>
            <a:r>
              <a:rPr lang="es-CO" sz="2000" b="1" dirty="0" err="1"/>
              <a:t>MySQL</a:t>
            </a:r>
            <a:r>
              <a:rPr lang="es-CO" sz="2000" b="1" dirty="0"/>
              <a:t>', 'SQL</a:t>
            </a:r>
            <a:r>
              <a:rPr lang="es-CO" sz="2000" b="1" dirty="0" smtClean="0"/>
              <a:t>');</a:t>
            </a:r>
          </a:p>
          <a:p>
            <a:pPr marL="0" indent="0">
              <a:buNone/>
            </a:pPr>
            <a:endParaRPr lang="es-CO" sz="2000" b="1" dirty="0"/>
          </a:p>
          <a:p>
            <a:pPr marL="0" indent="0">
              <a:buNone/>
            </a:pPr>
            <a:r>
              <a:rPr lang="es-CO" sz="2000" b="1" dirty="0" err="1"/>
              <a:t>mysql</a:t>
            </a:r>
            <a:r>
              <a:rPr lang="es-CO" sz="2000" b="1" dirty="0"/>
              <a:t>&gt; SELECT STRCMP('</a:t>
            </a:r>
            <a:r>
              <a:rPr lang="es-CO" sz="2000" b="1" dirty="0" err="1"/>
              <a:t>abc</a:t>
            </a:r>
            <a:r>
              <a:rPr lang="es-CO" sz="2000" b="1" dirty="0"/>
              <a:t>','</a:t>
            </a:r>
            <a:r>
              <a:rPr lang="es-CO" sz="2000" b="1" dirty="0" err="1"/>
              <a:t>def</a:t>
            </a:r>
            <a:r>
              <a:rPr lang="es-CO" sz="2000" b="1" dirty="0"/>
              <a:t>'),</a:t>
            </a:r>
          </a:p>
          <a:p>
            <a:pPr marL="0" indent="0">
              <a:buNone/>
            </a:pPr>
            <a:r>
              <a:rPr lang="es-CO" sz="2000" b="1" dirty="0"/>
              <a:t>-&gt; STRCMP('</a:t>
            </a:r>
            <a:r>
              <a:rPr lang="es-CO" sz="2000" b="1" dirty="0" err="1"/>
              <a:t>def</a:t>
            </a:r>
            <a:r>
              <a:rPr lang="es-CO" sz="2000" b="1" dirty="0"/>
              <a:t>','</a:t>
            </a:r>
            <a:r>
              <a:rPr lang="es-CO" sz="2000" b="1" dirty="0" err="1"/>
              <a:t>def</a:t>
            </a:r>
            <a:r>
              <a:rPr lang="es-CO" sz="2000" b="1" dirty="0"/>
              <a:t>'),</a:t>
            </a:r>
          </a:p>
          <a:p>
            <a:pPr marL="0" indent="0">
              <a:buNone/>
            </a:pPr>
            <a:r>
              <a:rPr lang="es-CO" sz="2000" b="1" dirty="0"/>
              <a:t>-&gt; STRCMP('</a:t>
            </a:r>
            <a:r>
              <a:rPr lang="es-CO" sz="2000" b="1" dirty="0" err="1"/>
              <a:t>def</a:t>
            </a:r>
            <a:r>
              <a:rPr lang="es-CO" sz="2000" b="1" dirty="0"/>
              <a:t>','</a:t>
            </a:r>
            <a:r>
              <a:rPr lang="es-CO" sz="2000" b="1" dirty="0" err="1"/>
              <a:t>abc</a:t>
            </a:r>
            <a:r>
              <a:rPr lang="es-CO" sz="2000" b="1" dirty="0" smtClean="0"/>
              <a:t>');</a:t>
            </a:r>
          </a:p>
          <a:p>
            <a:pPr marL="0" indent="0">
              <a:buNone/>
            </a:pPr>
            <a:endParaRPr lang="es-CO" sz="2000" b="1" dirty="0"/>
          </a:p>
          <a:p>
            <a:pPr marL="0" indent="0">
              <a:buNone/>
            </a:pPr>
            <a:r>
              <a:rPr lang="es-CO" sz="2000" b="1" dirty="0"/>
              <a:t>SELECT CONCAT('A', '-', 'Z</a:t>
            </a:r>
            <a:r>
              <a:rPr lang="es-CO" sz="2000" b="1" dirty="0" smtClean="0"/>
              <a:t>');</a:t>
            </a:r>
          </a:p>
          <a:p>
            <a:pPr marL="0" indent="0">
              <a:buNone/>
            </a:pPr>
            <a:endParaRPr lang="es-CO" sz="2000" b="1" dirty="0"/>
          </a:p>
          <a:p>
            <a:pPr marL="0" indent="0">
              <a:buNone/>
            </a:pPr>
            <a:r>
              <a:rPr lang="es-CO" sz="2000" b="1" dirty="0"/>
              <a:t>SELECT RIGHT('</a:t>
            </a:r>
            <a:r>
              <a:rPr lang="es-CO" sz="2000" b="1" dirty="0" err="1"/>
              <a:t>MySQL</a:t>
            </a:r>
            <a:r>
              <a:rPr lang="es-CO" sz="2000" b="1" dirty="0"/>
              <a:t>', 3</a:t>
            </a:r>
            <a:r>
              <a:rPr lang="es-CO" sz="2000" b="1" dirty="0" smtClean="0"/>
              <a:t>);</a:t>
            </a:r>
          </a:p>
          <a:p>
            <a:pPr marL="0" indent="0">
              <a:buNone/>
            </a:pPr>
            <a:endParaRPr lang="es-CO" sz="2000" b="1" dirty="0"/>
          </a:p>
          <a:p>
            <a:pPr marL="0" indent="0">
              <a:buNone/>
            </a:pPr>
            <a:r>
              <a:rPr lang="es-CO" sz="2000" b="1" dirty="0"/>
              <a:t>SELECT REVERSE('</a:t>
            </a:r>
            <a:r>
              <a:rPr lang="es-CO" sz="2000" b="1" dirty="0" err="1"/>
              <a:t>MySQL</a:t>
            </a:r>
            <a:r>
              <a:rPr lang="es-CO" sz="2000" b="1" dirty="0"/>
              <a:t>');</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3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Funciones </a:t>
            </a:r>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a:t>SELECT LEFT('</a:t>
            </a:r>
            <a:r>
              <a:rPr lang="es-CO" sz="2000" b="1" dirty="0" err="1"/>
              <a:t>MySQL</a:t>
            </a:r>
            <a:r>
              <a:rPr lang="es-CO" sz="2000" b="1" dirty="0"/>
              <a:t>', 3</a:t>
            </a:r>
            <a:r>
              <a:rPr lang="es-CO" sz="2000" b="1" dirty="0" smtClean="0"/>
              <a:t>);</a:t>
            </a:r>
          </a:p>
          <a:p>
            <a:pPr marL="0" indent="0">
              <a:buNone/>
            </a:pPr>
            <a:endParaRPr lang="es-CO" sz="2000" b="1" dirty="0"/>
          </a:p>
          <a:p>
            <a:pPr marL="0" indent="0">
              <a:buNone/>
            </a:pPr>
            <a:r>
              <a:rPr lang="es-CO" sz="2000" b="1" dirty="0"/>
              <a:t>SELECT LOWER('</a:t>
            </a:r>
            <a:r>
              <a:rPr lang="es-CO" sz="2000" b="1" dirty="0" err="1"/>
              <a:t>MySQL</a:t>
            </a:r>
            <a:r>
              <a:rPr lang="es-CO" sz="2000" b="1" dirty="0" smtClean="0"/>
              <a:t>');</a:t>
            </a:r>
          </a:p>
          <a:p>
            <a:pPr marL="0" indent="0">
              <a:buNone/>
            </a:pPr>
            <a:endParaRPr lang="es-CO" sz="2000" b="1" dirty="0"/>
          </a:p>
          <a:p>
            <a:pPr marL="0" indent="0">
              <a:buNone/>
            </a:pPr>
            <a:r>
              <a:rPr lang="es-CO" sz="2000" b="1" dirty="0"/>
              <a:t>SELECT LPAD('</a:t>
            </a:r>
            <a:r>
              <a:rPr lang="es-CO" sz="2000" b="1" dirty="0" err="1"/>
              <a:t>MySQL</a:t>
            </a:r>
            <a:r>
              <a:rPr lang="es-CO" sz="2000" b="1" dirty="0"/>
              <a:t>', 15, </a:t>
            </a:r>
            <a:r>
              <a:rPr lang="es-CO" sz="2000" b="1" dirty="0" smtClean="0"/>
              <a:t>'.');</a:t>
            </a:r>
          </a:p>
          <a:p>
            <a:pPr marL="0" indent="0">
              <a:buNone/>
            </a:pPr>
            <a:endParaRPr lang="es-CO" sz="2000" b="1" dirty="0"/>
          </a:p>
          <a:p>
            <a:pPr marL="0" indent="0">
              <a:buNone/>
            </a:pPr>
            <a:r>
              <a:rPr lang="es-CO" sz="2000" b="1" dirty="0"/>
              <a:t>SELECT UPPER('</a:t>
            </a:r>
            <a:r>
              <a:rPr lang="es-CO" sz="2000" b="1" dirty="0" err="1"/>
              <a:t>MySQL</a:t>
            </a:r>
            <a:r>
              <a:rPr lang="es-CO" sz="2000" b="1" dirty="0" smtClean="0"/>
              <a:t>');</a:t>
            </a:r>
          </a:p>
          <a:p>
            <a:pPr marL="0" indent="0">
              <a:buNone/>
            </a:pPr>
            <a:endParaRPr lang="es-CO" sz="2000" b="1" dirty="0"/>
          </a:p>
          <a:p>
            <a:pPr marL="0" indent="0">
              <a:buNone/>
            </a:pPr>
            <a:r>
              <a:rPr lang="es-CO" sz="2000" b="1" dirty="0"/>
              <a:t>SELECT RPAD('</a:t>
            </a:r>
            <a:r>
              <a:rPr lang="es-CO" sz="2000" b="1" dirty="0" err="1"/>
              <a:t>MySQL</a:t>
            </a:r>
            <a:r>
              <a:rPr lang="es-CO" sz="2000" b="1" dirty="0"/>
              <a:t>', 14</a:t>
            </a:r>
            <a:r>
              <a:rPr lang="es-CO" sz="2000" b="1" dirty="0" smtClean="0"/>
              <a:t>,'_.');</a:t>
            </a:r>
          </a:p>
          <a:p>
            <a:pPr marL="0" indent="0">
              <a:buNone/>
            </a:pPr>
            <a:endParaRPr lang="es-CO" sz="2000" b="1" dirty="0"/>
          </a:p>
          <a:p>
            <a:pPr marL="0" indent="0">
              <a:buNone/>
            </a:pPr>
            <a:r>
              <a:rPr lang="en-US" sz="2000" b="1" dirty="0"/>
              <a:t>SELECT TRIM(' MySQL ') AS </a:t>
            </a:r>
            <a:r>
              <a:rPr lang="en-US" sz="2000" b="1" dirty="0" err="1"/>
              <a:t>str</a:t>
            </a:r>
            <a:r>
              <a:rPr lang="en-US" sz="2000" b="1" dirty="0" smtClean="0"/>
              <a:t>;</a:t>
            </a:r>
          </a:p>
          <a:p>
            <a:pPr marL="0" indent="0">
              <a:buNone/>
            </a:pPr>
            <a:endParaRPr lang="en-US" sz="2000" b="1" dirty="0"/>
          </a:p>
          <a:p>
            <a:pPr marL="0" indent="0">
              <a:buNone/>
            </a:pPr>
            <a:r>
              <a:rPr lang="es-CO" sz="2000" b="1" dirty="0"/>
              <a:t>SELECT SUBSTRING('</a:t>
            </a:r>
            <a:r>
              <a:rPr lang="es-CO" sz="2000" b="1" dirty="0" err="1"/>
              <a:t>MySQL</a:t>
            </a:r>
            <a:r>
              <a:rPr lang="es-CO" sz="2000" b="1" dirty="0"/>
              <a:t>', 3);</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3426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Funciones </a:t>
            </a:r>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r>
              <a:rPr lang="es-CO" sz="2000" b="1" dirty="0"/>
              <a:t>NOW()</a:t>
            </a:r>
          </a:p>
          <a:p>
            <a:r>
              <a:rPr lang="es-CO" sz="2000" b="1" dirty="0" smtClean="0"/>
              <a:t>CURDATE</a:t>
            </a:r>
            <a:r>
              <a:rPr lang="es-CO" sz="2000" b="1" dirty="0"/>
              <a:t>()</a:t>
            </a:r>
          </a:p>
          <a:p>
            <a:r>
              <a:rPr lang="es-CO" sz="2000" b="1" dirty="0" smtClean="0"/>
              <a:t>CURTIME</a:t>
            </a:r>
            <a:r>
              <a:rPr lang="es-CO" sz="2000" b="1" dirty="0"/>
              <a:t>()</a:t>
            </a:r>
          </a:p>
          <a:p>
            <a:r>
              <a:rPr lang="es-CO" sz="2000" b="1" dirty="0" smtClean="0"/>
              <a:t>YEAR</a:t>
            </a:r>
            <a:r>
              <a:rPr lang="es-CO" sz="2000" b="1" dirty="0"/>
              <a:t>(</a:t>
            </a:r>
            <a:r>
              <a:rPr lang="es-CO" sz="2000" b="1" i="1" dirty="0"/>
              <a:t>&lt;</a:t>
            </a:r>
            <a:r>
              <a:rPr lang="es-CO" sz="2000" b="1" i="1" dirty="0" err="1"/>
              <a:t>date_expression</a:t>
            </a:r>
            <a:r>
              <a:rPr lang="es-CO" sz="2000" b="1" i="1" dirty="0"/>
              <a:t>&gt;</a:t>
            </a:r>
            <a:r>
              <a:rPr lang="es-CO" sz="2000" b="1" dirty="0"/>
              <a:t>)</a:t>
            </a:r>
          </a:p>
          <a:p>
            <a:r>
              <a:rPr lang="es-CO" sz="2000" b="1" dirty="0" smtClean="0"/>
              <a:t>MONTH</a:t>
            </a:r>
            <a:r>
              <a:rPr lang="es-CO" sz="2000" b="1" dirty="0"/>
              <a:t>(</a:t>
            </a:r>
            <a:r>
              <a:rPr lang="es-CO" sz="2000" b="1" i="1" dirty="0"/>
              <a:t>&lt;</a:t>
            </a:r>
            <a:r>
              <a:rPr lang="es-CO" sz="2000" b="1" i="1" dirty="0" err="1"/>
              <a:t>date_expression</a:t>
            </a:r>
            <a:r>
              <a:rPr lang="es-CO" sz="2000" b="1" i="1" dirty="0"/>
              <a:t>&gt;</a:t>
            </a:r>
            <a:r>
              <a:rPr lang="es-CO" sz="2000" b="1" dirty="0"/>
              <a:t>)</a:t>
            </a:r>
          </a:p>
          <a:p>
            <a:r>
              <a:rPr lang="es-CO" sz="2000" b="1" dirty="0" smtClean="0"/>
              <a:t>DAYOFMONTH</a:t>
            </a:r>
            <a:r>
              <a:rPr lang="es-CO" sz="2000" b="1" dirty="0"/>
              <a:t>(</a:t>
            </a:r>
            <a:r>
              <a:rPr lang="es-CO" sz="2000" b="1" i="1" dirty="0"/>
              <a:t>&lt;</a:t>
            </a:r>
            <a:r>
              <a:rPr lang="es-CO" sz="2000" b="1" i="1" dirty="0" err="1"/>
              <a:t>date_expression</a:t>
            </a:r>
            <a:r>
              <a:rPr lang="es-CO" sz="2000" b="1" i="1" dirty="0"/>
              <a:t>&gt;</a:t>
            </a:r>
            <a:r>
              <a:rPr lang="es-CO" sz="2000" b="1" dirty="0"/>
              <a:t>),</a:t>
            </a:r>
          </a:p>
          <a:p>
            <a:r>
              <a:rPr lang="es-CO" sz="2000" b="1" dirty="0"/>
              <a:t>DAY(</a:t>
            </a:r>
            <a:r>
              <a:rPr lang="es-CO" sz="2000" b="1" i="1" dirty="0"/>
              <a:t>&lt;</a:t>
            </a:r>
            <a:r>
              <a:rPr lang="es-CO" sz="2000" b="1" i="1" dirty="0" err="1"/>
              <a:t>date_expression</a:t>
            </a:r>
            <a:r>
              <a:rPr lang="es-CO" sz="2000" b="1" i="1" dirty="0"/>
              <a:t>&gt;</a:t>
            </a:r>
            <a:r>
              <a:rPr lang="es-CO" sz="2000" b="1" dirty="0"/>
              <a:t>)</a:t>
            </a:r>
          </a:p>
          <a:p>
            <a:r>
              <a:rPr lang="es-CO" sz="2000" b="1" dirty="0" smtClean="0"/>
              <a:t>DAYNAME</a:t>
            </a:r>
            <a:r>
              <a:rPr lang="es-CO" sz="2000" b="1" dirty="0"/>
              <a:t>(</a:t>
            </a:r>
            <a:r>
              <a:rPr lang="es-CO" sz="2000" b="1" i="1" dirty="0"/>
              <a:t>&lt;</a:t>
            </a:r>
            <a:r>
              <a:rPr lang="es-CO" sz="2000" b="1" i="1" dirty="0" err="1"/>
              <a:t>date_expression</a:t>
            </a:r>
            <a:r>
              <a:rPr lang="es-CO" sz="2000" b="1" i="1" dirty="0"/>
              <a:t>&gt;</a:t>
            </a:r>
            <a:r>
              <a:rPr lang="es-CO" sz="2000" b="1" dirty="0"/>
              <a:t>)</a:t>
            </a:r>
          </a:p>
          <a:p>
            <a:r>
              <a:rPr lang="es-CO" sz="2000" b="1" dirty="0" smtClean="0"/>
              <a:t>HOUR</a:t>
            </a:r>
            <a:r>
              <a:rPr lang="es-CO" sz="2000" b="1" dirty="0"/>
              <a:t>(</a:t>
            </a:r>
            <a:r>
              <a:rPr lang="es-CO" sz="2000" b="1" i="1" dirty="0"/>
              <a:t>&lt;</a:t>
            </a:r>
            <a:r>
              <a:rPr lang="es-CO" sz="2000" b="1" i="1" dirty="0" err="1"/>
              <a:t>time_expression</a:t>
            </a:r>
            <a:r>
              <a:rPr lang="es-CO" sz="2000" b="1" i="1" dirty="0"/>
              <a:t>&gt;</a:t>
            </a:r>
            <a:r>
              <a:rPr lang="es-CO" sz="2000" b="1" dirty="0"/>
              <a:t>)</a:t>
            </a:r>
          </a:p>
          <a:p>
            <a:r>
              <a:rPr lang="es-CO" sz="2000" b="1" dirty="0" smtClean="0"/>
              <a:t>MINUTE</a:t>
            </a:r>
            <a:r>
              <a:rPr lang="es-CO" sz="2000" b="1" dirty="0"/>
              <a:t>(</a:t>
            </a:r>
            <a:r>
              <a:rPr lang="es-CO" sz="2000" b="1" i="1" dirty="0"/>
              <a:t>&lt;</a:t>
            </a:r>
            <a:r>
              <a:rPr lang="es-CO" sz="2000" b="1" i="1" dirty="0" err="1"/>
              <a:t>time_expression</a:t>
            </a:r>
            <a:r>
              <a:rPr lang="es-CO" sz="2000" b="1" i="1" dirty="0"/>
              <a:t>&gt;</a:t>
            </a:r>
            <a:r>
              <a:rPr lang="es-CO" sz="2000" b="1" dirty="0"/>
              <a:t>)</a:t>
            </a:r>
          </a:p>
          <a:p>
            <a:r>
              <a:rPr lang="es-CO" sz="2000" b="1" dirty="0" smtClean="0"/>
              <a:t>SECOND</a:t>
            </a:r>
            <a:r>
              <a:rPr lang="es-CO" sz="2000" b="1" dirty="0"/>
              <a:t>(</a:t>
            </a:r>
            <a:r>
              <a:rPr lang="es-CO" sz="2000" b="1" i="1" dirty="0"/>
              <a:t>&lt;</a:t>
            </a:r>
            <a:r>
              <a:rPr lang="es-CO" sz="2000" b="1" i="1" dirty="0" err="1"/>
              <a:t>time_expression</a:t>
            </a:r>
            <a:r>
              <a:rPr lang="es-CO" sz="2000" b="1" i="1" dirty="0"/>
              <a:t>&gt;</a:t>
            </a:r>
            <a:r>
              <a:rPr lang="es-CO" sz="2000" b="1" dirty="0"/>
              <a:t>)</a:t>
            </a:r>
          </a:p>
          <a:p>
            <a:pPr marL="0" indent="0">
              <a:buNone/>
            </a:pP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1584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Funciones </a:t>
            </a:r>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a:t>SELECT CURDATE(), CURTIME(), DAYNAME(NOW</a:t>
            </a:r>
            <a:r>
              <a:rPr lang="es-CO" sz="2000" b="1" dirty="0" smtClean="0"/>
              <a:t>());</a:t>
            </a:r>
          </a:p>
          <a:p>
            <a:pPr marL="0" indent="0">
              <a:buNone/>
            </a:pPr>
            <a:endParaRPr lang="es-CO" sz="2000" b="1" dirty="0"/>
          </a:p>
          <a:p>
            <a:pPr marL="0" indent="0">
              <a:buNone/>
            </a:pPr>
            <a:r>
              <a:rPr lang="en-US" sz="2000" b="1" dirty="0"/>
              <a:t>SELECT NOW(), NOW() + INTERVAL 5 DAY</a:t>
            </a:r>
            <a:r>
              <a:rPr lang="en-US" sz="2000" b="1" dirty="0" smtClean="0"/>
              <a:t>;</a:t>
            </a:r>
          </a:p>
          <a:p>
            <a:pPr marL="0" indent="0">
              <a:buNone/>
            </a:pPr>
            <a:endParaRPr lang="en-US" sz="2000" b="1" dirty="0"/>
          </a:p>
          <a:p>
            <a:pPr marL="0" indent="0">
              <a:buNone/>
            </a:pPr>
            <a:r>
              <a:rPr lang="en-US" sz="2000" b="1" dirty="0"/>
              <a:t>SELECT NOW(), DATE_FORMAT(NOW(), '%W the %D of %M');</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198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Crear y Eliminar una BD</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smtClean="0"/>
              <a:t>Crear una BD:</a:t>
            </a:r>
          </a:p>
          <a:p>
            <a:pPr marL="0" indent="0" algn="ctr">
              <a:buNone/>
            </a:pPr>
            <a:r>
              <a:rPr lang="es-CO" sz="2000" b="1" dirty="0" smtClean="0"/>
              <a:t>CREATE </a:t>
            </a:r>
            <a:r>
              <a:rPr lang="es-CO" sz="2000" b="1" dirty="0"/>
              <a:t>DATABASE </a:t>
            </a:r>
            <a:r>
              <a:rPr lang="es-CO" sz="2000" dirty="0" err="1"/>
              <a:t>myFirstDatabase</a:t>
            </a:r>
            <a:r>
              <a:rPr lang="es-CO" sz="2000" b="1" dirty="0" smtClean="0"/>
              <a:t>;</a:t>
            </a:r>
          </a:p>
          <a:p>
            <a:pPr marL="0" indent="0" algn="just">
              <a:buNone/>
            </a:pPr>
            <a:r>
              <a:rPr lang="es-CO" sz="2000" b="1" dirty="0" smtClean="0"/>
              <a:t>Eliminar una BD:</a:t>
            </a:r>
          </a:p>
          <a:p>
            <a:pPr marL="0" indent="0" algn="just">
              <a:buNone/>
            </a:pPr>
            <a:endParaRPr lang="es-CO" sz="2000" b="1" dirty="0" smtClean="0"/>
          </a:p>
          <a:p>
            <a:pPr marL="0" indent="0" algn="ctr">
              <a:buNone/>
            </a:pPr>
            <a:r>
              <a:rPr lang="es-CO" sz="2000" b="1" dirty="0"/>
              <a:t>DROP DATABASE </a:t>
            </a:r>
            <a:r>
              <a:rPr lang="es-CO" sz="2000" dirty="0" err="1" smtClean="0"/>
              <a:t>myFirstDatabase</a:t>
            </a:r>
            <a:r>
              <a:rPr lang="es-CO" sz="2000" dirty="0" smtClean="0"/>
              <a:t>;</a:t>
            </a:r>
          </a:p>
          <a:p>
            <a:pPr marL="0" indent="0" algn="ctr">
              <a:buNone/>
            </a:pPr>
            <a:endParaRPr lang="es-CO" sz="2000" b="1" dirty="0"/>
          </a:p>
          <a:p>
            <a:pPr marL="0" indent="0" algn="just">
              <a:buNone/>
            </a:pPr>
            <a:r>
              <a:rPr lang="es-CO" sz="2000" b="1" dirty="0" smtClean="0"/>
              <a:t>Nota: </a:t>
            </a:r>
            <a:r>
              <a:rPr lang="es-CO" sz="2000" dirty="0" smtClean="0"/>
              <a:t>En </a:t>
            </a:r>
            <a:r>
              <a:rPr lang="es-CO" sz="2000" dirty="0" err="1" smtClean="0"/>
              <a:t>oracle</a:t>
            </a:r>
            <a:r>
              <a:rPr lang="es-CO" sz="2000" dirty="0" smtClean="0"/>
              <a:t> para eliminar una se debe crear nuevamente la base de datos.</a:t>
            </a:r>
          </a:p>
          <a:p>
            <a:pPr marL="0" indent="0" algn="just">
              <a:buNone/>
            </a:pPr>
            <a:endParaRPr lang="es-CO" sz="2000" dirty="0"/>
          </a:p>
          <a:p>
            <a:pPr marL="0" indent="0" algn="just">
              <a:buNone/>
            </a:pPr>
            <a:r>
              <a:rPr lang="es-CO" sz="2000" b="1" dirty="0" smtClean="0"/>
              <a:t>Mostrar las base de datos:</a:t>
            </a:r>
          </a:p>
          <a:p>
            <a:pPr marL="0" indent="0" algn="just">
              <a:buNone/>
            </a:pPr>
            <a:endParaRPr lang="es-CO" sz="2000" b="1" dirty="0"/>
          </a:p>
          <a:p>
            <a:pPr marL="0" indent="0" algn="ctr">
              <a:buNone/>
            </a:pPr>
            <a:r>
              <a:rPr lang="es-CO" sz="2000" b="1" dirty="0" smtClean="0"/>
              <a:t>SHOW DATABASES;</a:t>
            </a:r>
            <a:endParaRPr lang="es-CO" sz="2000" b="1"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6761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Funciones </a:t>
            </a:r>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a:t>SELECT ABS(-42), ABS(42</a:t>
            </a:r>
            <a:r>
              <a:rPr lang="es-CO" sz="2000" b="1" dirty="0" smtClean="0"/>
              <a:t>);</a:t>
            </a:r>
          </a:p>
          <a:p>
            <a:pPr marL="0" indent="0">
              <a:buNone/>
            </a:pPr>
            <a:endParaRPr lang="es-CO" sz="2000" b="1" dirty="0"/>
          </a:p>
          <a:p>
            <a:pPr marL="0" indent="0">
              <a:buNone/>
            </a:pPr>
            <a:r>
              <a:rPr lang="es-CO" sz="2000" b="1" dirty="0"/>
              <a:t>SELECT SIGN(-42), SIGN(-1), SIGN(0), SIGN(1), SIGN(42</a:t>
            </a:r>
            <a:r>
              <a:rPr lang="es-CO" sz="2000" b="1" dirty="0" smtClean="0"/>
              <a:t>);</a:t>
            </a:r>
          </a:p>
          <a:p>
            <a:pPr marL="0" indent="0">
              <a:buNone/>
            </a:pPr>
            <a:endParaRPr lang="es-CO" sz="2000" b="1" dirty="0"/>
          </a:p>
          <a:p>
            <a:pPr marL="0" indent="0">
              <a:buNone/>
            </a:pPr>
            <a:r>
              <a:rPr lang="es-CO" sz="2000" b="1" dirty="0"/>
              <a:t>TRUNCATE(</a:t>
            </a:r>
            <a:r>
              <a:rPr lang="es-CO" sz="2000" b="1" i="1" dirty="0"/>
              <a:t>&lt;</a:t>
            </a:r>
            <a:r>
              <a:rPr lang="es-CO" sz="2000" b="1" i="1" dirty="0" err="1"/>
              <a:t>number</a:t>
            </a:r>
            <a:r>
              <a:rPr lang="es-CO" sz="2000" b="1" i="1" dirty="0"/>
              <a:t>&gt;</a:t>
            </a:r>
            <a:r>
              <a:rPr lang="es-CO" sz="2000" b="1" dirty="0"/>
              <a:t>, </a:t>
            </a:r>
            <a:r>
              <a:rPr lang="es-CO" sz="2000" b="1" i="1" dirty="0"/>
              <a:t>&lt;</a:t>
            </a:r>
            <a:r>
              <a:rPr lang="es-CO" sz="2000" b="1" i="1" dirty="0" err="1"/>
              <a:t>decimals</a:t>
            </a:r>
            <a:r>
              <a:rPr lang="es-CO" sz="2000" b="1" i="1" dirty="0" smtClean="0"/>
              <a:t>&gt;</a:t>
            </a:r>
            <a:r>
              <a:rPr lang="es-CO" sz="2000" b="1" dirty="0" smtClean="0"/>
              <a:t>)</a:t>
            </a:r>
          </a:p>
          <a:p>
            <a:pPr marL="0" indent="0">
              <a:buNone/>
            </a:pPr>
            <a:endParaRPr lang="es-CO" sz="2000" b="1" dirty="0"/>
          </a:p>
          <a:p>
            <a:pPr marL="0" indent="0">
              <a:buNone/>
            </a:pPr>
            <a:r>
              <a:rPr lang="es-CO" sz="2000" b="1" dirty="0"/>
              <a:t>FLOOR(</a:t>
            </a:r>
            <a:r>
              <a:rPr lang="es-CO" sz="2000" b="1" i="1" dirty="0"/>
              <a:t>&lt;</a:t>
            </a:r>
            <a:r>
              <a:rPr lang="es-CO" sz="2000" b="1" i="1" dirty="0" err="1"/>
              <a:t>number</a:t>
            </a:r>
            <a:r>
              <a:rPr lang="es-CO" sz="2000" b="1" i="1" dirty="0" smtClean="0"/>
              <a:t>&gt;</a:t>
            </a:r>
            <a:r>
              <a:rPr lang="es-CO" sz="2000" b="1" dirty="0" smtClean="0"/>
              <a:t>)</a:t>
            </a:r>
          </a:p>
          <a:p>
            <a:pPr marL="0" indent="0">
              <a:buNone/>
            </a:pPr>
            <a:endParaRPr lang="es-CO" sz="2000" b="1" dirty="0"/>
          </a:p>
          <a:p>
            <a:pPr marL="0" indent="0">
              <a:buNone/>
            </a:pPr>
            <a:r>
              <a:rPr lang="es-CO" sz="2000" b="1" dirty="0"/>
              <a:t>CEILING(</a:t>
            </a:r>
            <a:r>
              <a:rPr lang="es-CO" sz="2000" b="1" i="1" dirty="0"/>
              <a:t>&lt;</a:t>
            </a:r>
            <a:r>
              <a:rPr lang="es-CO" sz="2000" b="1" i="1" dirty="0" err="1"/>
              <a:t>number</a:t>
            </a:r>
            <a:r>
              <a:rPr lang="es-CO" sz="2000" b="1" i="1" dirty="0" smtClean="0"/>
              <a:t>&gt;</a:t>
            </a:r>
            <a:r>
              <a:rPr lang="es-CO" sz="2000" b="1" dirty="0" smtClean="0"/>
              <a:t>)</a:t>
            </a:r>
          </a:p>
          <a:p>
            <a:pPr marL="0" indent="0">
              <a:buNone/>
            </a:pPr>
            <a:endParaRPr lang="es-CO" sz="2000" b="1" dirty="0"/>
          </a:p>
          <a:p>
            <a:pPr marL="0" indent="0">
              <a:buNone/>
            </a:pPr>
            <a:r>
              <a:rPr lang="es-CO" sz="2000" b="1" dirty="0"/>
              <a:t>ROUND(</a:t>
            </a:r>
            <a:r>
              <a:rPr lang="es-CO" sz="2000" b="1" i="1" dirty="0"/>
              <a:t>&lt;</a:t>
            </a:r>
            <a:r>
              <a:rPr lang="es-CO" sz="2000" b="1" i="1" dirty="0" err="1"/>
              <a:t>number</a:t>
            </a:r>
            <a:r>
              <a:rPr lang="es-CO" sz="2000" b="1" i="1" dirty="0"/>
              <a:t>&gt;</a:t>
            </a:r>
            <a:r>
              <a:rPr lang="es-CO" sz="2000" b="1" dirty="0"/>
              <a:t>)</a:t>
            </a:r>
            <a:endParaRPr lang="es-CO" sz="2000" b="1" dirty="0" smtClean="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1243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Funciones </a:t>
            </a:r>
            <a:r>
              <a:rPr lang="es-CO" dirty="0" err="1" smtClean="0"/>
              <a:t>MySQL</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buNone/>
            </a:pPr>
            <a:r>
              <a:rPr lang="es-CO" sz="2000" b="1" dirty="0" smtClean="0"/>
              <a:t>Funciones e Agregación: </a:t>
            </a:r>
          </a:p>
          <a:p>
            <a:r>
              <a:rPr lang="es-CO" sz="2000" b="1" dirty="0" smtClean="0"/>
              <a:t>MIN</a:t>
            </a:r>
            <a:r>
              <a:rPr lang="es-CO" sz="2000" b="1" dirty="0"/>
              <a:t>()</a:t>
            </a:r>
          </a:p>
          <a:p>
            <a:r>
              <a:rPr lang="es-CO" sz="2000" b="1" dirty="0" smtClean="0"/>
              <a:t>MAX</a:t>
            </a:r>
            <a:r>
              <a:rPr lang="es-CO" sz="2000" b="1" dirty="0"/>
              <a:t>()</a:t>
            </a:r>
          </a:p>
          <a:p>
            <a:r>
              <a:rPr lang="es-CO" sz="2000" b="1" dirty="0" smtClean="0"/>
              <a:t>SUM</a:t>
            </a:r>
            <a:r>
              <a:rPr lang="es-CO" sz="2000" b="1" dirty="0"/>
              <a:t>()</a:t>
            </a:r>
          </a:p>
          <a:p>
            <a:r>
              <a:rPr lang="es-CO" sz="2000" b="1" dirty="0" smtClean="0"/>
              <a:t>AVG</a:t>
            </a:r>
            <a:r>
              <a:rPr lang="es-CO" sz="2000" b="1" dirty="0"/>
              <a:t>()</a:t>
            </a:r>
          </a:p>
          <a:p>
            <a:r>
              <a:rPr lang="es-CO" sz="2000" b="1" dirty="0" smtClean="0"/>
              <a:t>COUNT</a:t>
            </a:r>
            <a:r>
              <a:rPr lang="es-CO" sz="2000" b="1" dirty="0"/>
              <a:t>()</a:t>
            </a:r>
          </a:p>
          <a:p>
            <a:r>
              <a:rPr lang="es-CO" sz="2000" b="1" dirty="0" smtClean="0"/>
              <a:t>GROUP_CONCAT()</a:t>
            </a:r>
          </a:p>
          <a:p>
            <a:pPr marL="0" indent="0">
              <a:buNone/>
            </a:pPr>
            <a:endParaRPr lang="es-CO" sz="2000" b="1"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257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Crear y Eliminar una BD</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r>
              <a:rPr lang="es-CO" sz="2000" b="1" dirty="0" smtClean="0"/>
              <a:t>Usar una BD:</a:t>
            </a:r>
          </a:p>
          <a:p>
            <a:pPr marL="0" indent="0" algn="ctr">
              <a:buNone/>
            </a:pPr>
            <a:r>
              <a:rPr lang="es-CO" sz="2000" b="1" dirty="0"/>
              <a:t>USE </a:t>
            </a:r>
            <a:r>
              <a:rPr lang="es-CO" sz="2000" dirty="0" err="1"/>
              <a:t>myFirstDatabase</a:t>
            </a:r>
            <a:r>
              <a:rPr lang="es-CO" sz="2000" b="1" dirty="0" smtClean="0"/>
              <a:t>;</a:t>
            </a:r>
          </a:p>
          <a:p>
            <a:pPr marL="0" indent="0" algn="ctr">
              <a:buNone/>
            </a:pPr>
            <a:endParaRPr lang="es-CO" sz="2000" b="1" dirty="0"/>
          </a:p>
          <a:p>
            <a:pPr marL="0" indent="0" algn="just">
              <a:buNone/>
            </a:pPr>
            <a:r>
              <a:rPr lang="es-CO" sz="2000" b="1" dirty="0" smtClean="0"/>
              <a:t>Conocer la BD actualmente seleccionada:</a:t>
            </a:r>
          </a:p>
          <a:p>
            <a:pPr marL="0" indent="0" algn="just">
              <a:buNone/>
            </a:pPr>
            <a:endParaRPr lang="es-CO" sz="2000" b="1" dirty="0"/>
          </a:p>
          <a:p>
            <a:pPr marL="0" indent="0" algn="ctr">
              <a:buNone/>
            </a:pPr>
            <a:r>
              <a:rPr lang="es-CO" sz="2000" b="1" dirty="0"/>
              <a:t>SELECT</a:t>
            </a:r>
            <a:r>
              <a:rPr lang="es-CO" sz="2000" dirty="0"/>
              <a:t> DATABASE();</a:t>
            </a:r>
            <a:endParaRPr lang="es-CO" sz="2000" b="1" dirty="0" smtClean="0"/>
          </a:p>
          <a:p>
            <a:pPr marL="0" indent="0" algn="just">
              <a:buNone/>
            </a:pPr>
            <a:endParaRPr lang="es-CO" sz="2000" b="1" dirty="0" smtClean="0"/>
          </a:p>
        </p:txBody>
      </p:sp>
      <p:pic>
        <p:nvPicPr>
          <p:cNvPr id="5" name="Picture 2" descr="Ing Sistemas"/>
          <p:cNvPicPr>
            <a:picLocks noChangeAspect="1" noChangeArrowheads="1"/>
          </p:cNvPicPr>
          <p:nvPr/>
        </p:nvPicPr>
        <p:blipFill rotWithShape="1">
          <a:blip r:embed="rId3">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342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Tipos de Datos</a:t>
            </a:r>
            <a:endParaRPr lang="es-CO" dirty="0"/>
          </a:p>
        </p:txBody>
      </p:sp>
      <p:sp>
        <p:nvSpPr>
          <p:cNvPr id="3" name="2 Marcador de contenido"/>
          <p:cNvSpPr>
            <a:spLocks noGrp="1"/>
          </p:cNvSpPr>
          <p:nvPr>
            <p:ph idx="1"/>
          </p:nvPr>
        </p:nvSpPr>
        <p:spPr>
          <a:xfrm>
            <a:off x="457200" y="1340767"/>
            <a:ext cx="8229600" cy="4752529"/>
          </a:xfrm>
        </p:spPr>
        <p:txBody>
          <a:bodyPr>
            <a:noAutofit/>
          </a:bodyPr>
          <a:lstStyle/>
          <a:p>
            <a:pPr marL="0" indent="0" algn="just">
              <a:buNone/>
            </a:pPr>
            <a:endParaRPr lang="es-CO" sz="2000" b="1" dirty="0"/>
          </a:p>
        </p:txBody>
      </p:sp>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20" y="1292408"/>
            <a:ext cx="7517560" cy="4438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31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Tipos de Datos</a:t>
            </a:r>
            <a:endParaRPr lang="es-CO"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1140241282"/>
              </p:ext>
            </p:extLst>
          </p:nvPr>
        </p:nvGraphicFramePr>
        <p:xfrm>
          <a:off x="457200" y="1196752"/>
          <a:ext cx="8229600" cy="4851400"/>
        </p:xfrm>
        <a:graphic>
          <a:graphicData uri="http://schemas.openxmlformats.org/drawingml/2006/table">
            <a:tbl>
              <a:tblPr firstRow="1" bandRow="1">
                <a:tableStyleId>{5C22544A-7EE6-4342-B048-85BDC9FD1C3A}</a:tableStyleId>
              </a:tblPr>
              <a:tblGrid>
                <a:gridCol w="2098576"/>
                <a:gridCol w="3387824"/>
                <a:gridCol w="2743200"/>
              </a:tblGrid>
              <a:tr h="370840">
                <a:tc>
                  <a:txBody>
                    <a:bodyPr/>
                    <a:lstStyle/>
                    <a:p>
                      <a:pPr algn="ctr"/>
                      <a:r>
                        <a:rPr lang="es-CO" dirty="0" smtClean="0"/>
                        <a:t>Tipo de Dato</a:t>
                      </a:r>
                      <a:endParaRPr lang="es-CO" dirty="0"/>
                    </a:p>
                  </a:txBody>
                  <a:tcPr/>
                </a:tc>
                <a:tc>
                  <a:txBody>
                    <a:bodyPr/>
                    <a:lstStyle/>
                    <a:p>
                      <a:pPr algn="ctr"/>
                      <a:r>
                        <a:rPr lang="es-CO" dirty="0" smtClean="0"/>
                        <a:t>Descripción </a:t>
                      </a:r>
                      <a:endParaRPr lang="es-CO" dirty="0"/>
                    </a:p>
                  </a:txBody>
                  <a:tcPr/>
                </a:tc>
                <a:tc>
                  <a:txBody>
                    <a:bodyPr/>
                    <a:lstStyle/>
                    <a:p>
                      <a:pPr algn="ctr"/>
                      <a:r>
                        <a:rPr lang="es-CO" dirty="0" smtClean="0"/>
                        <a:t>Almacenamiento Usado</a:t>
                      </a:r>
                      <a:endParaRPr lang="es-CO" dirty="0"/>
                    </a:p>
                  </a:txBody>
                  <a:tcPr/>
                </a:tc>
              </a:tr>
              <a:tr h="370840">
                <a:tc>
                  <a:txBody>
                    <a:bodyPr/>
                    <a:lstStyle/>
                    <a:p>
                      <a:r>
                        <a:rPr lang="es-CO" dirty="0" err="1" smtClean="0"/>
                        <a:t>character</a:t>
                      </a:r>
                      <a:endParaRPr lang="es-CO" dirty="0"/>
                    </a:p>
                  </a:txBody>
                  <a:tcPr/>
                </a:tc>
                <a:tc>
                  <a:txBody>
                    <a:bodyPr/>
                    <a:lstStyle/>
                    <a:p>
                      <a:pPr algn="just"/>
                      <a:r>
                        <a:rPr lang="es-CO" dirty="0" smtClean="0"/>
                        <a:t>Almacena texto el cual puede ser alfanumérico. Usted debe especificar el numero de caracteres almacenar.</a:t>
                      </a:r>
                      <a:endParaRPr lang="es-CO" dirty="0"/>
                    </a:p>
                  </a:txBody>
                  <a:tcPr/>
                </a:tc>
                <a:tc>
                  <a:txBody>
                    <a:bodyPr/>
                    <a:lstStyle/>
                    <a:p>
                      <a:r>
                        <a:rPr lang="es-CO" dirty="0" smtClean="0"/>
                        <a:t>Un byte por carácter.</a:t>
                      </a:r>
                      <a:endParaRPr lang="es-CO" dirty="0"/>
                    </a:p>
                  </a:txBody>
                  <a:tcPr/>
                </a:tc>
              </a:tr>
              <a:tr h="370840">
                <a:tc>
                  <a:txBody>
                    <a:bodyPr/>
                    <a:lstStyle/>
                    <a:p>
                      <a:r>
                        <a:rPr lang="es-CO" sz="1800" b="0" i="0" u="none" strike="noStrike" kern="1200" baseline="0" dirty="0" err="1" smtClean="0">
                          <a:solidFill>
                            <a:schemeClr val="dk1"/>
                          </a:solidFill>
                          <a:latin typeface="+mn-lt"/>
                          <a:ea typeface="+mn-ea"/>
                          <a:cs typeface="+mn-cs"/>
                        </a:rPr>
                        <a:t>character</a:t>
                      </a:r>
                      <a:r>
                        <a:rPr lang="es-CO" sz="1800" b="0" i="0" u="none" strike="noStrike" kern="1200" baseline="0" dirty="0" smtClean="0">
                          <a:solidFill>
                            <a:schemeClr val="dk1"/>
                          </a:solidFill>
                          <a:latin typeface="+mn-lt"/>
                          <a:ea typeface="+mn-ea"/>
                          <a:cs typeface="+mn-cs"/>
                        </a:rPr>
                        <a:t> </a:t>
                      </a:r>
                      <a:r>
                        <a:rPr lang="es-CO" sz="1800" b="0" i="0" u="none" strike="noStrike" kern="1200" baseline="0" dirty="0" err="1" smtClean="0">
                          <a:solidFill>
                            <a:schemeClr val="dk1"/>
                          </a:solidFill>
                          <a:latin typeface="+mn-lt"/>
                          <a:ea typeface="+mn-ea"/>
                          <a:cs typeface="+mn-cs"/>
                        </a:rPr>
                        <a:t>varying</a:t>
                      </a:r>
                      <a:endParaRPr lang="es-CO" dirty="0"/>
                    </a:p>
                  </a:txBody>
                  <a:tcPr/>
                </a:tc>
                <a:tc>
                  <a:txBody>
                    <a:bodyPr/>
                    <a:lstStyle/>
                    <a:p>
                      <a:r>
                        <a:rPr lang="es-CO" dirty="0" smtClean="0"/>
                        <a:t>Similar a carácter pero la longitud del texto es variable.</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Un byte por carácter.</a:t>
                      </a:r>
                    </a:p>
                    <a:p>
                      <a:endParaRPr lang="es-CO" dirty="0"/>
                    </a:p>
                  </a:txBody>
                  <a:tcPr/>
                </a:tc>
              </a:tr>
              <a:tr h="370840">
                <a:tc>
                  <a:txBody>
                    <a:bodyPr/>
                    <a:lstStyle/>
                    <a:p>
                      <a:r>
                        <a:rPr lang="es-CO" sz="1800" b="0" i="0" u="none" strike="noStrike" kern="1200" baseline="0" dirty="0" err="1" smtClean="0">
                          <a:solidFill>
                            <a:schemeClr val="dk1"/>
                          </a:solidFill>
                          <a:latin typeface="+mn-lt"/>
                          <a:ea typeface="+mn-ea"/>
                          <a:cs typeface="+mn-cs"/>
                        </a:rPr>
                        <a:t>national</a:t>
                      </a:r>
                      <a:r>
                        <a:rPr lang="es-CO" sz="1800" b="0" i="0" u="none" strike="noStrike" kern="1200" baseline="0" dirty="0" smtClean="0">
                          <a:solidFill>
                            <a:schemeClr val="dk1"/>
                          </a:solidFill>
                          <a:latin typeface="+mn-lt"/>
                          <a:ea typeface="+mn-ea"/>
                          <a:cs typeface="+mn-cs"/>
                        </a:rPr>
                        <a:t> </a:t>
                      </a:r>
                      <a:r>
                        <a:rPr lang="es-CO" sz="1800" b="0" i="0" u="none" strike="noStrike" kern="1200" baseline="0" dirty="0" err="1" smtClean="0">
                          <a:solidFill>
                            <a:schemeClr val="dk1"/>
                          </a:solidFill>
                          <a:latin typeface="+mn-lt"/>
                          <a:ea typeface="+mn-ea"/>
                          <a:cs typeface="+mn-cs"/>
                        </a:rPr>
                        <a:t>character</a:t>
                      </a:r>
                      <a:endParaRPr lang="es-CO" dirty="0"/>
                    </a:p>
                  </a:txBody>
                  <a:tcPr/>
                </a:tc>
                <a:tc>
                  <a:txBody>
                    <a:bodyPr/>
                    <a:lstStyle/>
                    <a:p>
                      <a:r>
                        <a:rPr lang="es-CO" dirty="0" smtClean="0"/>
                        <a:t>Similar a carácter pero en este caso se usan dos bytes por carácter.</a:t>
                      </a:r>
                      <a:endParaRPr lang="es-CO" dirty="0"/>
                    </a:p>
                  </a:txBody>
                  <a:tcPr/>
                </a:tc>
                <a:tc>
                  <a:txBody>
                    <a:bodyPr/>
                    <a:lstStyle/>
                    <a:p>
                      <a:r>
                        <a:rPr lang="es-CO" dirty="0" smtClean="0"/>
                        <a:t>Dos bytes por carácter.</a:t>
                      </a:r>
                      <a:endParaRPr lang="es-CO" dirty="0"/>
                    </a:p>
                  </a:txBody>
                  <a:tcPr/>
                </a:tc>
              </a:tr>
              <a:tr h="370840">
                <a:tc>
                  <a:txBody>
                    <a:bodyPr/>
                    <a:lstStyle/>
                    <a:p>
                      <a:r>
                        <a:rPr lang="es-CO" sz="1800" b="0" i="0" u="none" strike="noStrike" kern="1200" baseline="0" dirty="0" err="1" smtClean="0">
                          <a:solidFill>
                            <a:schemeClr val="dk1"/>
                          </a:solidFill>
                          <a:latin typeface="+mn-lt"/>
                          <a:ea typeface="+mn-ea"/>
                          <a:cs typeface="+mn-cs"/>
                        </a:rPr>
                        <a:t>national</a:t>
                      </a:r>
                      <a:r>
                        <a:rPr lang="es-CO" sz="1800" b="0" i="0" u="none" strike="noStrike" kern="1200" baseline="0" dirty="0" smtClean="0">
                          <a:solidFill>
                            <a:schemeClr val="dk1"/>
                          </a:solidFill>
                          <a:latin typeface="+mn-lt"/>
                          <a:ea typeface="+mn-ea"/>
                          <a:cs typeface="+mn-cs"/>
                        </a:rPr>
                        <a:t> </a:t>
                      </a:r>
                      <a:r>
                        <a:rPr lang="es-CO" sz="1800" b="0" i="0" u="none" strike="noStrike" kern="1200" baseline="0" dirty="0" err="1" smtClean="0">
                          <a:solidFill>
                            <a:schemeClr val="dk1"/>
                          </a:solidFill>
                          <a:latin typeface="+mn-lt"/>
                          <a:ea typeface="+mn-ea"/>
                          <a:cs typeface="+mn-cs"/>
                        </a:rPr>
                        <a:t>character</a:t>
                      </a:r>
                      <a:r>
                        <a:rPr lang="es-CO" sz="1800" b="0" i="0" u="none" strike="noStrike" kern="1200" baseline="0" dirty="0" smtClean="0">
                          <a:solidFill>
                            <a:schemeClr val="dk1"/>
                          </a:solidFill>
                          <a:latin typeface="+mn-lt"/>
                          <a:ea typeface="+mn-ea"/>
                          <a:cs typeface="+mn-cs"/>
                        </a:rPr>
                        <a:t> </a:t>
                      </a:r>
                      <a:r>
                        <a:rPr lang="es-CO" sz="1800" b="0" i="0" u="none" strike="noStrike" kern="1200" baseline="0" dirty="0" err="1" smtClean="0">
                          <a:solidFill>
                            <a:schemeClr val="dk1"/>
                          </a:solidFill>
                          <a:latin typeface="+mn-lt"/>
                          <a:ea typeface="+mn-ea"/>
                          <a:cs typeface="+mn-cs"/>
                        </a:rPr>
                        <a:t>varying</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Similar a  </a:t>
                      </a:r>
                      <a:r>
                        <a:rPr lang="es-CO" sz="1800" b="0" i="0" u="none" strike="noStrike" kern="1200" baseline="0" dirty="0" err="1" smtClean="0">
                          <a:solidFill>
                            <a:schemeClr val="dk1"/>
                          </a:solidFill>
                          <a:latin typeface="+mn-lt"/>
                          <a:ea typeface="+mn-ea"/>
                          <a:cs typeface="+mn-cs"/>
                        </a:rPr>
                        <a:t>character</a:t>
                      </a:r>
                      <a:r>
                        <a:rPr lang="es-CO" sz="1800" b="0" i="0" u="none" strike="noStrike" kern="1200" baseline="0" dirty="0" smtClean="0">
                          <a:solidFill>
                            <a:schemeClr val="dk1"/>
                          </a:solidFill>
                          <a:latin typeface="+mn-lt"/>
                          <a:ea typeface="+mn-ea"/>
                          <a:cs typeface="+mn-cs"/>
                        </a:rPr>
                        <a:t> </a:t>
                      </a:r>
                      <a:r>
                        <a:rPr lang="es-CO" sz="1800" b="0" i="0" u="none" strike="noStrike" kern="1200" baseline="0" dirty="0" err="1" smtClean="0">
                          <a:solidFill>
                            <a:schemeClr val="dk1"/>
                          </a:solidFill>
                          <a:latin typeface="+mn-lt"/>
                          <a:ea typeface="+mn-ea"/>
                          <a:cs typeface="+mn-cs"/>
                        </a:rPr>
                        <a:t>varying</a:t>
                      </a:r>
                      <a:endParaRPr lang="es-CO" dirty="0" smtClean="0"/>
                    </a:p>
                    <a:p>
                      <a:r>
                        <a:rPr lang="es-CO" dirty="0" smtClean="0"/>
                        <a:t>Excepto que usa dos bytes por carácter y permite</a:t>
                      </a:r>
                      <a:r>
                        <a:rPr lang="es-CO" baseline="0" dirty="0" smtClean="0"/>
                        <a:t> usar un gran cantidad de caracteres, se usa especialmente para caracteres extranjeros.</a:t>
                      </a:r>
                      <a:endParaRPr lang="es-CO" dirty="0"/>
                    </a:p>
                  </a:txBody>
                  <a:tcPr/>
                </a:tc>
                <a:tc>
                  <a:txBody>
                    <a:bodyPr/>
                    <a:lstStyle/>
                    <a:p>
                      <a:endParaRPr lang="es-CO" dirty="0"/>
                    </a:p>
                  </a:txBody>
                  <a:tcPr/>
                </a:tc>
              </a:tr>
            </a:tbl>
          </a:graphicData>
        </a:graphic>
      </p:graphicFrame>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871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9512" y="116632"/>
            <a:ext cx="8784976" cy="6624736"/>
          </a:xfrm>
          <a:prstGeom prst="roundRect">
            <a:avLst/>
          </a:prstGeom>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s-CO" dirty="0" smtClean="0"/>
              <a:t>Tipos de Datos</a:t>
            </a:r>
            <a:endParaRPr lang="es-CO"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2509173286"/>
              </p:ext>
            </p:extLst>
          </p:nvPr>
        </p:nvGraphicFramePr>
        <p:xfrm>
          <a:off x="457200" y="1196752"/>
          <a:ext cx="8229600" cy="4302760"/>
        </p:xfrm>
        <a:graphic>
          <a:graphicData uri="http://schemas.openxmlformats.org/drawingml/2006/table">
            <a:tbl>
              <a:tblPr firstRow="1" bandRow="1">
                <a:tableStyleId>{5C22544A-7EE6-4342-B048-85BDC9FD1C3A}</a:tableStyleId>
              </a:tblPr>
              <a:tblGrid>
                <a:gridCol w="2098576"/>
                <a:gridCol w="3387824"/>
                <a:gridCol w="2743200"/>
              </a:tblGrid>
              <a:tr h="370840">
                <a:tc>
                  <a:txBody>
                    <a:bodyPr/>
                    <a:lstStyle/>
                    <a:p>
                      <a:pPr algn="ctr"/>
                      <a:r>
                        <a:rPr lang="es-CO" dirty="0" smtClean="0"/>
                        <a:t>Tipo de Dato</a:t>
                      </a:r>
                      <a:endParaRPr lang="es-CO" dirty="0"/>
                    </a:p>
                  </a:txBody>
                  <a:tcPr/>
                </a:tc>
                <a:tc>
                  <a:txBody>
                    <a:bodyPr/>
                    <a:lstStyle/>
                    <a:p>
                      <a:pPr algn="ctr"/>
                      <a:r>
                        <a:rPr lang="es-CO" dirty="0" smtClean="0"/>
                        <a:t>Descripción </a:t>
                      </a:r>
                      <a:endParaRPr lang="es-CO" dirty="0"/>
                    </a:p>
                  </a:txBody>
                  <a:tcPr/>
                </a:tc>
                <a:tc>
                  <a:txBody>
                    <a:bodyPr/>
                    <a:lstStyle/>
                    <a:p>
                      <a:pPr algn="ctr"/>
                      <a:r>
                        <a:rPr lang="es-CO" dirty="0" smtClean="0"/>
                        <a:t>Almacenamiento Usado</a:t>
                      </a:r>
                      <a:endParaRPr lang="es-CO" dirty="0"/>
                    </a:p>
                  </a:txBody>
                  <a:tcPr/>
                </a:tc>
              </a:tr>
              <a:tr h="370840">
                <a:tc>
                  <a:txBody>
                    <a:bodyPr/>
                    <a:lstStyle/>
                    <a:p>
                      <a:r>
                        <a:rPr lang="es-CO" dirty="0" err="1" smtClean="0"/>
                        <a:t>integer</a:t>
                      </a:r>
                      <a:endParaRPr lang="es-CO" dirty="0"/>
                    </a:p>
                  </a:txBody>
                  <a:tcPr/>
                </a:tc>
                <a:tc>
                  <a:txBody>
                    <a:bodyPr/>
                    <a:lstStyle/>
                    <a:p>
                      <a:r>
                        <a:rPr lang="es-CO" sz="1800" b="0" i="0" u="none" strike="noStrike" kern="1200" baseline="0" noProof="0" dirty="0" smtClean="0">
                          <a:solidFill>
                            <a:schemeClr val="dk1"/>
                          </a:solidFill>
                          <a:latin typeface="+mn-lt"/>
                          <a:ea typeface="+mn-ea"/>
                          <a:cs typeface="+mn-cs"/>
                        </a:rPr>
                        <a:t>Almacena</a:t>
                      </a:r>
                      <a:r>
                        <a:rPr lang="en-US" sz="1800" b="0" i="0" u="none" strike="noStrike" kern="1200" baseline="0" dirty="0" smtClean="0">
                          <a:solidFill>
                            <a:schemeClr val="dk1"/>
                          </a:solidFill>
                          <a:latin typeface="+mn-lt"/>
                          <a:ea typeface="+mn-ea"/>
                          <a:cs typeface="+mn-cs"/>
                        </a:rPr>
                        <a:t> un </a:t>
                      </a:r>
                      <a:r>
                        <a:rPr lang="es-CO" sz="1800" b="0" i="0" u="none" strike="noStrike" kern="1200" baseline="0" noProof="0" dirty="0" smtClean="0">
                          <a:solidFill>
                            <a:schemeClr val="dk1"/>
                          </a:solidFill>
                          <a:latin typeface="+mn-lt"/>
                          <a:ea typeface="+mn-ea"/>
                          <a:cs typeface="+mn-cs"/>
                        </a:rPr>
                        <a:t>numero</a:t>
                      </a:r>
                      <a:r>
                        <a:rPr lang="en-US" sz="1800" b="0" i="0" u="none" strike="noStrike" kern="1200" baseline="0" dirty="0" smtClean="0">
                          <a:solidFill>
                            <a:schemeClr val="dk1"/>
                          </a:solidFill>
                          <a:latin typeface="+mn-lt"/>
                          <a:ea typeface="+mn-ea"/>
                          <a:cs typeface="+mn-cs"/>
                        </a:rPr>
                        <a:t> </a:t>
                      </a:r>
                      <a:r>
                        <a:rPr lang="es-CO" sz="1800" b="0" i="0" u="none" strike="noStrike" kern="1200" baseline="0" noProof="0" dirty="0" smtClean="0">
                          <a:solidFill>
                            <a:schemeClr val="dk1"/>
                          </a:solidFill>
                          <a:latin typeface="+mn-lt"/>
                          <a:ea typeface="+mn-ea"/>
                          <a:cs typeface="+mn-cs"/>
                        </a:rPr>
                        <a:t>que</a:t>
                      </a:r>
                      <a:r>
                        <a:rPr lang="en-US" sz="1800" b="0" i="0" u="none" strike="noStrike" kern="1200" baseline="0" dirty="0" smtClean="0">
                          <a:solidFill>
                            <a:schemeClr val="dk1"/>
                          </a:solidFill>
                          <a:latin typeface="+mn-lt"/>
                          <a:ea typeface="+mn-ea"/>
                          <a:cs typeface="+mn-cs"/>
                        </a:rPr>
                        <a:t> </a:t>
                      </a:r>
                      <a:r>
                        <a:rPr lang="es-CO" sz="1800" b="0" i="0" u="none" strike="noStrike" kern="1200" baseline="0" noProof="0" dirty="0" smtClean="0">
                          <a:solidFill>
                            <a:schemeClr val="dk1"/>
                          </a:solidFill>
                          <a:latin typeface="+mn-lt"/>
                          <a:ea typeface="+mn-ea"/>
                          <a:cs typeface="+mn-cs"/>
                        </a:rPr>
                        <a:t>comprende</a:t>
                      </a:r>
                      <a:r>
                        <a:rPr lang="en-US" sz="1800" b="0" i="0" u="none" strike="noStrike" kern="1200" baseline="0" dirty="0" smtClean="0">
                          <a:solidFill>
                            <a:schemeClr val="dk1"/>
                          </a:solidFill>
                          <a:latin typeface="+mn-lt"/>
                          <a:ea typeface="+mn-ea"/>
                          <a:cs typeface="+mn-cs"/>
                        </a:rPr>
                        <a:t> del  –2,147,483,648 al</a:t>
                      </a:r>
                    </a:p>
                    <a:p>
                      <a:r>
                        <a:rPr lang="es-CO" sz="1800" b="0" i="0" u="none" strike="noStrike" kern="1200" baseline="0" dirty="0" smtClean="0">
                          <a:solidFill>
                            <a:schemeClr val="dk1"/>
                          </a:solidFill>
                          <a:latin typeface="+mn-lt"/>
                          <a:ea typeface="+mn-ea"/>
                          <a:cs typeface="+mn-cs"/>
                        </a:rPr>
                        <a:t>2,147,483,647.</a:t>
                      </a:r>
                      <a:endParaRPr lang="es-CO" dirty="0"/>
                    </a:p>
                  </a:txBody>
                  <a:tcPr/>
                </a:tc>
                <a:tc>
                  <a:txBody>
                    <a:bodyPr/>
                    <a:lstStyle/>
                    <a:p>
                      <a:r>
                        <a:rPr lang="es-CO" dirty="0" smtClean="0"/>
                        <a:t>4 bytes independientemente del numero almacenado.</a:t>
                      </a:r>
                      <a:endParaRPr lang="es-CO" dirty="0"/>
                    </a:p>
                  </a:txBody>
                  <a:tcPr/>
                </a:tc>
              </a:tr>
              <a:tr h="370840">
                <a:tc>
                  <a:txBody>
                    <a:bodyPr/>
                    <a:lstStyle/>
                    <a:p>
                      <a:r>
                        <a:rPr lang="es-CO" sz="1800" b="0" i="0" u="none" strike="noStrike" kern="1200" baseline="0" dirty="0" err="1" smtClean="0">
                          <a:solidFill>
                            <a:schemeClr val="dk1"/>
                          </a:solidFill>
                          <a:latin typeface="+mn-lt"/>
                          <a:ea typeface="+mn-ea"/>
                          <a:cs typeface="+mn-cs"/>
                        </a:rPr>
                        <a:t>smallint</a:t>
                      </a:r>
                      <a:endParaRPr lang="es-CO" dirty="0"/>
                    </a:p>
                  </a:txBody>
                  <a:tcPr/>
                </a:tc>
                <a:tc>
                  <a:txBody>
                    <a:bodyPr/>
                    <a:lstStyle/>
                    <a:p>
                      <a:r>
                        <a:rPr lang="es-CO" dirty="0" err="1" smtClean="0"/>
                        <a:t>Almace</a:t>
                      </a:r>
                      <a:r>
                        <a:rPr lang="es-CO" baseline="0" dirty="0" smtClean="0"/>
                        <a:t> un numero que comprende del </a:t>
                      </a:r>
                      <a:r>
                        <a:rPr lang="es-CO" sz="1800" b="0" i="0" u="none" strike="noStrike" kern="1200" baseline="0" dirty="0" smtClean="0">
                          <a:solidFill>
                            <a:schemeClr val="dk1"/>
                          </a:solidFill>
                          <a:latin typeface="+mn-lt"/>
                          <a:ea typeface="+mn-ea"/>
                          <a:cs typeface="+mn-cs"/>
                        </a:rPr>
                        <a:t>–32,768 al 32,767.</a:t>
                      </a:r>
                      <a:endParaRPr lang="es-CO" dirty="0"/>
                    </a:p>
                  </a:txBody>
                  <a:tcPr/>
                </a:tc>
                <a:tc>
                  <a:txBody>
                    <a:bodyPr/>
                    <a:lstStyle/>
                    <a:p>
                      <a:r>
                        <a:rPr lang="es-CO" dirty="0" smtClean="0"/>
                        <a:t>2 bytes independientemente del numero almacenado.</a:t>
                      </a:r>
                      <a:endParaRPr lang="es-CO" dirty="0"/>
                    </a:p>
                  </a:txBody>
                  <a:tcPr/>
                </a:tc>
              </a:tr>
              <a:tr h="370840">
                <a:tc>
                  <a:txBody>
                    <a:bodyPr/>
                    <a:lstStyle/>
                    <a:p>
                      <a:r>
                        <a:rPr lang="es-CO" sz="1800" b="0" i="0" u="none" strike="noStrike" kern="1200" baseline="0" dirty="0" smtClean="0">
                          <a:solidFill>
                            <a:schemeClr val="dk1"/>
                          </a:solidFill>
                          <a:latin typeface="+mn-lt"/>
                          <a:ea typeface="+mn-ea"/>
                          <a:cs typeface="+mn-cs"/>
                        </a:rPr>
                        <a:t>Real </a:t>
                      </a:r>
                      <a:endParaRPr lang="es-CO" dirty="0"/>
                    </a:p>
                  </a:txBody>
                  <a:tcPr/>
                </a:tc>
                <a:tc>
                  <a:txBody>
                    <a:bodyPr/>
                    <a:lstStyle/>
                    <a:p>
                      <a:r>
                        <a:rPr lang="es-CO" dirty="0" smtClean="0"/>
                        <a:t>Un numero flotante que comprende del  </a:t>
                      </a:r>
                      <a:r>
                        <a:rPr lang="en-US" dirty="0" smtClean="0"/>
                        <a:t>–3.40E+38 al 3.40E+38.</a:t>
                      </a:r>
                      <a:endParaRPr lang="es-CO" dirty="0"/>
                    </a:p>
                  </a:txBody>
                  <a:tcPr/>
                </a:tc>
                <a:tc>
                  <a:txBody>
                    <a:bodyPr/>
                    <a:lstStyle/>
                    <a:p>
                      <a:r>
                        <a:rPr lang="es-CO" dirty="0" smtClean="0"/>
                        <a:t>4 bytes independientemente del numero almacenado.</a:t>
                      </a:r>
                    </a:p>
                  </a:txBody>
                  <a:tcPr/>
                </a:tc>
              </a:tr>
              <a:tr h="370840">
                <a:tc>
                  <a:txBody>
                    <a:bodyPr/>
                    <a:lstStyle/>
                    <a:p>
                      <a:r>
                        <a:rPr lang="es-CO" sz="1800" b="0" i="0" u="none" strike="noStrike" kern="1200" baseline="0" dirty="0" smtClean="0">
                          <a:solidFill>
                            <a:schemeClr val="dk1"/>
                          </a:solidFill>
                          <a:latin typeface="+mn-lt"/>
                          <a:ea typeface="+mn-ea"/>
                          <a:cs typeface="+mn-cs"/>
                        </a:rPr>
                        <a:t>decimal</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Es similar al real pero le permite definir cuantos decimales se desean usar.  El rango comprende entre </a:t>
                      </a:r>
                      <a:r>
                        <a:rPr lang="es-CO" sz="1800" b="0" i="0" u="none" strike="noStrike" kern="1200" baseline="0" dirty="0" smtClean="0">
                          <a:solidFill>
                            <a:schemeClr val="dk1"/>
                          </a:solidFill>
                          <a:latin typeface="+mn-lt"/>
                          <a:ea typeface="+mn-ea"/>
                          <a:cs typeface="+mn-cs"/>
                        </a:rPr>
                        <a:t>–10^38 + 1 al 10^38 – 1.</a:t>
                      </a:r>
                      <a:endParaRPr lang="es-CO" dirty="0"/>
                    </a:p>
                  </a:txBody>
                  <a:tcPr/>
                </a:tc>
                <a:tc>
                  <a:txBody>
                    <a:bodyPr/>
                    <a:lstStyle/>
                    <a:p>
                      <a:r>
                        <a:rPr lang="es-CO" dirty="0" smtClean="0"/>
                        <a:t>De 5 a 17 bytes.</a:t>
                      </a:r>
                      <a:endParaRPr lang="es-CO" dirty="0"/>
                    </a:p>
                  </a:txBody>
                  <a:tcPr/>
                </a:tc>
              </a:tr>
            </a:tbl>
          </a:graphicData>
        </a:graphic>
      </p:graphicFrame>
      <p:pic>
        <p:nvPicPr>
          <p:cNvPr id="5" name="Picture 2" descr="Ing Sistemas"/>
          <p:cNvPicPr>
            <a:picLocks noChangeAspect="1" noChangeArrowheads="1"/>
          </p:cNvPicPr>
          <p:nvPr/>
        </p:nvPicPr>
        <p:blipFill rotWithShape="1">
          <a:blip r:embed="rId2">
            <a:extLst>
              <a:ext uri="{28A0092B-C50C-407E-A947-70E740481C1C}">
                <a14:useLocalDpi xmlns:a14="http://schemas.microsoft.com/office/drawing/2010/main" val="0"/>
              </a:ext>
            </a:extLst>
          </a:blip>
          <a:srcRect l="79390" t="26203" b="36899"/>
          <a:stretch/>
        </p:blipFill>
        <p:spPr bwMode="auto">
          <a:xfrm>
            <a:off x="2940167" y="6021288"/>
            <a:ext cx="326366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90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2189</Words>
  <Application>Microsoft Office PowerPoint</Application>
  <PresentationFormat>Presentación en pantalla (4:3)</PresentationFormat>
  <Paragraphs>471</Paragraphs>
  <Slides>51</Slides>
  <Notes>2</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Tema de Office</vt:lpstr>
      <vt:lpstr>Base de Datos Miércoles  4 p.m. - 6 p.m.  Salón: B201 Jueves  4 p.m. - 6 p.m.  Salón: B402 Viernes  4 p.m. - 6 p.m.  Salón: B201 (MySQL Introducción)</vt:lpstr>
      <vt:lpstr>SQL</vt:lpstr>
      <vt:lpstr>MySQL</vt:lpstr>
      <vt:lpstr>MySQL</vt:lpstr>
      <vt:lpstr>Crear y Eliminar una BD</vt:lpstr>
      <vt:lpstr>Crear y Eliminar una BD</vt:lpstr>
      <vt:lpstr>Tipos de Datos</vt:lpstr>
      <vt:lpstr>Tipos de Datos</vt:lpstr>
      <vt:lpstr>Tipos de Datos</vt:lpstr>
      <vt:lpstr>Tipos de Datos</vt:lpstr>
      <vt:lpstr>Crear, Modificar y Eliminar una Tabla</vt:lpstr>
      <vt:lpstr>Crear, Modificar y Eliminar una Tabla</vt:lpstr>
      <vt:lpstr>Crear, Modificar y Eliminar una Tabla</vt:lpstr>
      <vt:lpstr>Crear, Modificar y Eliminar una Tabla</vt:lpstr>
      <vt:lpstr>Insertar Datos a una Tabla</vt:lpstr>
      <vt:lpstr>Modificar Datos a una Tabla</vt:lpstr>
      <vt:lpstr>Modificar Datos a una Tabla</vt:lpstr>
      <vt:lpstr>Modificar Datos a una Tabla</vt:lpstr>
      <vt:lpstr>Modificar Datos a una Tabla</vt:lpstr>
      <vt:lpstr>La Clausula WHERE</vt:lpstr>
      <vt:lpstr>Operadores Lógicos</vt:lpstr>
      <vt:lpstr>Eliminar Datos</vt:lpstr>
      <vt:lpstr>Ejercicio</vt:lpstr>
      <vt:lpstr>Ejercicio</vt:lpstr>
      <vt:lpstr>La Sentencia SELECT</vt:lpstr>
      <vt:lpstr>Retornando Solo Tuplas Distintas</vt:lpstr>
      <vt:lpstr>Dar un Alias a un Atributo en un Select</vt:lpstr>
      <vt:lpstr>Filtrar Resultados con la Clausula Where</vt:lpstr>
      <vt:lpstr>Operadores Lógicos</vt:lpstr>
      <vt:lpstr>Ejemplos</vt:lpstr>
      <vt:lpstr>Ejercicio</vt:lpstr>
      <vt:lpstr>Ejercicio</vt:lpstr>
      <vt:lpstr>Creación de Tablas II</vt:lpstr>
      <vt:lpstr>Creación de Tablas II</vt:lpstr>
      <vt:lpstr>Creación de Tablas II</vt:lpstr>
      <vt:lpstr>Creación de Tablas II</vt:lpstr>
      <vt:lpstr>La Sentencia SELECT II</vt:lpstr>
      <vt:lpstr>DROP DATABASE</vt:lpstr>
      <vt:lpstr>Crear una Tabla de otra Tabla</vt:lpstr>
      <vt:lpstr>Crear una Tabla Temporal</vt:lpstr>
      <vt:lpstr>Crear una Tabla a partir de la Estructura de Otra Tabla</vt:lpstr>
      <vt:lpstr>DROP TABLE</vt:lpstr>
      <vt:lpstr>ALTER TABLE II</vt:lpstr>
      <vt:lpstr>ALTER TABLE II</vt:lpstr>
      <vt:lpstr>Mirar una Tabla</vt:lpstr>
      <vt:lpstr>Funciones MySQL</vt:lpstr>
      <vt:lpstr>Funciones MySQL</vt:lpstr>
      <vt:lpstr>Funciones MySQL</vt:lpstr>
      <vt:lpstr>Funciones MySQL</vt:lpstr>
      <vt:lpstr>Funciones MySQL</vt:lpstr>
      <vt:lpstr>Funciones MySQL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I (Contenido de la Asignatura)</dc:title>
  <dc:creator>Cristian</dc:creator>
  <cp:lastModifiedBy>salones sl. SALONES AUDIOVISUALES</cp:lastModifiedBy>
  <cp:revision>139</cp:revision>
  <dcterms:created xsi:type="dcterms:W3CDTF">2014-01-20T00:02:35Z</dcterms:created>
  <dcterms:modified xsi:type="dcterms:W3CDTF">2014-02-14T20:52:52Z</dcterms:modified>
</cp:coreProperties>
</file>