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311" r:id="rId3"/>
    <p:sldId id="359" r:id="rId4"/>
    <p:sldId id="360" r:id="rId5"/>
    <p:sldId id="361" r:id="rId6"/>
    <p:sldId id="362" r:id="rId7"/>
    <p:sldId id="363" r:id="rId8"/>
    <p:sldId id="364" r:id="rId9"/>
    <p:sldId id="365" r:id="rId10"/>
    <p:sldId id="366" r:id="rId11"/>
    <p:sldId id="367" r:id="rId12"/>
    <p:sldId id="368" r:id="rId13"/>
    <p:sldId id="369" r:id="rId14"/>
    <p:sldId id="370" r:id="rId15"/>
    <p:sldId id="371" r:id="rId16"/>
    <p:sldId id="372" r:id="rId17"/>
    <p:sldId id="373" r:id="rId18"/>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72" y="-58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2CC906-340D-495F-8C4C-3CE38D372390}" type="datetimeFigureOut">
              <a:rPr lang="es-CO" smtClean="0"/>
              <a:t>21/02/2014</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8B5206-CDB4-4701-859A-85380538E807}" type="slidenum">
              <a:rPr lang="es-CO" smtClean="0"/>
              <a:t>‹Nº›</a:t>
            </a:fld>
            <a:endParaRPr lang="es-CO"/>
          </a:p>
        </p:txBody>
      </p:sp>
    </p:spTree>
    <p:extLst>
      <p:ext uri="{BB962C8B-B14F-4D97-AF65-F5344CB8AC3E}">
        <p14:creationId xmlns:p14="http://schemas.microsoft.com/office/powerpoint/2010/main" val="2584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t>mysql -h </a:t>
            </a:r>
            <a:r>
              <a:rPr lang="sv-SE" b="1" i="1" dirty="0" smtClean="0">
                <a:effectLst/>
              </a:rPr>
              <a:t>host</a:t>
            </a:r>
            <a:r>
              <a:rPr lang="sv-SE" dirty="0" smtClean="0"/>
              <a:t> -u </a:t>
            </a:r>
            <a:r>
              <a:rPr lang="sv-SE" b="1" i="1" dirty="0" smtClean="0">
                <a:effectLst/>
              </a:rPr>
              <a:t>user</a:t>
            </a:r>
            <a:r>
              <a:rPr lang="sv-SE" dirty="0" smtClean="0"/>
              <a:t> -p menagerie</a:t>
            </a:r>
            <a:endParaRPr lang="es-CO" smtClean="0"/>
          </a:p>
          <a:p>
            <a:endParaRPr lang="es-CO"/>
          </a:p>
        </p:txBody>
      </p:sp>
      <p:sp>
        <p:nvSpPr>
          <p:cNvPr id="4" name="3 Marcador de número de diapositiva"/>
          <p:cNvSpPr>
            <a:spLocks noGrp="1"/>
          </p:cNvSpPr>
          <p:nvPr>
            <p:ph type="sldNum" sz="quarter" idx="10"/>
          </p:nvPr>
        </p:nvSpPr>
        <p:spPr/>
        <p:txBody>
          <a:bodyPr/>
          <a:lstStyle/>
          <a:p>
            <a:fld id="{8C8B5206-CDB4-4701-859A-85380538E807}" type="slidenum">
              <a:rPr lang="es-CO" smtClean="0"/>
              <a:t>2</a:t>
            </a:fld>
            <a:endParaRPr lang="es-CO"/>
          </a:p>
        </p:txBody>
      </p:sp>
    </p:spTree>
    <p:extLst>
      <p:ext uri="{BB962C8B-B14F-4D97-AF65-F5344CB8AC3E}">
        <p14:creationId xmlns:p14="http://schemas.microsoft.com/office/powerpoint/2010/main" val="782115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t>mysql -h </a:t>
            </a:r>
            <a:r>
              <a:rPr lang="sv-SE" b="1" i="1" dirty="0" smtClean="0">
                <a:effectLst/>
              </a:rPr>
              <a:t>host</a:t>
            </a:r>
            <a:r>
              <a:rPr lang="sv-SE" dirty="0" smtClean="0"/>
              <a:t> -u </a:t>
            </a:r>
            <a:r>
              <a:rPr lang="sv-SE" b="1" i="1" dirty="0" smtClean="0">
                <a:effectLst/>
              </a:rPr>
              <a:t>user</a:t>
            </a:r>
            <a:r>
              <a:rPr lang="sv-SE" dirty="0" smtClean="0"/>
              <a:t> -p menagerie</a:t>
            </a:r>
            <a:endParaRPr lang="es-CO" smtClean="0"/>
          </a:p>
          <a:p>
            <a:endParaRPr lang="es-CO"/>
          </a:p>
        </p:txBody>
      </p:sp>
      <p:sp>
        <p:nvSpPr>
          <p:cNvPr id="4" name="3 Marcador de número de diapositiva"/>
          <p:cNvSpPr>
            <a:spLocks noGrp="1"/>
          </p:cNvSpPr>
          <p:nvPr>
            <p:ph type="sldNum" sz="quarter" idx="10"/>
          </p:nvPr>
        </p:nvSpPr>
        <p:spPr/>
        <p:txBody>
          <a:bodyPr/>
          <a:lstStyle/>
          <a:p>
            <a:fld id="{8C8B5206-CDB4-4701-859A-85380538E807}" type="slidenum">
              <a:rPr lang="es-CO" smtClean="0"/>
              <a:t>11</a:t>
            </a:fld>
            <a:endParaRPr lang="es-CO"/>
          </a:p>
        </p:txBody>
      </p:sp>
    </p:spTree>
    <p:extLst>
      <p:ext uri="{BB962C8B-B14F-4D97-AF65-F5344CB8AC3E}">
        <p14:creationId xmlns:p14="http://schemas.microsoft.com/office/powerpoint/2010/main" val="782115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t>mysql -h </a:t>
            </a:r>
            <a:r>
              <a:rPr lang="sv-SE" b="1" i="1" dirty="0" smtClean="0">
                <a:effectLst/>
              </a:rPr>
              <a:t>host</a:t>
            </a:r>
            <a:r>
              <a:rPr lang="sv-SE" dirty="0" smtClean="0"/>
              <a:t> -u </a:t>
            </a:r>
            <a:r>
              <a:rPr lang="sv-SE" b="1" i="1" dirty="0" smtClean="0">
                <a:effectLst/>
              </a:rPr>
              <a:t>user</a:t>
            </a:r>
            <a:r>
              <a:rPr lang="sv-SE" dirty="0" smtClean="0"/>
              <a:t> -p menagerie</a:t>
            </a:r>
            <a:endParaRPr lang="es-CO" smtClean="0"/>
          </a:p>
          <a:p>
            <a:endParaRPr lang="es-CO"/>
          </a:p>
        </p:txBody>
      </p:sp>
      <p:sp>
        <p:nvSpPr>
          <p:cNvPr id="4" name="3 Marcador de número de diapositiva"/>
          <p:cNvSpPr>
            <a:spLocks noGrp="1"/>
          </p:cNvSpPr>
          <p:nvPr>
            <p:ph type="sldNum" sz="quarter" idx="10"/>
          </p:nvPr>
        </p:nvSpPr>
        <p:spPr/>
        <p:txBody>
          <a:bodyPr/>
          <a:lstStyle/>
          <a:p>
            <a:fld id="{8C8B5206-CDB4-4701-859A-85380538E807}" type="slidenum">
              <a:rPr lang="es-CO" smtClean="0"/>
              <a:t>12</a:t>
            </a:fld>
            <a:endParaRPr lang="es-CO"/>
          </a:p>
        </p:txBody>
      </p:sp>
    </p:spTree>
    <p:extLst>
      <p:ext uri="{BB962C8B-B14F-4D97-AF65-F5344CB8AC3E}">
        <p14:creationId xmlns:p14="http://schemas.microsoft.com/office/powerpoint/2010/main" val="782115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t>mysql -h </a:t>
            </a:r>
            <a:r>
              <a:rPr lang="sv-SE" b="1" i="1" dirty="0" smtClean="0">
                <a:effectLst/>
              </a:rPr>
              <a:t>host</a:t>
            </a:r>
            <a:r>
              <a:rPr lang="sv-SE" dirty="0" smtClean="0"/>
              <a:t> -u </a:t>
            </a:r>
            <a:r>
              <a:rPr lang="sv-SE" b="1" i="1" dirty="0" smtClean="0">
                <a:effectLst/>
              </a:rPr>
              <a:t>user</a:t>
            </a:r>
            <a:r>
              <a:rPr lang="sv-SE" dirty="0" smtClean="0"/>
              <a:t> -p menagerie</a:t>
            </a:r>
            <a:endParaRPr lang="es-CO" smtClean="0"/>
          </a:p>
          <a:p>
            <a:endParaRPr lang="es-CO"/>
          </a:p>
        </p:txBody>
      </p:sp>
      <p:sp>
        <p:nvSpPr>
          <p:cNvPr id="4" name="3 Marcador de número de diapositiva"/>
          <p:cNvSpPr>
            <a:spLocks noGrp="1"/>
          </p:cNvSpPr>
          <p:nvPr>
            <p:ph type="sldNum" sz="quarter" idx="10"/>
          </p:nvPr>
        </p:nvSpPr>
        <p:spPr/>
        <p:txBody>
          <a:bodyPr/>
          <a:lstStyle/>
          <a:p>
            <a:fld id="{8C8B5206-CDB4-4701-859A-85380538E807}" type="slidenum">
              <a:rPr lang="es-CO" smtClean="0"/>
              <a:t>13</a:t>
            </a:fld>
            <a:endParaRPr lang="es-CO"/>
          </a:p>
        </p:txBody>
      </p:sp>
    </p:spTree>
    <p:extLst>
      <p:ext uri="{BB962C8B-B14F-4D97-AF65-F5344CB8AC3E}">
        <p14:creationId xmlns:p14="http://schemas.microsoft.com/office/powerpoint/2010/main" val="782115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t>mysql -h </a:t>
            </a:r>
            <a:r>
              <a:rPr lang="sv-SE" b="1" i="1" dirty="0" smtClean="0">
                <a:effectLst/>
              </a:rPr>
              <a:t>host</a:t>
            </a:r>
            <a:r>
              <a:rPr lang="sv-SE" dirty="0" smtClean="0"/>
              <a:t> -u </a:t>
            </a:r>
            <a:r>
              <a:rPr lang="sv-SE" b="1" i="1" dirty="0" smtClean="0">
                <a:effectLst/>
              </a:rPr>
              <a:t>user</a:t>
            </a:r>
            <a:r>
              <a:rPr lang="sv-SE" dirty="0" smtClean="0"/>
              <a:t> -p menagerie</a:t>
            </a:r>
            <a:endParaRPr lang="es-CO" smtClean="0"/>
          </a:p>
          <a:p>
            <a:endParaRPr lang="es-CO"/>
          </a:p>
        </p:txBody>
      </p:sp>
      <p:sp>
        <p:nvSpPr>
          <p:cNvPr id="4" name="3 Marcador de número de diapositiva"/>
          <p:cNvSpPr>
            <a:spLocks noGrp="1"/>
          </p:cNvSpPr>
          <p:nvPr>
            <p:ph type="sldNum" sz="quarter" idx="10"/>
          </p:nvPr>
        </p:nvSpPr>
        <p:spPr/>
        <p:txBody>
          <a:bodyPr/>
          <a:lstStyle/>
          <a:p>
            <a:fld id="{8C8B5206-CDB4-4701-859A-85380538E807}" type="slidenum">
              <a:rPr lang="es-CO" smtClean="0"/>
              <a:t>14</a:t>
            </a:fld>
            <a:endParaRPr lang="es-CO"/>
          </a:p>
        </p:txBody>
      </p:sp>
    </p:spTree>
    <p:extLst>
      <p:ext uri="{BB962C8B-B14F-4D97-AF65-F5344CB8AC3E}">
        <p14:creationId xmlns:p14="http://schemas.microsoft.com/office/powerpoint/2010/main" val="782115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t>mysql -h </a:t>
            </a:r>
            <a:r>
              <a:rPr lang="sv-SE" b="1" i="1" dirty="0" smtClean="0">
                <a:effectLst/>
              </a:rPr>
              <a:t>host</a:t>
            </a:r>
            <a:r>
              <a:rPr lang="sv-SE" dirty="0" smtClean="0"/>
              <a:t> -u </a:t>
            </a:r>
            <a:r>
              <a:rPr lang="sv-SE" b="1" i="1" dirty="0" smtClean="0">
                <a:effectLst/>
              </a:rPr>
              <a:t>user</a:t>
            </a:r>
            <a:r>
              <a:rPr lang="sv-SE" dirty="0" smtClean="0"/>
              <a:t> -p menagerie</a:t>
            </a:r>
            <a:endParaRPr lang="es-CO" smtClean="0"/>
          </a:p>
          <a:p>
            <a:endParaRPr lang="es-CO"/>
          </a:p>
        </p:txBody>
      </p:sp>
      <p:sp>
        <p:nvSpPr>
          <p:cNvPr id="4" name="3 Marcador de número de diapositiva"/>
          <p:cNvSpPr>
            <a:spLocks noGrp="1"/>
          </p:cNvSpPr>
          <p:nvPr>
            <p:ph type="sldNum" sz="quarter" idx="10"/>
          </p:nvPr>
        </p:nvSpPr>
        <p:spPr/>
        <p:txBody>
          <a:bodyPr/>
          <a:lstStyle/>
          <a:p>
            <a:fld id="{8C8B5206-CDB4-4701-859A-85380538E807}" type="slidenum">
              <a:rPr lang="es-CO" smtClean="0"/>
              <a:t>15</a:t>
            </a:fld>
            <a:endParaRPr lang="es-CO"/>
          </a:p>
        </p:txBody>
      </p:sp>
    </p:spTree>
    <p:extLst>
      <p:ext uri="{BB962C8B-B14F-4D97-AF65-F5344CB8AC3E}">
        <p14:creationId xmlns:p14="http://schemas.microsoft.com/office/powerpoint/2010/main" val="782115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t>mysql -h </a:t>
            </a:r>
            <a:r>
              <a:rPr lang="sv-SE" b="1" i="1" dirty="0" smtClean="0">
                <a:effectLst/>
              </a:rPr>
              <a:t>host</a:t>
            </a:r>
            <a:r>
              <a:rPr lang="sv-SE" dirty="0" smtClean="0"/>
              <a:t> -u </a:t>
            </a:r>
            <a:r>
              <a:rPr lang="sv-SE" b="1" i="1" dirty="0" smtClean="0">
                <a:effectLst/>
              </a:rPr>
              <a:t>user</a:t>
            </a:r>
            <a:r>
              <a:rPr lang="sv-SE" dirty="0" smtClean="0"/>
              <a:t> -p menagerie</a:t>
            </a:r>
            <a:endParaRPr lang="es-CO" smtClean="0"/>
          </a:p>
          <a:p>
            <a:endParaRPr lang="es-CO"/>
          </a:p>
        </p:txBody>
      </p:sp>
      <p:sp>
        <p:nvSpPr>
          <p:cNvPr id="4" name="3 Marcador de número de diapositiva"/>
          <p:cNvSpPr>
            <a:spLocks noGrp="1"/>
          </p:cNvSpPr>
          <p:nvPr>
            <p:ph type="sldNum" sz="quarter" idx="10"/>
          </p:nvPr>
        </p:nvSpPr>
        <p:spPr/>
        <p:txBody>
          <a:bodyPr/>
          <a:lstStyle/>
          <a:p>
            <a:fld id="{8C8B5206-CDB4-4701-859A-85380538E807}" type="slidenum">
              <a:rPr lang="es-CO" smtClean="0"/>
              <a:t>16</a:t>
            </a:fld>
            <a:endParaRPr lang="es-CO"/>
          </a:p>
        </p:txBody>
      </p:sp>
    </p:spTree>
    <p:extLst>
      <p:ext uri="{BB962C8B-B14F-4D97-AF65-F5344CB8AC3E}">
        <p14:creationId xmlns:p14="http://schemas.microsoft.com/office/powerpoint/2010/main" val="782115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t>mysql -h </a:t>
            </a:r>
            <a:r>
              <a:rPr lang="sv-SE" b="1" i="1" dirty="0" smtClean="0">
                <a:effectLst/>
              </a:rPr>
              <a:t>host</a:t>
            </a:r>
            <a:r>
              <a:rPr lang="sv-SE" dirty="0" smtClean="0"/>
              <a:t> -u </a:t>
            </a:r>
            <a:r>
              <a:rPr lang="sv-SE" b="1" i="1" dirty="0" smtClean="0">
                <a:effectLst/>
              </a:rPr>
              <a:t>user</a:t>
            </a:r>
            <a:r>
              <a:rPr lang="sv-SE" dirty="0" smtClean="0"/>
              <a:t> -p menagerie</a:t>
            </a:r>
            <a:endParaRPr lang="es-CO" smtClean="0"/>
          </a:p>
          <a:p>
            <a:endParaRPr lang="es-CO"/>
          </a:p>
        </p:txBody>
      </p:sp>
      <p:sp>
        <p:nvSpPr>
          <p:cNvPr id="4" name="3 Marcador de número de diapositiva"/>
          <p:cNvSpPr>
            <a:spLocks noGrp="1"/>
          </p:cNvSpPr>
          <p:nvPr>
            <p:ph type="sldNum" sz="quarter" idx="10"/>
          </p:nvPr>
        </p:nvSpPr>
        <p:spPr/>
        <p:txBody>
          <a:bodyPr/>
          <a:lstStyle/>
          <a:p>
            <a:fld id="{8C8B5206-CDB4-4701-859A-85380538E807}" type="slidenum">
              <a:rPr lang="es-CO" smtClean="0"/>
              <a:t>17</a:t>
            </a:fld>
            <a:endParaRPr lang="es-CO"/>
          </a:p>
        </p:txBody>
      </p:sp>
    </p:spTree>
    <p:extLst>
      <p:ext uri="{BB962C8B-B14F-4D97-AF65-F5344CB8AC3E}">
        <p14:creationId xmlns:p14="http://schemas.microsoft.com/office/powerpoint/2010/main" val="782115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t>mysql -h </a:t>
            </a:r>
            <a:r>
              <a:rPr lang="sv-SE" b="1" i="1" dirty="0" smtClean="0">
                <a:effectLst/>
              </a:rPr>
              <a:t>host</a:t>
            </a:r>
            <a:r>
              <a:rPr lang="sv-SE" dirty="0" smtClean="0"/>
              <a:t> -u </a:t>
            </a:r>
            <a:r>
              <a:rPr lang="sv-SE" b="1" i="1" dirty="0" smtClean="0">
                <a:effectLst/>
              </a:rPr>
              <a:t>user</a:t>
            </a:r>
            <a:r>
              <a:rPr lang="sv-SE" dirty="0" smtClean="0"/>
              <a:t> -p menagerie</a:t>
            </a:r>
            <a:endParaRPr lang="es-CO" smtClean="0"/>
          </a:p>
          <a:p>
            <a:endParaRPr lang="es-CO"/>
          </a:p>
        </p:txBody>
      </p:sp>
      <p:sp>
        <p:nvSpPr>
          <p:cNvPr id="4" name="3 Marcador de número de diapositiva"/>
          <p:cNvSpPr>
            <a:spLocks noGrp="1"/>
          </p:cNvSpPr>
          <p:nvPr>
            <p:ph type="sldNum" sz="quarter" idx="10"/>
          </p:nvPr>
        </p:nvSpPr>
        <p:spPr/>
        <p:txBody>
          <a:bodyPr/>
          <a:lstStyle/>
          <a:p>
            <a:fld id="{8C8B5206-CDB4-4701-859A-85380538E807}" type="slidenum">
              <a:rPr lang="es-CO" smtClean="0"/>
              <a:t>3</a:t>
            </a:fld>
            <a:endParaRPr lang="es-CO"/>
          </a:p>
        </p:txBody>
      </p:sp>
    </p:spTree>
    <p:extLst>
      <p:ext uri="{BB962C8B-B14F-4D97-AF65-F5344CB8AC3E}">
        <p14:creationId xmlns:p14="http://schemas.microsoft.com/office/powerpoint/2010/main" val="782115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dirty="0" smtClean="0"/>
              <a:t>Gran cantidad de redundancia.</a:t>
            </a:r>
          </a:p>
          <a:p>
            <a:pPr marL="0" marR="0" indent="0" algn="l" defTabSz="914400" rtl="0" eaLnBrk="1" fontAlgn="auto" latinLnBrk="0" hangingPunct="1">
              <a:lnSpc>
                <a:spcPct val="100000"/>
              </a:lnSpc>
              <a:spcBef>
                <a:spcPts val="0"/>
              </a:spcBef>
              <a:spcAft>
                <a:spcPts val="0"/>
              </a:spcAft>
              <a:buClrTx/>
              <a:buSzTx/>
              <a:buFontTx/>
              <a:buNone/>
              <a:tabLst/>
              <a:defRPr/>
            </a:pPr>
            <a:r>
              <a:rPr lang="es-CO" dirty="0" smtClean="0"/>
              <a:t>Anomalías de modificación.</a:t>
            </a:r>
          </a:p>
          <a:p>
            <a:pPr marL="0" marR="0" indent="0" algn="l" defTabSz="914400" rtl="0" eaLnBrk="1" fontAlgn="auto" latinLnBrk="0" hangingPunct="1">
              <a:lnSpc>
                <a:spcPct val="100000"/>
              </a:lnSpc>
              <a:spcBef>
                <a:spcPts val="0"/>
              </a:spcBef>
              <a:spcAft>
                <a:spcPts val="0"/>
              </a:spcAft>
              <a:buClrTx/>
              <a:buSzTx/>
              <a:buFontTx/>
              <a:buNone/>
              <a:tabLst/>
              <a:defRPr/>
            </a:pPr>
            <a:r>
              <a:rPr lang="es-CO" dirty="0" smtClean="0"/>
              <a:t>Anomalías de inserción.</a:t>
            </a:r>
          </a:p>
          <a:p>
            <a:pPr marL="0" marR="0" indent="0" algn="l" defTabSz="914400" rtl="0" eaLnBrk="1" fontAlgn="auto" latinLnBrk="0" hangingPunct="1">
              <a:lnSpc>
                <a:spcPct val="100000"/>
              </a:lnSpc>
              <a:spcBef>
                <a:spcPts val="0"/>
              </a:spcBef>
              <a:spcAft>
                <a:spcPts val="0"/>
              </a:spcAft>
              <a:buClrTx/>
              <a:buSzTx/>
              <a:buFontTx/>
              <a:buNone/>
              <a:tabLst/>
              <a:defRPr/>
            </a:pPr>
            <a:r>
              <a:rPr lang="es-CO" dirty="0" smtClean="0"/>
              <a:t>Anomalías de borrado.</a:t>
            </a:r>
          </a:p>
          <a:p>
            <a:pPr marL="0" marR="0" indent="0" algn="l" defTabSz="914400" rtl="0" eaLnBrk="1" fontAlgn="auto" latinLnBrk="0" hangingPunct="1">
              <a:lnSpc>
                <a:spcPct val="100000"/>
              </a:lnSpc>
              <a:spcBef>
                <a:spcPts val="0"/>
              </a:spcBef>
              <a:spcAft>
                <a:spcPts val="0"/>
              </a:spcAft>
              <a:buClrTx/>
              <a:buSzTx/>
              <a:buFontTx/>
              <a:buNone/>
              <a:tabLst/>
              <a:defRPr/>
            </a:pPr>
            <a:endParaRPr lang="es-CO" dirty="0" smtClean="0"/>
          </a:p>
          <a:p>
            <a:endParaRPr lang="es-CO" dirty="0"/>
          </a:p>
        </p:txBody>
      </p:sp>
      <p:sp>
        <p:nvSpPr>
          <p:cNvPr id="4" name="3 Marcador de número de diapositiva"/>
          <p:cNvSpPr>
            <a:spLocks noGrp="1"/>
          </p:cNvSpPr>
          <p:nvPr>
            <p:ph type="sldNum" sz="quarter" idx="10"/>
          </p:nvPr>
        </p:nvSpPr>
        <p:spPr/>
        <p:txBody>
          <a:bodyPr/>
          <a:lstStyle/>
          <a:p>
            <a:fld id="{8C8B5206-CDB4-4701-859A-85380538E807}" type="slidenum">
              <a:rPr lang="es-CO" smtClean="0"/>
              <a:t>4</a:t>
            </a:fld>
            <a:endParaRPr lang="es-CO"/>
          </a:p>
        </p:txBody>
      </p:sp>
    </p:spTree>
    <p:extLst>
      <p:ext uri="{BB962C8B-B14F-4D97-AF65-F5344CB8AC3E}">
        <p14:creationId xmlns:p14="http://schemas.microsoft.com/office/powerpoint/2010/main" val="782115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t>mysql -h </a:t>
            </a:r>
            <a:r>
              <a:rPr lang="sv-SE" b="1" i="1" dirty="0" smtClean="0">
                <a:effectLst/>
              </a:rPr>
              <a:t>host</a:t>
            </a:r>
            <a:r>
              <a:rPr lang="sv-SE" dirty="0" smtClean="0"/>
              <a:t> -u </a:t>
            </a:r>
            <a:r>
              <a:rPr lang="sv-SE" b="1" i="1" dirty="0" smtClean="0">
                <a:effectLst/>
              </a:rPr>
              <a:t>user</a:t>
            </a:r>
            <a:r>
              <a:rPr lang="sv-SE" dirty="0" smtClean="0"/>
              <a:t> -p menagerie</a:t>
            </a:r>
            <a:endParaRPr lang="es-CO" smtClean="0"/>
          </a:p>
          <a:p>
            <a:endParaRPr lang="es-CO"/>
          </a:p>
        </p:txBody>
      </p:sp>
      <p:sp>
        <p:nvSpPr>
          <p:cNvPr id="4" name="3 Marcador de número de diapositiva"/>
          <p:cNvSpPr>
            <a:spLocks noGrp="1"/>
          </p:cNvSpPr>
          <p:nvPr>
            <p:ph type="sldNum" sz="quarter" idx="10"/>
          </p:nvPr>
        </p:nvSpPr>
        <p:spPr/>
        <p:txBody>
          <a:bodyPr/>
          <a:lstStyle/>
          <a:p>
            <a:fld id="{8C8B5206-CDB4-4701-859A-85380538E807}" type="slidenum">
              <a:rPr lang="es-CO" smtClean="0"/>
              <a:t>5</a:t>
            </a:fld>
            <a:endParaRPr lang="es-CO"/>
          </a:p>
        </p:txBody>
      </p:sp>
    </p:spTree>
    <p:extLst>
      <p:ext uri="{BB962C8B-B14F-4D97-AF65-F5344CB8AC3E}">
        <p14:creationId xmlns:p14="http://schemas.microsoft.com/office/powerpoint/2010/main" val="782115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t>mysql -h </a:t>
            </a:r>
            <a:r>
              <a:rPr lang="sv-SE" b="1" i="1" dirty="0" smtClean="0">
                <a:effectLst/>
              </a:rPr>
              <a:t>host</a:t>
            </a:r>
            <a:r>
              <a:rPr lang="sv-SE" dirty="0" smtClean="0"/>
              <a:t> -u </a:t>
            </a:r>
            <a:r>
              <a:rPr lang="sv-SE" b="1" i="1" dirty="0" smtClean="0">
                <a:effectLst/>
              </a:rPr>
              <a:t>user</a:t>
            </a:r>
            <a:r>
              <a:rPr lang="sv-SE" dirty="0" smtClean="0"/>
              <a:t> -p menagerie</a:t>
            </a:r>
            <a:endParaRPr lang="es-CO" smtClean="0"/>
          </a:p>
          <a:p>
            <a:endParaRPr lang="es-CO"/>
          </a:p>
        </p:txBody>
      </p:sp>
      <p:sp>
        <p:nvSpPr>
          <p:cNvPr id="4" name="3 Marcador de número de diapositiva"/>
          <p:cNvSpPr>
            <a:spLocks noGrp="1"/>
          </p:cNvSpPr>
          <p:nvPr>
            <p:ph type="sldNum" sz="quarter" idx="10"/>
          </p:nvPr>
        </p:nvSpPr>
        <p:spPr/>
        <p:txBody>
          <a:bodyPr/>
          <a:lstStyle/>
          <a:p>
            <a:fld id="{8C8B5206-CDB4-4701-859A-85380538E807}" type="slidenum">
              <a:rPr lang="es-CO" smtClean="0"/>
              <a:t>6</a:t>
            </a:fld>
            <a:endParaRPr lang="es-CO"/>
          </a:p>
        </p:txBody>
      </p:sp>
    </p:spTree>
    <p:extLst>
      <p:ext uri="{BB962C8B-B14F-4D97-AF65-F5344CB8AC3E}">
        <p14:creationId xmlns:p14="http://schemas.microsoft.com/office/powerpoint/2010/main" val="782115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t>mysql -h </a:t>
            </a:r>
            <a:r>
              <a:rPr lang="sv-SE" b="1" i="1" dirty="0" smtClean="0">
                <a:effectLst/>
              </a:rPr>
              <a:t>host</a:t>
            </a:r>
            <a:r>
              <a:rPr lang="sv-SE" dirty="0" smtClean="0"/>
              <a:t> -u </a:t>
            </a:r>
            <a:r>
              <a:rPr lang="sv-SE" b="1" i="1" dirty="0" smtClean="0">
                <a:effectLst/>
              </a:rPr>
              <a:t>user</a:t>
            </a:r>
            <a:r>
              <a:rPr lang="sv-SE" dirty="0" smtClean="0"/>
              <a:t> -p menagerie</a:t>
            </a:r>
            <a:endParaRPr lang="es-CO" smtClean="0"/>
          </a:p>
          <a:p>
            <a:endParaRPr lang="es-CO"/>
          </a:p>
        </p:txBody>
      </p:sp>
      <p:sp>
        <p:nvSpPr>
          <p:cNvPr id="4" name="3 Marcador de número de diapositiva"/>
          <p:cNvSpPr>
            <a:spLocks noGrp="1"/>
          </p:cNvSpPr>
          <p:nvPr>
            <p:ph type="sldNum" sz="quarter" idx="10"/>
          </p:nvPr>
        </p:nvSpPr>
        <p:spPr/>
        <p:txBody>
          <a:bodyPr/>
          <a:lstStyle/>
          <a:p>
            <a:fld id="{8C8B5206-CDB4-4701-859A-85380538E807}" type="slidenum">
              <a:rPr lang="es-CO" smtClean="0"/>
              <a:t>7</a:t>
            </a:fld>
            <a:endParaRPr lang="es-CO"/>
          </a:p>
        </p:txBody>
      </p:sp>
    </p:spTree>
    <p:extLst>
      <p:ext uri="{BB962C8B-B14F-4D97-AF65-F5344CB8AC3E}">
        <p14:creationId xmlns:p14="http://schemas.microsoft.com/office/powerpoint/2010/main" val="782115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t>mysql -h </a:t>
            </a:r>
            <a:r>
              <a:rPr lang="sv-SE" b="1" i="1" dirty="0" smtClean="0">
                <a:effectLst/>
              </a:rPr>
              <a:t>host</a:t>
            </a:r>
            <a:r>
              <a:rPr lang="sv-SE" dirty="0" smtClean="0"/>
              <a:t> -u </a:t>
            </a:r>
            <a:r>
              <a:rPr lang="sv-SE" b="1" i="1" dirty="0" smtClean="0">
                <a:effectLst/>
              </a:rPr>
              <a:t>user</a:t>
            </a:r>
            <a:r>
              <a:rPr lang="sv-SE" dirty="0" smtClean="0"/>
              <a:t> -p menagerie</a:t>
            </a:r>
            <a:endParaRPr lang="es-CO" smtClean="0"/>
          </a:p>
          <a:p>
            <a:endParaRPr lang="es-CO"/>
          </a:p>
        </p:txBody>
      </p:sp>
      <p:sp>
        <p:nvSpPr>
          <p:cNvPr id="4" name="3 Marcador de número de diapositiva"/>
          <p:cNvSpPr>
            <a:spLocks noGrp="1"/>
          </p:cNvSpPr>
          <p:nvPr>
            <p:ph type="sldNum" sz="quarter" idx="10"/>
          </p:nvPr>
        </p:nvSpPr>
        <p:spPr/>
        <p:txBody>
          <a:bodyPr/>
          <a:lstStyle/>
          <a:p>
            <a:fld id="{8C8B5206-CDB4-4701-859A-85380538E807}" type="slidenum">
              <a:rPr lang="es-CO" smtClean="0"/>
              <a:t>8</a:t>
            </a:fld>
            <a:endParaRPr lang="es-CO"/>
          </a:p>
        </p:txBody>
      </p:sp>
    </p:spTree>
    <p:extLst>
      <p:ext uri="{BB962C8B-B14F-4D97-AF65-F5344CB8AC3E}">
        <p14:creationId xmlns:p14="http://schemas.microsoft.com/office/powerpoint/2010/main" val="782115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t>mysql -h </a:t>
            </a:r>
            <a:r>
              <a:rPr lang="sv-SE" b="1" i="1" dirty="0" smtClean="0">
                <a:effectLst/>
              </a:rPr>
              <a:t>host</a:t>
            </a:r>
            <a:r>
              <a:rPr lang="sv-SE" dirty="0" smtClean="0"/>
              <a:t> -u </a:t>
            </a:r>
            <a:r>
              <a:rPr lang="sv-SE" b="1" i="1" dirty="0" smtClean="0">
                <a:effectLst/>
              </a:rPr>
              <a:t>user</a:t>
            </a:r>
            <a:r>
              <a:rPr lang="sv-SE" dirty="0" smtClean="0"/>
              <a:t> -p menagerie</a:t>
            </a:r>
            <a:endParaRPr lang="es-CO" smtClean="0"/>
          </a:p>
          <a:p>
            <a:endParaRPr lang="es-CO"/>
          </a:p>
        </p:txBody>
      </p:sp>
      <p:sp>
        <p:nvSpPr>
          <p:cNvPr id="4" name="3 Marcador de número de diapositiva"/>
          <p:cNvSpPr>
            <a:spLocks noGrp="1"/>
          </p:cNvSpPr>
          <p:nvPr>
            <p:ph type="sldNum" sz="quarter" idx="10"/>
          </p:nvPr>
        </p:nvSpPr>
        <p:spPr/>
        <p:txBody>
          <a:bodyPr/>
          <a:lstStyle/>
          <a:p>
            <a:fld id="{8C8B5206-CDB4-4701-859A-85380538E807}" type="slidenum">
              <a:rPr lang="es-CO" smtClean="0"/>
              <a:t>9</a:t>
            </a:fld>
            <a:endParaRPr lang="es-CO"/>
          </a:p>
        </p:txBody>
      </p:sp>
    </p:spTree>
    <p:extLst>
      <p:ext uri="{BB962C8B-B14F-4D97-AF65-F5344CB8AC3E}">
        <p14:creationId xmlns:p14="http://schemas.microsoft.com/office/powerpoint/2010/main" val="782115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t>mysql -h </a:t>
            </a:r>
            <a:r>
              <a:rPr lang="sv-SE" b="1" i="1" dirty="0" smtClean="0">
                <a:effectLst/>
              </a:rPr>
              <a:t>host</a:t>
            </a:r>
            <a:r>
              <a:rPr lang="sv-SE" dirty="0" smtClean="0"/>
              <a:t> -u </a:t>
            </a:r>
            <a:r>
              <a:rPr lang="sv-SE" b="1" i="1" dirty="0" smtClean="0">
                <a:effectLst/>
              </a:rPr>
              <a:t>user</a:t>
            </a:r>
            <a:r>
              <a:rPr lang="sv-SE" dirty="0" smtClean="0"/>
              <a:t> -p menagerie</a:t>
            </a:r>
            <a:endParaRPr lang="es-CO" smtClean="0"/>
          </a:p>
          <a:p>
            <a:endParaRPr lang="es-CO"/>
          </a:p>
        </p:txBody>
      </p:sp>
      <p:sp>
        <p:nvSpPr>
          <p:cNvPr id="4" name="3 Marcador de número de diapositiva"/>
          <p:cNvSpPr>
            <a:spLocks noGrp="1"/>
          </p:cNvSpPr>
          <p:nvPr>
            <p:ph type="sldNum" sz="quarter" idx="10"/>
          </p:nvPr>
        </p:nvSpPr>
        <p:spPr/>
        <p:txBody>
          <a:bodyPr/>
          <a:lstStyle/>
          <a:p>
            <a:fld id="{8C8B5206-CDB4-4701-859A-85380538E807}" type="slidenum">
              <a:rPr lang="es-CO" smtClean="0"/>
              <a:t>10</a:t>
            </a:fld>
            <a:endParaRPr lang="es-CO"/>
          </a:p>
        </p:txBody>
      </p:sp>
    </p:spTree>
    <p:extLst>
      <p:ext uri="{BB962C8B-B14F-4D97-AF65-F5344CB8AC3E}">
        <p14:creationId xmlns:p14="http://schemas.microsoft.com/office/powerpoint/2010/main" val="782115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p>
            <a:fld id="{31C78DEE-BAB8-4A4A-ABB6-AFC075F63213}" type="datetimeFigureOut">
              <a:rPr lang="es-CO" smtClean="0"/>
              <a:t>21/02/2014</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C1C9340-924D-44C2-8A0C-6F5A584FE309}" type="slidenum">
              <a:rPr lang="es-CO" smtClean="0"/>
              <a:t>‹Nº›</a:t>
            </a:fld>
            <a:endParaRPr lang="es-CO"/>
          </a:p>
        </p:txBody>
      </p:sp>
    </p:spTree>
    <p:extLst>
      <p:ext uri="{BB962C8B-B14F-4D97-AF65-F5344CB8AC3E}">
        <p14:creationId xmlns:p14="http://schemas.microsoft.com/office/powerpoint/2010/main" val="3513070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31C78DEE-BAB8-4A4A-ABB6-AFC075F63213}" type="datetimeFigureOut">
              <a:rPr lang="es-CO" smtClean="0"/>
              <a:t>21/02/2014</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C1C9340-924D-44C2-8A0C-6F5A584FE309}" type="slidenum">
              <a:rPr lang="es-CO" smtClean="0"/>
              <a:t>‹Nº›</a:t>
            </a:fld>
            <a:endParaRPr lang="es-CO"/>
          </a:p>
        </p:txBody>
      </p:sp>
    </p:spTree>
    <p:extLst>
      <p:ext uri="{BB962C8B-B14F-4D97-AF65-F5344CB8AC3E}">
        <p14:creationId xmlns:p14="http://schemas.microsoft.com/office/powerpoint/2010/main" val="437379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31C78DEE-BAB8-4A4A-ABB6-AFC075F63213}" type="datetimeFigureOut">
              <a:rPr lang="es-CO" smtClean="0"/>
              <a:t>21/02/2014</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C1C9340-924D-44C2-8A0C-6F5A584FE309}" type="slidenum">
              <a:rPr lang="es-CO" smtClean="0"/>
              <a:t>‹Nº›</a:t>
            </a:fld>
            <a:endParaRPr lang="es-CO"/>
          </a:p>
        </p:txBody>
      </p:sp>
    </p:spTree>
    <p:extLst>
      <p:ext uri="{BB962C8B-B14F-4D97-AF65-F5344CB8AC3E}">
        <p14:creationId xmlns:p14="http://schemas.microsoft.com/office/powerpoint/2010/main" val="222845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31C78DEE-BAB8-4A4A-ABB6-AFC075F63213}" type="datetimeFigureOut">
              <a:rPr lang="es-CO" smtClean="0"/>
              <a:t>21/02/2014</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C1C9340-924D-44C2-8A0C-6F5A584FE309}" type="slidenum">
              <a:rPr lang="es-CO" smtClean="0"/>
              <a:t>‹Nº›</a:t>
            </a:fld>
            <a:endParaRPr lang="es-CO"/>
          </a:p>
        </p:txBody>
      </p:sp>
    </p:spTree>
    <p:extLst>
      <p:ext uri="{BB962C8B-B14F-4D97-AF65-F5344CB8AC3E}">
        <p14:creationId xmlns:p14="http://schemas.microsoft.com/office/powerpoint/2010/main" val="619298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31C78DEE-BAB8-4A4A-ABB6-AFC075F63213}" type="datetimeFigureOut">
              <a:rPr lang="es-CO" smtClean="0"/>
              <a:t>21/02/2014</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C1C9340-924D-44C2-8A0C-6F5A584FE309}" type="slidenum">
              <a:rPr lang="es-CO" smtClean="0"/>
              <a:t>‹Nº›</a:t>
            </a:fld>
            <a:endParaRPr lang="es-CO"/>
          </a:p>
        </p:txBody>
      </p:sp>
    </p:spTree>
    <p:extLst>
      <p:ext uri="{BB962C8B-B14F-4D97-AF65-F5344CB8AC3E}">
        <p14:creationId xmlns:p14="http://schemas.microsoft.com/office/powerpoint/2010/main" val="1538906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31C78DEE-BAB8-4A4A-ABB6-AFC075F63213}" type="datetimeFigureOut">
              <a:rPr lang="es-CO" smtClean="0"/>
              <a:t>21/02/2014</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C1C9340-924D-44C2-8A0C-6F5A584FE309}" type="slidenum">
              <a:rPr lang="es-CO" smtClean="0"/>
              <a:t>‹Nº›</a:t>
            </a:fld>
            <a:endParaRPr lang="es-CO"/>
          </a:p>
        </p:txBody>
      </p:sp>
    </p:spTree>
    <p:extLst>
      <p:ext uri="{BB962C8B-B14F-4D97-AF65-F5344CB8AC3E}">
        <p14:creationId xmlns:p14="http://schemas.microsoft.com/office/powerpoint/2010/main" val="4122131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31C78DEE-BAB8-4A4A-ABB6-AFC075F63213}" type="datetimeFigureOut">
              <a:rPr lang="es-CO" smtClean="0"/>
              <a:t>21/02/2014</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9C1C9340-924D-44C2-8A0C-6F5A584FE309}" type="slidenum">
              <a:rPr lang="es-CO" smtClean="0"/>
              <a:t>‹Nº›</a:t>
            </a:fld>
            <a:endParaRPr lang="es-CO"/>
          </a:p>
        </p:txBody>
      </p:sp>
    </p:spTree>
    <p:extLst>
      <p:ext uri="{BB962C8B-B14F-4D97-AF65-F5344CB8AC3E}">
        <p14:creationId xmlns:p14="http://schemas.microsoft.com/office/powerpoint/2010/main" val="244895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31C78DEE-BAB8-4A4A-ABB6-AFC075F63213}" type="datetimeFigureOut">
              <a:rPr lang="es-CO" smtClean="0"/>
              <a:t>21/02/2014</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9C1C9340-924D-44C2-8A0C-6F5A584FE309}" type="slidenum">
              <a:rPr lang="es-CO" smtClean="0"/>
              <a:t>‹Nº›</a:t>
            </a:fld>
            <a:endParaRPr lang="es-CO"/>
          </a:p>
        </p:txBody>
      </p:sp>
    </p:spTree>
    <p:extLst>
      <p:ext uri="{BB962C8B-B14F-4D97-AF65-F5344CB8AC3E}">
        <p14:creationId xmlns:p14="http://schemas.microsoft.com/office/powerpoint/2010/main" val="3969862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1C78DEE-BAB8-4A4A-ABB6-AFC075F63213}" type="datetimeFigureOut">
              <a:rPr lang="es-CO" smtClean="0"/>
              <a:t>21/02/2014</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9C1C9340-924D-44C2-8A0C-6F5A584FE309}" type="slidenum">
              <a:rPr lang="es-CO" smtClean="0"/>
              <a:t>‹Nº›</a:t>
            </a:fld>
            <a:endParaRPr lang="es-CO"/>
          </a:p>
        </p:txBody>
      </p:sp>
    </p:spTree>
    <p:extLst>
      <p:ext uri="{BB962C8B-B14F-4D97-AF65-F5344CB8AC3E}">
        <p14:creationId xmlns:p14="http://schemas.microsoft.com/office/powerpoint/2010/main" val="2038924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1C78DEE-BAB8-4A4A-ABB6-AFC075F63213}" type="datetimeFigureOut">
              <a:rPr lang="es-CO" smtClean="0"/>
              <a:t>21/02/2014</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C1C9340-924D-44C2-8A0C-6F5A584FE309}" type="slidenum">
              <a:rPr lang="es-CO" smtClean="0"/>
              <a:t>‹Nº›</a:t>
            </a:fld>
            <a:endParaRPr lang="es-CO"/>
          </a:p>
        </p:txBody>
      </p:sp>
    </p:spTree>
    <p:extLst>
      <p:ext uri="{BB962C8B-B14F-4D97-AF65-F5344CB8AC3E}">
        <p14:creationId xmlns:p14="http://schemas.microsoft.com/office/powerpoint/2010/main" val="1457839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1C78DEE-BAB8-4A4A-ABB6-AFC075F63213}" type="datetimeFigureOut">
              <a:rPr lang="es-CO" smtClean="0"/>
              <a:t>21/02/2014</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C1C9340-924D-44C2-8A0C-6F5A584FE309}" type="slidenum">
              <a:rPr lang="es-CO" smtClean="0"/>
              <a:t>‹Nº›</a:t>
            </a:fld>
            <a:endParaRPr lang="es-CO"/>
          </a:p>
        </p:txBody>
      </p:sp>
    </p:spTree>
    <p:extLst>
      <p:ext uri="{BB962C8B-B14F-4D97-AF65-F5344CB8AC3E}">
        <p14:creationId xmlns:p14="http://schemas.microsoft.com/office/powerpoint/2010/main" val="324083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78DEE-BAB8-4A4A-ABB6-AFC075F63213}" type="datetimeFigureOut">
              <a:rPr lang="es-CO" smtClean="0"/>
              <a:t>21/02/2014</a:t>
            </a:fld>
            <a:endParaRPr lang="es-C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1C9340-924D-44C2-8A0C-6F5A584FE309}" type="slidenum">
              <a:rPr lang="es-CO" smtClean="0"/>
              <a:t>‹Nº›</a:t>
            </a:fld>
            <a:endParaRPr lang="es-CO"/>
          </a:p>
        </p:txBody>
      </p:sp>
    </p:spTree>
    <p:extLst>
      <p:ext uri="{BB962C8B-B14F-4D97-AF65-F5344CB8AC3E}">
        <p14:creationId xmlns:p14="http://schemas.microsoft.com/office/powerpoint/2010/main" val="3684847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dirty="0"/>
          </a:p>
        </p:txBody>
      </p:sp>
      <p:sp>
        <p:nvSpPr>
          <p:cNvPr id="2" name="1 Título"/>
          <p:cNvSpPr>
            <a:spLocks noGrp="1"/>
          </p:cNvSpPr>
          <p:nvPr>
            <p:ph type="ctrTitle"/>
          </p:nvPr>
        </p:nvSpPr>
        <p:spPr>
          <a:xfrm>
            <a:off x="0" y="1052736"/>
            <a:ext cx="9144000" cy="2547715"/>
          </a:xfrm>
        </p:spPr>
        <p:txBody>
          <a:bodyPr>
            <a:normAutofit/>
          </a:bodyPr>
          <a:lstStyle/>
          <a:p>
            <a:r>
              <a:rPr lang="es-CO" b="1" dirty="0" smtClean="0">
                <a:latin typeface="Arial" pitchFamily="34" charset="0"/>
                <a:cs typeface="Arial" pitchFamily="34" charset="0"/>
              </a:rPr>
              <a:t>Base de Datos</a:t>
            </a:r>
            <a:br>
              <a:rPr lang="es-CO" b="1" dirty="0" smtClean="0">
                <a:latin typeface="Arial" pitchFamily="34" charset="0"/>
                <a:cs typeface="Arial" pitchFamily="34" charset="0"/>
              </a:rPr>
            </a:br>
            <a:r>
              <a:rPr lang="es-CO" sz="2200" b="1" dirty="0">
                <a:latin typeface="Arial" pitchFamily="34" charset="0"/>
                <a:cs typeface="Arial" pitchFamily="34" charset="0"/>
              </a:rPr>
              <a:t>Miércoles 	4 p.m. - 6 p.m. 	Salón: B201</a:t>
            </a:r>
            <a:br>
              <a:rPr lang="es-CO" sz="2200" b="1" dirty="0">
                <a:latin typeface="Arial" pitchFamily="34" charset="0"/>
                <a:cs typeface="Arial" pitchFamily="34" charset="0"/>
              </a:rPr>
            </a:br>
            <a:r>
              <a:rPr lang="es-CO" sz="2200" b="1" dirty="0">
                <a:latin typeface="Arial" pitchFamily="34" charset="0"/>
                <a:cs typeface="Arial" pitchFamily="34" charset="0"/>
              </a:rPr>
              <a:t>Jueves 	4 p.m. - 6 p.m. 	Salón: B402</a:t>
            </a:r>
            <a:br>
              <a:rPr lang="es-CO" sz="2200" b="1" dirty="0">
                <a:latin typeface="Arial" pitchFamily="34" charset="0"/>
                <a:cs typeface="Arial" pitchFamily="34" charset="0"/>
              </a:rPr>
            </a:br>
            <a:r>
              <a:rPr lang="es-CO" sz="2200" b="1" dirty="0">
                <a:latin typeface="Arial" pitchFamily="34" charset="0"/>
                <a:cs typeface="Arial" pitchFamily="34" charset="0"/>
              </a:rPr>
              <a:t>Viernes 	4 p.m. - 6 p.m. 	Salón: B201</a:t>
            </a:r>
            <a:br>
              <a:rPr lang="es-CO" sz="2200" b="1" dirty="0">
                <a:latin typeface="Arial" pitchFamily="34" charset="0"/>
                <a:cs typeface="Arial" pitchFamily="34" charset="0"/>
              </a:rPr>
            </a:br>
            <a:r>
              <a:rPr lang="es-CO" b="1" dirty="0" smtClean="0">
                <a:latin typeface="Arial" pitchFamily="34" charset="0"/>
                <a:cs typeface="Arial" pitchFamily="34" charset="0"/>
              </a:rPr>
              <a:t>(</a:t>
            </a:r>
            <a:r>
              <a:rPr lang="es-CO" b="1" dirty="0" err="1" smtClean="0">
                <a:latin typeface="Arial" pitchFamily="34" charset="0"/>
                <a:cs typeface="Arial" pitchFamily="34" charset="0"/>
              </a:rPr>
              <a:t>Normalizacion</a:t>
            </a:r>
            <a:r>
              <a:rPr lang="es-CO" b="1" dirty="0" smtClean="0">
                <a:latin typeface="Arial" pitchFamily="34" charset="0"/>
                <a:cs typeface="Arial" pitchFamily="34" charset="0"/>
              </a:rPr>
              <a:t>)</a:t>
            </a:r>
            <a:endParaRPr lang="es-CO" b="1" dirty="0">
              <a:latin typeface="Arial" pitchFamily="34" charset="0"/>
              <a:cs typeface="Arial" pitchFamily="34" charset="0"/>
            </a:endParaRPr>
          </a:p>
        </p:txBody>
      </p:sp>
      <p:sp>
        <p:nvSpPr>
          <p:cNvPr id="3" name="2 Subtítulo"/>
          <p:cNvSpPr>
            <a:spLocks noGrp="1"/>
          </p:cNvSpPr>
          <p:nvPr>
            <p:ph type="subTitle" idx="1"/>
          </p:nvPr>
        </p:nvSpPr>
        <p:spPr>
          <a:xfrm>
            <a:off x="0" y="3886200"/>
            <a:ext cx="9144000" cy="1752600"/>
          </a:xfrm>
        </p:spPr>
        <p:txBody>
          <a:bodyPr/>
          <a:lstStyle/>
          <a:p>
            <a:r>
              <a:rPr lang="es-CO" dirty="0" smtClean="0">
                <a:latin typeface="Arial" pitchFamily="34" charset="0"/>
                <a:cs typeface="Arial" pitchFamily="34" charset="0"/>
              </a:rPr>
              <a:t>Docente: </a:t>
            </a:r>
            <a:r>
              <a:rPr lang="es-CO" dirty="0" err="1" smtClean="0">
                <a:latin typeface="Arial" pitchFamily="34" charset="0"/>
                <a:cs typeface="Arial" pitchFamily="34" charset="0"/>
              </a:rPr>
              <a:t>Jhon</a:t>
            </a:r>
            <a:r>
              <a:rPr lang="es-CO" dirty="0" smtClean="0">
                <a:latin typeface="Arial" pitchFamily="34" charset="0"/>
                <a:cs typeface="Arial" pitchFamily="34" charset="0"/>
              </a:rPr>
              <a:t> </a:t>
            </a:r>
            <a:r>
              <a:rPr lang="es-CO" dirty="0" err="1" smtClean="0">
                <a:latin typeface="Arial" pitchFamily="34" charset="0"/>
                <a:cs typeface="Arial" pitchFamily="34" charset="0"/>
              </a:rPr>
              <a:t>Edisson</a:t>
            </a:r>
            <a:r>
              <a:rPr lang="es-CO" dirty="0" smtClean="0">
                <a:latin typeface="Arial" pitchFamily="34" charset="0"/>
                <a:cs typeface="Arial" pitchFamily="34" charset="0"/>
              </a:rPr>
              <a:t> Villarreal Padilla</a:t>
            </a:r>
          </a:p>
          <a:p>
            <a:r>
              <a:rPr lang="es-CO" dirty="0" smtClean="0">
                <a:latin typeface="Arial" pitchFamily="34" charset="0"/>
                <a:cs typeface="Arial" pitchFamily="34" charset="0"/>
              </a:rPr>
              <a:t>Jhon.villareal@usa.edu.co</a:t>
            </a:r>
            <a:endParaRPr lang="es-CO" dirty="0">
              <a:latin typeface="Arial" pitchFamily="34" charset="0"/>
              <a:cs typeface="Arial" pitchFamily="34" charset="0"/>
            </a:endParaRPr>
          </a:p>
        </p:txBody>
      </p:sp>
      <p:pic>
        <p:nvPicPr>
          <p:cNvPr id="1026"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9620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fontScale="90000"/>
          </a:bodyPr>
          <a:lstStyle/>
          <a:p>
            <a:r>
              <a:rPr lang="es-CO" dirty="0" smtClean="0"/>
              <a:t>Definición Formal de las Tres Primeras Formas Normales</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endParaRPr lang="es-CO" sz="2000" dirty="0"/>
          </a:p>
        </p:txBody>
      </p:sp>
      <p:pic>
        <p:nvPicPr>
          <p:cNvPr id="5" name="Picture 2" descr="Ing Sistemas"/>
          <p:cNvPicPr>
            <a:picLocks noChangeAspect="1" noChangeArrowheads="1"/>
          </p:cNvPicPr>
          <p:nvPr/>
        </p:nvPicPr>
        <p:blipFill rotWithShape="1">
          <a:blip r:embed="rId3">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5750" y="1532076"/>
            <a:ext cx="6092500" cy="44892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72625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fontScale="90000"/>
          </a:bodyPr>
          <a:lstStyle/>
          <a:p>
            <a:r>
              <a:rPr lang="es-CO" dirty="0" smtClean="0"/>
              <a:t>Definición Formal de las Tres Primeras Formas Normales</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endParaRPr lang="es-CO" sz="2000" dirty="0"/>
          </a:p>
          <a:p>
            <a:pPr marL="0" indent="0" algn="just">
              <a:buNone/>
            </a:pPr>
            <a:r>
              <a:rPr lang="es-CO" sz="2000" b="1" dirty="0" smtClean="0"/>
              <a:t>Segunda forma normal (2FN):</a:t>
            </a:r>
          </a:p>
          <a:p>
            <a:pPr marL="0" indent="0" algn="just">
              <a:buNone/>
            </a:pPr>
            <a:r>
              <a:rPr lang="es-CO" sz="2000" dirty="0" smtClean="0"/>
              <a:t>Se dice que una relación esta en 2FN si:</a:t>
            </a:r>
          </a:p>
          <a:p>
            <a:pPr algn="just"/>
            <a:r>
              <a:rPr lang="es-CO" sz="2000" dirty="0" smtClean="0"/>
              <a:t>Esta en 1FN.</a:t>
            </a:r>
          </a:p>
          <a:p>
            <a:pPr algn="just"/>
            <a:r>
              <a:rPr lang="es-CO" sz="2000" dirty="0" smtClean="0"/>
              <a:t>Cada atributo no principal tiene una dependencia funcional completa respecto de cada una de las claves.</a:t>
            </a:r>
          </a:p>
          <a:p>
            <a:pPr marL="0" indent="0" algn="just">
              <a:buNone/>
            </a:pPr>
            <a:endParaRPr lang="es-CO" sz="2000" dirty="0" smtClean="0"/>
          </a:p>
          <a:p>
            <a:pPr marL="0" indent="0" algn="just">
              <a:buNone/>
            </a:pPr>
            <a:r>
              <a:rPr lang="es-CO" sz="2000" dirty="0" smtClean="0"/>
              <a:t>Nota: Se puede afirmar que cualquier relación binaria se encuentra siempre en 2FN; así como también esta en 2FN cualquier relación en la que todas las claves son simples, es decir, contienen un solo atributo. Así mismo, esta en 2FN cualquier relación en la que todos sus atributos son principales, es decir forman parte de alguna clave.</a:t>
            </a:r>
            <a:endParaRPr lang="es-CO" sz="2000" dirty="0"/>
          </a:p>
        </p:txBody>
      </p:sp>
      <p:pic>
        <p:nvPicPr>
          <p:cNvPr id="5" name="Picture 2" descr="Ing Sistemas"/>
          <p:cNvPicPr>
            <a:picLocks noChangeAspect="1" noChangeArrowheads="1"/>
          </p:cNvPicPr>
          <p:nvPr/>
        </p:nvPicPr>
        <p:blipFill rotWithShape="1">
          <a:blip r:embed="rId3">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1740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fontScale="90000"/>
          </a:bodyPr>
          <a:lstStyle/>
          <a:p>
            <a:r>
              <a:rPr lang="es-CO" dirty="0" smtClean="0"/>
              <a:t>Definición Formal de las Tres Primeras Formas Normales</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endParaRPr lang="es-CO" sz="2000" dirty="0" smtClean="0"/>
          </a:p>
          <a:p>
            <a:pPr marL="0" indent="0" algn="just">
              <a:buNone/>
            </a:pPr>
            <a:r>
              <a:rPr lang="es-CO" sz="2000" dirty="0" smtClean="0"/>
              <a:t>Sea el esquema de relación ESTUDIANTE_BECA(AT,DEP) donde:</a:t>
            </a:r>
          </a:p>
          <a:p>
            <a:pPr marL="0" indent="0" algn="just">
              <a:buNone/>
            </a:pPr>
            <a:endParaRPr lang="es-CO" sz="2000" dirty="0"/>
          </a:p>
          <a:p>
            <a:pPr marL="0" indent="0" algn="just">
              <a:buNone/>
            </a:pPr>
            <a:r>
              <a:rPr lang="es-CO" sz="2000" dirty="0" smtClean="0"/>
              <a:t>AT={</a:t>
            </a:r>
            <a:r>
              <a:rPr lang="es-CO" sz="2000" dirty="0" err="1" smtClean="0"/>
              <a:t>Cod_Estudiante</a:t>
            </a:r>
            <a:r>
              <a:rPr lang="es-CO" sz="2000" dirty="0" smtClean="0"/>
              <a:t>, </a:t>
            </a:r>
            <a:r>
              <a:rPr lang="es-CO" sz="2000" dirty="0" err="1" smtClean="0"/>
              <a:t>Cod_Beca</a:t>
            </a:r>
            <a:r>
              <a:rPr lang="es-CO" sz="2000" dirty="0" smtClean="0"/>
              <a:t>, </a:t>
            </a:r>
            <a:r>
              <a:rPr lang="es-CO" sz="2000" dirty="0" err="1" smtClean="0"/>
              <a:t>Fecha_Sol</a:t>
            </a:r>
            <a:r>
              <a:rPr lang="es-CO" sz="2000" dirty="0" smtClean="0"/>
              <a:t>, Titulo}</a:t>
            </a:r>
          </a:p>
          <a:p>
            <a:pPr marL="0" indent="0" algn="just">
              <a:buNone/>
            </a:pPr>
            <a:r>
              <a:rPr lang="es-CO" sz="2000" dirty="0" smtClean="0"/>
              <a:t>DEP={	</a:t>
            </a:r>
            <a:r>
              <a:rPr lang="es-CO" sz="2000" dirty="0" err="1" smtClean="0"/>
              <a:t>Cod_Estudiante</a:t>
            </a:r>
            <a:r>
              <a:rPr lang="es-CO" sz="2000" dirty="0" smtClean="0"/>
              <a:t>, </a:t>
            </a:r>
            <a:r>
              <a:rPr lang="es-CO" sz="2000" dirty="0" err="1" smtClean="0"/>
              <a:t>Cod_Beca</a:t>
            </a:r>
            <a:r>
              <a:rPr lang="es-CO" sz="2000" dirty="0" smtClean="0"/>
              <a:t> </a:t>
            </a:r>
            <a:r>
              <a:rPr lang="es-CO" sz="2000" dirty="0" smtClean="0">
                <a:sym typeface="Wingdings" panose="05000000000000000000" pitchFamily="2" charset="2"/>
              </a:rPr>
              <a:t> </a:t>
            </a:r>
            <a:r>
              <a:rPr lang="es-CO" sz="2000" dirty="0" err="1" smtClean="0">
                <a:sym typeface="Wingdings" panose="05000000000000000000" pitchFamily="2" charset="2"/>
              </a:rPr>
              <a:t>Fecha_sol</a:t>
            </a:r>
            <a:endParaRPr lang="es-CO" sz="2000" dirty="0" smtClean="0">
              <a:sym typeface="Wingdings" panose="05000000000000000000" pitchFamily="2" charset="2"/>
            </a:endParaRPr>
          </a:p>
          <a:p>
            <a:pPr marL="0" indent="0" algn="just">
              <a:buNone/>
            </a:pPr>
            <a:r>
              <a:rPr lang="es-CO" sz="2000" dirty="0">
                <a:sym typeface="Wingdings" panose="05000000000000000000" pitchFamily="2" charset="2"/>
              </a:rPr>
              <a:t>	</a:t>
            </a:r>
            <a:r>
              <a:rPr lang="es-CO" sz="2000" dirty="0" err="1" smtClean="0">
                <a:sym typeface="Wingdings" panose="05000000000000000000" pitchFamily="2" charset="2"/>
              </a:rPr>
              <a:t>Cod_Estudiante</a:t>
            </a:r>
            <a:r>
              <a:rPr lang="es-CO" sz="2000" dirty="0" smtClean="0">
                <a:sym typeface="Wingdings" panose="05000000000000000000" pitchFamily="2" charset="2"/>
              </a:rPr>
              <a:t>  Titulo</a:t>
            </a:r>
            <a:endParaRPr lang="es-CO" sz="2000" dirty="0">
              <a:sym typeface="Wingdings" panose="05000000000000000000" pitchFamily="2" charset="2"/>
            </a:endParaRPr>
          </a:p>
          <a:p>
            <a:pPr marL="0" indent="0" algn="just">
              <a:buNone/>
            </a:pPr>
            <a:r>
              <a:rPr lang="es-CO" sz="2000" dirty="0" smtClean="0"/>
              <a:t>}</a:t>
            </a:r>
          </a:p>
          <a:p>
            <a:pPr marL="0" indent="0" algn="just">
              <a:buNone/>
            </a:pPr>
            <a:endParaRPr lang="es-CO" sz="2000" dirty="0"/>
          </a:p>
          <a:p>
            <a:pPr marL="0" indent="0" algn="just">
              <a:buNone/>
            </a:pPr>
            <a:r>
              <a:rPr lang="es-CO" sz="2000" dirty="0" smtClean="0"/>
              <a:t>La clave de la relación ESTUDIANTE_BECA es (</a:t>
            </a:r>
            <a:r>
              <a:rPr lang="es-CO" sz="2000" dirty="0" err="1" smtClean="0"/>
              <a:t>Cod_Estudiante</a:t>
            </a:r>
            <a:r>
              <a:rPr lang="es-CO" sz="2000" dirty="0" smtClean="0"/>
              <a:t>, </a:t>
            </a:r>
            <a:r>
              <a:rPr lang="es-CO" sz="2000" dirty="0" err="1" smtClean="0"/>
              <a:t>Cod_Beca</a:t>
            </a:r>
            <a:r>
              <a:rPr lang="es-CO" sz="2000" dirty="0" smtClean="0"/>
              <a:t>), se puede observar que el atributo Titulo no es una información acerca de la totalidad de la clave, si no acerca de parte de ella. Esta relación no esta en 2FN.</a:t>
            </a:r>
            <a:endParaRPr lang="es-CO" sz="2000" dirty="0"/>
          </a:p>
        </p:txBody>
      </p:sp>
      <p:pic>
        <p:nvPicPr>
          <p:cNvPr id="5" name="Picture 2" descr="Ing Sistemas"/>
          <p:cNvPicPr>
            <a:picLocks noChangeAspect="1" noChangeArrowheads="1"/>
          </p:cNvPicPr>
          <p:nvPr/>
        </p:nvPicPr>
        <p:blipFill rotWithShape="1">
          <a:blip r:embed="rId3">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79300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fontScale="90000"/>
          </a:bodyPr>
          <a:lstStyle/>
          <a:p>
            <a:r>
              <a:rPr lang="es-CO" dirty="0" smtClean="0"/>
              <a:t>Definición Formal de las Tres Primeras Formas Normales</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endParaRPr lang="es-CO" sz="2000" dirty="0" smtClean="0"/>
          </a:p>
          <a:p>
            <a:pPr marL="0" indent="0" algn="just">
              <a:buNone/>
            </a:pPr>
            <a:r>
              <a:rPr lang="es-CO" sz="2000" dirty="0" smtClean="0"/>
              <a:t>Transformamos la relación ESTUDIANTE_BECA en las relaciones ESTUDIANTE_BECA1 y ESTUDIANTE que ya si se encuentra en 2FN:</a:t>
            </a:r>
          </a:p>
          <a:p>
            <a:pPr marL="0" indent="0" algn="just">
              <a:buNone/>
            </a:pPr>
            <a:endParaRPr lang="es-CO" sz="2000" dirty="0"/>
          </a:p>
          <a:p>
            <a:pPr marL="0" indent="0" algn="just">
              <a:buNone/>
            </a:pPr>
            <a:r>
              <a:rPr lang="es-CO" sz="2000" dirty="0" smtClean="0"/>
              <a:t>ESTUDIANTE_BECA(AT1, DEP1) donde:</a:t>
            </a:r>
          </a:p>
          <a:p>
            <a:pPr marL="0" indent="0" algn="just">
              <a:buNone/>
            </a:pPr>
            <a:r>
              <a:rPr lang="es-CO" sz="2000" dirty="0" smtClean="0"/>
              <a:t>AT1 = {	</a:t>
            </a:r>
            <a:r>
              <a:rPr lang="es-CO" sz="2000" dirty="0" err="1" smtClean="0"/>
              <a:t>Cod_Estudiante</a:t>
            </a:r>
            <a:r>
              <a:rPr lang="es-CO" sz="2000" dirty="0" smtClean="0"/>
              <a:t>, </a:t>
            </a:r>
            <a:r>
              <a:rPr lang="es-CO" sz="2000" dirty="0" err="1" smtClean="0"/>
              <a:t>Cod_Beca</a:t>
            </a:r>
            <a:r>
              <a:rPr lang="es-CO" sz="2000" dirty="0" smtClean="0"/>
              <a:t>, </a:t>
            </a:r>
            <a:r>
              <a:rPr lang="es-CO" sz="2000" dirty="0" err="1" smtClean="0"/>
              <a:t>Fecha_Sol</a:t>
            </a:r>
            <a:r>
              <a:rPr lang="es-CO" sz="2000" dirty="0" smtClean="0"/>
              <a:t>	}</a:t>
            </a:r>
          </a:p>
          <a:p>
            <a:pPr marL="0" indent="0" algn="just">
              <a:buNone/>
            </a:pPr>
            <a:r>
              <a:rPr lang="es-CO" sz="2000" dirty="0" smtClean="0"/>
              <a:t>DEP1={	</a:t>
            </a:r>
            <a:r>
              <a:rPr lang="es-CO" sz="2000" dirty="0" err="1" smtClean="0"/>
              <a:t>Cod_Estudiante</a:t>
            </a:r>
            <a:r>
              <a:rPr lang="es-CO" sz="2000" dirty="0" smtClean="0"/>
              <a:t>,	</a:t>
            </a:r>
            <a:r>
              <a:rPr lang="es-CO" sz="2000" dirty="0" err="1" smtClean="0"/>
              <a:t>Cod_Beca</a:t>
            </a:r>
            <a:r>
              <a:rPr lang="es-CO" sz="2000" dirty="0" smtClean="0"/>
              <a:t> </a:t>
            </a:r>
            <a:r>
              <a:rPr lang="es-CO" sz="2000" dirty="0" smtClean="0">
                <a:sym typeface="Wingdings" panose="05000000000000000000" pitchFamily="2" charset="2"/>
              </a:rPr>
              <a:t> </a:t>
            </a:r>
            <a:r>
              <a:rPr lang="es-CO" sz="2000" dirty="0" err="1" smtClean="0">
                <a:sym typeface="Wingdings" panose="05000000000000000000" pitchFamily="2" charset="2"/>
              </a:rPr>
              <a:t>Fehca_Sol</a:t>
            </a:r>
            <a:r>
              <a:rPr lang="es-CO" sz="2000" dirty="0" smtClean="0">
                <a:sym typeface="Wingdings" panose="05000000000000000000" pitchFamily="2" charset="2"/>
              </a:rPr>
              <a:t> 	}</a:t>
            </a:r>
          </a:p>
          <a:p>
            <a:pPr marL="0" indent="0" algn="just">
              <a:buNone/>
            </a:pPr>
            <a:endParaRPr lang="es-CO" sz="2000" dirty="0">
              <a:sym typeface="Wingdings" panose="05000000000000000000" pitchFamily="2" charset="2"/>
            </a:endParaRPr>
          </a:p>
          <a:p>
            <a:pPr marL="0" indent="0" algn="just">
              <a:buNone/>
            </a:pPr>
            <a:r>
              <a:rPr lang="es-CO" sz="2000" dirty="0" smtClean="0">
                <a:sym typeface="Wingdings" panose="05000000000000000000" pitchFamily="2" charset="2"/>
              </a:rPr>
              <a:t>ESTUDIANTE (AT2, DEP2) donde:</a:t>
            </a:r>
          </a:p>
          <a:p>
            <a:pPr marL="0" indent="0" algn="just">
              <a:buNone/>
            </a:pPr>
            <a:r>
              <a:rPr lang="es-CO" sz="2000" dirty="0" smtClean="0">
                <a:sym typeface="Wingdings" panose="05000000000000000000" pitchFamily="2" charset="2"/>
              </a:rPr>
              <a:t>AT2= {	</a:t>
            </a:r>
            <a:r>
              <a:rPr lang="es-CO" sz="2000" dirty="0" err="1" smtClean="0">
                <a:sym typeface="Wingdings" panose="05000000000000000000" pitchFamily="2" charset="2"/>
              </a:rPr>
              <a:t>Cod_Estudiante</a:t>
            </a:r>
            <a:r>
              <a:rPr lang="es-CO" sz="2000" dirty="0" smtClean="0">
                <a:sym typeface="Wingdings" panose="05000000000000000000" pitchFamily="2" charset="2"/>
              </a:rPr>
              <a:t>,	Titulo	}</a:t>
            </a:r>
          </a:p>
          <a:p>
            <a:pPr marL="0" indent="0" algn="just">
              <a:buNone/>
            </a:pPr>
            <a:r>
              <a:rPr lang="es-CO" sz="2000" dirty="0" smtClean="0">
                <a:sym typeface="Wingdings" panose="05000000000000000000" pitchFamily="2" charset="2"/>
              </a:rPr>
              <a:t>DEP2={	</a:t>
            </a:r>
            <a:r>
              <a:rPr lang="es-CO" sz="2000" dirty="0" err="1" smtClean="0">
                <a:sym typeface="Wingdings" panose="05000000000000000000" pitchFamily="2" charset="2"/>
              </a:rPr>
              <a:t>Cod_Estudiante</a:t>
            </a:r>
            <a:r>
              <a:rPr lang="es-CO" sz="2000" dirty="0" smtClean="0">
                <a:sym typeface="Wingdings" panose="05000000000000000000" pitchFamily="2" charset="2"/>
              </a:rPr>
              <a:t> -&gt; Titulo</a:t>
            </a:r>
            <a:r>
              <a:rPr lang="es-CO" sz="2000" dirty="0" smtClean="0">
                <a:sym typeface="Wingdings" panose="05000000000000000000" pitchFamily="2" charset="2"/>
              </a:rPr>
              <a:t>  </a:t>
            </a:r>
            <a:r>
              <a:rPr lang="es-CO" sz="2000" dirty="0" smtClean="0">
                <a:sym typeface="Wingdings" panose="05000000000000000000" pitchFamily="2" charset="2"/>
              </a:rPr>
              <a:t>}</a:t>
            </a:r>
            <a:endParaRPr lang="es-CO" sz="2000" dirty="0"/>
          </a:p>
        </p:txBody>
      </p:sp>
      <p:pic>
        <p:nvPicPr>
          <p:cNvPr id="5" name="Picture 2" descr="Ing Sistemas"/>
          <p:cNvPicPr>
            <a:picLocks noChangeAspect="1" noChangeArrowheads="1"/>
          </p:cNvPicPr>
          <p:nvPr/>
        </p:nvPicPr>
        <p:blipFill rotWithShape="1">
          <a:blip r:embed="rId3">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30682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fontScale="90000"/>
          </a:bodyPr>
          <a:lstStyle/>
          <a:p>
            <a:r>
              <a:rPr lang="es-CO" dirty="0" smtClean="0"/>
              <a:t>Definición Formal de las Tres Primeras Formas Normales</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endParaRPr lang="es-CO" sz="2000" dirty="0"/>
          </a:p>
          <a:p>
            <a:pPr marL="0" indent="0" algn="just">
              <a:buNone/>
            </a:pPr>
            <a:r>
              <a:rPr lang="es-CO" sz="2000" b="1" dirty="0" smtClean="0"/>
              <a:t>Tercera forma normal (3FN):</a:t>
            </a:r>
          </a:p>
          <a:p>
            <a:pPr marL="0" indent="0" algn="just">
              <a:buNone/>
            </a:pPr>
            <a:r>
              <a:rPr lang="es-CO" sz="2000" dirty="0" smtClean="0"/>
              <a:t>Se dice que una relación esta en 3FN si:</a:t>
            </a:r>
          </a:p>
          <a:p>
            <a:pPr algn="just"/>
            <a:r>
              <a:rPr lang="es-CO" sz="2000" dirty="0" smtClean="0"/>
              <a:t>Esta en 2FN.</a:t>
            </a:r>
          </a:p>
          <a:p>
            <a:pPr algn="just"/>
            <a:r>
              <a:rPr lang="es-CO" sz="2000" dirty="0" smtClean="0"/>
              <a:t>No existe ningún atributo no principal que dependa transitivamente de alguna clave de R.</a:t>
            </a:r>
          </a:p>
          <a:p>
            <a:pPr marL="0" indent="0" algn="just">
              <a:buNone/>
            </a:pPr>
            <a:endParaRPr lang="es-CO" sz="2000" dirty="0" smtClean="0"/>
          </a:p>
          <a:p>
            <a:pPr marL="0" indent="0" algn="just">
              <a:buNone/>
            </a:pPr>
            <a:r>
              <a:rPr lang="es-CO" sz="2000" dirty="0" smtClean="0"/>
              <a:t>Nota: Se puede afirmar que cualquier relación binaria se encuentra siempre en 3FN, así como toda relación cuyos atributos son todos los principales, o bien cuando hay un único atributo no principal.</a:t>
            </a:r>
            <a:endParaRPr lang="es-CO" sz="2000" dirty="0"/>
          </a:p>
        </p:txBody>
      </p:sp>
      <p:pic>
        <p:nvPicPr>
          <p:cNvPr id="5" name="Picture 2" descr="Ing Sistemas"/>
          <p:cNvPicPr>
            <a:picLocks noChangeAspect="1" noChangeArrowheads="1"/>
          </p:cNvPicPr>
          <p:nvPr/>
        </p:nvPicPr>
        <p:blipFill rotWithShape="1">
          <a:blip r:embed="rId3">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36523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fontScale="90000"/>
          </a:bodyPr>
          <a:lstStyle/>
          <a:p>
            <a:r>
              <a:rPr lang="es-CO" dirty="0" smtClean="0"/>
              <a:t>Definición Formal de las Tres Primeras Formas Normales</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r>
              <a:rPr lang="es-CO" sz="2000" dirty="0" smtClean="0"/>
              <a:t>Sea el esquema de relación ESTUDIANTE(AT,DEP) donde:</a:t>
            </a:r>
          </a:p>
          <a:p>
            <a:pPr marL="0" indent="0" algn="just">
              <a:buNone/>
            </a:pPr>
            <a:r>
              <a:rPr lang="es-CO" sz="2000" dirty="0" smtClean="0"/>
              <a:t>AT = {</a:t>
            </a:r>
            <a:r>
              <a:rPr lang="es-CO" sz="2000" dirty="0" err="1" smtClean="0"/>
              <a:t>Cod</a:t>
            </a:r>
            <a:r>
              <a:rPr lang="es-CO" sz="2000" dirty="0" err="1" smtClean="0"/>
              <a:t>_Estudiante</a:t>
            </a:r>
            <a:r>
              <a:rPr lang="es-CO" sz="2000" dirty="0" smtClean="0"/>
              <a:t>, </a:t>
            </a:r>
            <a:r>
              <a:rPr lang="es-CO" sz="2000" dirty="0" err="1" smtClean="0"/>
              <a:t>Cod_Proyecto</a:t>
            </a:r>
            <a:r>
              <a:rPr lang="es-CO" sz="2000" dirty="0" smtClean="0"/>
              <a:t>, </a:t>
            </a:r>
            <a:r>
              <a:rPr lang="es-CO" sz="2000" dirty="0" err="1" smtClean="0"/>
              <a:t>Nombre_Proyecto</a:t>
            </a:r>
            <a:r>
              <a:rPr lang="es-CO" sz="2000" dirty="0" smtClean="0"/>
              <a:t>}</a:t>
            </a:r>
          </a:p>
          <a:p>
            <a:pPr marL="0" indent="0" algn="just">
              <a:buNone/>
            </a:pPr>
            <a:r>
              <a:rPr lang="es-CO" sz="2000" dirty="0" smtClean="0"/>
              <a:t>DEP = 	{ 	</a:t>
            </a:r>
            <a:r>
              <a:rPr lang="es-CO" sz="2000" dirty="0" err="1" smtClean="0"/>
              <a:t>Cod_Proyecto</a:t>
            </a:r>
            <a:r>
              <a:rPr lang="es-CO" sz="2000" dirty="0" smtClean="0"/>
              <a:t> </a:t>
            </a:r>
            <a:r>
              <a:rPr lang="es-CO" sz="2000" dirty="0" smtClean="0">
                <a:sym typeface="Wingdings" panose="05000000000000000000" pitchFamily="2" charset="2"/>
              </a:rPr>
              <a:t> </a:t>
            </a:r>
            <a:r>
              <a:rPr lang="es-CO" sz="2000" dirty="0" err="1" smtClean="0">
                <a:sym typeface="Wingdings" panose="05000000000000000000" pitchFamily="2" charset="2"/>
              </a:rPr>
              <a:t>Nombre_Proyecto</a:t>
            </a:r>
            <a:r>
              <a:rPr lang="es-CO" sz="2000" dirty="0" smtClean="0">
                <a:sym typeface="Wingdings" panose="05000000000000000000" pitchFamily="2" charset="2"/>
              </a:rPr>
              <a:t> </a:t>
            </a:r>
          </a:p>
          <a:p>
            <a:pPr marL="0" indent="0" algn="just">
              <a:buNone/>
            </a:pPr>
            <a:r>
              <a:rPr lang="es-CO" sz="2000" dirty="0" smtClean="0">
                <a:sym typeface="Wingdings" panose="05000000000000000000" pitchFamily="2" charset="2"/>
              </a:rPr>
              <a:t>		</a:t>
            </a:r>
            <a:r>
              <a:rPr lang="es-CO" sz="2000" dirty="0" err="1" smtClean="0">
                <a:sym typeface="Wingdings" panose="05000000000000000000" pitchFamily="2" charset="2"/>
              </a:rPr>
              <a:t>Cod_Estudiante</a:t>
            </a:r>
            <a:r>
              <a:rPr lang="es-CO" sz="2000" dirty="0" smtClean="0">
                <a:sym typeface="Wingdings" panose="05000000000000000000" pitchFamily="2" charset="2"/>
              </a:rPr>
              <a:t>  </a:t>
            </a:r>
            <a:r>
              <a:rPr lang="es-CO" sz="2000" dirty="0" err="1" smtClean="0">
                <a:sym typeface="Wingdings" panose="05000000000000000000" pitchFamily="2" charset="2"/>
              </a:rPr>
              <a:t>Cod_Proyecto</a:t>
            </a:r>
            <a:r>
              <a:rPr lang="es-CO" sz="2000" dirty="0" smtClean="0">
                <a:sym typeface="Wingdings" panose="05000000000000000000" pitchFamily="2" charset="2"/>
              </a:rPr>
              <a:t>	</a:t>
            </a:r>
          </a:p>
          <a:p>
            <a:pPr marL="0" indent="0" algn="just">
              <a:buNone/>
            </a:pPr>
            <a:r>
              <a:rPr lang="es-CO" sz="2000" dirty="0" smtClean="0"/>
              <a:t>	}</a:t>
            </a:r>
          </a:p>
          <a:p>
            <a:pPr marL="0" indent="0" algn="just">
              <a:buNone/>
            </a:pPr>
            <a:endParaRPr lang="es-CO" sz="2000" dirty="0"/>
          </a:p>
          <a:p>
            <a:pPr marL="0" indent="0" algn="just">
              <a:buNone/>
            </a:pPr>
            <a:r>
              <a:rPr lang="es-CO" sz="2000" dirty="0" smtClean="0"/>
              <a:t>La única clave del esquema de relación es el atributo </a:t>
            </a:r>
            <a:r>
              <a:rPr lang="es-CO" sz="2000" dirty="0" err="1" smtClean="0"/>
              <a:t>Cod_Estudiante</a:t>
            </a:r>
            <a:r>
              <a:rPr lang="es-CO" sz="2000" dirty="0" smtClean="0"/>
              <a:t>. El atributo </a:t>
            </a:r>
            <a:r>
              <a:rPr lang="es-CO" sz="2000" dirty="0" err="1" smtClean="0"/>
              <a:t>Nombre_Proyecto</a:t>
            </a:r>
            <a:r>
              <a:rPr lang="es-CO" sz="2000" dirty="0" smtClean="0"/>
              <a:t> es un hecho acerca del atributo </a:t>
            </a:r>
            <a:r>
              <a:rPr lang="es-CO" sz="2000" dirty="0" err="1" smtClean="0"/>
              <a:t>Cod_Proyecto</a:t>
            </a:r>
            <a:r>
              <a:rPr lang="es-CO" sz="2000" dirty="0" smtClean="0"/>
              <a:t>, atributo que no forma parte de la clave. Por lo tanto, este esquema de relación no esta en 3FN.</a:t>
            </a:r>
            <a:endParaRPr lang="es-CO" sz="2000" dirty="0"/>
          </a:p>
        </p:txBody>
      </p:sp>
      <p:pic>
        <p:nvPicPr>
          <p:cNvPr id="5" name="Picture 2" descr="Ing Sistemas"/>
          <p:cNvPicPr>
            <a:picLocks noChangeAspect="1" noChangeArrowheads="1"/>
          </p:cNvPicPr>
          <p:nvPr/>
        </p:nvPicPr>
        <p:blipFill rotWithShape="1">
          <a:blip r:embed="rId3">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2529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fontScale="90000"/>
          </a:bodyPr>
          <a:lstStyle/>
          <a:p>
            <a:r>
              <a:rPr lang="es-CO" dirty="0" smtClean="0"/>
              <a:t>Definición Formal de las Tres Primeras Formas Normales</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r>
              <a:rPr lang="es-CO" sz="2000" dirty="0" smtClean="0"/>
              <a:t>Se puede transformar la relación ESTUDIANTE en las relaciones ESTUDIANTE1 y Proyecto que si se encuentran ya en 3FN.</a:t>
            </a:r>
          </a:p>
          <a:p>
            <a:pPr marL="0" indent="0" algn="just">
              <a:buNone/>
            </a:pPr>
            <a:endParaRPr lang="es-CO" sz="2000" dirty="0"/>
          </a:p>
          <a:p>
            <a:pPr marL="0" indent="0" algn="just">
              <a:buNone/>
            </a:pPr>
            <a:r>
              <a:rPr lang="es-CO" sz="2000" dirty="0" smtClean="0"/>
              <a:t>ESTUDIANTE1(AT1,DEP1) donde:</a:t>
            </a:r>
          </a:p>
          <a:p>
            <a:pPr marL="0" indent="0" algn="just">
              <a:buNone/>
            </a:pPr>
            <a:r>
              <a:rPr lang="es-CO" sz="2000" dirty="0" smtClean="0"/>
              <a:t>AT1=	{	</a:t>
            </a:r>
            <a:r>
              <a:rPr lang="es-CO" sz="2000" dirty="0" err="1" smtClean="0"/>
              <a:t>Cod_Estudiante</a:t>
            </a:r>
            <a:r>
              <a:rPr lang="es-CO" sz="2000" dirty="0" smtClean="0"/>
              <a:t>, </a:t>
            </a:r>
            <a:r>
              <a:rPr lang="es-CO" sz="2000" dirty="0" err="1" smtClean="0"/>
              <a:t>Cod_Proyecto</a:t>
            </a:r>
            <a:r>
              <a:rPr lang="es-CO" sz="2000" dirty="0" smtClean="0"/>
              <a:t>}</a:t>
            </a:r>
          </a:p>
          <a:p>
            <a:pPr marL="0" indent="0" algn="just">
              <a:buNone/>
            </a:pPr>
            <a:r>
              <a:rPr lang="es-CO" sz="2000" dirty="0" smtClean="0"/>
              <a:t>DEP1=	{	</a:t>
            </a:r>
            <a:r>
              <a:rPr lang="es-CO" sz="2000" dirty="0" err="1" smtClean="0"/>
              <a:t>Cod_Estudiante</a:t>
            </a:r>
            <a:r>
              <a:rPr lang="es-CO" sz="2000" dirty="0" smtClean="0"/>
              <a:t> </a:t>
            </a:r>
            <a:r>
              <a:rPr lang="es-CO" sz="2000" dirty="0" smtClean="0">
                <a:sym typeface="Wingdings" panose="05000000000000000000" pitchFamily="2" charset="2"/>
              </a:rPr>
              <a:t> </a:t>
            </a:r>
            <a:r>
              <a:rPr lang="es-CO" sz="2000" dirty="0" err="1" smtClean="0">
                <a:sym typeface="Wingdings" panose="05000000000000000000" pitchFamily="2" charset="2"/>
              </a:rPr>
              <a:t>Cod_Proyecto</a:t>
            </a:r>
            <a:r>
              <a:rPr lang="es-CO" sz="2000" dirty="0" smtClean="0"/>
              <a:t>}</a:t>
            </a:r>
          </a:p>
          <a:p>
            <a:pPr marL="0" indent="0" algn="just">
              <a:buNone/>
            </a:pPr>
            <a:endParaRPr lang="es-CO" sz="2000" dirty="0"/>
          </a:p>
          <a:p>
            <a:pPr marL="0" indent="0" algn="just">
              <a:buNone/>
            </a:pPr>
            <a:r>
              <a:rPr lang="es-CO" sz="2000" dirty="0" smtClean="0"/>
              <a:t>PROYECTO(AT2,DEP2) donde:</a:t>
            </a:r>
          </a:p>
          <a:p>
            <a:pPr marL="0" indent="0" algn="just">
              <a:buNone/>
            </a:pPr>
            <a:r>
              <a:rPr lang="es-CO" sz="2000" dirty="0"/>
              <a:t>AT1=	{	</a:t>
            </a:r>
            <a:r>
              <a:rPr lang="es-CO" sz="2000" dirty="0" err="1" smtClean="0"/>
              <a:t>Cod_Proyecto</a:t>
            </a:r>
            <a:r>
              <a:rPr lang="es-CO" sz="2000" dirty="0" smtClean="0"/>
              <a:t>, </a:t>
            </a:r>
            <a:r>
              <a:rPr lang="es-CO" sz="2000" dirty="0" err="1" smtClean="0"/>
              <a:t>Nombre_Proyecto</a:t>
            </a:r>
            <a:r>
              <a:rPr lang="es-CO" sz="2000" dirty="0" smtClean="0"/>
              <a:t>}</a:t>
            </a:r>
            <a:endParaRPr lang="es-CO" sz="2000" dirty="0"/>
          </a:p>
          <a:p>
            <a:pPr marL="0" indent="0" algn="just">
              <a:buNone/>
            </a:pPr>
            <a:r>
              <a:rPr lang="es-CO" sz="2000" dirty="0"/>
              <a:t>DEP1=	{	</a:t>
            </a:r>
            <a:r>
              <a:rPr lang="es-CO" sz="2000" dirty="0" err="1" smtClean="0"/>
              <a:t>Cod_Proyecto</a:t>
            </a:r>
            <a:r>
              <a:rPr lang="es-CO" sz="2000" dirty="0" smtClean="0"/>
              <a:t> </a:t>
            </a:r>
            <a:r>
              <a:rPr lang="es-CO" sz="2000" dirty="0">
                <a:sym typeface="Wingdings" panose="05000000000000000000" pitchFamily="2" charset="2"/>
              </a:rPr>
              <a:t> </a:t>
            </a:r>
            <a:r>
              <a:rPr lang="es-CO" sz="2000" dirty="0" err="1" smtClean="0">
                <a:sym typeface="Wingdings" panose="05000000000000000000" pitchFamily="2" charset="2"/>
              </a:rPr>
              <a:t>Nombre_Proyecto</a:t>
            </a:r>
            <a:r>
              <a:rPr lang="es-CO" sz="2000" dirty="0" smtClean="0"/>
              <a:t>}</a:t>
            </a:r>
            <a:endParaRPr lang="es-CO" sz="2000" dirty="0"/>
          </a:p>
          <a:p>
            <a:pPr marL="0" indent="0" algn="just">
              <a:buNone/>
            </a:pPr>
            <a:endParaRPr lang="es-CO" sz="2000" dirty="0"/>
          </a:p>
        </p:txBody>
      </p:sp>
      <p:pic>
        <p:nvPicPr>
          <p:cNvPr id="5" name="Picture 2" descr="Ing Sistemas"/>
          <p:cNvPicPr>
            <a:picLocks noChangeAspect="1" noChangeArrowheads="1"/>
          </p:cNvPicPr>
          <p:nvPr/>
        </p:nvPicPr>
        <p:blipFill rotWithShape="1">
          <a:blip r:embed="rId3">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94211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fontScale="90000"/>
          </a:bodyPr>
          <a:lstStyle/>
          <a:p>
            <a:r>
              <a:rPr lang="es-CO" dirty="0" smtClean="0"/>
              <a:t>Definición Formal de las Tres Primeras Formas Normales</a:t>
            </a:r>
            <a:endParaRPr lang="es-CO" dirty="0"/>
          </a:p>
        </p:txBody>
      </p:sp>
      <p:graphicFrame>
        <p:nvGraphicFramePr>
          <p:cNvPr id="6" name="5 Marcador de contenido"/>
          <p:cNvGraphicFramePr>
            <a:graphicFrameLocks noGrp="1"/>
          </p:cNvGraphicFramePr>
          <p:nvPr>
            <p:ph idx="1"/>
            <p:extLst>
              <p:ext uri="{D42A27DB-BD31-4B8C-83A1-F6EECF244321}">
                <p14:modId xmlns:p14="http://schemas.microsoft.com/office/powerpoint/2010/main" val="3951344773"/>
              </p:ext>
            </p:extLst>
          </p:nvPr>
        </p:nvGraphicFramePr>
        <p:xfrm>
          <a:off x="233771" y="2400300"/>
          <a:ext cx="8676457" cy="2057400"/>
        </p:xfrm>
        <a:graphic>
          <a:graphicData uri="http://schemas.openxmlformats.org/drawingml/2006/table">
            <a:tbl>
              <a:tblPr>
                <a:tableStyleId>{5C22544A-7EE6-4342-B048-85BDC9FD1C3A}</a:tableStyleId>
              </a:tblPr>
              <a:tblGrid>
                <a:gridCol w="928042"/>
                <a:gridCol w="1075351"/>
                <a:gridCol w="986965"/>
                <a:gridCol w="1252120"/>
                <a:gridCol w="736542"/>
                <a:gridCol w="986965"/>
                <a:gridCol w="1075351"/>
                <a:gridCol w="957503"/>
                <a:gridCol w="677618"/>
              </a:tblGrid>
              <a:tr h="200025">
                <a:tc gridSpan="9">
                  <a:txBody>
                    <a:bodyPr/>
                    <a:lstStyle/>
                    <a:p>
                      <a:pPr algn="ctr" fontAlgn="b"/>
                      <a:r>
                        <a:rPr lang="es-CO" sz="1500" u="none" strike="noStrike">
                          <a:effectLst/>
                        </a:rPr>
                        <a:t>EJEMPLO NORMALIZACIÓN</a:t>
                      </a:r>
                      <a:endParaRPr lang="es-CO" sz="1500" b="0" i="0" u="none" strike="noStrike">
                        <a:solidFill>
                          <a:srgbClr val="000000"/>
                        </a:solidFill>
                        <a:effectLst/>
                        <a:latin typeface="Calibri"/>
                      </a:endParaRPr>
                    </a:p>
                  </a:txBody>
                  <a:tcPr marL="0" marR="0" marT="0" marB="0" anchor="b"/>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r>
              <a:tr h="200025">
                <a:tc gridSpan="9">
                  <a:txBody>
                    <a:bodyPr/>
                    <a:lstStyle/>
                    <a:p>
                      <a:pPr algn="ctr" fontAlgn="b"/>
                      <a:r>
                        <a:rPr lang="es-CO" sz="1500" u="none" strike="noStrike">
                          <a:effectLst/>
                        </a:rPr>
                        <a:t> </a:t>
                      </a:r>
                      <a:endParaRPr lang="es-CO" sz="1500" b="0" i="0" u="none" strike="noStrike">
                        <a:solidFill>
                          <a:srgbClr val="000000"/>
                        </a:solidFill>
                        <a:effectLst/>
                        <a:latin typeface="Calibri"/>
                      </a:endParaRPr>
                    </a:p>
                  </a:txBody>
                  <a:tcPr marL="0" marR="0" marT="0" marB="0" anchor="b"/>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r>
              <a:tr h="190500">
                <a:tc>
                  <a:txBody>
                    <a:bodyPr/>
                    <a:lstStyle/>
                    <a:p>
                      <a:pPr algn="l" fontAlgn="b"/>
                      <a:r>
                        <a:rPr lang="es-CO" sz="1500" u="none" strike="noStrike">
                          <a:effectLst/>
                        </a:rPr>
                        <a:t>ID_ORDEN</a:t>
                      </a:r>
                      <a:endParaRPr lang="es-CO" sz="1500" b="1" i="0" u="none" strike="noStrike">
                        <a:solidFill>
                          <a:srgbClr val="000000"/>
                        </a:solidFill>
                        <a:effectLst/>
                        <a:latin typeface="Calibri"/>
                      </a:endParaRPr>
                    </a:p>
                  </a:txBody>
                  <a:tcPr marL="0" marR="0" marT="0" marB="0" anchor="b"/>
                </a:tc>
                <a:tc>
                  <a:txBody>
                    <a:bodyPr/>
                    <a:lstStyle/>
                    <a:p>
                      <a:pPr algn="l" fontAlgn="b"/>
                      <a:r>
                        <a:rPr lang="es-CO" sz="1500" u="none" strike="noStrike">
                          <a:effectLst/>
                        </a:rPr>
                        <a:t>FECHA</a:t>
                      </a:r>
                      <a:endParaRPr lang="es-CO" sz="1500" b="1" i="0" u="none" strike="noStrike">
                        <a:solidFill>
                          <a:srgbClr val="000000"/>
                        </a:solidFill>
                        <a:effectLst/>
                        <a:latin typeface="Calibri"/>
                      </a:endParaRPr>
                    </a:p>
                  </a:txBody>
                  <a:tcPr marL="0" marR="0" marT="0" marB="0" anchor="b"/>
                </a:tc>
                <a:tc>
                  <a:txBody>
                    <a:bodyPr/>
                    <a:lstStyle/>
                    <a:p>
                      <a:pPr algn="l" fontAlgn="b"/>
                      <a:r>
                        <a:rPr lang="es-CO" sz="1500" u="none" strike="noStrike">
                          <a:effectLst/>
                        </a:rPr>
                        <a:t>ID_CLIENTE</a:t>
                      </a:r>
                      <a:endParaRPr lang="es-CO" sz="1500" b="1" i="0" u="none" strike="noStrike">
                        <a:solidFill>
                          <a:srgbClr val="000000"/>
                        </a:solidFill>
                        <a:effectLst/>
                        <a:latin typeface="Calibri"/>
                      </a:endParaRPr>
                    </a:p>
                  </a:txBody>
                  <a:tcPr marL="0" marR="0" marT="0" marB="0" anchor="b"/>
                </a:tc>
                <a:tc>
                  <a:txBody>
                    <a:bodyPr/>
                    <a:lstStyle/>
                    <a:p>
                      <a:pPr algn="l" fontAlgn="b"/>
                      <a:r>
                        <a:rPr lang="es-CO" sz="1500" u="none" strike="noStrike">
                          <a:effectLst/>
                        </a:rPr>
                        <a:t>NOM_CLIENTE</a:t>
                      </a:r>
                      <a:endParaRPr lang="es-CO" sz="1500" b="1" i="0" u="none" strike="noStrike">
                        <a:solidFill>
                          <a:srgbClr val="000000"/>
                        </a:solidFill>
                        <a:effectLst/>
                        <a:latin typeface="Calibri"/>
                      </a:endParaRPr>
                    </a:p>
                  </a:txBody>
                  <a:tcPr marL="0" marR="0" marT="0" marB="0" anchor="b"/>
                </a:tc>
                <a:tc>
                  <a:txBody>
                    <a:bodyPr/>
                    <a:lstStyle/>
                    <a:p>
                      <a:pPr algn="l" fontAlgn="b"/>
                      <a:r>
                        <a:rPr lang="es-CO" sz="1500" u="none" strike="noStrike">
                          <a:effectLst/>
                        </a:rPr>
                        <a:t>CIUDAD</a:t>
                      </a:r>
                      <a:endParaRPr lang="es-CO" sz="1500" b="1" i="0" u="none" strike="noStrike">
                        <a:solidFill>
                          <a:srgbClr val="000000"/>
                        </a:solidFill>
                        <a:effectLst/>
                        <a:latin typeface="Calibri"/>
                      </a:endParaRPr>
                    </a:p>
                  </a:txBody>
                  <a:tcPr marL="0" marR="0" marT="0" marB="0" anchor="b"/>
                </a:tc>
                <a:tc>
                  <a:txBody>
                    <a:bodyPr/>
                    <a:lstStyle/>
                    <a:p>
                      <a:pPr algn="l" fontAlgn="b"/>
                      <a:r>
                        <a:rPr lang="es-CO" sz="1500" u="none" strike="noStrike">
                          <a:effectLst/>
                        </a:rPr>
                        <a:t>NUM_ITEM</a:t>
                      </a:r>
                      <a:endParaRPr lang="es-CO" sz="1500" b="1" i="0" u="none" strike="noStrike">
                        <a:solidFill>
                          <a:srgbClr val="000000"/>
                        </a:solidFill>
                        <a:effectLst/>
                        <a:latin typeface="Calibri"/>
                      </a:endParaRPr>
                    </a:p>
                  </a:txBody>
                  <a:tcPr marL="0" marR="0" marT="0" marB="0" anchor="b"/>
                </a:tc>
                <a:tc>
                  <a:txBody>
                    <a:bodyPr/>
                    <a:lstStyle/>
                    <a:p>
                      <a:pPr algn="l" fontAlgn="b"/>
                      <a:r>
                        <a:rPr lang="es-CO" sz="1500" u="none" strike="noStrike">
                          <a:effectLst/>
                        </a:rPr>
                        <a:t>DES_ITEM</a:t>
                      </a:r>
                      <a:endParaRPr lang="es-CO" sz="1500" b="1" i="0" u="none" strike="noStrike">
                        <a:solidFill>
                          <a:srgbClr val="000000"/>
                        </a:solidFill>
                        <a:effectLst/>
                        <a:latin typeface="Calibri"/>
                      </a:endParaRPr>
                    </a:p>
                  </a:txBody>
                  <a:tcPr marL="0" marR="0" marT="0" marB="0" anchor="b"/>
                </a:tc>
                <a:tc>
                  <a:txBody>
                    <a:bodyPr/>
                    <a:lstStyle/>
                    <a:p>
                      <a:pPr algn="l" fontAlgn="b"/>
                      <a:r>
                        <a:rPr lang="es-CO" sz="1500" u="none" strike="noStrike">
                          <a:effectLst/>
                        </a:rPr>
                        <a:t>CANT</a:t>
                      </a:r>
                      <a:endParaRPr lang="es-CO" sz="1500" b="1" i="0" u="none" strike="noStrike">
                        <a:solidFill>
                          <a:srgbClr val="000000"/>
                        </a:solidFill>
                        <a:effectLst/>
                        <a:latin typeface="Calibri"/>
                      </a:endParaRPr>
                    </a:p>
                  </a:txBody>
                  <a:tcPr marL="0" marR="0" marT="0" marB="0" anchor="b"/>
                </a:tc>
                <a:tc>
                  <a:txBody>
                    <a:bodyPr/>
                    <a:lstStyle/>
                    <a:p>
                      <a:pPr algn="l" fontAlgn="b"/>
                      <a:r>
                        <a:rPr lang="es-CO" sz="1500" u="none" strike="noStrike">
                          <a:effectLst/>
                        </a:rPr>
                        <a:t>PRECIO</a:t>
                      </a:r>
                      <a:endParaRPr lang="es-CO" sz="1500" b="1" i="0" u="none" strike="noStrike">
                        <a:solidFill>
                          <a:srgbClr val="000000"/>
                        </a:solidFill>
                        <a:effectLst/>
                        <a:latin typeface="Calibri"/>
                      </a:endParaRPr>
                    </a:p>
                  </a:txBody>
                  <a:tcPr marL="0" marR="0" marT="0" marB="0" anchor="b"/>
                </a:tc>
              </a:tr>
              <a:tr h="190500">
                <a:tc>
                  <a:txBody>
                    <a:bodyPr/>
                    <a:lstStyle/>
                    <a:p>
                      <a:pPr algn="r" fontAlgn="b"/>
                      <a:r>
                        <a:rPr lang="es-CO" sz="1500" u="none" strike="noStrike">
                          <a:effectLst/>
                        </a:rPr>
                        <a:t>2301</a:t>
                      </a:r>
                      <a:endParaRPr lang="es-CO" sz="1500" b="0" i="0" u="none" strike="noStrike">
                        <a:solidFill>
                          <a:srgbClr val="000000"/>
                        </a:solidFill>
                        <a:effectLst/>
                        <a:latin typeface="Calibri"/>
                      </a:endParaRPr>
                    </a:p>
                  </a:txBody>
                  <a:tcPr marL="0" marR="0" marT="0" marB="0" anchor="b"/>
                </a:tc>
                <a:tc>
                  <a:txBody>
                    <a:bodyPr/>
                    <a:lstStyle/>
                    <a:p>
                      <a:pPr algn="r" fontAlgn="b"/>
                      <a:r>
                        <a:rPr lang="es-CO" sz="1500" u="none" strike="noStrike">
                          <a:effectLst/>
                        </a:rPr>
                        <a:t>01/01/2010</a:t>
                      </a:r>
                      <a:endParaRPr lang="es-CO" sz="1500" b="0" i="0" u="none" strike="noStrike">
                        <a:solidFill>
                          <a:srgbClr val="000000"/>
                        </a:solidFill>
                        <a:effectLst/>
                        <a:latin typeface="Calibri"/>
                      </a:endParaRPr>
                    </a:p>
                  </a:txBody>
                  <a:tcPr marL="0" marR="0" marT="0" marB="0" anchor="b"/>
                </a:tc>
                <a:tc>
                  <a:txBody>
                    <a:bodyPr/>
                    <a:lstStyle/>
                    <a:p>
                      <a:pPr algn="r" fontAlgn="b"/>
                      <a:r>
                        <a:rPr lang="es-CO" sz="1500" u="none" strike="noStrike">
                          <a:effectLst/>
                        </a:rPr>
                        <a:t>101</a:t>
                      </a:r>
                      <a:endParaRPr lang="es-CO" sz="1500" b="0" i="0" u="none" strike="noStrike">
                        <a:solidFill>
                          <a:srgbClr val="000000"/>
                        </a:solidFill>
                        <a:effectLst/>
                        <a:latin typeface="Calibri"/>
                      </a:endParaRPr>
                    </a:p>
                  </a:txBody>
                  <a:tcPr marL="0" marR="0" marT="0" marB="0" anchor="b"/>
                </a:tc>
                <a:tc>
                  <a:txBody>
                    <a:bodyPr/>
                    <a:lstStyle/>
                    <a:p>
                      <a:pPr algn="l" fontAlgn="b"/>
                      <a:r>
                        <a:rPr lang="es-CO" sz="1500" u="none" strike="noStrike">
                          <a:effectLst/>
                        </a:rPr>
                        <a:t>PERIQUITA</a:t>
                      </a:r>
                      <a:endParaRPr lang="es-CO" sz="1500" b="0" i="0" u="none" strike="noStrike">
                        <a:solidFill>
                          <a:srgbClr val="000000"/>
                        </a:solidFill>
                        <a:effectLst/>
                        <a:latin typeface="Calibri"/>
                      </a:endParaRPr>
                    </a:p>
                  </a:txBody>
                  <a:tcPr marL="0" marR="0" marT="0" marB="0" anchor="b"/>
                </a:tc>
                <a:tc>
                  <a:txBody>
                    <a:bodyPr/>
                    <a:lstStyle/>
                    <a:p>
                      <a:pPr algn="l" fontAlgn="b"/>
                      <a:r>
                        <a:rPr lang="es-CO" sz="1500" u="none" strike="noStrike">
                          <a:effectLst/>
                        </a:rPr>
                        <a:t>CALI</a:t>
                      </a:r>
                      <a:endParaRPr lang="es-CO" sz="1500" b="0" i="0" u="none" strike="noStrike">
                        <a:solidFill>
                          <a:srgbClr val="000000"/>
                        </a:solidFill>
                        <a:effectLst/>
                        <a:latin typeface="Calibri"/>
                      </a:endParaRPr>
                    </a:p>
                  </a:txBody>
                  <a:tcPr marL="0" marR="0" marT="0" marB="0" anchor="b"/>
                </a:tc>
                <a:tc>
                  <a:txBody>
                    <a:bodyPr/>
                    <a:lstStyle/>
                    <a:p>
                      <a:pPr algn="r" fontAlgn="b"/>
                      <a:r>
                        <a:rPr lang="es-CO" sz="1500" u="none" strike="noStrike">
                          <a:effectLst/>
                        </a:rPr>
                        <a:t>3786</a:t>
                      </a:r>
                      <a:endParaRPr lang="es-CO" sz="1500" b="0" i="0" u="none" strike="noStrike">
                        <a:solidFill>
                          <a:srgbClr val="000000"/>
                        </a:solidFill>
                        <a:effectLst/>
                        <a:latin typeface="Calibri"/>
                      </a:endParaRPr>
                    </a:p>
                  </a:txBody>
                  <a:tcPr marL="0" marR="0" marT="0" marB="0" anchor="b"/>
                </a:tc>
                <a:tc>
                  <a:txBody>
                    <a:bodyPr/>
                    <a:lstStyle/>
                    <a:p>
                      <a:pPr algn="l" fontAlgn="b"/>
                      <a:r>
                        <a:rPr lang="es-CO" sz="1500" u="none" strike="noStrike">
                          <a:effectLst/>
                        </a:rPr>
                        <a:t>CAMISA</a:t>
                      </a:r>
                      <a:endParaRPr lang="es-CO" sz="1500" b="0" i="0" u="none" strike="noStrike">
                        <a:solidFill>
                          <a:srgbClr val="000000"/>
                        </a:solidFill>
                        <a:effectLst/>
                        <a:latin typeface="Calibri"/>
                      </a:endParaRPr>
                    </a:p>
                  </a:txBody>
                  <a:tcPr marL="0" marR="0" marT="0" marB="0" anchor="b"/>
                </a:tc>
                <a:tc>
                  <a:txBody>
                    <a:bodyPr/>
                    <a:lstStyle/>
                    <a:p>
                      <a:pPr algn="r" fontAlgn="b"/>
                      <a:r>
                        <a:rPr lang="es-CO" sz="1500" u="none" strike="noStrike">
                          <a:effectLst/>
                        </a:rPr>
                        <a:t>3</a:t>
                      </a:r>
                      <a:endParaRPr lang="es-CO" sz="1500" b="0" i="0" u="none" strike="noStrike">
                        <a:solidFill>
                          <a:srgbClr val="000000"/>
                        </a:solidFill>
                        <a:effectLst/>
                        <a:latin typeface="Calibri"/>
                      </a:endParaRPr>
                    </a:p>
                  </a:txBody>
                  <a:tcPr marL="0" marR="0" marT="0" marB="0" anchor="b"/>
                </a:tc>
                <a:tc>
                  <a:txBody>
                    <a:bodyPr/>
                    <a:lstStyle/>
                    <a:p>
                      <a:pPr algn="r" fontAlgn="b"/>
                      <a:r>
                        <a:rPr lang="es-CO" sz="1500" u="none" strike="noStrike">
                          <a:effectLst/>
                        </a:rPr>
                        <a:t>35998</a:t>
                      </a:r>
                      <a:endParaRPr lang="es-CO" sz="1500" b="0" i="0" u="none" strike="noStrike">
                        <a:solidFill>
                          <a:srgbClr val="000000"/>
                        </a:solidFill>
                        <a:effectLst/>
                        <a:latin typeface="Calibri"/>
                      </a:endParaRPr>
                    </a:p>
                  </a:txBody>
                  <a:tcPr marL="0" marR="0" marT="0" marB="0" anchor="b"/>
                </a:tc>
              </a:tr>
              <a:tr h="190500">
                <a:tc>
                  <a:txBody>
                    <a:bodyPr/>
                    <a:lstStyle/>
                    <a:p>
                      <a:pPr algn="r" fontAlgn="b"/>
                      <a:r>
                        <a:rPr lang="es-CO" sz="1500" u="none" strike="noStrike">
                          <a:effectLst/>
                        </a:rPr>
                        <a:t>2301</a:t>
                      </a:r>
                      <a:endParaRPr lang="es-CO" sz="1500" b="0" i="0" u="none" strike="noStrike">
                        <a:solidFill>
                          <a:srgbClr val="000000"/>
                        </a:solidFill>
                        <a:effectLst/>
                        <a:latin typeface="Calibri"/>
                      </a:endParaRPr>
                    </a:p>
                  </a:txBody>
                  <a:tcPr marL="0" marR="0" marT="0" marB="0" anchor="b"/>
                </a:tc>
                <a:tc>
                  <a:txBody>
                    <a:bodyPr/>
                    <a:lstStyle/>
                    <a:p>
                      <a:pPr algn="r" fontAlgn="b"/>
                      <a:r>
                        <a:rPr lang="es-CO" sz="1500" u="none" strike="noStrike">
                          <a:effectLst/>
                        </a:rPr>
                        <a:t>01/01/2010</a:t>
                      </a:r>
                      <a:endParaRPr lang="es-CO" sz="1500" b="0" i="0" u="none" strike="noStrike">
                        <a:solidFill>
                          <a:srgbClr val="000000"/>
                        </a:solidFill>
                        <a:effectLst/>
                        <a:latin typeface="Calibri"/>
                      </a:endParaRPr>
                    </a:p>
                  </a:txBody>
                  <a:tcPr marL="0" marR="0" marT="0" marB="0" anchor="b"/>
                </a:tc>
                <a:tc>
                  <a:txBody>
                    <a:bodyPr/>
                    <a:lstStyle/>
                    <a:p>
                      <a:pPr algn="r" fontAlgn="b"/>
                      <a:r>
                        <a:rPr lang="es-CO" sz="1500" u="none" strike="noStrike">
                          <a:effectLst/>
                        </a:rPr>
                        <a:t>101</a:t>
                      </a:r>
                      <a:endParaRPr lang="es-CO" sz="1500" b="0" i="0" u="none" strike="noStrike">
                        <a:solidFill>
                          <a:srgbClr val="000000"/>
                        </a:solidFill>
                        <a:effectLst/>
                        <a:latin typeface="Calibri"/>
                      </a:endParaRPr>
                    </a:p>
                  </a:txBody>
                  <a:tcPr marL="0" marR="0" marT="0" marB="0" anchor="b"/>
                </a:tc>
                <a:tc>
                  <a:txBody>
                    <a:bodyPr/>
                    <a:lstStyle/>
                    <a:p>
                      <a:pPr algn="l" fontAlgn="b"/>
                      <a:r>
                        <a:rPr lang="es-CO" sz="1500" u="none" strike="noStrike">
                          <a:effectLst/>
                        </a:rPr>
                        <a:t>PERIQUITA</a:t>
                      </a:r>
                      <a:endParaRPr lang="es-CO" sz="1500" b="0" i="0" u="none" strike="noStrike">
                        <a:solidFill>
                          <a:srgbClr val="000000"/>
                        </a:solidFill>
                        <a:effectLst/>
                        <a:latin typeface="Calibri"/>
                      </a:endParaRPr>
                    </a:p>
                  </a:txBody>
                  <a:tcPr marL="0" marR="0" marT="0" marB="0" anchor="b"/>
                </a:tc>
                <a:tc>
                  <a:txBody>
                    <a:bodyPr/>
                    <a:lstStyle/>
                    <a:p>
                      <a:pPr algn="l" fontAlgn="b"/>
                      <a:r>
                        <a:rPr lang="es-CO" sz="1500" u="none" strike="noStrike">
                          <a:effectLst/>
                        </a:rPr>
                        <a:t>CALI</a:t>
                      </a:r>
                      <a:endParaRPr lang="es-CO" sz="1500" b="0" i="0" u="none" strike="noStrike">
                        <a:solidFill>
                          <a:srgbClr val="000000"/>
                        </a:solidFill>
                        <a:effectLst/>
                        <a:latin typeface="Calibri"/>
                      </a:endParaRPr>
                    </a:p>
                  </a:txBody>
                  <a:tcPr marL="0" marR="0" marT="0" marB="0" anchor="b"/>
                </a:tc>
                <a:tc>
                  <a:txBody>
                    <a:bodyPr/>
                    <a:lstStyle/>
                    <a:p>
                      <a:pPr algn="r" fontAlgn="b"/>
                      <a:r>
                        <a:rPr lang="es-CO" sz="1500" u="none" strike="noStrike">
                          <a:effectLst/>
                        </a:rPr>
                        <a:t>4011</a:t>
                      </a:r>
                      <a:endParaRPr lang="es-CO" sz="1500" b="0" i="0" u="none" strike="noStrike">
                        <a:solidFill>
                          <a:srgbClr val="000000"/>
                        </a:solidFill>
                        <a:effectLst/>
                        <a:latin typeface="Calibri"/>
                      </a:endParaRPr>
                    </a:p>
                  </a:txBody>
                  <a:tcPr marL="0" marR="0" marT="0" marB="0" anchor="b"/>
                </a:tc>
                <a:tc>
                  <a:txBody>
                    <a:bodyPr/>
                    <a:lstStyle/>
                    <a:p>
                      <a:pPr algn="l" fontAlgn="b"/>
                      <a:r>
                        <a:rPr lang="es-CO" sz="1500" u="none" strike="noStrike">
                          <a:effectLst/>
                        </a:rPr>
                        <a:t>CAMISETA</a:t>
                      </a:r>
                      <a:endParaRPr lang="es-CO" sz="1500" b="0" i="0" u="none" strike="noStrike">
                        <a:solidFill>
                          <a:srgbClr val="000000"/>
                        </a:solidFill>
                        <a:effectLst/>
                        <a:latin typeface="Calibri"/>
                      </a:endParaRPr>
                    </a:p>
                  </a:txBody>
                  <a:tcPr marL="0" marR="0" marT="0" marB="0" anchor="b"/>
                </a:tc>
                <a:tc>
                  <a:txBody>
                    <a:bodyPr/>
                    <a:lstStyle/>
                    <a:p>
                      <a:pPr algn="r" fontAlgn="b"/>
                      <a:r>
                        <a:rPr lang="es-CO" sz="1500" u="none" strike="noStrike">
                          <a:effectLst/>
                        </a:rPr>
                        <a:t>4</a:t>
                      </a:r>
                      <a:endParaRPr lang="es-CO" sz="1500" b="0" i="0" u="none" strike="noStrike">
                        <a:solidFill>
                          <a:srgbClr val="000000"/>
                        </a:solidFill>
                        <a:effectLst/>
                        <a:latin typeface="Calibri"/>
                      </a:endParaRPr>
                    </a:p>
                  </a:txBody>
                  <a:tcPr marL="0" marR="0" marT="0" marB="0" anchor="b"/>
                </a:tc>
                <a:tc>
                  <a:txBody>
                    <a:bodyPr/>
                    <a:lstStyle/>
                    <a:p>
                      <a:pPr algn="r" fontAlgn="b"/>
                      <a:r>
                        <a:rPr lang="es-CO" sz="1500" u="none" strike="noStrike">
                          <a:effectLst/>
                        </a:rPr>
                        <a:t>14499</a:t>
                      </a:r>
                      <a:endParaRPr lang="es-CO" sz="1500" b="0" i="0" u="none" strike="noStrike">
                        <a:solidFill>
                          <a:srgbClr val="000000"/>
                        </a:solidFill>
                        <a:effectLst/>
                        <a:latin typeface="Calibri"/>
                      </a:endParaRPr>
                    </a:p>
                  </a:txBody>
                  <a:tcPr marL="0" marR="0" marT="0" marB="0" anchor="b"/>
                </a:tc>
              </a:tr>
              <a:tr h="190500">
                <a:tc>
                  <a:txBody>
                    <a:bodyPr/>
                    <a:lstStyle/>
                    <a:p>
                      <a:pPr algn="r" fontAlgn="b"/>
                      <a:r>
                        <a:rPr lang="es-CO" sz="1500" u="none" strike="noStrike">
                          <a:effectLst/>
                        </a:rPr>
                        <a:t>2301</a:t>
                      </a:r>
                      <a:endParaRPr lang="es-CO" sz="1500" b="0" i="0" u="none" strike="noStrike">
                        <a:solidFill>
                          <a:srgbClr val="000000"/>
                        </a:solidFill>
                        <a:effectLst/>
                        <a:latin typeface="Calibri"/>
                      </a:endParaRPr>
                    </a:p>
                  </a:txBody>
                  <a:tcPr marL="0" marR="0" marT="0" marB="0" anchor="b"/>
                </a:tc>
                <a:tc>
                  <a:txBody>
                    <a:bodyPr/>
                    <a:lstStyle/>
                    <a:p>
                      <a:pPr algn="r" fontAlgn="b"/>
                      <a:r>
                        <a:rPr lang="es-CO" sz="1500" u="none" strike="noStrike">
                          <a:effectLst/>
                        </a:rPr>
                        <a:t>01/01/2010</a:t>
                      </a:r>
                      <a:endParaRPr lang="es-CO" sz="1500" b="0" i="0" u="none" strike="noStrike">
                        <a:solidFill>
                          <a:srgbClr val="000000"/>
                        </a:solidFill>
                        <a:effectLst/>
                        <a:latin typeface="Calibri"/>
                      </a:endParaRPr>
                    </a:p>
                  </a:txBody>
                  <a:tcPr marL="0" marR="0" marT="0" marB="0" anchor="b"/>
                </a:tc>
                <a:tc>
                  <a:txBody>
                    <a:bodyPr/>
                    <a:lstStyle/>
                    <a:p>
                      <a:pPr algn="r" fontAlgn="b"/>
                      <a:r>
                        <a:rPr lang="es-CO" sz="1500" u="none" strike="noStrike">
                          <a:effectLst/>
                        </a:rPr>
                        <a:t>101</a:t>
                      </a:r>
                      <a:endParaRPr lang="es-CO" sz="1500" b="0" i="0" u="none" strike="noStrike">
                        <a:solidFill>
                          <a:srgbClr val="000000"/>
                        </a:solidFill>
                        <a:effectLst/>
                        <a:latin typeface="Calibri"/>
                      </a:endParaRPr>
                    </a:p>
                  </a:txBody>
                  <a:tcPr marL="0" marR="0" marT="0" marB="0" anchor="b"/>
                </a:tc>
                <a:tc>
                  <a:txBody>
                    <a:bodyPr/>
                    <a:lstStyle/>
                    <a:p>
                      <a:pPr algn="l" fontAlgn="b"/>
                      <a:r>
                        <a:rPr lang="es-CO" sz="1500" u="none" strike="noStrike">
                          <a:effectLst/>
                        </a:rPr>
                        <a:t>PERIQUITA</a:t>
                      </a:r>
                      <a:endParaRPr lang="es-CO" sz="1500" b="0" i="0" u="none" strike="noStrike">
                        <a:solidFill>
                          <a:srgbClr val="000000"/>
                        </a:solidFill>
                        <a:effectLst/>
                        <a:latin typeface="Calibri"/>
                      </a:endParaRPr>
                    </a:p>
                  </a:txBody>
                  <a:tcPr marL="0" marR="0" marT="0" marB="0" anchor="b"/>
                </a:tc>
                <a:tc>
                  <a:txBody>
                    <a:bodyPr/>
                    <a:lstStyle/>
                    <a:p>
                      <a:pPr algn="l" fontAlgn="b"/>
                      <a:r>
                        <a:rPr lang="es-CO" sz="1500" u="none" strike="noStrike">
                          <a:effectLst/>
                        </a:rPr>
                        <a:t>CALI</a:t>
                      </a:r>
                      <a:endParaRPr lang="es-CO" sz="1500" b="0" i="0" u="none" strike="noStrike">
                        <a:solidFill>
                          <a:srgbClr val="000000"/>
                        </a:solidFill>
                        <a:effectLst/>
                        <a:latin typeface="Calibri"/>
                      </a:endParaRPr>
                    </a:p>
                  </a:txBody>
                  <a:tcPr marL="0" marR="0" marT="0" marB="0" anchor="b"/>
                </a:tc>
                <a:tc>
                  <a:txBody>
                    <a:bodyPr/>
                    <a:lstStyle/>
                    <a:p>
                      <a:pPr algn="r" fontAlgn="b"/>
                      <a:r>
                        <a:rPr lang="es-CO" sz="1500" u="none" strike="noStrike">
                          <a:effectLst/>
                        </a:rPr>
                        <a:t>9132</a:t>
                      </a:r>
                      <a:endParaRPr lang="es-CO" sz="1500" b="0" i="0" u="none" strike="noStrike">
                        <a:solidFill>
                          <a:srgbClr val="000000"/>
                        </a:solidFill>
                        <a:effectLst/>
                        <a:latin typeface="Calibri"/>
                      </a:endParaRPr>
                    </a:p>
                  </a:txBody>
                  <a:tcPr marL="0" marR="0" marT="0" marB="0" anchor="b"/>
                </a:tc>
                <a:tc>
                  <a:txBody>
                    <a:bodyPr/>
                    <a:lstStyle/>
                    <a:p>
                      <a:pPr algn="l" fontAlgn="b"/>
                      <a:r>
                        <a:rPr lang="es-CO" sz="1500" u="none" strike="noStrike">
                          <a:effectLst/>
                        </a:rPr>
                        <a:t>PANTALON</a:t>
                      </a:r>
                      <a:endParaRPr lang="es-CO" sz="1500" b="0" i="0" u="none" strike="noStrike">
                        <a:solidFill>
                          <a:srgbClr val="000000"/>
                        </a:solidFill>
                        <a:effectLst/>
                        <a:latin typeface="Calibri"/>
                      </a:endParaRPr>
                    </a:p>
                  </a:txBody>
                  <a:tcPr marL="0" marR="0" marT="0" marB="0" anchor="b"/>
                </a:tc>
                <a:tc>
                  <a:txBody>
                    <a:bodyPr/>
                    <a:lstStyle/>
                    <a:p>
                      <a:pPr algn="r" fontAlgn="b"/>
                      <a:r>
                        <a:rPr lang="es-CO" sz="1500" u="none" strike="noStrike">
                          <a:effectLst/>
                        </a:rPr>
                        <a:t>2</a:t>
                      </a:r>
                      <a:endParaRPr lang="es-CO" sz="1500" b="0" i="0" u="none" strike="noStrike">
                        <a:solidFill>
                          <a:srgbClr val="000000"/>
                        </a:solidFill>
                        <a:effectLst/>
                        <a:latin typeface="Calibri"/>
                      </a:endParaRPr>
                    </a:p>
                  </a:txBody>
                  <a:tcPr marL="0" marR="0" marT="0" marB="0" anchor="b"/>
                </a:tc>
                <a:tc>
                  <a:txBody>
                    <a:bodyPr/>
                    <a:lstStyle/>
                    <a:p>
                      <a:pPr algn="r" fontAlgn="b"/>
                      <a:r>
                        <a:rPr lang="es-CO" sz="1500" u="none" strike="noStrike">
                          <a:effectLst/>
                        </a:rPr>
                        <a:t>49988</a:t>
                      </a:r>
                      <a:endParaRPr lang="es-CO" sz="1500" b="0" i="0" u="none" strike="noStrike">
                        <a:solidFill>
                          <a:srgbClr val="000000"/>
                        </a:solidFill>
                        <a:effectLst/>
                        <a:latin typeface="Calibri"/>
                      </a:endParaRPr>
                    </a:p>
                  </a:txBody>
                  <a:tcPr marL="0" marR="0" marT="0" marB="0" anchor="b"/>
                </a:tc>
              </a:tr>
              <a:tr h="190500">
                <a:tc>
                  <a:txBody>
                    <a:bodyPr/>
                    <a:lstStyle/>
                    <a:p>
                      <a:pPr algn="r" fontAlgn="b"/>
                      <a:r>
                        <a:rPr lang="es-CO" sz="1500" u="none" strike="noStrike">
                          <a:effectLst/>
                        </a:rPr>
                        <a:t>2302</a:t>
                      </a:r>
                      <a:endParaRPr lang="es-CO" sz="1500" b="0" i="0" u="none" strike="noStrike">
                        <a:solidFill>
                          <a:srgbClr val="000000"/>
                        </a:solidFill>
                        <a:effectLst/>
                        <a:latin typeface="Calibri"/>
                      </a:endParaRPr>
                    </a:p>
                  </a:txBody>
                  <a:tcPr marL="0" marR="0" marT="0" marB="0" anchor="b"/>
                </a:tc>
                <a:tc>
                  <a:txBody>
                    <a:bodyPr/>
                    <a:lstStyle/>
                    <a:p>
                      <a:pPr algn="r" fontAlgn="b"/>
                      <a:r>
                        <a:rPr lang="es-CO" sz="1500" u="none" strike="noStrike">
                          <a:effectLst/>
                        </a:rPr>
                        <a:t>02/01/2010</a:t>
                      </a:r>
                      <a:endParaRPr lang="es-CO" sz="1500" b="0" i="0" u="none" strike="noStrike">
                        <a:solidFill>
                          <a:srgbClr val="000000"/>
                        </a:solidFill>
                        <a:effectLst/>
                        <a:latin typeface="Calibri"/>
                      </a:endParaRPr>
                    </a:p>
                  </a:txBody>
                  <a:tcPr marL="0" marR="0" marT="0" marB="0" anchor="b"/>
                </a:tc>
                <a:tc>
                  <a:txBody>
                    <a:bodyPr/>
                    <a:lstStyle/>
                    <a:p>
                      <a:pPr algn="r" fontAlgn="b"/>
                      <a:r>
                        <a:rPr lang="es-CO" sz="1500" u="none" strike="noStrike">
                          <a:effectLst/>
                        </a:rPr>
                        <a:t>107</a:t>
                      </a:r>
                      <a:endParaRPr lang="es-CO" sz="1500" b="0" i="0" u="none" strike="noStrike">
                        <a:solidFill>
                          <a:srgbClr val="000000"/>
                        </a:solidFill>
                        <a:effectLst/>
                        <a:latin typeface="Calibri"/>
                      </a:endParaRPr>
                    </a:p>
                  </a:txBody>
                  <a:tcPr marL="0" marR="0" marT="0" marB="0" anchor="b"/>
                </a:tc>
                <a:tc>
                  <a:txBody>
                    <a:bodyPr/>
                    <a:lstStyle/>
                    <a:p>
                      <a:pPr algn="l" fontAlgn="b"/>
                      <a:r>
                        <a:rPr lang="es-CO" sz="1500" u="none" strike="noStrike">
                          <a:effectLst/>
                        </a:rPr>
                        <a:t>MARIETA</a:t>
                      </a:r>
                      <a:endParaRPr lang="es-CO" sz="1500" b="0" i="0" u="none" strike="noStrike">
                        <a:solidFill>
                          <a:srgbClr val="000000"/>
                        </a:solidFill>
                        <a:effectLst/>
                        <a:latin typeface="Calibri"/>
                      </a:endParaRPr>
                    </a:p>
                  </a:txBody>
                  <a:tcPr marL="0" marR="0" marT="0" marB="0" anchor="b"/>
                </a:tc>
                <a:tc>
                  <a:txBody>
                    <a:bodyPr/>
                    <a:lstStyle/>
                    <a:p>
                      <a:pPr algn="l" fontAlgn="b"/>
                      <a:r>
                        <a:rPr lang="es-CO" sz="1500" u="none" strike="noStrike">
                          <a:effectLst/>
                        </a:rPr>
                        <a:t>BUGA</a:t>
                      </a:r>
                      <a:endParaRPr lang="es-CO" sz="1500" b="0" i="0" u="none" strike="noStrike">
                        <a:solidFill>
                          <a:srgbClr val="000000"/>
                        </a:solidFill>
                        <a:effectLst/>
                        <a:latin typeface="Calibri"/>
                      </a:endParaRPr>
                    </a:p>
                  </a:txBody>
                  <a:tcPr marL="0" marR="0" marT="0" marB="0" anchor="b"/>
                </a:tc>
                <a:tc>
                  <a:txBody>
                    <a:bodyPr/>
                    <a:lstStyle/>
                    <a:p>
                      <a:pPr algn="r" fontAlgn="b"/>
                      <a:r>
                        <a:rPr lang="es-CO" sz="1500" u="none" strike="noStrike">
                          <a:effectLst/>
                        </a:rPr>
                        <a:t>5794</a:t>
                      </a:r>
                      <a:endParaRPr lang="es-CO" sz="1500" b="0" i="0" u="none" strike="noStrike">
                        <a:solidFill>
                          <a:srgbClr val="000000"/>
                        </a:solidFill>
                        <a:effectLst/>
                        <a:latin typeface="Calibri"/>
                      </a:endParaRPr>
                    </a:p>
                  </a:txBody>
                  <a:tcPr marL="0" marR="0" marT="0" marB="0" anchor="b"/>
                </a:tc>
                <a:tc>
                  <a:txBody>
                    <a:bodyPr/>
                    <a:lstStyle/>
                    <a:p>
                      <a:pPr algn="l" fontAlgn="b"/>
                      <a:r>
                        <a:rPr lang="es-CO" sz="1500" u="none" strike="noStrike">
                          <a:effectLst/>
                        </a:rPr>
                        <a:t>MEDIAS</a:t>
                      </a:r>
                      <a:endParaRPr lang="es-CO" sz="1500" b="0" i="0" u="none" strike="noStrike">
                        <a:solidFill>
                          <a:srgbClr val="000000"/>
                        </a:solidFill>
                        <a:effectLst/>
                        <a:latin typeface="Calibri"/>
                      </a:endParaRPr>
                    </a:p>
                  </a:txBody>
                  <a:tcPr marL="0" marR="0" marT="0" marB="0" anchor="b"/>
                </a:tc>
                <a:tc>
                  <a:txBody>
                    <a:bodyPr/>
                    <a:lstStyle/>
                    <a:p>
                      <a:pPr algn="r" fontAlgn="b"/>
                      <a:r>
                        <a:rPr lang="es-CO" sz="1500" u="none" strike="noStrike">
                          <a:effectLst/>
                        </a:rPr>
                        <a:t>4</a:t>
                      </a:r>
                      <a:endParaRPr lang="es-CO" sz="1500" b="0" i="0" u="none" strike="noStrike">
                        <a:solidFill>
                          <a:srgbClr val="000000"/>
                        </a:solidFill>
                        <a:effectLst/>
                        <a:latin typeface="Calibri"/>
                      </a:endParaRPr>
                    </a:p>
                  </a:txBody>
                  <a:tcPr marL="0" marR="0" marT="0" marB="0" anchor="b"/>
                </a:tc>
                <a:tc>
                  <a:txBody>
                    <a:bodyPr/>
                    <a:lstStyle/>
                    <a:p>
                      <a:pPr algn="r" fontAlgn="b"/>
                      <a:r>
                        <a:rPr lang="es-CO" sz="1500" u="none" strike="noStrike">
                          <a:effectLst/>
                        </a:rPr>
                        <a:t>8499</a:t>
                      </a:r>
                      <a:endParaRPr lang="es-CO" sz="1500" b="0" i="0" u="none" strike="noStrike">
                        <a:solidFill>
                          <a:srgbClr val="000000"/>
                        </a:solidFill>
                        <a:effectLst/>
                        <a:latin typeface="Calibri"/>
                      </a:endParaRPr>
                    </a:p>
                  </a:txBody>
                  <a:tcPr marL="0" marR="0" marT="0" marB="0" anchor="b"/>
                </a:tc>
              </a:tr>
              <a:tr h="190500">
                <a:tc>
                  <a:txBody>
                    <a:bodyPr/>
                    <a:lstStyle/>
                    <a:p>
                      <a:pPr algn="r" fontAlgn="b"/>
                      <a:r>
                        <a:rPr lang="es-CO" sz="1500" u="none" strike="noStrike">
                          <a:effectLst/>
                        </a:rPr>
                        <a:t>2303</a:t>
                      </a:r>
                      <a:endParaRPr lang="es-CO" sz="1500" b="0" i="0" u="none" strike="noStrike">
                        <a:solidFill>
                          <a:srgbClr val="000000"/>
                        </a:solidFill>
                        <a:effectLst/>
                        <a:latin typeface="Calibri"/>
                      </a:endParaRPr>
                    </a:p>
                  </a:txBody>
                  <a:tcPr marL="0" marR="0" marT="0" marB="0" anchor="b"/>
                </a:tc>
                <a:tc>
                  <a:txBody>
                    <a:bodyPr/>
                    <a:lstStyle/>
                    <a:p>
                      <a:pPr algn="r" fontAlgn="b"/>
                      <a:r>
                        <a:rPr lang="es-CO" sz="1500" u="none" strike="noStrike">
                          <a:effectLst/>
                        </a:rPr>
                        <a:t>03/01/2010</a:t>
                      </a:r>
                      <a:endParaRPr lang="es-CO" sz="1500" b="0" i="0" u="none" strike="noStrike">
                        <a:solidFill>
                          <a:srgbClr val="000000"/>
                        </a:solidFill>
                        <a:effectLst/>
                        <a:latin typeface="Calibri"/>
                      </a:endParaRPr>
                    </a:p>
                  </a:txBody>
                  <a:tcPr marL="0" marR="0" marT="0" marB="0" anchor="b"/>
                </a:tc>
                <a:tc>
                  <a:txBody>
                    <a:bodyPr/>
                    <a:lstStyle/>
                    <a:p>
                      <a:pPr algn="r" fontAlgn="b"/>
                      <a:r>
                        <a:rPr lang="es-CO" sz="1500" u="none" strike="noStrike">
                          <a:effectLst/>
                        </a:rPr>
                        <a:t>110</a:t>
                      </a:r>
                      <a:endParaRPr lang="es-CO" sz="1500" b="0" i="0" u="none" strike="noStrike">
                        <a:solidFill>
                          <a:srgbClr val="000000"/>
                        </a:solidFill>
                        <a:effectLst/>
                        <a:latin typeface="Calibri"/>
                      </a:endParaRPr>
                    </a:p>
                  </a:txBody>
                  <a:tcPr marL="0" marR="0" marT="0" marB="0" anchor="b"/>
                </a:tc>
                <a:tc>
                  <a:txBody>
                    <a:bodyPr/>
                    <a:lstStyle/>
                    <a:p>
                      <a:pPr algn="l" fontAlgn="b"/>
                      <a:r>
                        <a:rPr lang="es-CO" sz="1500" u="none" strike="noStrike">
                          <a:effectLst/>
                        </a:rPr>
                        <a:t>POCALUCHA</a:t>
                      </a:r>
                      <a:endParaRPr lang="es-CO" sz="1500" b="0" i="0" u="none" strike="noStrike">
                        <a:solidFill>
                          <a:srgbClr val="000000"/>
                        </a:solidFill>
                        <a:effectLst/>
                        <a:latin typeface="Calibri"/>
                      </a:endParaRPr>
                    </a:p>
                  </a:txBody>
                  <a:tcPr marL="0" marR="0" marT="0" marB="0" anchor="b"/>
                </a:tc>
                <a:tc>
                  <a:txBody>
                    <a:bodyPr/>
                    <a:lstStyle/>
                    <a:p>
                      <a:pPr algn="l" fontAlgn="b"/>
                      <a:r>
                        <a:rPr lang="es-CO" sz="1500" u="none" strike="noStrike">
                          <a:effectLst/>
                        </a:rPr>
                        <a:t>BOGOTA</a:t>
                      </a:r>
                      <a:endParaRPr lang="es-CO" sz="1500" b="0" i="0" u="none" strike="noStrike">
                        <a:solidFill>
                          <a:srgbClr val="000000"/>
                        </a:solidFill>
                        <a:effectLst/>
                        <a:latin typeface="Calibri"/>
                      </a:endParaRPr>
                    </a:p>
                  </a:txBody>
                  <a:tcPr marL="0" marR="0" marT="0" marB="0" anchor="b"/>
                </a:tc>
                <a:tc>
                  <a:txBody>
                    <a:bodyPr/>
                    <a:lstStyle/>
                    <a:p>
                      <a:pPr algn="r" fontAlgn="b"/>
                      <a:r>
                        <a:rPr lang="es-CO" sz="1500" u="none" strike="noStrike">
                          <a:effectLst/>
                        </a:rPr>
                        <a:t>4012</a:t>
                      </a:r>
                      <a:endParaRPr lang="es-CO" sz="1500" b="0" i="0" u="none" strike="noStrike">
                        <a:solidFill>
                          <a:srgbClr val="000000"/>
                        </a:solidFill>
                        <a:effectLst/>
                        <a:latin typeface="Calibri"/>
                      </a:endParaRPr>
                    </a:p>
                  </a:txBody>
                  <a:tcPr marL="0" marR="0" marT="0" marB="0" anchor="b"/>
                </a:tc>
                <a:tc>
                  <a:txBody>
                    <a:bodyPr/>
                    <a:lstStyle/>
                    <a:p>
                      <a:pPr algn="l" fontAlgn="b"/>
                      <a:r>
                        <a:rPr lang="es-CO" sz="1500" u="none" strike="noStrike">
                          <a:effectLst/>
                        </a:rPr>
                        <a:t>BLUSA</a:t>
                      </a:r>
                      <a:endParaRPr lang="es-CO" sz="1500" b="0" i="0" u="none" strike="noStrike">
                        <a:solidFill>
                          <a:srgbClr val="000000"/>
                        </a:solidFill>
                        <a:effectLst/>
                        <a:latin typeface="Calibri"/>
                      </a:endParaRPr>
                    </a:p>
                  </a:txBody>
                  <a:tcPr marL="0" marR="0" marT="0" marB="0" anchor="b"/>
                </a:tc>
                <a:tc>
                  <a:txBody>
                    <a:bodyPr/>
                    <a:lstStyle/>
                    <a:p>
                      <a:pPr algn="r" fontAlgn="b"/>
                      <a:r>
                        <a:rPr lang="es-CO" sz="1500" u="none" strike="noStrike">
                          <a:effectLst/>
                        </a:rPr>
                        <a:t>5</a:t>
                      </a:r>
                      <a:endParaRPr lang="es-CO" sz="1500" b="0" i="0" u="none" strike="noStrike">
                        <a:solidFill>
                          <a:srgbClr val="000000"/>
                        </a:solidFill>
                        <a:effectLst/>
                        <a:latin typeface="Calibri"/>
                      </a:endParaRPr>
                    </a:p>
                  </a:txBody>
                  <a:tcPr marL="0" marR="0" marT="0" marB="0" anchor="b"/>
                </a:tc>
                <a:tc>
                  <a:txBody>
                    <a:bodyPr/>
                    <a:lstStyle/>
                    <a:p>
                      <a:pPr algn="r" fontAlgn="b"/>
                      <a:r>
                        <a:rPr lang="es-CO" sz="1500" u="none" strike="noStrike">
                          <a:effectLst/>
                        </a:rPr>
                        <a:t>26989</a:t>
                      </a:r>
                      <a:endParaRPr lang="es-CO" sz="1500" b="0" i="0" u="none" strike="noStrike">
                        <a:solidFill>
                          <a:srgbClr val="000000"/>
                        </a:solidFill>
                        <a:effectLst/>
                        <a:latin typeface="Calibri"/>
                      </a:endParaRPr>
                    </a:p>
                  </a:txBody>
                  <a:tcPr marL="0" marR="0" marT="0" marB="0" anchor="b"/>
                </a:tc>
              </a:tr>
              <a:tr h="200025">
                <a:tc>
                  <a:txBody>
                    <a:bodyPr/>
                    <a:lstStyle/>
                    <a:p>
                      <a:pPr algn="r" fontAlgn="b"/>
                      <a:r>
                        <a:rPr lang="es-CO" sz="1500" u="none" strike="noStrike">
                          <a:effectLst/>
                        </a:rPr>
                        <a:t>2303</a:t>
                      </a:r>
                      <a:endParaRPr lang="es-CO" sz="1500" b="0" i="0" u="none" strike="noStrike">
                        <a:solidFill>
                          <a:srgbClr val="000000"/>
                        </a:solidFill>
                        <a:effectLst/>
                        <a:latin typeface="Calibri"/>
                      </a:endParaRPr>
                    </a:p>
                  </a:txBody>
                  <a:tcPr marL="0" marR="0" marT="0" marB="0" anchor="b"/>
                </a:tc>
                <a:tc>
                  <a:txBody>
                    <a:bodyPr/>
                    <a:lstStyle/>
                    <a:p>
                      <a:pPr algn="r" fontAlgn="b"/>
                      <a:r>
                        <a:rPr lang="es-CO" sz="1500" u="none" strike="noStrike">
                          <a:effectLst/>
                        </a:rPr>
                        <a:t>03/01/2010</a:t>
                      </a:r>
                      <a:endParaRPr lang="es-CO" sz="1500" b="0" i="0" u="none" strike="noStrike">
                        <a:solidFill>
                          <a:srgbClr val="000000"/>
                        </a:solidFill>
                        <a:effectLst/>
                        <a:latin typeface="Calibri"/>
                      </a:endParaRPr>
                    </a:p>
                  </a:txBody>
                  <a:tcPr marL="0" marR="0" marT="0" marB="0" anchor="b"/>
                </a:tc>
                <a:tc>
                  <a:txBody>
                    <a:bodyPr/>
                    <a:lstStyle/>
                    <a:p>
                      <a:pPr algn="r" fontAlgn="b"/>
                      <a:r>
                        <a:rPr lang="es-CO" sz="1500" u="none" strike="noStrike">
                          <a:effectLst/>
                        </a:rPr>
                        <a:t>110</a:t>
                      </a:r>
                      <a:endParaRPr lang="es-CO" sz="1500" b="0" i="0" u="none" strike="noStrike">
                        <a:solidFill>
                          <a:srgbClr val="000000"/>
                        </a:solidFill>
                        <a:effectLst/>
                        <a:latin typeface="Calibri"/>
                      </a:endParaRPr>
                    </a:p>
                  </a:txBody>
                  <a:tcPr marL="0" marR="0" marT="0" marB="0" anchor="b"/>
                </a:tc>
                <a:tc>
                  <a:txBody>
                    <a:bodyPr/>
                    <a:lstStyle/>
                    <a:p>
                      <a:pPr algn="l" fontAlgn="b"/>
                      <a:r>
                        <a:rPr lang="es-CO" sz="1500" u="none" strike="noStrike">
                          <a:effectLst/>
                        </a:rPr>
                        <a:t>POCALUCHA</a:t>
                      </a:r>
                      <a:endParaRPr lang="es-CO" sz="1500" b="0" i="0" u="none" strike="noStrike">
                        <a:solidFill>
                          <a:srgbClr val="000000"/>
                        </a:solidFill>
                        <a:effectLst/>
                        <a:latin typeface="Calibri"/>
                      </a:endParaRPr>
                    </a:p>
                  </a:txBody>
                  <a:tcPr marL="0" marR="0" marT="0" marB="0" anchor="b"/>
                </a:tc>
                <a:tc>
                  <a:txBody>
                    <a:bodyPr/>
                    <a:lstStyle/>
                    <a:p>
                      <a:pPr algn="l" fontAlgn="b"/>
                      <a:r>
                        <a:rPr lang="es-CO" sz="1500" u="none" strike="noStrike">
                          <a:effectLst/>
                        </a:rPr>
                        <a:t>BOGOTA</a:t>
                      </a:r>
                      <a:endParaRPr lang="es-CO" sz="1500" b="0" i="0" u="none" strike="noStrike">
                        <a:solidFill>
                          <a:srgbClr val="000000"/>
                        </a:solidFill>
                        <a:effectLst/>
                        <a:latin typeface="Calibri"/>
                      </a:endParaRPr>
                    </a:p>
                  </a:txBody>
                  <a:tcPr marL="0" marR="0" marT="0" marB="0" anchor="b"/>
                </a:tc>
                <a:tc>
                  <a:txBody>
                    <a:bodyPr/>
                    <a:lstStyle/>
                    <a:p>
                      <a:pPr algn="r" fontAlgn="b"/>
                      <a:r>
                        <a:rPr lang="es-CO" sz="1500" u="none" strike="noStrike">
                          <a:effectLst/>
                        </a:rPr>
                        <a:t>3141</a:t>
                      </a:r>
                      <a:endParaRPr lang="es-CO" sz="1500" b="0" i="0" u="none" strike="noStrike">
                        <a:solidFill>
                          <a:srgbClr val="000000"/>
                        </a:solidFill>
                        <a:effectLst/>
                        <a:latin typeface="Calibri"/>
                      </a:endParaRPr>
                    </a:p>
                  </a:txBody>
                  <a:tcPr marL="0" marR="0" marT="0" marB="0" anchor="b"/>
                </a:tc>
                <a:tc>
                  <a:txBody>
                    <a:bodyPr/>
                    <a:lstStyle/>
                    <a:p>
                      <a:pPr algn="l" fontAlgn="b"/>
                      <a:r>
                        <a:rPr lang="es-CO" sz="1500" u="none" strike="noStrike">
                          <a:effectLst/>
                        </a:rPr>
                        <a:t>CHAQUETA</a:t>
                      </a:r>
                      <a:endParaRPr lang="es-CO" sz="1500" b="0" i="0" u="none" strike="noStrike">
                        <a:solidFill>
                          <a:srgbClr val="000000"/>
                        </a:solidFill>
                        <a:effectLst/>
                        <a:latin typeface="Calibri"/>
                      </a:endParaRPr>
                    </a:p>
                  </a:txBody>
                  <a:tcPr marL="0" marR="0" marT="0" marB="0" anchor="b"/>
                </a:tc>
                <a:tc>
                  <a:txBody>
                    <a:bodyPr/>
                    <a:lstStyle/>
                    <a:p>
                      <a:pPr algn="r" fontAlgn="b"/>
                      <a:r>
                        <a:rPr lang="es-CO" sz="1500" u="none" strike="noStrike">
                          <a:effectLst/>
                        </a:rPr>
                        <a:t>2</a:t>
                      </a:r>
                      <a:endParaRPr lang="es-CO" sz="1500" b="0" i="0" u="none" strike="noStrike">
                        <a:solidFill>
                          <a:srgbClr val="000000"/>
                        </a:solidFill>
                        <a:effectLst/>
                        <a:latin typeface="Calibri"/>
                      </a:endParaRPr>
                    </a:p>
                  </a:txBody>
                  <a:tcPr marL="0" marR="0" marT="0" marB="0" anchor="b"/>
                </a:tc>
                <a:tc>
                  <a:txBody>
                    <a:bodyPr/>
                    <a:lstStyle/>
                    <a:p>
                      <a:pPr algn="r" fontAlgn="b"/>
                      <a:r>
                        <a:rPr lang="es-CO" sz="1500" u="none" strike="noStrike" dirty="0">
                          <a:effectLst/>
                        </a:rPr>
                        <a:t>99999</a:t>
                      </a:r>
                      <a:endParaRPr lang="es-CO" sz="1500" b="0" i="0" u="none" strike="noStrike" dirty="0">
                        <a:solidFill>
                          <a:srgbClr val="000000"/>
                        </a:solidFill>
                        <a:effectLst/>
                        <a:latin typeface="Calibri"/>
                      </a:endParaRPr>
                    </a:p>
                  </a:txBody>
                  <a:tcPr marL="0" marR="0" marT="0" marB="0" anchor="b"/>
                </a:tc>
              </a:tr>
            </a:tbl>
          </a:graphicData>
        </a:graphic>
      </p:graphicFrame>
      <p:pic>
        <p:nvPicPr>
          <p:cNvPr id="5" name="Picture 2" descr="Ing Sistemas"/>
          <p:cNvPicPr>
            <a:picLocks noChangeAspect="1" noChangeArrowheads="1"/>
          </p:cNvPicPr>
          <p:nvPr/>
        </p:nvPicPr>
        <p:blipFill rotWithShape="1">
          <a:blip r:embed="rId3">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3401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fontScale="90000"/>
          </a:bodyPr>
          <a:lstStyle/>
          <a:p>
            <a:r>
              <a:rPr lang="es-CO" dirty="0" smtClean="0"/>
              <a:t>¿Se Necesita un Método Formal de Diseño Relacional?</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endParaRPr lang="es-CO" sz="2000" dirty="0" smtClean="0"/>
          </a:p>
          <a:p>
            <a:pPr marL="0" indent="0" algn="just">
              <a:buNone/>
            </a:pPr>
            <a:r>
              <a:rPr lang="es-CO" sz="2000" dirty="0" smtClean="0"/>
              <a:t>El modelo relacional se puede abordar de dos formas distintas:</a:t>
            </a:r>
          </a:p>
          <a:p>
            <a:pPr algn="just"/>
            <a:r>
              <a:rPr lang="es-CO" sz="2000" dirty="0" smtClean="0"/>
              <a:t>Observación General de Nuestro Universo.</a:t>
            </a:r>
          </a:p>
          <a:p>
            <a:pPr algn="just"/>
            <a:r>
              <a:rPr lang="es-CO" sz="2000" dirty="0" smtClean="0"/>
              <a:t>El proceso a dos fase, primero se realiza el diseño conceptual y luego se transforma a un esquema relacional.</a:t>
            </a:r>
          </a:p>
          <a:p>
            <a:pPr algn="just"/>
            <a:endParaRPr lang="es-CO" sz="2000" dirty="0"/>
          </a:p>
          <a:p>
            <a:pPr marL="0" indent="0" algn="just">
              <a:buNone/>
            </a:pPr>
            <a:endParaRPr lang="es-CO" sz="2000" dirty="0"/>
          </a:p>
        </p:txBody>
      </p:sp>
      <p:pic>
        <p:nvPicPr>
          <p:cNvPr id="5" name="Picture 2" descr="Ing Sistemas"/>
          <p:cNvPicPr>
            <a:picLocks noChangeAspect="1" noChangeArrowheads="1"/>
          </p:cNvPicPr>
          <p:nvPr/>
        </p:nvPicPr>
        <p:blipFill rotWithShape="1">
          <a:blip r:embed="rId3">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1925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fontScale="90000"/>
          </a:bodyPr>
          <a:lstStyle/>
          <a:p>
            <a:r>
              <a:rPr lang="es-CO" dirty="0" smtClean="0"/>
              <a:t>¿Se Necesita un Método Formal de Diseño Relacional?</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endParaRPr lang="es-CO" sz="2000" dirty="0" smtClean="0"/>
          </a:p>
          <a:p>
            <a:pPr marL="0" indent="0" algn="just">
              <a:buNone/>
            </a:pPr>
            <a:r>
              <a:rPr lang="es-CO" sz="2000" dirty="0" smtClean="0"/>
              <a:t>Aunque se aborde el problema de las dos formas surgen una serie de problemas:</a:t>
            </a:r>
          </a:p>
          <a:p>
            <a:pPr marL="0" indent="0" algn="just">
              <a:buNone/>
            </a:pPr>
            <a:endParaRPr lang="es-CO" sz="2000" dirty="0"/>
          </a:p>
          <a:p>
            <a:pPr algn="just"/>
            <a:r>
              <a:rPr lang="es-CO" sz="2000" dirty="0" smtClean="0"/>
              <a:t>Incapacidad para almacenar ciertos hechos.</a:t>
            </a:r>
          </a:p>
          <a:p>
            <a:pPr algn="just"/>
            <a:r>
              <a:rPr lang="es-CO" sz="2000" dirty="0" smtClean="0"/>
              <a:t>Redundancias y, por tanto, posibilidad de inconsistencias.</a:t>
            </a:r>
          </a:p>
          <a:p>
            <a:pPr algn="just"/>
            <a:r>
              <a:rPr lang="es-CO" sz="2000" dirty="0" smtClean="0"/>
              <a:t>Ambigüedades.</a:t>
            </a:r>
          </a:p>
          <a:p>
            <a:pPr algn="just"/>
            <a:r>
              <a:rPr lang="es-CO" sz="2000" dirty="0" smtClean="0"/>
              <a:t>Perdida de información.</a:t>
            </a:r>
          </a:p>
          <a:p>
            <a:pPr algn="just"/>
            <a:r>
              <a:rPr lang="es-CO" sz="2000" dirty="0" smtClean="0"/>
              <a:t>Perdida de dependencias funcionales.</a:t>
            </a:r>
          </a:p>
          <a:p>
            <a:pPr algn="just"/>
            <a:r>
              <a:rPr lang="es-CO" sz="2000" dirty="0" smtClean="0"/>
              <a:t>Existencia de valores nulos.</a:t>
            </a:r>
          </a:p>
          <a:p>
            <a:pPr algn="just"/>
            <a:r>
              <a:rPr lang="es-CO" sz="2000" dirty="0" smtClean="0"/>
              <a:t>Aparición, en la base de datos, de estados que no son validos en el mundo real.</a:t>
            </a:r>
          </a:p>
          <a:p>
            <a:pPr algn="just"/>
            <a:endParaRPr lang="es-CO" sz="2000" dirty="0"/>
          </a:p>
          <a:p>
            <a:pPr marL="0" indent="0" algn="just">
              <a:buNone/>
            </a:pPr>
            <a:endParaRPr lang="es-CO" sz="2000" dirty="0"/>
          </a:p>
        </p:txBody>
      </p:sp>
      <p:pic>
        <p:nvPicPr>
          <p:cNvPr id="5" name="Picture 2" descr="Ing Sistemas"/>
          <p:cNvPicPr>
            <a:picLocks noChangeAspect="1" noChangeArrowheads="1"/>
          </p:cNvPicPr>
          <p:nvPr/>
        </p:nvPicPr>
        <p:blipFill rotWithShape="1">
          <a:blip r:embed="rId3">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7262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fontScale="90000"/>
          </a:bodyPr>
          <a:lstStyle/>
          <a:p>
            <a:r>
              <a:rPr lang="es-CO" dirty="0" smtClean="0"/>
              <a:t>¿Se Necesita un Método Formal de Diseño Relacional?</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endParaRPr lang="es-CO" sz="2000" dirty="0"/>
          </a:p>
          <a:p>
            <a:pPr marL="0" indent="0" algn="just">
              <a:buNone/>
            </a:pPr>
            <a:endParaRPr lang="es-CO" sz="2000" dirty="0"/>
          </a:p>
        </p:txBody>
      </p:sp>
      <p:pic>
        <p:nvPicPr>
          <p:cNvPr id="5" name="Picture 2" descr="Ing Sistemas"/>
          <p:cNvPicPr>
            <a:picLocks noChangeAspect="1" noChangeArrowheads="1"/>
          </p:cNvPicPr>
          <p:nvPr/>
        </p:nvPicPr>
        <p:blipFill rotWithShape="1">
          <a:blip r:embed="rId3">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1275" y="1484784"/>
            <a:ext cx="6041450" cy="4507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2807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fontScale="90000"/>
          </a:bodyPr>
          <a:lstStyle/>
          <a:p>
            <a:r>
              <a:rPr lang="es-CO" dirty="0" smtClean="0"/>
              <a:t>Teoría Formal de la Normalización de Esquemas Relacionales</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endParaRPr lang="es-CO" sz="2000" dirty="0" smtClean="0"/>
          </a:p>
          <a:p>
            <a:pPr marL="0" indent="0" algn="just">
              <a:buNone/>
            </a:pPr>
            <a:r>
              <a:rPr lang="es-CO" sz="2000" dirty="0" smtClean="0"/>
              <a:t>Una base de datos no puede estar constituida por una única relación con todos los atributos.</a:t>
            </a:r>
          </a:p>
          <a:p>
            <a:pPr marL="0" indent="0" algn="just">
              <a:buNone/>
            </a:pPr>
            <a:endParaRPr lang="es-CO" sz="2000" dirty="0" smtClean="0"/>
          </a:p>
          <a:p>
            <a:pPr marL="0" indent="0" algn="just">
              <a:buNone/>
            </a:pPr>
            <a:r>
              <a:rPr lang="es-CO" sz="2000" dirty="0" smtClean="0"/>
              <a:t>Por lo cual la normalización trata de buscar un conjunto de esquemas </a:t>
            </a:r>
            <a:r>
              <a:rPr lang="es-CO" sz="2000" dirty="0" err="1" smtClean="0"/>
              <a:t>Ri</a:t>
            </a:r>
            <a:r>
              <a:rPr lang="es-CO" sz="2000" dirty="0" smtClean="0"/>
              <a:t> que sean equivalentes a la relación universal.</a:t>
            </a:r>
          </a:p>
          <a:p>
            <a:pPr marL="0" indent="0" algn="just">
              <a:buNone/>
            </a:pPr>
            <a:endParaRPr lang="es-CO" sz="2000" dirty="0"/>
          </a:p>
          <a:p>
            <a:pPr marL="0" indent="0" algn="just">
              <a:buNone/>
            </a:pPr>
            <a:r>
              <a:rPr lang="es-CO" sz="2000" dirty="0" smtClean="0"/>
              <a:t>Para que el conjunto de Relaciones sea mejor que el conjunto de relaciones inicial debe cumplir con las siguientes propiedades:</a:t>
            </a:r>
          </a:p>
          <a:p>
            <a:pPr algn="just"/>
            <a:r>
              <a:rPr lang="es-CO" sz="2000" dirty="0" smtClean="0"/>
              <a:t>Conservación de la información.</a:t>
            </a:r>
          </a:p>
          <a:p>
            <a:pPr algn="just"/>
            <a:r>
              <a:rPr lang="es-CO" sz="2000" dirty="0" smtClean="0"/>
              <a:t>Conservación de las dependencias.</a:t>
            </a:r>
          </a:p>
          <a:p>
            <a:pPr algn="just"/>
            <a:r>
              <a:rPr lang="es-CO" sz="2000" dirty="0" smtClean="0"/>
              <a:t>Mínima redundancia de los datos.</a:t>
            </a:r>
            <a:endParaRPr lang="es-CO" sz="2000" dirty="0"/>
          </a:p>
          <a:p>
            <a:pPr marL="0" indent="0" algn="just">
              <a:buNone/>
            </a:pPr>
            <a:endParaRPr lang="es-CO" sz="2000" dirty="0"/>
          </a:p>
        </p:txBody>
      </p:sp>
      <p:pic>
        <p:nvPicPr>
          <p:cNvPr id="5" name="Picture 2" descr="Ing Sistemas"/>
          <p:cNvPicPr>
            <a:picLocks noChangeAspect="1" noChangeArrowheads="1"/>
          </p:cNvPicPr>
          <p:nvPr/>
        </p:nvPicPr>
        <p:blipFill rotWithShape="1">
          <a:blip r:embed="rId3">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5964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Conservación de la Información</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r>
              <a:rPr lang="es-CO" sz="2000" dirty="0" smtClean="0"/>
              <a:t>El conjunto de relaciones normalizado debe tener la misma información que el conjunto de relaciones sin normalizar.</a:t>
            </a:r>
            <a:endParaRPr lang="es-CO" sz="2000" dirty="0"/>
          </a:p>
          <a:p>
            <a:pPr marL="0" indent="0" algn="just">
              <a:buNone/>
            </a:pPr>
            <a:endParaRPr lang="es-CO" sz="2000" dirty="0" smtClean="0"/>
          </a:p>
          <a:p>
            <a:pPr marL="0" indent="0" algn="just">
              <a:buNone/>
            </a:pPr>
            <a:r>
              <a:rPr lang="es-CO" sz="2000" b="1" dirty="0" smtClean="0"/>
              <a:t>Conservación de los atributos: </a:t>
            </a:r>
          </a:p>
          <a:p>
            <a:pPr marL="0" indent="0" algn="just">
              <a:buNone/>
            </a:pPr>
            <a:r>
              <a:rPr lang="es-CO" sz="2000" dirty="0" smtClean="0"/>
              <a:t>El conjunto de atributos de los esquemas resultantes ha de ser igual al conjunto de atributos del esquema origen.</a:t>
            </a:r>
          </a:p>
          <a:p>
            <a:pPr marL="0" indent="0" algn="just">
              <a:buNone/>
            </a:pPr>
            <a:endParaRPr lang="es-CO" sz="2000" dirty="0"/>
          </a:p>
          <a:p>
            <a:pPr marL="0" indent="0" algn="just">
              <a:buNone/>
            </a:pPr>
            <a:r>
              <a:rPr lang="es-CO" sz="2000" b="1" dirty="0"/>
              <a:t>Conservación de </a:t>
            </a:r>
            <a:r>
              <a:rPr lang="es-CO" sz="2000" b="1" dirty="0" smtClean="0"/>
              <a:t>las </a:t>
            </a:r>
            <a:r>
              <a:rPr lang="es-CO" sz="2000" b="1" dirty="0" err="1" smtClean="0"/>
              <a:t>tuplas</a:t>
            </a:r>
            <a:r>
              <a:rPr lang="es-CO" sz="2000" b="1" dirty="0" smtClean="0"/>
              <a:t>:</a:t>
            </a:r>
          </a:p>
          <a:p>
            <a:pPr marL="0" indent="0" algn="just">
              <a:buNone/>
            </a:pPr>
            <a:r>
              <a:rPr lang="es-CO" sz="2000" dirty="0" smtClean="0"/>
              <a:t>Cuando se hace la combinación (</a:t>
            </a:r>
            <a:r>
              <a:rPr lang="es-CO" sz="2000" dirty="0" err="1" smtClean="0"/>
              <a:t>join</a:t>
            </a:r>
            <a:r>
              <a:rPr lang="es-CO" sz="2000" dirty="0" smtClean="0"/>
              <a:t>) debe mostrar el mismo resultado.</a:t>
            </a:r>
            <a:endParaRPr lang="es-CO" sz="2000" dirty="0"/>
          </a:p>
          <a:p>
            <a:pPr marL="0" indent="0" algn="just">
              <a:buNone/>
            </a:pPr>
            <a:endParaRPr lang="es-CO" sz="2000" dirty="0"/>
          </a:p>
        </p:txBody>
      </p:sp>
      <p:pic>
        <p:nvPicPr>
          <p:cNvPr id="5" name="Picture 2" descr="Ing Sistemas"/>
          <p:cNvPicPr>
            <a:picLocks noChangeAspect="1" noChangeArrowheads="1"/>
          </p:cNvPicPr>
          <p:nvPr/>
        </p:nvPicPr>
        <p:blipFill rotWithShape="1">
          <a:blip r:embed="rId3">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6541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Conservación de la Información</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endParaRPr lang="es-CO" sz="2000" dirty="0"/>
          </a:p>
        </p:txBody>
      </p:sp>
      <p:pic>
        <p:nvPicPr>
          <p:cNvPr id="5" name="Picture 2" descr="Ing Sistemas"/>
          <p:cNvPicPr>
            <a:picLocks noChangeAspect="1" noChangeArrowheads="1"/>
          </p:cNvPicPr>
          <p:nvPr/>
        </p:nvPicPr>
        <p:blipFill rotWithShape="1">
          <a:blip r:embed="rId3">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0020" y="1075063"/>
            <a:ext cx="6883959" cy="5129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94738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Conservación de la Información</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endParaRPr lang="es-CO" sz="2000" dirty="0"/>
          </a:p>
        </p:txBody>
      </p:sp>
      <p:pic>
        <p:nvPicPr>
          <p:cNvPr id="5" name="Picture 2" descr="Ing Sistemas"/>
          <p:cNvPicPr>
            <a:picLocks noChangeAspect="1" noChangeArrowheads="1"/>
          </p:cNvPicPr>
          <p:nvPr/>
        </p:nvPicPr>
        <p:blipFill rotWithShape="1">
          <a:blip r:embed="rId3">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946" y="1268760"/>
            <a:ext cx="7232108" cy="4752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68881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fontScale="90000"/>
          </a:bodyPr>
          <a:lstStyle/>
          <a:p>
            <a:r>
              <a:rPr lang="es-CO" dirty="0" smtClean="0"/>
              <a:t>Definición Formal de las Tres Primeras Formas Normales</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endParaRPr lang="es-CO" sz="2000" dirty="0"/>
          </a:p>
          <a:p>
            <a:pPr marL="0" indent="0" algn="just">
              <a:buNone/>
            </a:pPr>
            <a:r>
              <a:rPr lang="es-CO" sz="2000" b="1" dirty="0" smtClean="0"/>
              <a:t>Primera forma normal (1FN):</a:t>
            </a:r>
          </a:p>
          <a:p>
            <a:pPr marL="0" indent="0" algn="just">
              <a:buNone/>
            </a:pPr>
            <a:r>
              <a:rPr lang="es-CO" sz="2000" dirty="0" smtClean="0"/>
              <a:t>Se dice que una relación esta en 1FN cuando cada atributo solo toma un valor del dominio simple subyacente.</a:t>
            </a:r>
            <a:endParaRPr lang="es-CO" sz="2000" dirty="0"/>
          </a:p>
        </p:txBody>
      </p:sp>
      <p:pic>
        <p:nvPicPr>
          <p:cNvPr id="5" name="Picture 2" descr="Ing Sistemas"/>
          <p:cNvPicPr>
            <a:picLocks noChangeAspect="1" noChangeArrowheads="1"/>
          </p:cNvPicPr>
          <p:nvPr/>
        </p:nvPicPr>
        <p:blipFill rotWithShape="1">
          <a:blip r:embed="rId3">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77779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1517</TotalTime>
  <Words>914</Words>
  <Application>Microsoft Office PowerPoint</Application>
  <PresentationFormat>Presentación en pantalla (4:3)</PresentationFormat>
  <Paragraphs>201</Paragraphs>
  <Slides>17</Slides>
  <Notes>16</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Tema de Office</vt:lpstr>
      <vt:lpstr>Base de Datos Miércoles  4 p.m. - 6 p.m.  Salón: B201 Jueves  4 p.m. - 6 p.m.  Salón: B402 Viernes  4 p.m. - 6 p.m.  Salón: B201 (Normalizacion)</vt:lpstr>
      <vt:lpstr>¿Se Necesita un Método Formal de Diseño Relacional?</vt:lpstr>
      <vt:lpstr>¿Se Necesita un Método Formal de Diseño Relacional?</vt:lpstr>
      <vt:lpstr>¿Se Necesita un Método Formal de Diseño Relacional?</vt:lpstr>
      <vt:lpstr>Teoría Formal de la Normalización de Esquemas Relacionales</vt:lpstr>
      <vt:lpstr>Conservación de la Información</vt:lpstr>
      <vt:lpstr>Conservación de la Información</vt:lpstr>
      <vt:lpstr>Conservación de la Información</vt:lpstr>
      <vt:lpstr>Definición Formal de las Tres Primeras Formas Normales</vt:lpstr>
      <vt:lpstr>Definición Formal de las Tres Primeras Formas Normales</vt:lpstr>
      <vt:lpstr>Definición Formal de las Tres Primeras Formas Normales</vt:lpstr>
      <vt:lpstr>Definición Formal de las Tres Primeras Formas Normales</vt:lpstr>
      <vt:lpstr>Definición Formal de las Tres Primeras Formas Normales</vt:lpstr>
      <vt:lpstr>Definición Formal de las Tres Primeras Formas Normales</vt:lpstr>
      <vt:lpstr>Definición Formal de las Tres Primeras Formas Normales</vt:lpstr>
      <vt:lpstr>Definición Formal de las Tres Primeras Formas Normales</vt:lpstr>
      <vt:lpstr>Definición Formal de las Tres Primeras Formas Normales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I (Contenido de la Asignatura)</dc:title>
  <dc:creator>Cristian</dc:creator>
  <cp:lastModifiedBy>salones sl. SALONES AUDIOVISUALES</cp:lastModifiedBy>
  <cp:revision>148</cp:revision>
  <dcterms:created xsi:type="dcterms:W3CDTF">2014-01-20T00:02:35Z</dcterms:created>
  <dcterms:modified xsi:type="dcterms:W3CDTF">2014-02-21T20:44:47Z</dcterms:modified>
</cp:coreProperties>
</file>