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11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4" r:id="rId19"/>
    <p:sldId id="396" r:id="rId20"/>
    <p:sldId id="395" r:id="rId21"/>
    <p:sldId id="397" r:id="rId22"/>
    <p:sldId id="398" r:id="rId23"/>
    <p:sldId id="399" r:id="rId24"/>
    <p:sldId id="400" r:id="rId2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842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CC906-340D-495F-8C4C-3CE38D372390}" type="datetimeFigureOut">
              <a:rPr lang="es-CO" smtClean="0"/>
              <a:t>07/03/2014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B5206-CDB4-4701-859A-85380538E8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mysql -h </a:t>
            </a:r>
            <a:r>
              <a:rPr lang="sv-SE" b="1" i="1" dirty="0" smtClean="0">
                <a:effectLst/>
              </a:rPr>
              <a:t>host</a:t>
            </a:r>
            <a:r>
              <a:rPr lang="sv-SE" dirty="0" smtClean="0"/>
              <a:t> -u </a:t>
            </a:r>
            <a:r>
              <a:rPr lang="sv-SE" b="1" i="1" dirty="0" smtClean="0">
                <a:effectLst/>
              </a:rPr>
              <a:t>user</a:t>
            </a:r>
            <a:r>
              <a:rPr lang="sv-SE" dirty="0" smtClean="0"/>
              <a:t> -p menagerie</a:t>
            </a:r>
            <a:endParaRPr lang="es-CO" smtClean="0"/>
          </a:p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B5206-CDB4-4701-859A-85380538E807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11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307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37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92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90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07/03/2014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213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07/03/2014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895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07/03/2014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986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07/03/2014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92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07/03/2014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83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8DEE-BAB8-4A4A-ABB6-AFC075F63213}" type="datetimeFigureOut">
              <a:rPr lang="es-CO" smtClean="0"/>
              <a:t>07/03/2014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083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8DEE-BAB8-4A4A-ABB6-AFC075F63213}" type="datetimeFigureOut">
              <a:rPr lang="es-CO" smtClean="0"/>
              <a:t>07/03/2014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9340-924D-44C2-8A0C-6F5A584FE3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48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2547715"/>
          </a:xfrm>
        </p:spPr>
        <p:txBody>
          <a:bodyPr>
            <a:normAutofit/>
          </a:bodyPr>
          <a:lstStyle/>
          <a:p>
            <a:r>
              <a:rPr lang="es-CO" b="1" dirty="0" smtClean="0">
                <a:latin typeface="Arial" pitchFamily="34" charset="0"/>
                <a:cs typeface="Arial" pitchFamily="34" charset="0"/>
              </a:rPr>
              <a:t>Base de Datos</a:t>
            </a:r>
            <a:br>
              <a:rPr lang="es-CO" b="1" dirty="0" smtClean="0">
                <a:latin typeface="Arial" pitchFamily="34" charset="0"/>
                <a:cs typeface="Arial" pitchFamily="34" charset="0"/>
              </a:rPr>
            </a:br>
            <a:r>
              <a:rPr lang="en-US" sz="2200" b="1" dirty="0" err="1">
                <a:latin typeface="Arial" pitchFamily="34" charset="0"/>
                <a:cs typeface="Arial" pitchFamily="34" charset="0"/>
              </a:rPr>
              <a:t>Miércoles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	4 p.m. - 6 p.m. 	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Salón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: B201</a:t>
            </a:r>
            <a:br>
              <a:rPr lang="en-US" sz="2200" b="1" dirty="0">
                <a:latin typeface="Arial" pitchFamily="34" charset="0"/>
                <a:cs typeface="Arial" pitchFamily="34" charset="0"/>
              </a:rPr>
            </a:br>
            <a:r>
              <a:rPr lang="en-US" sz="2200" b="1" dirty="0" err="1">
                <a:latin typeface="Arial" pitchFamily="34" charset="0"/>
                <a:cs typeface="Arial" pitchFamily="34" charset="0"/>
              </a:rPr>
              <a:t>Jueves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	4 p.m. - 6 p.m. 	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Salón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: B402</a:t>
            </a:r>
            <a:br>
              <a:rPr lang="en-US" sz="2200" b="1" dirty="0">
                <a:latin typeface="Arial" pitchFamily="34" charset="0"/>
                <a:cs typeface="Arial" pitchFamily="34" charset="0"/>
              </a:rPr>
            </a:br>
            <a:r>
              <a:rPr lang="en-US" sz="2200" b="1" dirty="0">
                <a:latin typeface="Arial" pitchFamily="34" charset="0"/>
                <a:cs typeface="Arial" pitchFamily="34" charset="0"/>
              </a:rPr>
              <a:t>Viernes 	4 p.m. - 6 p.m. 	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Salón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B201</a:t>
            </a:r>
            <a:br>
              <a:rPr lang="en-US" sz="2200" b="1" dirty="0" smtClean="0">
                <a:latin typeface="Arial" pitchFamily="34" charset="0"/>
                <a:cs typeface="Arial" pitchFamily="34" charset="0"/>
              </a:rPr>
            </a:br>
            <a:r>
              <a:rPr lang="es-CO" b="1" dirty="0" smtClean="0">
                <a:latin typeface="Arial" pitchFamily="34" charset="0"/>
                <a:cs typeface="Arial" pitchFamily="34" charset="0"/>
              </a:rPr>
              <a:t>(Algebra </a:t>
            </a:r>
            <a:r>
              <a:rPr lang="es-CO" b="1" dirty="0" smtClean="0">
                <a:latin typeface="Arial" pitchFamily="34" charset="0"/>
                <a:cs typeface="Arial" pitchFamily="34" charset="0"/>
              </a:rPr>
              <a:t>Relacional)</a:t>
            </a:r>
            <a:endParaRPr lang="es-CO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s-CO" dirty="0" smtClean="0">
                <a:latin typeface="Arial" pitchFamily="34" charset="0"/>
                <a:cs typeface="Arial" pitchFamily="34" charset="0"/>
              </a:rPr>
              <a:t>Docente: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Jhon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Edisson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 Villarreal Padilla</a:t>
            </a:r>
          </a:p>
          <a:p>
            <a:r>
              <a:rPr lang="es-CO" dirty="0" smtClean="0">
                <a:latin typeface="Arial" pitchFamily="34" charset="0"/>
                <a:cs typeface="Arial" pitchFamily="34" charset="0"/>
              </a:rPr>
              <a:t>Jhon.villareal@usa.edu.co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Ing Sistem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6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(X) PRODUCTO CARTESIANO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17" y="1419597"/>
            <a:ext cx="8353966" cy="460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3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(X) PRODUCTO CARTESIANO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42" y="3119521"/>
            <a:ext cx="8704915" cy="124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6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Unión </a:t>
            </a:r>
            <a:r>
              <a:rPr lang="es-CO" dirty="0"/>
              <a:t>(U)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/>
              <a:t>La </a:t>
            </a:r>
            <a:r>
              <a:rPr lang="es-CO" sz="2000" dirty="0" smtClean="0"/>
              <a:t>operación unión </a:t>
            </a:r>
            <a:r>
              <a:rPr lang="es-CO" sz="2000" dirty="0"/>
              <a:t>permite combinar datos de varias relaciones</a:t>
            </a:r>
            <a:r>
              <a:rPr lang="es-CO" sz="2000" dirty="0" smtClean="0"/>
              <a:t>.</a:t>
            </a:r>
          </a:p>
          <a:p>
            <a:pPr marL="0" indent="0" algn="just">
              <a:buNone/>
            </a:pPr>
            <a:endParaRPr lang="es-CO" sz="2000" dirty="0"/>
          </a:p>
          <a:p>
            <a:pPr algn="just"/>
            <a:r>
              <a:rPr lang="es-CO" sz="2000" dirty="0"/>
              <a:t>Teniendo dos relaciones R y S, R∪S, es el conjunto de </a:t>
            </a:r>
            <a:r>
              <a:rPr lang="es-CO" sz="2000" dirty="0" err="1"/>
              <a:t>tuplas</a:t>
            </a:r>
            <a:r>
              <a:rPr lang="es-CO" sz="2000" dirty="0"/>
              <a:t> que pertenecen a R, a S o a ambas. R y S</a:t>
            </a:r>
          </a:p>
          <a:p>
            <a:pPr algn="just"/>
            <a:r>
              <a:rPr lang="es-CO" sz="2000" dirty="0"/>
              <a:t>deben tener esquemas con conjuntos </a:t>
            </a:r>
            <a:r>
              <a:rPr lang="es-CO" sz="2000" dirty="0" smtClean="0"/>
              <a:t>idénticos </a:t>
            </a:r>
            <a:r>
              <a:rPr lang="es-CO" sz="2000" dirty="0"/>
              <a:t>de atributos.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3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Unión (U)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16" y="1412776"/>
            <a:ext cx="6578567" cy="44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0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Diferencia (-)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000" dirty="0"/>
              <a:t>La operación diferencia permite identificar filas que están en una relación y no en otra.</a:t>
            </a:r>
          </a:p>
          <a:p>
            <a:pPr marL="0" indent="0">
              <a:buNone/>
            </a:pPr>
            <a:r>
              <a:rPr lang="es-CO" sz="2000" dirty="0"/>
              <a:t>Tomando como referencia el caso anterior, deberíamos aplicar una diferencia entre </a:t>
            </a:r>
            <a:r>
              <a:rPr lang="es-CO" sz="2000" dirty="0" smtClean="0"/>
              <a:t>la tabla </a:t>
            </a:r>
            <a:r>
              <a:rPr lang="es-CO" sz="2000" dirty="0"/>
              <a:t>R y la tabla S para saber aquellas personas que no están en las dos tablas</a:t>
            </a:r>
            <a:r>
              <a:rPr lang="es-CO" sz="2000" dirty="0" smtClean="0"/>
              <a:t>.</a:t>
            </a:r>
          </a:p>
          <a:p>
            <a:pPr marL="0" indent="0">
              <a:buNone/>
            </a:pPr>
            <a:endParaRPr lang="es-CO" sz="2000" dirty="0"/>
          </a:p>
          <a:p>
            <a:pPr marL="0" indent="0">
              <a:buNone/>
            </a:pPr>
            <a:r>
              <a:rPr lang="es-CO" sz="2000" dirty="0"/>
              <a:t>La diferencia de dos relaciones R y S, R S, es el conjunto de </a:t>
            </a:r>
            <a:r>
              <a:rPr lang="es-CO" sz="2000" dirty="0" err="1"/>
              <a:t>tuplas</a:t>
            </a:r>
            <a:r>
              <a:rPr lang="es-CO" sz="2000" dirty="0"/>
              <a:t> de R que no pertenecen a S. R y </a:t>
            </a:r>
            <a:r>
              <a:rPr lang="es-CO" sz="2000" dirty="0" smtClean="0"/>
              <a:t>S </a:t>
            </a:r>
            <a:r>
              <a:rPr lang="es-CO" sz="2000" b="1" dirty="0" smtClean="0"/>
              <a:t>deben </a:t>
            </a:r>
            <a:r>
              <a:rPr lang="es-CO" sz="2000" b="1" dirty="0"/>
              <a:t>tener esquemas con conjuntos idénticos de atributos.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7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Diferencia (-)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CO" sz="2000" b="1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214" y="2924944"/>
            <a:ext cx="5873571" cy="139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4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Intersección (∩)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/>
              <a:t>La operación de intersección permite identificar filas que son comunes en dos relaciones.</a:t>
            </a:r>
          </a:p>
          <a:p>
            <a:pPr marL="0" indent="0" algn="just">
              <a:buNone/>
            </a:pPr>
            <a:r>
              <a:rPr lang="es-CO" sz="2000" dirty="0"/>
              <a:t>Al igual que la operación unión, para poder realizar esta operación </a:t>
            </a:r>
            <a:r>
              <a:rPr lang="es-CO" sz="2000" b="1" dirty="0"/>
              <a:t>es necesario e imprescindible que </a:t>
            </a:r>
            <a:r>
              <a:rPr lang="es-CO" sz="2000" b="1" dirty="0" smtClean="0"/>
              <a:t>las tablas </a:t>
            </a:r>
            <a:r>
              <a:rPr lang="es-CO" sz="2000" b="1" dirty="0"/>
              <a:t>a unir tengan las mismas </a:t>
            </a:r>
            <a:r>
              <a:rPr lang="es-CO" sz="2000" b="1" dirty="0" smtClean="0"/>
              <a:t>estructuras </a:t>
            </a:r>
            <a:r>
              <a:rPr lang="es-CO" sz="2000" b="1" dirty="0"/>
              <a:t>y que sus campos sean iguales</a:t>
            </a:r>
            <a:r>
              <a:rPr lang="es-CO" sz="2000" b="1" dirty="0" smtClean="0"/>
              <a:t>.</a:t>
            </a:r>
          </a:p>
          <a:p>
            <a:pPr marL="0" indent="0">
              <a:buNone/>
            </a:pPr>
            <a:endParaRPr lang="es-CO" sz="2000" b="1" dirty="0"/>
          </a:p>
          <a:p>
            <a:pPr marL="0" indent="0" algn="ctr">
              <a:buNone/>
            </a:pPr>
            <a:r>
              <a:rPr lang="es-CO" sz="2000" dirty="0"/>
              <a:t>R∩S ( R− ( R− S) )</a:t>
            </a:r>
            <a:endParaRPr lang="es-CO" sz="2000" b="1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55" y="4365104"/>
            <a:ext cx="4590290" cy="145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7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s-CO" dirty="0"/>
              <a:t>Reunión (</a:t>
            </a:r>
            <a:r>
              <a:rPr lang="es-CO" dirty="0" err="1"/>
              <a:t>Join</a:t>
            </a:r>
            <a:r>
              <a:rPr lang="es-CO" dirty="0"/>
              <a:t>) ⋊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La </a:t>
            </a:r>
            <a:r>
              <a:rPr lang="es-CO" sz="2000" dirty="0"/>
              <a:t>reunión se utiliza para recuperar datos a través de varias tablas conectadas unas con otras </a:t>
            </a:r>
            <a:r>
              <a:rPr lang="es-CO" sz="2000" dirty="0" smtClean="0"/>
              <a:t>mediante la </a:t>
            </a:r>
            <a:r>
              <a:rPr lang="es-CO" sz="2000" dirty="0"/>
              <a:t>cláusula </a:t>
            </a:r>
            <a:r>
              <a:rPr lang="es-CO" sz="2000" dirty="0" err="1"/>
              <a:t>Join</a:t>
            </a:r>
            <a:r>
              <a:rPr lang="es-CO" sz="2000" dirty="0"/>
              <a:t>. La operación reunión se puede combinar con las operaciones selección y proyección</a:t>
            </a:r>
            <a:r>
              <a:rPr lang="es-CO" sz="2000" dirty="0" smtClean="0"/>
              <a:t>.</a:t>
            </a:r>
          </a:p>
          <a:p>
            <a:pPr marL="0" indent="0" algn="just">
              <a:buNone/>
            </a:pPr>
            <a:endParaRPr lang="es-CO" sz="2000" b="1" dirty="0"/>
          </a:p>
          <a:p>
            <a:pPr marL="0" indent="0" algn="just">
              <a:buNone/>
            </a:pPr>
            <a:r>
              <a:rPr lang="es-CO" sz="2000" dirty="0"/>
              <a:t>¶ </a:t>
            </a:r>
            <a:r>
              <a:rPr lang="es-CO" sz="2000" dirty="0" err="1"/>
              <a:t>Empleados.Nombre</a:t>
            </a:r>
            <a:r>
              <a:rPr lang="es-CO" sz="2000" dirty="0"/>
              <a:t>, </a:t>
            </a:r>
            <a:r>
              <a:rPr lang="es-CO" sz="2000" dirty="0" err="1"/>
              <a:t>Empleados.Profesion</a:t>
            </a:r>
            <a:r>
              <a:rPr lang="es-CO" sz="2000" dirty="0"/>
              <a:t>, </a:t>
            </a:r>
            <a:r>
              <a:rPr lang="es-CO" sz="2000" dirty="0" err="1"/>
              <a:t>Empleados.Ciudad</a:t>
            </a:r>
            <a:r>
              <a:rPr lang="es-CO" sz="2000" dirty="0"/>
              <a:t> σ </a:t>
            </a:r>
            <a:r>
              <a:rPr lang="es-CO" sz="2000" dirty="0" err="1"/>
              <a:t>Empleados.Nombre</a:t>
            </a:r>
            <a:r>
              <a:rPr lang="es-CO" sz="2000" dirty="0"/>
              <a:t>='Marucha Contreras </a:t>
            </a:r>
            <a:r>
              <a:rPr lang="es-CO" sz="2000" dirty="0" err="1"/>
              <a:t>Leon</a:t>
            </a:r>
            <a:r>
              <a:rPr lang="es-CO" sz="2000" dirty="0"/>
              <a:t>' </a:t>
            </a:r>
            <a:r>
              <a:rPr lang="es-CO" sz="2000" dirty="0" smtClean="0"/>
              <a:t>(</a:t>
            </a:r>
            <a:r>
              <a:rPr lang="es-CO" sz="2000" dirty="0"/>
              <a:t>Empleados ⋊ Colonias)</a:t>
            </a:r>
          </a:p>
          <a:p>
            <a:pPr marL="0" indent="0" algn="just">
              <a:buNone/>
            </a:pPr>
            <a:endParaRPr lang="es-CO" sz="2000" b="1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7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s-CO" dirty="0"/>
              <a:t>Renombramiento </a:t>
            </a:r>
            <a:r>
              <a:rPr lang="es-CO" dirty="0" smtClean="0"/>
              <a:t>(</a:t>
            </a:r>
            <a:r>
              <a:rPr lang="el-GR" dirty="0" smtClean="0"/>
              <a:t>ρ)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/>
              <a:t>Cambio del nombre de una </a:t>
            </a:r>
            <a:r>
              <a:rPr lang="es-CO" sz="2000" dirty="0" smtClean="0"/>
              <a:t>relación </a:t>
            </a:r>
            <a:r>
              <a:rPr lang="es-CO" sz="2000" dirty="0"/>
              <a:t>y/o sus atributos.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Por ejemplo </a:t>
            </a:r>
            <a:r>
              <a:rPr lang="el-GR" sz="2000" b="1" dirty="0"/>
              <a:t>ρ</a:t>
            </a:r>
            <a:r>
              <a:rPr lang="el-GR" sz="2000" dirty="0"/>
              <a:t> </a:t>
            </a:r>
            <a:r>
              <a:rPr lang="es-CO" sz="2000" dirty="0" err="1" smtClean="0"/>
              <a:t>emp</a:t>
            </a:r>
            <a:r>
              <a:rPr lang="es-CO" sz="2000" dirty="0" smtClean="0"/>
              <a:t>(</a:t>
            </a:r>
            <a:r>
              <a:rPr lang="es-CO" sz="2000" dirty="0" err="1" smtClean="0"/>
              <a:t>c,n,t</a:t>
            </a:r>
            <a:r>
              <a:rPr lang="es-CO" sz="2000" dirty="0" smtClean="0"/>
              <a:t>) (π </a:t>
            </a:r>
            <a:r>
              <a:rPr lang="es-CO" sz="2000" dirty="0" err="1" smtClean="0"/>
              <a:t>cod,nom,telEmpleado</a:t>
            </a:r>
            <a:r>
              <a:rPr lang="es-CO" sz="2000" dirty="0"/>
              <a:t>) retorna una </a:t>
            </a:r>
            <a:r>
              <a:rPr lang="es-CO" sz="2000" dirty="0" smtClean="0"/>
              <a:t>relación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con nombre </a:t>
            </a:r>
            <a:r>
              <a:rPr lang="es-CO" sz="2000" dirty="0" err="1"/>
              <a:t>emp</a:t>
            </a:r>
            <a:r>
              <a:rPr lang="es-CO" sz="2000" dirty="0"/>
              <a:t> y atributos (c, </a:t>
            </a:r>
            <a:r>
              <a:rPr lang="es-CO" sz="2000" dirty="0" err="1"/>
              <a:t>n,t</a:t>
            </a:r>
            <a:r>
              <a:rPr lang="es-CO" sz="2000" dirty="0"/>
              <a:t>).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7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s-CO" dirty="0"/>
              <a:t>Agrupación (Ģ)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/>
              <a:t>Operación del algebra relacional que crea una nueva relación, </a:t>
            </a:r>
            <a:r>
              <a:rPr lang="es-CO" sz="2000" dirty="0" smtClean="0"/>
              <a:t>seleccionando </a:t>
            </a:r>
            <a:r>
              <a:rPr lang="es-CO" sz="2000" dirty="0"/>
              <a:t>las filas en una </a:t>
            </a:r>
            <a:r>
              <a:rPr lang="es-CO" sz="2000" dirty="0" smtClean="0"/>
              <a:t>relación que </a:t>
            </a:r>
            <a:r>
              <a:rPr lang="es-CO" sz="2000" dirty="0"/>
              <a:t>se corresponden con todas las filas en otra relación</a:t>
            </a:r>
            <a:r>
              <a:rPr lang="es-CO" sz="2000" dirty="0" smtClean="0"/>
              <a:t>.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Ģ </a:t>
            </a:r>
            <a:r>
              <a:rPr lang="es-CO" sz="2000" baseline="-25000" dirty="0" err="1" smtClean="0"/>
              <a:t>count</a:t>
            </a:r>
            <a:r>
              <a:rPr lang="es-CO" sz="2000" baseline="-25000" dirty="0" smtClean="0"/>
              <a:t>(</a:t>
            </a:r>
            <a:r>
              <a:rPr lang="es-CO" sz="2000" baseline="-25000" dirty="0" err="1" smtClean="0"/>
              <a:t>codigo</a:t>
            </a:r>
            <a:r>
              <a:rPr lang="es-CO" sz="2000" baseline="-25000" dirty="0" smtClean="0"/>
              <a:t>) </a:t>
            </a:r>
            <a:r>
              <a:rPr lang="es-CO" sz="2000" baseline="-25000" dirty="0"/>
              <a:t>as </a:t>
            </a:r>
            <a:r>
              <a:rPr lang="es-CO" sz="2000" baseline="-25000" dirty="0" err="1" smtClean="0"/>
              <a:t>NumeroEmpleados</a:t>
            </a:r>
            <a:r>
              <a:rPr lang="es-CO" sz="2000" dirty="0"/>
              <a:t> (Empleados)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1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Algebra Relacional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/>
              <a:t>El álgebra relacional es un lenguaje formal con una serie de operadores que trabajan sobre una o </a:t>
            </a:r>
            <a:r>
              <a:rPr lang="es-CO" sz="2000" dirty="0" smtClean="0"/>
              <a:t>varias relaciones </a:t>
            </a:r>
            <a:r>
              <a:rPr lang="es-CO" sz="2000" dirty="0"/>
              <a:t>para obtener otra relación resultado, sin que cambien las relaciones originales. Tanto </a:t>
            </a:r>
            <a:r>
              <a:rPr lang="es-CO" sz="2000" dirty="0" smtClean="0"/>
              <a:t>los </a:t>
            </a:r>
            <a:r>
              <a:rPr lang="es-CO" sz="2000" dirty="0" err="1" smtClean="0"/>
              <a:t>operandos</a:t>
            </a:r>
            <a:r>
              <a:rPr lang="es-CO" sz="2000" dirty="0" smtClean="0"/>
              <a:t> </a:t>
            </a:r>
            <a:r>
              <a:rPr lang="es-CO" sz="2000" dirty="0"/>
              <a:t>como los resultados son relaciones, por lo que la salida de una operación puede ser la</a:t>
            </a:r>
          </a:p>
          <a:p>
            <a:pPr marL="0" indent="0" algn="just">
              <a:buNone/>
            </a:pPr>
            <a:r>
              <a:rPr lang="es-CO" sz="2000" dirty="0"/>
              <a:t>entrada de otra operación. Esto permite anidar expresiones del álgebra, del mismo modo que se </a:t>
            </a:r>
            <a:r>
              <a:rPr lang="es-CO" sz="2000" dirty="0" smtClean="0"/>
              <a:t>pueden anidar </a:t>
            </a:r>
            <a:r>
              <a:rPr lang="es-CO" sz="2000" dirty="0"/>
              <a:t>las expresiones aritméticas. A esta propiedad se le denomina clausura: las relaciones </a:t>
            </a:r>
            <a:r>
              <a:rPr lang="es-CO" sz="2000" dirty="0" smtClean="0"/>
              <a:t>son cerradas </a:t>
            </a:r>
            <a:r>
              <a:rPr lang="es-CO" sz="2000" dirty="0"/>
              <a:t>bajo el álgebra, del mismo modo que los números son cerrados bajo las operaciones</a:t>
            </a:r>
          </a:p>
          <a:p>
            <a:pPr marL="0" indent="0" algn="just">
              <a:buNone/>
            </a:pPr>
            <a:r>
              <a:rPr lang="es-CO" sz="2000" dirty="0"/>
              <a:t>aritméticas.</a:t>
            </a:r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s-CO" dirty="0"/>
              <a:t>División ÷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/>
              <a:t>Operación del algebra relacional que crea una nueva relación, </a:t>
            </a:r>
            <a:r>
              <a:rPr lang="es-CO" sz="2000" dirty="0" smtClean="0"/>
              <a:t>seleccionando </a:t>
            </a:r>
            <a:r>
              <a:rPr lang="es-CO" sz="2000" dirty="0"/>
              <a:t>las filas en una </a:t>
            </a:r>
            <a:r>
              <a:rPr lang="es-CO" sz="2000" dirty="0" smtClean="0"/>
              <a:t>relación que </a:t>
            </a:r>
            <a:r>
              <a:rPr lang="es-CO" sz="2000" dirty="0"/>
              <a:t>se corresponden con todas las filas en otra relación.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s-CO" dirty="0" smtClean="0"/>
              <a:t>Ejercicios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/>
              <a:t>Dado el siguiente esquema de B.D: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 smtClean="0"/>
              <a:t>Producto(</a:t>
            </a:r>
            <a:r>
              <a:rPr lang="es-CO" sz="2000" dirty="0" err="1" smtClean="0"/>
              <a:t>cod</a:t>
            </a:r>
            <a:r>
              <a:rPr lang="es-CO" sz="2000" dirty="0"/>
              <a:t>, nombre, precio)</a:t>
            </a:r>
          </a:p>
          <a:p>
            <a:pPr marL="0" indent="0" algn="just">
              <a:buNone/>
            </a:pPr>
            <a:r>
              <a:rPr lang="es-CO" sz="2000" dirty="0"/>
              <a:t>Ciudad(</a:t>
            </a:r>
            <a:r>
              <a:rPr lang="es-CO" sz="2000" dirty="0" err="1"/>
              <a:t>cod</a:t>
            </a:r>
            <a:r>
              <a:rPr lang="es-CO" sz="2000" dirty="0"/>
              <a:t>, nombre)</a:t>
            </a:r>
          </a:p>
          <a:p>
            <a:pPr marL="0" indent="0" algn="just">
              <a:buNone/>
            </a:pPr>
            <a:r>
              <a:rPr lang="es-CO" sz="2000" dirty="0"/>
              <a:t>Cliente(cc, </a:t>
            </a:r>
            <a:r>
              <a:rPr lang="es-CO" sz="2000" dirty="0" err="1"/>
              <a:t>Nombre,ciu</a:t>
            </a:r>
            <a:r>
              <a:rPr lang="es-CO" sz="2000" dirty="0"/>
              <a:t> </a:t>
            </a:r>
            <a:r>
              <a:rPr lang="es-CO" sz="2000" dirty="0" err="1"/>
              <a:t>cod</a:t>
            </a:r>
            <a:r>
              <a:rPr lang="es-CO" sz="2000" dirty="0"/>
              <a:t>)</a:t>
            </a:r>
          </a:p>
          <a:p>
            <a:pPr marL="0" indent="0" algn="just">
              <a:buNone/>
            </a:pPr>
            <a:r>
              <a:rPr lang="es-CO" sz="2000" dirty="0"/>
              <a:t>Sucursal(</a:t>
            </a:r>
            <a:r>
              <a:rPr lang="es-CO" sz="2000" dirty="0" err="1"/>
              <a:t>cod</a:t>
            </a:r>
            <a:r>
              <a:rPr lang="es-CO" sz="2000" dirty="0"/>
              <a:t>, </a:t>
            </a:r>
            <a:r>
              <a:rPr lang="es-CO" sz="2000" dirty="0" err="1"/>
              <a:t>nombre,ciu</a:t>
            </a:r>
            <a:r>
              <a:rPr lang="es-CO" sz="2000" dirty="0"/>
              <a:t> </a:t>
            </a:r>
            <a:r>
              <a:rPr lang="es-CO" sz="2000" dirty="0" err="1"/>
              <a:t>cod</a:t>
            </a:r>
            <a:r>
              <a:rPr lang="es-CO" sz="2000" dirty="0"/>
              <a:t>)</a:t>
            </a:r>
          </a:p>
          <a:p>
            <a:pPr marL="0" indent="0" algn="just">
              <a:buNone/>
            </a:pPr>
            <a:r>
              <a:rPr lang="es-CO" sz="2000" dirty="0"/>
              <a:t>Factura(</a:t>
            </a:r>
            <a:r>
              <a:rPr lang="es-CO" sz="2000" dirty="0" err="1"/>
              <a:t>Num,suc</a:t>
            </a:r>
            <a:r>
              <a:rPr lang="es-CO" sz="2000" dirty="0"/>
              <a:t> </a:t>
            </a:r>
            <a:r>
              <a:rPr lang="es-CO" sz="2000" dirty="0" err="1"/>
              <a:t>cod</a:t>
            </a:r>
            <a:r>
              <a:rPr lang="es-CO" sz="2000" dirty="0"/>
              <a:t>, Fecha, </a:t>
            </a:r>
            <a:r>
              <a:rPr lang="es-CO" sz="2000" dirty="0" err="1"/>
              <a:t>Cli</a:t>
            </a:r>
            <a:r>
              <a:rPr lang="es-CO" sz="2000" dirty="0"/>
              <a:t> </a:t>
            </a:r>
            <a:r>
              <a:rPr lang="es-CO" sz="2000" dirty="0" err="1"/>
              <a:t>Cod</a:t>
            </a:r>
            <a:r>
              <a:rPr lang="es-CO" sz="2000" dirty="0"/>
              <a:t>)</a:t>
            </a:r>
          </a:p>
          <a:p>
            <a:pPr marL="0" indent="0" algn="just">
              <a:buNone/>
            </a:pPr>
            <a:r>
              <a:rPr lang="es-CO" sz="2000" dirty="0"/>
              <a:t>Detalle(</a:t>
            </a:r>
            <a:r>
              <a:rPr lang="es-CO" sz="2000" dirty="0" err="1"/>
              <a:t>Fac</a:t>
            </a:r>
            <a:r>
              <a:rPr lang="es-CO" sz="2000" dirty="0"/>
              <a:t> </a:t>
            </a:r>
            <a:r>
              <a:rPr lang="es-CO" sz="2000" dirty="0" err="1"/>
              <a:t>Num</a:t>
            </a:r>
            <a:r>
              <a:rPr lang="es-CO" sz="2000" dirty="0"/>
              <a:t>, </a:t>
            </a:r>
            <a:r>
              <a:rPr lang="es-CO" sz="2000" dirty="0" err="1"/>
              <a:t>Fac</a:t>
            </a:r>
            <a:r>
              <a:rPr lang="es-CO" sz="2000" dirty="0"/>
              <a:t> </a:t>
            </a:r>
            <a:r>
              <a:rPr lang="es-CO" sz="2000" dirty="0" err="1"/>
              <a:t>Suc</a:t>
            </a:r>
            <a:r>
              <a:rPr lang="es-CO" sz="2000" dirty="0"/>
              <a:t> </a:t>
            </a:r>
            <a:r>
              <a:rPr lang="es-CO" sz="2000" dirty="0" err="1"/>
              <a:t>Cod</a:t>
            </a:r>
            <a:r>
              <a:rPr lang="es-CO" sz="2000" dirty="0"/>
              <a:t>, Pro </a:t>
            </a:r>
            <a:r>
              <a:rPr lang="es-CO" sz="2000" dirty="0" err="1"/>
              <a:t>Cod</a:t>
            </a:r>
            <a:r>
              <a:rPr lang="es-CO" sz="2000" dirty="0"/>
              <a:t>, </a:t>
            </a:r>
            <a:r>
              <a:rPr lang="es-CO" sz="2000" dirty="0" err="1"/>
              <a:t>Cant,Unit</a:t>
            </a:r>
            <a:r>
              <a:rPr lang="es-CO" sz="2000" dirty="0"/>
              <a:t>)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4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s-CO" dirty="0" smtClean="0"/>
              <a:t>Ejercicios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algn="just"/>
            <a:r>
              <a:rPr lang="es-CO" sz="2000" dirty="0"/>
              <a:t>Seleccionar los </a:t>
            </a:r>
            <a:r>
              <a:rPr lang="es-CO" sz="2000" dirty="0" smtClean="0"/>
              <a:t>Números </a:t>
            </a:r>
            <a:r>
              <a:rPr lang="es-CO" sz="2000" dirty="0"/>
              <a:t>de factura con su respectivo </a:t>
            </a:r>
            <a:r>
              <a:rPr lang="es-CO" sz="2000" dirty="0" smtClean="0"/>
              <a:t>nombre de </a:t>
            </a:r>
            <a:r>
              <a:rPr lang="es-CO" sz="2000" dirty="0"/>
              <a:t>sucursal</a:t>
            </a:r>
          </a:p>
          <a:p>
            <a:pPr algn="just"/>
            <a:r>
              <a:rPr lang="es-CO" sz="2000" dirty="0" smtClean="0"/>
              <a:t>Seleccionar </a:t>
            </a:r>
            <a:r>
              <a:rPr lang="es-CO" sz="2000" dirty="0"/>
              <a:t>los clientes que no han sido registrados en </a:t>
            </a:r>
            <a:r>
              <a:rPr lang="es-CO" sz="2000" dirty="0" smtClean="0"/>
              <a:t>ninguna factura</a:t>
            </a:r>
            <a:endParaRPr lang="es-CO" sz="2000" dirty="0"/>
          </a:p>
          <a:p>
            <a:pPr algn="just"/>
            <a:r>
              <a:rPr lang="es-CO" sz="2000" dirty="0" smtClean="0"/>
              <a:t>Seleccionar </a:t>
            </a:r>
            <a:r>
              <a:rPr lang="es-CO" sz="2000" dirty="0"/>
              <a:t>todos los clientes junto con sus facturas (si </a:t>
            </a:r>
            <a:r>
              <a:rPr lang="es-CO" sz="2000" dirty="0" smtClean="0"/>
              <a:t>las tiene</a:t>
            </a:r>
            <a:r>
              <a:rPr lang="es-CO" sz="2000" dirty="0"/>
              <a:t>)</a:t>
            </a:r>
          </a:p>
          <a:p>
            <a:pPr algn="just"/>
            <a:r>
              <a:rPr lang="es-CO" sz="2000" dirty="0" smtClean="0"/>
              <a:t>Seleccionar </a:t>
            </a:r>
            <a:r>
              <a:rPr lang="es-CO" sz="2000" dirty="0"/>
              <a:t>el total de facturas del mes X</a:t>
            </a:r>
          </a:p>
          <a:p>
            <a:pPr algn="just"/>
            <a:r>
              <a:rPr lang="es-CO" sz="2000" dirty="0" smtClean="0"/>
              <a:t>Seleccionar </a:t>
            </a:r>
            <a:r>
              <a:rPr lang="es-CO" sz="2000" dirty="0"/>
              <a:t>el total de facturas por sucursal del mes X</a:t>
            </a:r>
          </a:p>
          <a:p>
            <a:pPr algn="just"/>
            <a:r>
              <a:rPr lang="es-CO" sz="2000" dirty="0" smtClean="0"/>
              <a:t>Seleccionar </a:t>
            </a:r>
            <a:r>
              <a:rPr lang="es-CO" sz="2000" dirty="0"/>
              <a:t>el producto mas vendido</a:t>
            </a:r>
          </a:p>
          <a:p>
            <a:pPr algn="just"/>
            <a:r>
              <a:rPr lang="es-CO" sz="2000" dirty="0" smtClean="0"/>
              <a:t>Seleccionar </a:t>
            </a:r>
            <a:r>
              <a:rPr lang="es-CO" sz="2000" dirty="0"/>
              <a:t>el producto mas vendido por sucursal</a:t>
            </a:r>
          </a:p>
          <a:p>
            <a:pPr algn="just"/>
            <a:r>
              <a:rPr lang="es-CO" sz="2000" dirty="0" smtClean="0"/>
              <a:t>Encontrar </a:t>
            </a:r>
            <a:r>
              <a:rPr lang="es-CO" sz="2000" dirty="0"/>
              <a:t>el o los clientes que han comprado en todas </a:t>
            </a:r>
            <a:r>
              <a:rPr lang="es-CO" sz="2000" dirty="0" smtClean="0"/>
              <a:t>las sucursales</a:t>
            </a:r>
            <a:endParaRPr lang="es-CO" sz="2000" dirty="0"/>
          </a:p>
          <a:p>
            <a:pPr algn="just"/>
            <a:r>
              <a:rPr lang="es-CO" sz="2000" dirty="0" smtClean="0"/>
              <a:t>Encontrar </a:t>
            </a:r>
            <a:r>
              <a:rPr lang="es-CO" sz="2000" dirty="0"/>
              <a:t>los clientes que solo han comprado en la sucursal X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4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s-CO" dirty="0" smtClean="0"/>
              <a:t>Ejercicios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/>
              <a:t>Dado el siguiente esquema de B.D: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/>
              <a:t>Producto (fabricante, modelo, tipo)</a:t>
            </a:r>
          </a:p>
          <a:p>
            <a:pPr marL="0" indent="0" algn="just">
              <a:buNone/>
            </a:pPr>
            <a:r>
              <a:rPr lang="es-CO" sz="2000" dirty="0"/>
              <a:t>PC (modelo, velocidad, </a:t>
            </a:r>
            <a:r>
              <a:rPr lang="es-CO" sz="2000" dirty="0" err="1"/>
              <a:t>ram</a:t>
            </a:r>
            <a:r>
              <a:rPr lang="es-CO" sz="2000" dirty="0"/>
              <a:t>, disco, cd, precio)</a:t>
            </a:r>
          </a:p>
          <a:p>
            <a:pPr marL="0" indent="0" algn="just">
              <a:buNone/>
            </a:pPr>
            <a:r>
              <a:rPr lang="es-CO" sz="2000" dirty="0" err="1"/>
              <a:t>Portatil</a:t>
            </a:r>
            <a:r>
              <a:rPr lang="es-CO" sz="2000" dirty="0"/>
              <a:t> (modelo, velocidad, </a:t>
            </a:r>
            <a:r>
              <a:rPr lang="es-CO" sz="2000" dirty="0" err="1"/>
              <a:t>ram</a:t>
            </a:r>
            <a:r>
              <a:rPr lang="es-CO" sz="2000" dirty="0"/>
              <a:t>, disco, pantalla, precio)</a:t>
            </a:r>
          </a:p>
          <a:p>
            <a:pPr marL="0" indent="0" algn="just">
              <a:buNone/>
            </a:pPr>
            <a:r>
              <a:rPr lang="es-CO" sz="2000" dirty="0"/>
              <a:t>Impresora (modelo, color, tipo, precio)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9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s-CO" dirty="0" smtClean="0"/>
              <a:t>Ejercicios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algn="just"/>
            <a:r>
              <a:rPr lang="es-CO" sz="2000" dirty="0"/>
              <a:t>¿Qué modelos de PC tienen una velocidad de al menos 150?</a:t>
            </a:r>
          </a:p>
          <a:p>
            <a:pPr algn="just"/>
            <a:r>
              <a:rPr lang="es-CO" sz="2000" dirty="0"/>
              <a:t>¿Qué fabricantes producen portátiles con disco duro de al </a:t>
            </a:r>
            <a:r>
              <a:rPr lang="es-CO" sz="2000" dirty="0" smtClean="0"/>
              <a:t>menos </a:t>
            </a:r>
            <a:r>
              <a:rPr lang="es-CO" sz="2000" dirty="0"/>
              <a:t>1 gigabyte</a:t>
            </a:r>
            <a:r>
              <a:rPr lang="es-CO" sz="2000" dirty="0" smtClean="0"/>
              <a:t>?</a:t>
            </a:r>
          </a:p>
          <a:p>
            <a:pPr algn="just"/>
            <a:r>
              <a:rPr lang="es-CO" sz="2000" dirty="0"/>
              <a:t>Encontrar los números de modelo y el precio de todos los </a:t>
            </a:r>
            <a:r>
              <a:rPr lang="es-CO" sz="2000" dirty="0" smtClean="0"/>
              <a:t> productos </a:t>
            </a:r>
            <a:r>
              <a:rPr lang="es-CO" sz="2000" dirty="0"/>
              <a:t>elaborados por el fabricante B</a:t>
            </a:r>
          </a:p>
          <a:p>
            <a:pPr algn="just"/>
            <a:r>
              <a:rPr lang="es-CO" sz="2000" dirty="0"/>
              <a:t>Encontrar los números de modelo de todas las impresoras láser </a:t>
            </a:r>
            <a:r>
              <a:rPr lang="es-CO" sz="2000" dirty="0" smtClean="0"/>
              <a:t> color</a:t>
            </a:r>
            <a:endParaRPr lang="es-CO" sz="2000" dirty="0"/>
          </a:p>
          <a:p>
            <a:pPr algn="just"/>
            <a:r>
              <a:rPr lang="es-CO" sz="2000" dirty="0"/>
              <a:t>Encontrar los tamaños de disco duro que ocurren en dos o más </a:t>
            </a:r>
            <a:r>
              <a:rPr lang="es-CO" sz="2000" dirty="0" smtClean="0"/>
              <a:t>computadoras </a:t>
            </a:r>
            <a:r>
              <a:rPr lang="es-CO" sz="2000" dirty="0"/>
              <a:t>personales</a:t>
            </a:r>
          </a:p>
          <a:p>
            <a:pPr algn="just"/>
            <a:r>
              <a:rPr lang="es-CO" sz="2000" dirty="0"/>
              <a:t>Encontrar los fabricantes de al menos dos </a:t>
            </a:r>
            <a:r>
              <a:rPr lang="es-CO" sz="2000" dirty="0" smtClean="0"/>
              <a:t>computadoras distintas </a:t>
            </a:r>
            <a:r>
              <a:rPr lang="es-CO" sz="2000" dirty="0"/>
              <a:t>(PC o portátiles) con una velocidad de al menos </a:t>
            </a:r>
            <a:r>
              <a:rPr lang="es-CO" sz="2000" dirty="0" smtClean="0"/>
              <a:t>133</a:t>
            </a:r>
            <a:endParaRPr lang="es-CO" sz="2000" dirty="0"/>
          </a:p>
          <a:p>
            <a:pPr algn="just"/>
            <a:r>
              <a:rPr lang="es-CO" sz="2000" dirty="0"/>
              <a:t>Encontrar los fabricantes que venden exactamente tres </a:t>
            </a:r>
            <a:r>
              <a:rPr lang="es-CO" sz="2000" dirty="0" smtClean="0"/>
              <a:t>modelos </a:t>
            </a:r>
            <a:r>
              <a:rPr lang="es-CO" sz="2000" dirty="0"/>
              <a:t>de PC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0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Algebra Relacional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2" y="2132856"/>
            <a:ext cx="8135816" cy="316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4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Proyección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/>
              <a:t>Permite extraer columna de una relación, dando como resultado un subconjunto vertical de </a:t>
            </a:r>
            <a:r>
              <a:rPr lang="es-CO" sz="2000" dirty="0" smtClean="0"/>
              <a:t>atributos de </a:t>
            </a:r>
            <a:r>
              <a:rPr lang="es-CO" sz="2000" dirty="0"/>
              <a:t>la relación, señalada con la letra griega pi mayúscula (¶) Como subíndice de ¶ se coloca una lista </a:t>
            </a:r>
            <a:r>
              <a:rPr lang="es-CO" sz="2000" dirty="0" smtClean="0"/>
              <a:t>de todos </a:t>
            </a:r>
            <a:r>
              <a:rPr lang="es-CO" sz="2000" dirty="0"/>
              <a:t>los atributos que se desea aparezcan en el resultado. La relación argumento se escribe </a:t>
            </a:r>
            <a:r>
              <a:rPr lang="es-CO" sz="2000" dirty="0" smtClean="0"/>
              <a:t>después de</a:t>
            </a:r>
            <a:r>
              <a:rPr lang="es-CO" sz="2000" dirty="0"/>
              <a:t>¶ entre paréntesis</a:t>
            </a:r>
            <a:r>
              <a:rPr lang="es-CO" sz="2000" dirty="0" smtClean="0"/>
              <a:t>.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¶ CODIGO (Empleados)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52" y="3190574"/>
            <a:ext cx="2064095" cy="276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2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Selección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/>
              <a:t>El operador de selección opta por </a:t>
            </a:r>
            <a:r>
              <a:rPr lang="es-CO" sz="2000" dirty="0" err="1"/>
              <a:t>tuplas</a:t>
            </a:r>
            <a:r>
              <a:rPr lang="es-CO" sz="2000" dirty="0"/>
              <a:t> que satisfagan cierto predicado, se utiliza la letra griega </a:t>
            </a:r>
            <a:r>
              <a:rPr lang="es-CO" sz="2000" dirty="0" smtClean="0"/>
              <a:t>sigma minúscula </a:t>
            </a:r>
            <a:r>
              <a:rPr lang="es-CO" sz="2000" dirty="0"/>
              <a:t>(σ) para señalar la selección. El predicado aparece como subíndice de σ. La Relación </a:t>
            </a:r>
            <a:r>
              <a:rPr lang="es-CO" sz="2000" dirty="0" smtClean="0"/>
              <a:t>que constituye </a:t>
            </a:r>
            <a:r>
              <a:rPr lang="es-CO" sz="2000" dirty="0"/>
              <a:t>el argumento se da entre paréntesis después de la σ.</a:t>
            </a: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/>
              <a:t>¶ nombre </a:t>
            </a:r>
            <a:r>
              <a:rPr lang="es-CO" sz="2000" b="1" dirty="0"/>
              <a:t>σ </a:t>
            </a:r>
            <a:r>
              <a:rPr lang="es-CO" sz="2000" dirty="0"/>
              <a:t>nombre</a:t>
            </a:r>
            <a:r>
              <a:rPr lang="es-CO" sz="2000" b="1" dirty="0"/>
              <a:t>='Periquita </a:t>
            </a:r>
            <a:r>
              <a:rPr lang="es-CO" sz="2000" b="1" dirty="0" err="1"/>
              <a:t>MuchaPlata</a:t>
            </a:r>
            <a:r>
              <a:rPr lang="es-CO" sz="2000" b="1" dirty="0"/>
              <a:t> Rico' </a:t>
            </a:r>
            <a:r>
              <a:rPr lang="es-CO" sz="2000" dirty="0"/>
              <a:t>(Empleados</a:t>
            </a:r>
            <a:r>
              <a:rPr lang="es-CO" sz="2000" dirty="0" smtClean="0"/>
              <a:t>)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65" y="4005064"/>
            <a:ext cx="6110269" cy="135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5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(X) PRODUCTO CARTESIANO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/>
              <a:t>El producto cartesiano de dos conjuntos A x B es el conjunto de todos los pares ordenados que </a:t>
            </a:r>
            <a:r>
              <a:rPr lang="es-CO" sz="2000" dirty="0" smtClean="0"/>
              <a:t>se pueden </a:t>
            </a:r>
            <a:r>
              <a:rPr lang="es-CO" sz="2000" dirty="0"/>
              <a:t>formar con un elemento perteneciente al conjunto A y un elemento del conjunto B</a:t>
            </a:r>
            <a:r>
              <a:rPr lang="es-CO" sz="2000" dirty="0" smtClean="0"/>
              <a:t>.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Los elementos de A x B son pares ordenados. Cada par que se forma con un elemento del conjunto A </a:t>
            </a:r>
            <a:r>
              <a:rPr lang="es-CO" sz="2000" dirty="0" smtClean="0"/>
              <a:t>y uno </a:t>
            </a:r>
            <a:r>
              <a:rPr lang="es-CO" sz="2000" dirty="0"/>
              <a:t>del conjunto B, en ese orden y recibe el nombre de par ordenado. Sus elementos se colocan </a:t>
            </a:r>
            <a:r>
              <a:rPr lang="es-CO" sz="2000" dirty="0" smtClean="0"/>
              <a:t>entre paréntesis</a:t>
            </a:r>
            <a:r>
              <a:rPr lang="es-CO" sz="2000" dirty="0"/>
              <a:t>, separados por coma.</a:t>
            </a: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5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(X) PRODUCTO CARTESIANO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61" y="1772816"/>
            <a:ext cx="4011878" cy="38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5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(X) PRODUCTO CARTESIANO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CO" sz="2000" dirty="0"/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09" y="1412776"/>
            <a:ext cx="8451981" cy="44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0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79512" y="116632"/>
            <a:ext cx="8784976" cy="662473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(X) PRODUCTO CARTESIANO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7"/>
            <a:ext cx="8229600" cy="4752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/>
              <a:t>¶ </a:t>
            </a:r>
            <a:r>
              <a:rPr lang="es-CO" sz="2000" dirty="0" err="1"/>
              <a:t>Empleados.Nombre</a:t>
            </a:r>
            <a:r>
              <a:rPr lang="es-CO" sz="2000" dirty="0"/>
              <a:t>, </a:t>
            </a:r>
            <a:r>
              <a:rPr lang="es-CO" sz="2000" dirty="0" err="1"/>
              <a:t>Empleados.Profesion</a:t>
            </a:r>
            <a:r>
              <a:rPr lang="es-CO" sz="2000" dirty="0"/>
              <a:t>, </a:t>
            </a:r>
            <a:r>
              <a:rPr lang="es-CO" sz="2000" dirty="0" err="1"/>
              <a:t>Empleados.Ciudad</a:t>
            </a:r>
            <a:r>
              <a:rPr lang="es-CO" sz="2000" dirty="0"/>
              <a:t> σ </a:t>
            </a:r>
            <a:r>
              <a:rPr lang="es-CO" sz="2000" dirty="0" err="1"/>
              <a:t>Empleados.Nombre</a:t>
            </a:r>
            <a:r>
              <a:rPr lang="es-CO" sz="2000" dirty="0"/>
              <a:t>='Marucha Contreras </a:t>
            </a:r>
            <a:r>
              <a:rPr lang="es-CO" sz="2000" dirty="0" err="1"/>
              <a:t>Leon</a:t>
            </a:r>
            <a:r>
              <a:rPr lang="es-CO" sz="2000" dirty="0"/>
              <a:t>' </a:t>
            </a:r>
            <a:r>
              <a:rPr lang="es-CO" sz="2000" dirty="0" smtClean="0"/>
              <a:t>^ </a:t>
            </a:r>
            <a:r>
              <a:rPr lang="es-CO" sz="2000" dirty="0" err="1" smtClean="0"/>
              <a:t>Empleados.Clave</a:t>
            </a:r>
            <a:r>
              <a:rPr lang="es-CO" sz="2000" dirty="0" smtClean="0"/>
              <a:t> </a:t>
            </a:r>
            <a:r>
              <a:rPr lang="es-CO" sz="2000" dirty="0"/>
              <a:t>= </a:t>
            </a:r>
            <a:r>
              <a:rPr lang="es-CO" sz="2000" dirty="0" err="1"/>
              <a:t>Colonia.Clave</a:t>
            </a:r>
            <a:r>
              <a:rPr lang="es-CO" sz="2000" dirty="0"/>
              <a:t> (Empleados x Colonias)</a:t>
            </a:r>
          </a:p>
        </p:txBody>
      </p:sp>
      <p:pic>
        <p:nvPicPr>
          <p:cNvPr id="5" name="Picture 2" descr="Ing Sistem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0" t="26203" b="36899"/>
          <a:stretch/>
        </p:blipFill>
        <p:spPr bwMode="auto">
          <a:xfrm>
            <a:off x="2940167" y="6021288"/>
            <a:ext cx="32636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2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1217</Words>
  <Application>Microsoft Office PowerPoint</Application>
  <PresentationFormat>Presentación en pantalla (4:3)</PresentationFormat>
  <Paragraphs>130</Paragraphs>
  <Slides>24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Base de Datos Miércoles  4 p.m. - 6 p.m.  Salón: B201 Jueves  4 p.m. - 6 p.m.  Salón: B402 Viernes  4 p.m. - 6 p.m.  Salón: B201 (Algebra Relacional)</vt:lpstr>
      <vt:lpstr>Algebra Relacional</vt:lpstr>
      <vt:lpstr>Algebra Relacional</vt:lpstr>
      <vt:lpstr>Proyección</vt:lpstr>
      <vt:lpstr>Selección</vt:lpstr>
      <vt:lpstr>(X) PRODUCTO CARTESIANO</vt:lpstr>
      <vt:lpstr>(X) PRODUCTO CARTESIANO</vt:lpstr>
      <vt:lpstr>(X) PRODUCTO CARTESIANO</vt:lpstr>
      <vt:lpstr>(X) PRODUCTO CARTESIANO</vt:lpstr>
      <vt:lpstr>(X) PRODUCTO CARTESIANO</vt:lpstr>
      <vt:lpstr>(X) PRODUCTO CARTESIANO</vt:lpstr>
      <vt:lpstr>Unión (U)</vt:lpstr>
      <vt:lpstr>Unión (U)</vt:lpstr>
      <vt:lpstr>Diferencia (-)</vt:lpstr>
      <vt:lpstr>Diferencia (-)</vt:lpstr>
      <vt:lpstr>Intersección (∩)</vt:lpstr>
      <vt:lpstr>Reunión (Join) ⋊</vt:lpstr>
      <vt:lpstr>Renombramiento (ρ)</vt:lpstr>
      <vt:lpstr>Agrupación (Ģ)</vt:lpstr>
      <vt:lpstr>División ÷</vt:lpstr>
      <vt:lpstr>Ejercicios</vt:lpstr>
      <vt:lpstr>Ejercicios</vt:lpstr>
      <vt:lpstr>Ejercicios</vt:lpstr>
      <vt:lpstr>Ejercicios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I (Contenido de la Asignatura)</dc:title>
  <dc:creator>Cristian</dc:creator>
  <cp:lastModifiedBy>salones sl. SALONES AUDIOVISUALES</cp:lastModifiedBy>
  <cp:revision>163</cp:revision>
  <dcterms:created xsi:type="dcterms:W3CDTF">2014-01-20T00:02:35Z</dcterms:created>
  <dcterms:modified xsi:type="dcterms:W3CDTF">2014-03-07T20:17:05Z</dcterms:modified>
</cp:coreProperties>
</file>