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1" r:id="rId3"/>
    <p:sldId id="313" r:id="rId4"/>
    <p:sldId id="314" r:id="rId5"/>
    <p:sldId id="312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C906-340D-495F-8C4C-3CE38D372390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B5206-CDB4-4701-859A-85380538E8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11/03/2014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Lunes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	11 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B402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Martes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11 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B402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Jueves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11 a.m. - 1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B402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/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(Consultas Avanzadas)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Jhon.villareal@usa.edu.co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UNION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SELECT subscriber, email FROM list1</a:t>
            </a:r>
          </a:p>
          <a:p>
            <a:pPr marL="0" indent="0">
              <a:buNone/>
            </a:pPr>
            <a:r>
              <a:rPr lang="en-US" sz="2000" dirty="0"/>
              <a:t>UNION SELECT name, address FROM list2</a:t>
            </a:r>
          </a:p>
          <a:p>
            <a:pPr marL="0" indent="0">
              <a:buNone/>
            </a:pPr>
            <a:r>
              <a:rPr lang="en-US" sz="2000" dirty="0"/>
              <a:t>UNION SELECT </a:t>
            </a:r>
            <a:r>
              <a:rPr lang="en-US" sz="2000" dirty="0" err="1"/>
              <a:t>real_name</a:t>
            </a:r>
            <a:r>
              <a:rPr lang="en-US" sz="2000" dirty="0"/>
              <a:t>, email FROM list3;</a:t>
            </a: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616305"/>
            <a:ext cx="8280920" cy="137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Diferencias, Intersección, </a:t>
            </a:r>
            <a:r>
              <a:rPr lang="es-CO" dirty="0" err="1" smtClean="0"/>
              <a:t>Division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TABLE a (x INT, y VARCHAR(5)); </a:t>
            </a:r>
          </a:p>
          <a:p>
            <a:pPr marL="0" indent="0">
              <a:buNone/>
            </a:pPr>
            <a:r>
              <a:rPr lang="en-US" sz="2000" dirty="0"/>
              <a:t>CREATE TABLE b (x INT, y VARCHAR(5));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INSERT INTO a(</a:t>
            </a:r>
            <a:r>
              <a:rPr lang="en-US" sz="2000" dirty="0" err="1"/>
              <a:t>x,y</a:t>
            </a:r>
            <a:r>
              <a:rPr lang="en-US" sz="2000" dirty="0"/>
              <a:t>) VALUES(1,'A'); </a:t>
            </a:r>
          </a:p>
          <a:p>
            <a:pPr marL="0" indent="0">
              <a:buNone/>
            </a:pPr>
            <a:r>
              <a:rPr lang="en-US" sz="2000" dirty="0"/>
              <a:t>INSERT INTO a(</a:t>
            </a:r>
            <a:r>
              <a:rPr lang="en-US" sz="2000" dirty="0" err="1"/>
              <a:t>x,y</a:t>
            </a:r>
            <a:r>
              <a:rPr lang="en-US" sz="2000" dirty="0"/>
              <a:t>) VALUES(2,'B'); </a:t>
            </a:r>
          </a:p>
          <a:p>
            <a:pPr marL="0" indent="0">
              <a:buNone/>
            </a:pPr>
            <a:r>
              <a:rPr lang="en-US" sz="2000" dirty="0"/>
              <a:t>INSERT INTO a(</a:t>
            </a:r>
            <a:r>
              <a:rPr lang="en-US" sz="2000" dirty="0" err="1"/>
              <a:t>x,y</a:t>
            </a:r>
            <a:r>
              <a:rPr lang="en-US" sz="2000" dirty="0"/>
              <a:t>) VALUES(3,'C'); </a:t>
            </a:r>
          </a:p>
          <a:p>
            <a:pPr marL="0" indent="0">
              <a:buNone/>
            </a:pPr>
            <a:r>
              <a:rPr lang="en-US" sz="2000" dirty="0"/>
              <a:t>INSERT INTO a(</a:t>
            </a:r>
            <a:r>
              <a:rPr lang="en-US" sz="2000" dirty="0" err="1"/>
              <a:t>x,y</a:t>
            </a:r>
            <a:r>
              <a:rPr lang="en-US" sz="2000" dirty="0"/>
              <a:t>) VALUES(4,'D'); </a:t>
            </a:r>
          </a:p>
          <a:p>
            <a:pPr marL="0" indent="0">
              <a:buNone/>
            </a:pPr>
            <a:r>
              <a:rPr lang="en-US" sz="2000" dirty="0"/>
              <a:t>INSERT INTO b(</a:t>
            </a:r>
            <a:r>
              <a:rPr lang="en-US" sz="2000" dirty="0" err="1"/>
              <a:t>x,y</a:t>
            </a:r>
            <a:r>
              <a:rPr lang="en-US" sz="2000" dirty="0"/>
              <a:t>) VALUES(1,'A'); </a:t>
            </a:r>
          </a:p>
          <a:p>
            <a:pPr marL="0" indent="0">
              <a:buNone/>
            </a:pPr>
            <a:r>
              <a:rPr lang="en-US" sz="2000" dirty="0"/>
              <a:t>INSERT INTO b(</a:t>
            </a:r>
            <a:r>
              <a:rPr lang="en-US" sz="2000" dirty="0" err="1"/>
              <a:t>x,y</a:t>
            </a:r>
            <a:r>
              <a:rPr lang="en-US" sz="2000" dirty="0"/>
              <a:t>) VALUES(3,'C');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60242"/>
            <a:ext cx="43338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6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Diferencia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SELECT * FROM a WHERE (</a:t>
            </a:r>
            <a:r>
              <a:rPr lang="en-US" sz="2000" dirty="0" err="1"/>
              <a:t>x,y</a:t>
            </a:r>
            <a:r>
              <a:rPr lang="en-US" sz="2000" dirty="0"/>
              <a:t>) NOT IN (SELECT * FROM b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s-CO" sz="2000" dirty="0"/>
              <a:t>SELECT * FROM </a:t>
            </a:r>
            <a:r>
              <a:rPr lang="es-CO" sz="2000" dirty="0" smtClean="0"/>
              <a:t>a </a:t>
            </a:r>
            <a:r>
              <a:rPr lang="en-US" sz="2000" dirty="0" smtClean="0"/>
              <a:t>WHERE </a:t>
            </a:r>
            <a:r>
              <a:rPr lang="en-US" sz="2000" dirty="0"/>
              <a:t>NOT EXISTS (SELECT * FROM b WHERE </a:t>
            </a:r>
            <a:r>
              <a:rPr lang="en-US" sz="2000" dirty="0" err="1"/>
              <a:t>b.x</a:t>
            </a:r>
            <a:r>
              <a:rPr lang="en-US" sz="2000" dirty="0"/>
              <a:t> = </a:t>
            </a:r>
            <a:r>
              <a:rPr lang="en-US" sz="2000" dirty="0" err="1"/>
              <a:t>a.x</a:t>
            </a:r>
            <a:r>
              <a:rPr lang="en-US" sz="2000" dirty="0"/>
              <a:t> AND </a:t>
            </a:r>
            <a:r>
              <a:rPr lang="en-US" sz="2000" dirty="0" err="1"/>
              <a:t>b.y</a:t>
            </a:r>
            <a:r>
              <a:rPr lang="en-US" sz="2000" dirty="0"/>
              <a:t> = </a:t>
            </a:r>
            <a:r>
              <a:rPr lang="en-US" sz="2000" dirty="0" err="1"/>
              <a:t>a.y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DISTINCT </a:t>
            </a:r>
            <a:r>
              <a:rPr lang="en-US" sz="2000" dirty="0" err="1"/>
              <a:t>a.x</a:t>
            </a:r>
            <a:r>
              <a:rPr lang="en-US" sz="2000" dirty="0"/>
              <a:t> AS x, </a:t>
            </a:r>
            <a:r>
              <a:rPr lang="en-US" sz="2000" dirty="0" err="1"/>
              <a:t>a.y</a:t>
            </a:r>
            <a:r>
              <a:rPr lang="en-US" sz="2000" dirty="0"/>
              <a:t> AS </a:t>
            </a:r>
            <a:r>
              <a:rPr lang="en-US" sz="2000" dirty="0" smtClean="0"/>
              <a:t>y FROM </a:t>
            </a:r>
            <a:r>
              <a:rPr lang="en-US" sz="2000" dirty="0"/>
              <a:t>a LEFT </a:t>
            </a:r>
            <a:r>
              <a:rPr lang="en-US" sz="2000" dirty="0" smtClean="0"/>
              <a:t>JOIN </a:t>
            </a:r>
            <a:r>
              <a:rPr lang="en-US" sz="2000" dirty="0"/>
              <a:t>b USING (x, y) WHERE </a:t>
            </a:r>
            <a:r>
              <a:rPr lang="en-US" sz="2000" dirty="0" err="1"/>
              <a:t>b.x</a:t>
            </a:r>
            <a:r>
              <a:rPr lang="en-US" sz="2000" dirty="0"/>
              <a:t> IS NULL;</a:t>
            </a:r>
            <a:endParaRPr lang="en-US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290" y="3933056"/>
            <a:ext cx="2699420" cy="189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Intersección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SELECT * FROM a WHERE (</a:t>
            </a:r>
            <a:r>
              <a:rPr lang="en-US" sz="2000" dirty="0" err="1"/>
              <a:t>x,y</a:t>
            </a:r>
            <a:r>
              <a:rPr lang="en-US" sz="2000" dirty="0"/>
              <a:t>) IN (SELECT * FROM b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smtClean="0"/>
              <a:t>a WHERE </a:t>
            </a:r>
            <a:r>
              <a:rPr lang="en-US" sz="2000" dirty="0"/>
              <a:t>EXISTS (SELECT * FROM b WHERE </a:t>
            </a:r>
            <a:r>
              <a:rPr lang="en-US" sz="2000" dirty="0" err="1"/>
              <a:t>b.x</a:t>
            </a:r>
            <a:r>
              <a:rPr lang="en-US" sz="2000" dirty="0"/>
              <a:t>=</a:t>
            </a:r>
            <a:r>
              <a:rPr lang="en-US" sz="2000" dirty="0" err="1"/>
              <a:t>a.x</a:t>
            </a:r>
            <a:r>
              <a:rPr lang="en-US" sz="2000" dirty="0"/>
              <a:t> AND </a:t>
            </a:r>
            <a:r>
              <a:rPr lang="en-US" sz="2000" dirty="0" err="1"/>
              <a:t>b.y</a:t>
            </a:r>
            <a:r>
              <a:rPr lang="en-US" sz="2000" dirty="0"/>
              <a:t> = </a:t>
            </a:r>
            <a:r>
              <a:rPr lang="en-US" sz="2000" dirty="0" err="1"/>
              <a:t>a.y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DISTINCT </a:t>
            </a:r>
            <a:r>
              <a:rPr lang="en-US" sz="2000" dirty="0" err="1"/>
              <a:t>a.x</a:t>
            </a:r>
            <a:r>
              <a:rPr lang="en-US" sz="2000" dirty="0"/>
              <a:t> AS x, </a:t>
            </a:r>
            <a:r>
              <a:rPr lang="en-US" sz="2000" dirty="0" err="1"/>
              <a:t>a.y</a:t>
            </a:r>
            <a:r>
              <a:rPr lang="en-US" sz="2000" dirty="0"/>
              <a:t> AS </a:t>
            </a:r>
            <a:r>
              <a:rPr lang="en-US" sz="2000" dirty="0" smtClean="0"/>
              <a:t>y FROM </a:t>
            </a:r>
            <a:r>
              <a:rPr lang="en-US" sz="2000" dirty="0"/>
              <a:t>a INNER JOIN b USING (</a:t>
            </a:r>
            <a:r>
              <a:rPr lang="en-US" sz="2000" dirty="0" err="1"/>
              <a:t>x,y</a:t>
            </a:r>
            <a:r>
              <a:rPr lang="en-US" sz="2000" dirty="0"/>
              <a:t>);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06" y="3933056"/>
            <a:ext cx="2561387" cy="182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DIVISION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CREATE TABLE c (x INT, y VARCHAR(5));</a:t>
            </a:r>
          </a:p>
          <a:p>
            <a:pPr marL="0" indent="0">
              <a:buNone/>
            </a:pPr>
            <a:r>
              <a:rPr lang="en-US" sz="2000" dirty="0"/>
              <a:t>CREATE TABLE d (x INT);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VALUES(1,'A');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VALUES(2,'A');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VALUES(3,'A');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VALUES(1,'B');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VALUES(2,'B');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VALUES(3,'C');</a:t>
            </a:r>
          </a:p>
          <a:p>
            <a:pPr marL="0" indent="0">
              <a:buNone/>
            </a:pPr>
            <a:r>
              <a:rPr lang="en-US" sz="2000" dirty="0"/>
              <a:t>INSERT INTO c(</a:t>
            </a:r>
            <a:r>
              <a:rPr lang="en-US" sz="2000" dirty="0" err="1"/>
              <a:t>x,y</a:t>
            </a:r>
            <a:r>
              <a:rPr lang="en-US" sz="2000" dirty="0"/>
              <a:t>) VALUES(3,'D');</a:t>
            </a:r>
          </a:p>
          <a:p>
            <a:pPr marL="0" indent="0">
              <a:buNone/>
            </a:pPr>
            <a:r>
              <a:rPr lang="en-US" sz="2000" dirty="0"/>
              <a:t>INSERT INTO d(x) VALUES(1);</a:t>
            </a:r>
          </a:p>
          <a:p>
            <a:pPr marL="0" indent="0">
              <a:buNone/>
            </a:pPr>
            <a:r>
              <a:rPr lang="en-US" sz="2000" dirty="0"/>
              <a:t>INSERT INTO d(x) VALUES(2);</a:t>
            </a:r>
          </a:p>
          <a:p>
            <a:pPr marL="0" indent="0">
              <a:buNone/>
            </a:pPr>
            <a:r>
              <a:rPr lang="en-US" sz="2000" dirty="0"/>
              <a:t>INSERT INTO d(x) VALUES(3);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2188319"/>
            <a:ext cx="43338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233264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DIVISION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SELECT DISTINCT c1.y AS y</a:t>
            </a:r>
          </a:p>
          <a:p>
            <a:pPr marL="0" indent="0">
              <a:buNone/>
            </a:pPr>
            <a:r>
              <a:rPr lang="en-US" sz="2000" dirty="0"/>
              <a:t>FROM c c1</a:t>
            </a:r>
          </a:p>
          <a:p>
            <a:pPr marL="0" indent="0">
              <a:buNone/>
            </a:pPr>
            <a:r>
              <a:rPr lang="en-US" sz="2000" dirty="0"/>
              <a:t>WHERE NOT EXISTS</a:t>
            </a:r>
          </a:p>
          <a:p>
            <a:pPr marL="0" indent="0">
              <a:buNone/>
            </a:pPr>
            <a:r>
              <a:rPr lang="en-US" sz="2000" dirty="0"/>
              <a:t>(SELECT </a:t>
            </a:r>
            <a:r>
              <a:rPr lang="en-US" sz="2000" dirty="0" err="1"/>
              <a:t>d.x</a:t>
            </a:r>
            <a:r>
              <a:rPr lang="en-US" sz="2000" dirty="0"/>
              <a:t> FROM d</a:t>
            </a: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d.x</a:t>
            </a:r>
            <a:r>
              <a:rPr lang="en-US" sz="2000" dirty="0"/>
              <a:t> NOT IN (SELECT c2.x FROM c c2 WHERE c2.y = c1.y</a:t>
            </a:r>
            <a:r>
              <a:rPr lang="en-US" sz="2000" dirty="0" smtClean="0"/>
              <a:t>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DISTINCT c1.y AS y</a:t>
            </a:r>
          </a:p>
          <a:p>
            <a:pPr marL="0" indent="0">
              <a:buNone/>
            </a:pPr>
            <a:r>
              <a:rPr lang="en-US" sz="2000" dirty="0"/>
              <a:t>FROM c c1</a:t>
            </a:r>
          </a:p>
          <a:p>
            <a:pPr marL="0" indent="0">
              <a:buNone/>
            </a:pPr>
            <a:r>
              <a:rPr lang="en-US" sz="2000" dirty="0"/>
              <a:t>WHERE NOT EXISTS</a:t>
            </a:r>
          </a:p>
          <a:p>
            <a:pPr marL="0" indent="0">
              <a:buNone/>
            </a:pPr>
            <a:r>
              <a:rPr lang="en-US" sz="2000" dirty="0"/>
              <a:t>(SELECT * FROM d</a:t>
            </a:r>
          </a:p>
          <a:p>
            <a:pPr marL="0" indent="0">
              <a:buNone/>
            </a:pPr>
            <a:r>
              <a:rPr lang="en-US" sz="2000" dirty="0"/>
              <a:t>WHERE NOT EXISTS (SELECT * FROM c c2 WHERE c2.y = c1.y AND c2.x = </a:t>
            </a:r>
            <a:r>
              <a:rPr lang="en-US" sz="2000" dirty="0" err="1"/>
              <a:t>d.x</a:t>
            </a:r>
            <a:r>
              <a:rPr lang="en-US" sz="2000" dirty="0"/>
              <a:t>));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2776"/>
            <a:ext cx="10862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2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Producto Cartesiano (Cross </a:t>
            </a:r>
            <a:r>
              <a:rPr lang="es-CO" dirty="0" err="1" smtClean="0"/>
              <a:t>Join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Combina todas las filas de una tabla con otra tabla.</a:t>
            </a:r>
          </a:p>
          <a:p>
            <a:pPr marL="0" indent="0" algn="just">
              <a:buNone/>
            </a:pPr>
            <a:r>
              <a:rPr lang="es-CO" sz="2000" dirty="0" smtClean="0"/>
              <a:t>SELECT * FROM table1, table2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1440000" cy="186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67" y="2169047"/>
            <a:ext cx="1440000" cy="193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79157"/>
            <a:ext cx="20955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60055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Comma</a:t>
            </a:r>
            <a:r>
              <a:rPr lang="es-CO" dirty="0"/>
              <a:t> </a:t>
            </a:r>
            <a:r>
              <a:rPr lang="es-CO" dirty="0" err="1"/>
              <a:t>Joins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err="1" smtClean="0"/>
              <a:t>Select</a:t>
            </a:r>
            <a:r>
              <a:rPr lang="es-CO" sz="2000" dirty="0" smtClean="0"/>
              <a:t> </a:t>
            </a:r>
            <a:r>
              <a:rPr lang="es-CO" sz="2000" dirty="0" err="1" smtClean="0"/>
              <a:t>Pais</a:t>
            </a:r>
            <a:r>
              <a:rPr lang="es-CO" sz="2000" dirty="0" smtClean="0"/>
              <a:t>, Lenguaje </a:t>
            </a:r>
          </a:p>
          <a:p>
            <a:pPr marL="0" indent="0" algn="just">
              <a:buNone/>
            </a:pPr>
            <a:r>
              <a:rPr lang="es-CO" sz="2000" dirty="0" err="1" smtClean="0"/>
              <a:t>From</a:t>
            </a:r>
            <a:r>
              <a:rPr lang="es-CO" sz="2000" dirty="0" smtClean="0"/>
              <a:t> </a:t>
            </a:r>
            <a:r>
              <a:rPr lang="es-CO" sz="2000" dirty="0" err="1" smtClean="0"/>
              <a:t>Pais</a:t>
            </a:r>
            <a:r>
              <a:rPr lang="es-CO" sz="2000" dirty="0" smtClean="0"/>
              <a:t> P, Lenguaje L</a:t>
            </a:r>
          </a:p>
          <a:p>
            <a:pPr marL="0" indent="0" algn="just">
              <a:buNone/>
            </a:pPr>
            <a:r>
              <a:rPr lang="es-CO" sz="2000" dirty="0" err="1"/>
              <a:t>w</a:t>
            </a:r>
            <a:r>
              <a:rPr lang="es-CO" sz="2000" dirty="0" err="1" smtClean="0"/>
              <a:t>here</a:t>
            </a:r>
            <a:r>
              <a:rPr lang="es-CO" sz="2000" dirty="0" smtClean="0"/>
              <a:t> </a:t>
            </a:r>
            <a:r>
              <a:rPr lang="es-CO" sz="2000" dirty="0" err="1" smtClean="0"/>
              <a:t>P.Codigo</a:t>
            </a:r>
            <a:r>
              <a:rPr lang="es-CO" sz="2000" dirty="0" err="1" smtClean="0"/>
              <a:t>Pais</a:t>
            </a:r>
            <a:r>
              <a:rPr lang="es-CO" sz="2000" dirty="0" smtClean="0"/>
              <a:t>=</a:t>
            </a:r>
            <a:r>
              <a:rPr lang="es-CO" sz="2000" dirty="0" err="1" smtClean="0"/>
              <a:t>L.CodigoPais</a:t>
            </a:r>
            <a:r>
              <a:rPr lang="es-CO" sz="2000" dirty="0" smtClean="0"/>
              <a:t> AND </a:t>
            </a:r>
            <a:r>
              <a:rPr lang="es-CO" sz="2000" dirty="0" err="1" smtClean="0"/>
              <a:t>P.Pais</a:t>
            </a:r>
            <a:r>
              <a:rPr lang="es-CO" sz="2000" dirty="0" smtClean="0"/>
              <a:t> </a:t>
            </a:r>
            <a:r>
              <a:rPr lang="es-CO" sz="2000" dirty="0" err="1" smtClean="0"/>
              <a:t>like</a:t>
            </a:r>
            <a:r>
              <a:rPr lang="es-CO" sz="2000" dirty="0" smtClean="0"/>
              <a:t> “</a:t>
            </a:r>
            <a:r>
              <a:rPr lang="es-CO" sz="2000" dirty="0"/>
              <a:t>C</a:t>
            </a:r>
            <a:r>
              <a:rPr lang="es-CO" sz="2000" dirty="0" smtClean="0"/>
              <a:t>olombia”</a:t>
            </a:r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9846"/>
              </p:ext>
            </p:extLst>
          </p:nvPr>
        </p:nvGraphicFramePr>
        <p:xfrm>
          <a:off x="477253" y="2780928"/>
          <a:ext cx="2471936" cy="174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  <a:gridCol w="1235968"/>
              </a:tblGrid>
              <a:tr h="642514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CodigoPais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País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Colombia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Perú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Brazil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56383"/>
              </p:ext>
            </p:extLst>
          </p:nvPr>
        </p:nvGraphicFramePr>
        <p:xfrm>
          <a:off x="3059832" y="2780928"/>
          <a:ext cx="2471936" cy="1743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  <a:gridCol w="1235968"/>
              </a:tblGrid>
              <a:tr h="642514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CodigoPais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Lenguaje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Ingles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45825"/>
              </p:ext>
            </p:extLst>
          </p:nvPr>
        </p:nvGraphicFramePr>
        <p:xfrm>
          <a:off x="6203833" y="2924944"/>
          <a:ext cx="2471936" cy="137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  <a:gridCol w="1235968"/>
              </a:tblGrid>
              <a:tr h="642514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Pais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Lenguaje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Colombia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Español</a:t>
                      </a:r>
                      <a:endParaRPr lang="es-CO" dirty="0"/>
                    </a:p>
                  </a:txBody>
                  <a:tcPr/>
                </a:tc>
              </a:tr>
              <a:tr h="367151">
                <a:tc>
                  <a:txBody>
                    <a:bodyPr/>
                    <a:lstStyle/>
                    <a:p>
                      <a:r>
                        <a:rPr lang="es-CO" dirty="0" smtClean="0"/>
                        <a:t>Colombia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Ingles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60055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Renombramiento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Una tabla puede ser renombrada:</a:t>
            </a:r>
          </a:p>
          <a:p>
            <a:pPr marL="0" indent="0" algn="just">
              <a:buNone/>
            </a:pPr>
            <a:r>
              <a:rPr lang="en-US" sz="2000" dirty="0" err="1"/>
              <a:t>tbl_name</a:t>
            </a:r>
            <a:r>
              <a:rPr lang="en-US" sz="2000" dirty="0"/>
              <a:t> AS </a:t>
            </a:r>
            <a:r>
              <a:rPr lang="en-US" sz="2000" dirty="0" err="1"/>
              <a:t>alias_name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err="1" smtClean="0"/>
              <a:t>tbl_name</a:t>
            </a:r>
            <a:r>
              <a:rPr lang="en-US" sz="2000" dirty="0" smtClean="0"/>
              <a:t> </a:t>
            </a:r>
            <a:r>
              <a:rPr lang="en-US" sz="2000" dirty="0" err="1"/>
              <a:t>alias_name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err="1"/>
              <a:t>Select</a:t>
            </a:r>
            <a:r>
              <a:rPr lang="es-CO" sz="2000" dirty="0"/>
              <a:t> </a:t>
            </a:r>
            <a:r>
              <a:rPr lang="es-CO" sz="2000" dirty="0" err="1"/>
              <a:t>P.Pais</a:t>
            </a:r>
            <a:r>
              <a:rPr lang="es-CO" sz="2000" dirty="0"/>
              <a:t>, </a:t>
            </a:r>
            <a:r>
              <a:rPr lang="es-CO" sz="2000" dirty="0" err="1"/>
              <a:t>L.Lenguaje</a:t>
            </a:r>
            <a:r>
              <a:rPr lang="es-CO" sz="2000" dirty="0"/>
              <a:t> </a:t>
            </a:r>
          </a:p>
          <a:p>
            <a:pPr marL="0" indent="0" algn="just">
              <a:buNone/>
            </a:pPr>
            <a:r>
              <a:rPr lang="es-CO" sz="2000" dirty="0" err="1" smtClean="0"/>
              <a:t>From</a:t>
            </a:r>
            <a:r>
              <a:rPr lang="es-CO" sz="2000" dirty="0" smtClean="0"/>
              <a:t> </a:t>
            </a:r>
            <a:r>
              <a:rPr lang="es-CO" sz="2000" dirty="0" err="1" smtClean="0"/>
              <a:t>Pais</a:t>
            </a:r>
            <a:r>
              <a:rPr lang="es-CO" sz="2000" dirty="0" smtClean="0"/>
              <a:t> P, Lenguaje L</a:t>
            </a:r>
          </a:p>
          <a:p>
            <a:pPr marL="0" indent="0" algn="just">
              <a:buNone/>
            </a:pPr>
            <a:r>
              <a:rPr lang="es-CO" sz="2000" dirty="0" err="1"/>
              <a:t>w</a:t>
            </a:r>
            <a:r>
              <a:rPr lang="es-CO" sz="2000" dirty="0" err="1" smtClean="0"/>
              <a:t>here</a:t>
            </a:r>
            <a:r>
              <a:rPr lang="es-CO" sz="2000" dirty="0" smtClean="0"/>
              <a:t> </a:t>
            </a:r>
            <a:r>
              <a:rPr lang="es-CO" sz="2000" dirty="0" err="1" smtClean="0"/>
              <a:t>P.Codigo</a:t>
            </a:r>
            <a:r>
              <a:rPr lang="es-CO" sz="2000" dirty="0" err="1" smtClean="0"/>
              <a:t>Pais</a:t>
            </a:r>
            <a:r>
              <a:rPr lang="es-CO" sz="2000" dirty="0" smtClean="0"/>
              <a:t>=</a:t>
            </a:r>
            <a:r>
              <a:rPr lang="es-CO" sz="2000" dirty="0" err="1" smtClean="0"/>
              <a:t>L.CodigoPais</a:t>
            </a:r>
            <a:r>
              <a:rPr lang="es-CO" sz="2000" dirty="0" smtClean="0"/>
              <a:t> AND </a:t>
            </a:r>
            <a:r>
              <a:rPr lang="es-CO" sz="2000" dirty="0" err="1" smtClean="0"/>
              <a:t>P.Pais</a:t>
            </a:r>
            <a:r>
              <a:rPr lang="es-CO" sz="2000" dirty="0" smtClean="0"/>
              <a:t> </a:t>
            </a:r>
            <a:r>
              <a:rPr lang="es-CO" sz="2000" dirty="0" err="1" smtClean="0"/>
              <a:t>like</a:t>
            </a:r>
            <a:r>
              <a:rPr lang="es-CO" sz="2000" dirty="0" smtClean="0"/>
              <a:t> “</a:t>
            </a:r>
            <a:r>
              <a:rPr lang="es-CO" sz="2000" dirty="0"/>
              <a:t>C</a:t>
            </a:r>
            <a:r>
              <a:rPr lang="es-CO" sz="2000" dirty="0" smtClean="0"/>
              <a:t>olombia”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OR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err="1"/>
              <a:t>Select</a:t>
            </a:r>
            <a:r>
              <a:rPr lang="es-CO" sz="2000" dirty="0"/>
              <a:t> </a:t>
            </a:r>
            <a:r>
              <a:rPr lang="es-CO" sz="2000" dirty="0" err="1"/>
              <a:t>P.Pais</a:t>
            </a:r>
            <a:r>
              <a:rPr lang="es-CO" sz="2000" dirty="0"/>
              <a:t>, </a:t>
            </a:r>
            <a:r>
              <a:rPr lang="es-CO" sz="2000" dirty="0" err="1"/>
              <a:t>L.Lenguaje</a:t>
            </a:r>
            <a:r>
              <a:rPr lang="es-CO" sz="2000" dirty="0"/>
              <a:t> </a:t>
            </a:r>
          </a:p>
          <a:p>
            <a:pPr marL="0" indent="0" algn="just">
              <a:buNone/>
            </a:pPr>
            <a:r>
              <a:rPr lang="es-CO" sz="2000" dirty="0" err="1" smtClean="0"/>
              <a:t>From</a:t>
            </a:r>
            <a:r>
              <a:rPr lang="es-CO" sz="2000" dirty="0" smtClean="0"/>
              <a:t> </a:t>
            </a:r>
            <a:r>
              <a:rPr lang="es-CO" sz="2000" dirty="0" err="1"/>
              <a:t>Pais</a:t>
            </a:r>
            <a:r>
              <a:rPr lang="es-CO" sz="2000" dirty="0"/>
              <a:t> as P, Lenguaje as L</a:t>
            </a:r>
          </a:p>
          <a:p>
            <a:pPr marL="0" indent="0" algn="just">
              <a:buNone/>
            </a:pPr>
            <a:r>
              <a:rPr lang="es-CO" sz="2000" dirty="0" err="1"/>
              <a:t>where</a:t>
            </a:r>
            <a:r>
              <a:rPr lang="es-CO" sz="2000" dirty="0"/>
              <a:t> </a:t>
            </a:r>
            <a:r>
              <a:rPr lang="es-CO" sz="2000" dirty="0" err="1"/>
              <a:t>P.CodigoPais</a:t>
            </a:r>
            <a:r>
              <a:rPr lang="es-CO" sz="2000" dirty="0"/>
              <a:t>=</a:t>
            </a:r>
            <a:r>
              <a:rPr lang="es-CO" sz="2000" dirty="0" err="1"/>
              <a:t>L.CodigoPais</a:t>
            </a:r>
            <a:r>
              <a:rPr lang="es-CO" sz="2000" dirty="0"/>
              <a:t> AND </a:t>
            </a:r>
            <a:r>
              <a:rPr lang="es-CO" sz="2000" dirty="0" err="1"/>
              <a:t>P.Pais</a:t>
            </a:r>
            <a:r>
              <a:rPr lang="es-CO" sz="2000" dirty="0"/>
              <a:t> </a:t>
            </a:r>
            <a:r>
              <a:rPr lang="es-CO" sz="2000" dirty="0" err="1"/>
              <a:t>like</a:t>
            </a:r>
            <a:r>
              <a:rPr lang="es-CO" sz="2000" dirty="0"/>
              <a:t> “Colombia”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2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Inner</a:t>
            </a:r>
            <a:r>
              <a:rPr lang="es-CO" dirty="0" smtClean="0"/>
              <a:t> </a:t>
            </a:r>
            <a:r>
              <a:rPr lang="es-CO" dirty="0" err="1" smtClean="0"/>
              <a:t>Join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Une las dos tablas mediante registros coincidentes.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err="1"/>
              <a:t>Select</a:t>
            </a:r>
            <a:r>
              <a:rPr lang="es-CO" sz="2000" dirty="0"/>
              <a:t> </a:t>
            </a:r>
            <a:r>
              <a:rPr lang="es-CO" sz="2000" dirty="0" err="1" smtClean="0"/>
              <a:t>P.Pais</a:t>
            </a:r>
            <a:r>
              <a:rPr lang="es-CO" sz="2000" dirty="0"/>
              <a:t>, </a:t>
            </a:r>
            <a:r>
              <a:rPr lang="es-CO" sz="2000" dirty="0" err="1" smtClean="0"/>
              <a:t>L.Lenguaje</a:t>
            </a:r>
            <a:r>
              <a:rPr lang="es-CO" sz="2000" dirty="0" smtClean="0"/>
              <a:t> 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Pais</a:t>
            </a:r>
            <a:r>
              <a:rPr lang="es-CO" sz="2000" dirty="0"/>
              <a:t> </a:t>
            </a:r>
            <a:r>
              <a:rPr lang="es-CO" sz="2000" dirty="0" smtClean="0"/>
              <a:t>P INNER JOIN </a:t>
            </a:r>
            <a:r>
              <a:rPr lang="es-CO" sz="2000" dirty="0"/>
              <a:t>Lenguaje L</a:t>
            </a:r>
          </a:p>
          <a:p>
            <a:pPr marL="0" indent="0" algn="just">
              <a:buNone/>
            </a:pPr>
            <a:r>
              <a:rPr lang="en-US" sz="2000" dirty="0"/>
              <a:t>ON </a:t>
            </a:r>
            <a:r>
              <a:rPr lang="en-US" sz="2000" dirty="0" err="1"/>
              <a:t>P.CodigoPais</a:t>
            </a:r>
            <a:r>
              <a:rPr lang="en-US" sz="2000" dirty="0"/>
              <a:t>=</a:t>
            </a:r>
            <a:r>
              <a:rPr lang="en-US" sz="2000" dirty="0" err="1"/>
              <a:t>L.CodigoPais</a:t>
            </a:r>
            <a:r>
              <a:rPr lang="en-US" sz="2000" dirty="0"/>
              <a:t>;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OR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s-CO" sz="2000" dirty="0" err="1"/>
              <a:t>Select</a:t>
            </a:r>
            <a:r>
              <a:rPr lang="es-CO" sz="2000" dirty="0"/>
              <a:t> </a:t>
            </a:r>
            <a:r>
              <a:rPr lang="es-CO" sz="2000" dirty="0" err="1"/>
              <a:t>P.Pais</a:t>
            </a:r>
            <a:r>
              <a:rPr lang="es-CO" sz="2000" dirty="0"/>
              <a:t>, </a:t>
            </a:r>
            <a:r>
              <a:rPr lang="es-CO" sz="2000" dirty="0" err="1"/>
              <a:t>L.Lenguaje</a:t>
            </a:r>
            <a:r>
              <a:rPr lang="es-CO" sz="2000" dirty="0"/>
              <a:t> </a:t>
            </a:r>
          </a:p>
          <a:p>
            <a:pPr marL="0" indent="0" algn="just">
              <a:buNone/>
            </a:pPr>
            <a:r>
              <a:rPr lang="es-CO" sz="2000" dirty="0" err="1" smtClean="0"/>
              <a:t>From</a:t>
            </a:r>
            <a:r>
              <a:rPr lang="es-CO" sz="2000" dirty="0" smtClean="0"/>
              <a:t> </a:t>
            </a:r>
            <a:r>
              <a:rPr lang="es-CO" sz="2000" dirty="0" err="1"/>
              <a:t>Pais</a:t>
            </a:r>
            <a:r>
              <a:rPr lang="es-CO" sz="2000" dirty="0"/>
              <a:t> P INNER JOIN Lenguaje L</a:t>
            </a:r>
          </a:p>
          <a:p>
            <a:pPr marL="0" indent="0" algn="just">
              <a:buNone/>
            </a:pPr>
            <a:r>
              <a:rPr lang="en-US" sz="2000" dirty="0" smtClean="0"/>
              <a:t>USING(</a:t>
            </a:r>
            <a:r>
              <a:rPr lang="en-US" sz="2000" dirty="0" err="1" smtClean="0"/>
              <a:t>CodigoPais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Palabra Clave JOIN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JOIN es un equivalente de </a:t>
            </a:r>
            <a:r>
              <a:rPr lang="es-CO" sz="2000" dirty="0" err="1" smtClean="0"/>
              <a:t>inner</a:t>
            </a:r>
            <a:r>
              <a:rPr lang="es-CO" sz="2000" dirty="0" smtClean="0"/>
              <a:t> JOIN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SELECT COUNT(</a:t>
            </a:r>
            <a:r>
              <a:rPr lang="es-CO" sz="2000" dirty="0" err="1" smtClean="0"/>
              <a:t>P.Pais</a:t>
            </a:r>
            <a:r>
              <a:rPr lang="es-CO" sz="2000" dirty="0" smtClean="0"/>
              <a:t>)</a:t>
            </a:r>
          </a:p>
          <a:p>
            <a:pPr marL="0" indent="0" algn="just"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Pais</a:t>
            </a:r>
            <a:r>
              <a:rPr lang="es-CO" sz="2000" dirty="0"/>
              <a:t> P </a:t>
            </a:r>
            <a:r>
              <a:rPr lang="es-CO" sz="2000" dirty="0" smtClean="0"/>
              <a:t>JOIN </a:t>
            </a:r>
            <a:r>
              <a:rPr lang="es-CO" sz="2000" dirty="0"/>
              <a:t>Lenguaje L</a:t>
            </a:r>
          </a:p>
          <a:p>
            <a:pPr marL="0" indent="0" algn="just">
              <a:buNone/>
            </a:pPr>
            <a:r>
              <a:rPr lang="en-US" sz="2000" dirty="0"/>
              <a:t>USING(</a:t>
            </a:r>
            <a:r>
              <a:rPr lang="en-US" sz="2000" dirty="0" err="1"/>
              <a:t>CodigoPais</a:t>
            </a:r>
            <a:r>
              <a:rPr lang="en-US" sz="2000" dirty="0" smtClean="0"/>
              <a:t>);</a:t>
            </a:r>
          </a:p>
          <a:p>
            <a:pPr marL="0" indent="0" algn="just">
              <a:buNone/>
            </a:pPr>
            <a:r>
              <a:rPr lang="en-US" sz="2000" dirty="0" smtClean="0"/>
              <a:t>WHERE </a:t>
            </a:r>
            <a:r>
              <a:rPr lang="en-US" sz="2000" dirty="0" err="1" smtClean="0"/>
              <a:t>L.lenguaje</a:t>
            </a:r>
            <a:r>
              <a:rPr lang="en-US" sz="2000" dirty="0" smtClean="0"/>
              <a:t> like “</a:t>
            </a:r>
            <a:r>
              <a:rPr lang="en-US" sz="2000" dirty="0" err="1" smtClean="0"/>
              <a:t>Español</a:t>
            </a:r>
            <a:r>
              <a:rPr lang="en-US" sz="2000" dirty="0" smtClean="0"/>
              <a:t>”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s-CO" sz="2000" dirty="0" smtClean="0"/>
              <a:t>La diferencia entre ON y WHERE es que ON significa como y WHERE significa Que.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5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LEFT JOIN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Esta operación consiste en añadir al resultado del INNER JOIN las filas de la tabla de la izquierda que no tienen correspondencia en la otra tabla, y rellenar en esas filas los campos de la tabla de la derecha con valores nulos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SELECT COUNT(</a:t>
            </a:r>
            <a:r>
              <a:rPr lang="es-CO" sz="2000" dirty="0" err="1" smtClean="0"/>
              <a:t>P.Pais</a:t>
            </a:r>
            <a:r>
              <a:rPr lang="es-CO" sz="2000" dirty="0" smtClean="0"/>
              <a:t>)</a:t>
            </a:r>
          </a:p>
          <a:p>
            <a:pPr marL="0" indent="0" algn="just"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Pais</a:t>
            </a:r>
            <a:r>
              <a:rPr lang="es-CO" sz="2000" dirty="0"/>
              <a:t> P </a:t>
            </a:r>
            <a:r>
              <a:rPr lang="es-CO" sz="2000" dirty="0" smtClean="0"/>
              <a:t>LEFT JOIN </a:t>
            </a:r>
            <a:r>
              <a:rPr lang="es-CO" sz="2000" dirty="0"/>
              <a:t>Lenguaje L</a:t>
            </a:r>
          </a:p>
          <a:p>
            <a:pPr marL="0" indent="0" algn="just">
              <a:buNone/>
            </a:pPr>
            <a:r>
              <a:rPr lang="en-US" sz="2000" dirty="0"/>
              <a:t>ON </a:t>
            </a:r>
            <a:r>
              <a:rPr lang="en-US" sz="2000" dirty="0" err="1"/>
              <a:t>P.CodigoPais</a:t>
            </a:r>
            <a:r>
              <a:rPr lang="en-US" sz="2000" dirty="0"/>
              <a:t>=</a:t>
            </a:r>
            <a:r>
              <a:rPr lang="en-US" sz="2000" dirty="0" err="1"/>
              <a:t>L.CodigoPais</a:t>
            </a:r>
            <a:r>
              <a:rPr lang="en-US" sz="2000" dirty="0"/>
              <a:t>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5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RIGHT JOIN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Esta operación consiste en añadir al resultado del INNER JOIN las filas de la tabla de la derecha que no tienen correspondencia en la otra tabla, y rellenar en esas filas los campos de la tabla de la izquierda con valores nulos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SELECT COUNT(</a:t>
            </a:r>
            <a:r>
              <a:rPr lang="es-CO" sz="2000" dirty="0" err="1" smtClean="0"/>
              <a:t>P.Pais</a:t>
            </a:r>
            <a:r>
              <a:rPr lang="es-CO" sz="2000" dirty="0" smtClean="0"/>
              <a:t>)</a:t>
            </a:r>
          </a:p>
          <a:p>
            <a:pPr marL="0" indent="0" algn="just">
              <a:buNone/>
            </a:pPr>
            <a:r>
              <a:rPr lang="es-CO" sz="2000" dirty="0" err="1"/>
              <a:t>From</a:t>
            </a:r>
            <a:r>
              <a:rPr lang="es-CO" sz="2000" dirty="0"/>
              <a:t> </a:t>
            </a:r>
            <a:r>
              <a:rPr lang="es-CO" sz="2000" dirty="0" err="1"/>
              <a:t>Pais</a:t>
            </a:r>
            <a:r>
              <a:rPr lang="es-CO" sz="2000" dirty="0"/>
              <a:t> P </a:t>
            </a:r>
            <a:r>
              <a:rPr lang="es-CO" sz="2000" dirty="0" smtClean="0"/>
              <a:t>RIGHT JOIN </a:t>
            </a:r>
            <a:r>
              <a:rPr lang="es-CO" sz="2000" dirty="0"/>
              <a:t>Lenguaje L</a:t>
            </a:r>
          </a:p>
          <a:p>
            <a:pPr marL="0" indent="0" algn="just">
              <a:buNone/>
            </a:pPr>
            <a:r>
              <a:rPr lang="en-US" sz="2000" dirty="0"/>
              <a:t>ON </a:t>
            </a:r>
            <a:r>
              <a:rPr lang="en-US" sz="2000" dirty="0" err="1"/>
              <a:t>P.CodigoPais</a:t>
            </a:r>
            <a:r>
              <a:rPr lang="en-US" sz="2000" dirty="0"/>
              <a:t>=</a:t>
            </a:r>
            <a:r>
              <a:rPr lang="en-US" sz="2000" dirty="0" err="1"/>
              <a:t>L.CodigoPais</a:t>
            </a:r>
            <a:r>
              <a:rPr lang="en-US" sz="2000" dirty="0"/>
              <a:t>;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0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UNION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Concatena los resultados de múltiples SELECTS.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Sintaxis </a:t>
            </a:r>
          </a:p>
          <a:p>
            <a:pPr marL="0" indent="0" algn="just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... UNION SELECT ... UNION SELECT </a:t>
            </a:r>
            <a:r>
              <a:rPr lang="en-US" sz="2000" dirty="0" smtClean="0"/>
              <a:t>...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s-CO" sz="2000" dirty="0" smtClean="0"/>
              <a:t>Cuando utilizar el </a:t>
            </a:r>
            <a:r>
              <a:rPr lang="es-CO" sz="2000" dirty="0" err="1" smtClean="0"/>
              <a:t>union</a:t>
            </a:r>
            <a:r>
              <a:rPr lang="es-CO" sz="2000" dirty="0" smtClean="0"/>
              <a:t>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/>
              <a:t>Recuperar filas de varias tablas con datos similares 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r>
              <a:rPr lang="es-CO" sz="2000" dirty="0"/>
              <a:t>Recuperar varios conjuntos de filas de una misma </a:t>
            </a:r>
            <a:r>
              <a:rPr lang="es-CO" sz="2000" dirty="0" smtClean="0"/>
              <a:t>tabla.</a:t>
            </a:r>
            <a:endParaRPr lang="es-C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889</Words>
  <Application>Microsoft Office PowerPoint</Application>
  <PresentationFormat>Presentación en pantalla (4:3)</PresentationFormat>
  <Paragraphs>226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Base de Datos Lunes   11 a.m. - 1 p.m.  Salón: B402 Martes  11 a.m. - 1 p.m.  Salón: B402 Jueves  11 a.m. - 1 p.m.  Salón: B402 (Consultas Avanzadas)</vt:lpstr>
      <vt:lpstr>Producto Cartesiano (Cross Join)</vt:lpstr>
      <vt:lpstr>Comma Joins</vt:lpstr>
      <vt:lpstr>Renombramiento</vt:lpstr>
      <vt:lpstr>Inner Join</vt:lpstr>
      <vt:lpstr>Palabra Clave JOIN</vt:lpstr>
      <vt:lpstr>LEFT JOIN</vt:lpstr>
      <vt:lpstr>RIGHT JOIN</vt:lpstr>
      <vt:lpstr>UNION</vt:lpstr>
      <vt:lpstr>UNION</vt:lpstr>
      <vt:lpstr>Diferencias, Intersección, Division</vt:lpstr>
      <vt:lpstr>Diferencia</vt:lpstr>
      <vt:lpstr>Intersección</vt:lpstr>
      <vt:lpstr>DIVISION</vt:lpstr>
      <vt:lpstr>DIVISION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174</cp:revision>
  <dcterms:created xsi:type="dcterms:W3CDTF">2014-01-20T00:02:35Z</dcterms:created>
  <dcterms:modified xsi:type="dcterms:W3CDTF">2014-03-11T15:21:11Z</dcterms:modified>
</cp:coreProperties>
</file>