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59"/>
  </p:notesMasterIdLst>
  <p:sldIdLst>
    <p:sldId id="256" r:id="rId3"/>
    <p:sldId id="264"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3" r:id="rId35"/>
    <p:sldId id="292" r:id="rId36"/>
    <p:sldId id="291" r:id="rId37"/>
    <p:sldId id="294" r:id="rId38"/>
    <p:sldId id="295" r:id="rId39"/>
    <p:sldId id="296" r:id="rId40"/>
    <p:sldId id="297" r:id="rId41"/>
    <p:sldId id="298" r:id="rId42"/>
    <p:sldId id="299" r:id="rId43"/>
    <p:sldId id="300" r:id="rId44"/>
    <p:sldId id="301" r:id="rId45"/>
    <p:sldId id="302" r:id="rId46"/>
    <p:sldId id="303" r:id="rId47"/>
    <p:sldId id="304" r:id="rId48"/>
    <p:sldId id="307" r:id="rId49"/>
    <p:sldId id="308" r:id="rId50"/>
    <p:sldId id="309" r:id="rId51"/>
    <p:sldId id="310" r:id="rId52"/>
    <p:sldId id="311" r:id="rId53"/>
    <p:sldId id="312" r:id="rId54"/>
    <p:sldId id="313" r:id="rId55"/>
    <p:sldId id="314" r:id="rId56"/>
    <p:sldId id="315" r:id="rId57"/>
    <p:sldId id="31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7" autoAdjust="0"/>
    <p:restoredTop sz="39763" autoAdjust="0"/>
  </p:normalViewPr>
  <p:slideViewPr>
    <p:cSldViewPr snapToGrid="0">
      <p:cViewPr varScale="1">
        <p:scale>
          <a:sx n="36" d="100"/>
          <a:sy n="36" d="100"/>
        </p:scale>
        <p:origin x="246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44D4B-CBF9-4561-8B7A-DDBD1BDB0A0F}" type="datetimeFigureOut">
              <a:rPr lang="es-ES" smtClean="0"/>
              <a:t>07/09/2017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6EDB5-A1F8-4937-82BF-DF8B23A498A4}" type="slidenum">
              <a:rPr lang="es-ES" smtClean="0"/>
              <a:t>‹Nº›</a:t>
            </a:fld>
            <a:endParaRPr lang="es-ES"/>
          </a:p>
        </p:txBody>
      </p:sp>
    </p:spTree>
    <p:extLst>
      <p:ext uri="{BB962C8B-B14F-4D97-AF65-F5344CB8AC3E}">
        <p14:creationId xmlns:p14="http://schemas.microsoft.com/office/powerpoint/2010/main" val="13942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Personas-Personas a las que se les han otorgado privilegios y permisos para acceder a aplicaciones, redes, estaciones de trabajo, servidores, bases de datos, archivos de datos y datos. Esto significa que las personas representan un riesgo de violaciones a la seguridad de las bases de datos. Por lo tanto, la seguridad de la base de datos debe implicar todas las medidas necesarias para asegurar los datos dentro de la base de datos contra posibles violaciones causadas por personas.</a:t>
            </a:r>
          </a:p>
          <a:p>
            <a:r>
              <a:rPr lang="es-ES" dirty="0"/>
              <a:t>■ Aplicaciones: diseño e implementación de aplicaciones, que incluye privilegios y permisos otorgados a personas. Si estos permisos son demasiado flojos, las personas pueden acceder y violar los datos. Si estos permisos son demasiado restrictivos, no permiten a los usuarios realizar sus responsabilidades. Al conceder privilegios de seguridad a las aplicaciones, sea extremadamente cauteloso.</a:t>
            </a:r>
          </a:p>
          <a:p>
            <a:r>
              <a:rPr lang="es-ES" dirty="0"/>
              <a:t>■ Red: uno de los puntos de acceso de seguridad más sensibles. Asegúrese de utilizar sus mejores esfuerzos para proteger la red y proporcionar acceso a la red sólo a aplicaciones, sistemas operativos y bases de datos.</a:t>
            </a:r>
          </a:p>
          <a:p>
            <a:r>
              <a:rPr lang="es-ES" dirty="0"/>
              <a:t>■ Sistema operativo: el punto de acceso del sistema operativo se define como autenticación del sistema: la puerta de enlace de los datos. Por ejemplo, para acceder a los datos que residen en un sistema, debe iniciar sesión y sus credenciales de seguridad deben ser verificadas. La ausencia de buenas medidas de seguridad en este punto de acceso es la causa de la mayoría de las violaciones a la seguridad.</a:t>
            </a:r>
          </a:p>
          <a:p>
            <a:r>
              <a:rPr lang="es-ES" dirty="0"/>
              <a:t>■ </a:t>
            </a:r>
            <a:r>
              <a:rPr lang="es-ES" dirty="0" err="1"/>
              <a:t>DBMS</a:t>
            </a:r>
            <a:r>
              <a:rPr lang="es-ES" dirty="0"/>
              <a:t>: Estructura lógica de la base de datos, que incluye memoria, ejecutables y otros binarios.</a:t>
            </a:r>
          </a:p>
          <a:p>
            <a:r>
              <a:rPr lang="es-ES" dirty="0"/>
              <a:t>■ Archivos de datos: otro punto de acceso que influye en la aplicación de la seguridad de la base de datos es el acceso a los archivos de datos en los que reside la información. Mediante el uso de permisos y encriptación, debe proteger los archivos de datos pertenecientes a la base de datos de ser accedidos por personas no autorizadas.</a:t>
            </a:r>
          </a:p>
          <a:p>
            <a:r>
              <a:rPr lang="es-ES" dirty="0"/>
              <a:t>■ Datos: este punto de acceso a datos trata del diseño de datos necesario para reforzar la integridad de los datos, la implementación de la aplicación necesaria para garantizar la validez de los datos y los privilegios necesarios para acceder a los datos.</a:t>
            </a:r>
          </a:p>
        </p:txBody>
      </p:sp>
      <p:sp>
        <p:nvSpPr>
          <p:cNvPr id="4" name="Marcador de número de diapositiva 3"/>
          <p:cNvSpPr>
            <a:spLocks noGrp="1"/>
          </p:cNvSpPr>
          <p:nvPr>
            <p:ph type="sldNum" sz="quarter" idx="10"/>
          </p:nvPr>
        </p:nvSpPr>
        <p:spPr/>
        <p:txBody>
          <a:bodyPr/>
          <a:lstStyle/>
          <a:p>
            <a:fld id="{2ED6EDB5-A1F8-4937-82BF-DF8B23A498A4}" type="slidenum">
              <a:rPr lang="es-ES" smtClean="0"/>
              <a:t>31</a:t>
            </a:fld>
            <a:endParaRPr lang="es-ES"/>
          </a:p>
        </p:txBody>
      </p:sp>
    </p:spTree>
    <p:extLst>
      <p:ext uri="{BB962C8B-B14F-4D97-AF65-F5344CB8AC3E}">
        <p14:creationId xmlns:p14="http://schemas.microsoft.com/office/powerpoint/2010/main" val="200955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47</a:t>
            </a:fld>
            <a:endParaRPr lang="es-ES"/>
          </a:p>
        </p:txBody>
      </p:sp>
    </p:spTree>
    <p:extLst>
      <p:ext uri="{BB962C8B-B14F-4D97-AF65-F5344CB8AC3E}">
        <p14:creationId xmlns:p14="http://schemas.microsoft.com/office/powerpoint/2010/main" val="97808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48</a:t>
            </a:fld>
            <a:endParaRPr lang="es-ES"/>
          </a:p>
        </p:txBody>
      </p:sp>
    </p:spTree>
    <p:extLst>
      <p:ext uri="{BB962C8B-B14F-4D97-AF65-F5344CB8AC3E}">
        <p14:creationId xmlns:p14="http://schemas.microsoft.com/office/powerpoint/2010/main" val="372903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49</a:t>
            </a:fld>
            <a:endParaRPr lang="es-ES"/>
          </a:p>
        </p:txBody>
      </p:sp>
    </p:spTree>
    <p:extLst>
      <p:ext uri="{BB962C8B-B14F-4D97-AF65-F5344CB8AC3E}">
        <p14:creationId xmlns:p14="http://schemas.microsoft.com/office/powerpoint/2010/main" val="279619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50</a:t>
            </a:fld>
            <a:endParaRPr lang="es-ES"/>
          </a:p>
        </p:txBody>
      </p:sp>
    </p:spTree>
    <p:extLst>
      <p:ext uri="{BB962C8B-B14F-4D97-AF65-F5344CB8AC3E}">
        <p14:creationId xmlns:p14="http://schemas.microsoft.com/office/powerpoint/2010/main" val="397277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51</a:t>
            </a:fld>
            <a:endParaRPr lang="es-ES"/>
          </a:p>
        </p:txBody>
      </p:sp>
    </p:spTree>
    <p:extLst>
      <p:ext uri="{BB962C8B-B14F-4D97-AF65-F5344CB8AC3E}">
        <p14:creationId xmlns:p14="http://schemas.microsoft.com/office/powerpoint/2010/main" val="3146488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52</a:t>
            </a:fld>
            <a:endParaRPr lang="es-ES"/>
          </a:p>
        </p:txBody>
      </p:sp>
    </p:spTree>
    <p:extLst>
      <p:ext uri="{BB962C8B-B14F-4D97-AF65-F5344CB8AC3E}">
        <p14:creationId xmlns:p14="http://schemas.microsoft.com/office/powerpoint/2010/main" val="2020572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53</a:t>
            </a:fld>
            <a:endParaRPr lang="es-ES"/>
          </a:p>
        </p:txBody>
      </p:sp>
    </p:spTree>
    <p:extLst>
      <p:ext uri="{BB962C8B-B14F-4D97-AF65-F5344CB8AC3E}">
        <p14:creationId xmlns:p14="http://schemas.microsoft.com/office/powerpoint/2010/main" val="640536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54</a:t>
            </a:fld>
            <a:endParaRPr lang="es-ES"/>
          </a:p>
        </p:txBody>
      </p:sp>
    </p:spTree>
    <p:extLst>
      <p:ext uri="{BB962C8B-B14F-4D97-AF65-F5344CB8AC3E}">
        <p14:creationId xmlns:p14="http://schemas.microsoft.com/office/powerpoint/2010/main" val="1918932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55</a:t>
            </a:fld>
            <a:endParaRPr lang="es-ES"/>
          </a:p>
        </p:txBody>
      </p:sp>
    </p:spTree>
    <p:extLst>
      <p:ext uri="{BB962C8B-B14F-4D97-AF65-F5344CB8AC3E}">
        <p14:creationId xmlns:p14="http://schemas.microsoft.com/office/powerpoint/2010/main" val="3537789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56</a:t>
            </a:fld>
            <a:endParaRPr lang="es-ES"/>
          </a:p>
        </p:txBody>
      </p:sp>
    </p:spTree>
    <p:extLst>
      <p:ext uri="{BB962C8B-B14F-4D97-AF65-F5344CB8AC3E}">
        <p14:creationId xmlns:p14="http://schemas.microsoft.com/office/powerpoint/2010/main" val="414162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1" i="0" kern="1200" dirty="0">
                <a:solidFill>
                  <a:schemeClr val="tx1"/>
                </a:solidFill>
                <a:effectLst/>
                <a:latin typeface="+mn-lt"/>
                <a:ea typeface="+mn-ea"/>
                <a:cs typeface="+mn-cs"/>
              </a:rPr>
              <a:t>TABLE 1-3 Types of vulnerabilities with definitions and examples</a:t>
            </a:r>
          </a:p>
          <a:p>
            <a:r>
              <a:rPr lang="en-US" b="1" dirty="0">
                <a:effectLst/>
              </a:rPr>
              <a:t>Category</a:t>
            </a:r>
            <a:endParaRPr lang="en-US" dirty="0">
              <a:effectLst/>
            </a:endParaRPr>
          </a:p>
          <a:p>
            <a:r>
              <a:rPr lang="en-US" b="1" dirty="0">
                <a:effectLst/>
              </a:rPr>
              <a:t>Description</a:t>
            </a:r>
            <a:endParaRPr lang="en-US" dirty="0">
              <a:effectLst/>
            </a:endParaRPr>
          </a:p>
          <a:p>
            <a:r>
              <a:rPr lang="en-US" b="1" dirty="0">
                <a:effectLst/>
              </a:rPr>
              <a:t>Examples</a:t>
            </a:r>
            <a:endParaRPr lang="en-US" dirty="0">
              <a:effectLst/>
            </a:endParaRPr>
          </a:p>
          <a:p>
            <a:r>
              <a:rPr lang="en-US" dirty="0">
                <a:effectLst/>
              </a:rPr>
              <a:t>Installation and configuration</a:t>
            </a:r>
          </a:p>
          <a:p>
            <a:r>
              <a:rPr lang="en-US" dirty="0">
                <a:effectLst/>
              </a:rPr>
              <a:t>This type of vulnerability results from using a default installation and configuration that is known publicly and usually does not enforce any security measures. Also, improper configuration or installation may result in security risks.</a:t>
            </a:r>
          </a:p>
          <a:p>
            <a:r>
              <a:rPr lang="en-US" sz="1200" kern="1200" dirty="0">
                <a:solidFill>
                  <a:schemeClr val="tx1"/>
                </a:solidFill>
                <a:effectLst/>
                <a:latin typeface="+mn-lt"/>
                <a:ea typeface="+mn-ea"/>
                <a:cs typeface="+mn-cs"/>
              </a:rPr>
              <a:t>■</a:t>
            </a:r>
            <a:r>
              <a:rPr lang="en-US" dirty="0">
                <a:effectLst/>
              </a:rPr>
              <a:t> Incorrect application configuration that may result in application malfunction</a:t>
            </a:r>
          </a:p>
          <a:p>
            <a:r>
              <a:rPr lang="en-US" sz="1200" kern="1200" dirty="0">
                <a:solidFill>
                  <a:schemeClr val="tx1"/>
                </a:solidFill>
                <a:effectLst/>
                <a:latin typeface="+mn-lt"/>
                <a:ea typeface="+mn-ea"/>
                <a:cs typeface="+mn-cs"/>
              </a:rPr>
              <a:t>■</a:t>
            </a:r>
            <a:r>
              <a:rPr lang="en-US" dirty="0">
                <a:effectLst/>
              </a:rPr>
              <a:t> Failure to change default passwords</a:t>
            </a:r>
          </a:p>
          <a:p>
            <a:r>
              <a:rPr lang="en-US" sz="1200" kern="1200" dirty="0">
                <a:solidFill>
                  <a:schemeClr val="tx1"/>
                </a:solidFill>
                <a:effectLst/>
                <a:latin typeface="+mn-lt"/>
                <a:ea typeface="+mn-ea"/>
                <a:cs typeface="+mn-cs"/>
              </a:rPr>
              <a:t>■</a:t>
            </a:r>
            <a:r>
              <a:rPr lang="en-US" dirty="0">
                <a:effectLst/>
              </a:rPr>
              <a:t> Failure to change default permissions and privileges</a:t>
            </a:r>
          </a:p>
          <a:p>
            <a:r>
              <a:rPr lang="en-US" sz="1200" kern="1200" dirty="0">
                <a:solidFill>
                  <a:schemeClr val="tx1"/>
                </a:solidFill>
                <a:effectLst/>
                <a:latin typeface="+mn-lt"/>
                <a:ea typeface="+mn-ea"/>
                <a:cs typeface="+mn-cs"/>
              </a:rPr>
              <a:t>■</a:t>
            </a:r>
            <a:r>
              <a:rPr lang="en-US" dirty="0">
                <a:effectLst/>
              </a:rPr>
              <a:t> Using default application configuration that leads to security vulnerability, as most applications do not enforce high-security measures for the default setup.</a:t>
            </a:r>
          </a:p>
          <a:p>
            <a:r>
              <a:rPr lang="en-US" dirty="0">
                <a:effectLst/>
              </a:rPr>
              <a:t>User mistakes</a:t>
            </a:r>
          </a:p>
          <a:p>
            <a:r>
              <a:rPr lang="en-US" dirty="0">
                <a:effectLst/>
              </a:rPr>
              <a:t>Although all security vulnerabilities are tied to humans, vulnerabilities listed in this category are mainly related to carelessness in implementing procedures, failure to follow through, or accidental errors.</a:t>
            </a:r>
          </a:p>
          <a:p>
            <a:r>
              <a:rPr lang="en-US" sz="1200" kern="1200" dirty="0">
                <a:solidFill>
                  <a:schemeClr val="tx1"/>
                </a:solidFill>
                <a:effectLst/>
                <a:latin typeface="+mn-lt"/>
                <a:ea typeface="+mn-ea"/>
                <a:cs typeface="+mn-cs"/>
              </a:rPr>
              <a:t>■</a:t>
            </a:r>
            <a:r>
              <a:rPr lang="en-US" dirty="0">
                <a:effectLst/>
              </a:rPr>
              <a:t> Lack of auditing controls</a:t>
            </a:r>
          </a:p>
          <a:p>
            <a:r>
              <a:rPr lang="en-US" sz="1200" kern="1200" dirty="0">
                <a:solidFill>
                  <a:schemeClr val="tx1"/>
                </a:solidFill>
                <a:effectLst/>
                <a:latin typeface="+mn-lt"/>
                <a:ea typeface="+mn-ea"/>
                <a:cs typeface="+mn-cs"/>
              </a:rPr>
              <a:t>■</a:t>
            </a:r>
            <a:r>
              <a:rPr lang="en-US" dirty="0">
                <a:effectLst/>
              </a:rPr>
              <a:t> Untested disaster recovery plan</a:t>
            </a:r>
          </a:p>
          <a:p>
            <a:r>
              <a:rPr lang="en-US" sz="1200" kern="1200" dirty="0">
                <a:solidFill>
                  <a:schemeClr val="tx1"/>
                </a:solidFill>
                <a:effectLst/>
                <a:latin typeface="+mn-lt"/>
                <a:ea typeface="+mn-ea"/>
                <a:cs typeface="+mn-cs"/>
              </a:rPr>
              <a:t>■</a:t>
            </a:r>
            <a:r>
              <a:rPr lang="en-US" dirty="0">
                <a:effectLst/>
              </a:rPr>
              <a:t> Lack of activity monitoring</a:t>
            </a:r>
          </a:p>
          <a:p>
            <a:r>
              <a:rPr lang="en-US" sz="1200" kern="1200" dirty="0">
                <a:solidFill>
                  <a:schemeClr val="tx1"/>
                </a:solidFill>
                <a:effectLst/>
                <a:latin typeface="+mn-lt"/>
                <a:ea typeface="+mn-ea"/>
                <a:cs typeface="+mn-cs"/>
              </a:rPr>
              <a:t>■</a:t>
            </a:r>
            <a:r>
              <a:rPr lang="en-US" dirty="0">
                <a:effectLst/>
              </a:rPr>
              <a:t> Lack of protection against malicious code</a:t>
            </a:r>
          </a:p>
          <a:p>
            <a:r>
              <a:rPr lang="en-US" sz="1200" kern="1200" dirty="0">
                <a:solidFill>
                  <a:schemeClr val="tx1"/>
                </a:solidFill>
                <a:effectLst/>
                <a:latin typeface="+mn-lt"/>
                <a:ea typeface="+mn-ea"/>
                <a:cs typeface="+mn-cs"/>
              </a:rPr>
              <a:t>■</a:t>
            </a:r>
            <a:r>
              <a:rPr lang="en-US" dirty="0">
                <a:effectLst/>
              </a:rPr>
              <a:t> Lack of applying patches as they are released</a:t>
            </a:r>
          </a:p>
          <a:p>
            <a:r>
              <a:rPr lang="en-US" sz="1200" kern="1200" dirty="0">
                <a:solidFill>
                  <a:schemeClr val="tx1"/>
                </a:solidFill>
                <a:effectLst/>
                <a:latin typeface="+mn-lt"/>
                <a:ea typeface="+mn-ea"/>
                <a:cs typeface="+mn-cs"/>
              </a:rPr>
              <a:t>■</a:t>
            </a:r>
            <a:r>
              <a:rPr lang="en-US" dirty="0">
                <a:effectLst/>
              </a:rPr>
              <a:t> Bad authentication process or implementation</a:t>
            </a:r>
          </a:p>
          <a:p>
            <a:r>
              <a:rPr lang="en-US" sz="1200" kern="1200" dirty="0">
                <a:solidFill>
                  <a:schemeClr val="tx1"/>
                </a:solidFill>
                <a:effectLst/>
                <a:latin typeface="+mn-lt"/>
                <a:ea typeface="+mn-ea"/>
                <a:cs typeface="+mn-cs"/>
              </a:rPr>
              <a:t>■</a:t>
            </a:r>
            <a:r>
              <a:rPr lang="en-US" dirty="0">
                <a:effectLst/>
              </a:rPr>
              <a:t> Social engineering (pretending to be a representative of a legitimate organization to trick an individual into providing sensitive information)</a:t>
            </a:r>
          </a:p>
          <a:p>
            <a:r>
              <a:rPr lang="en-US" sz="1200" kern="1200" dirty="0">
                <a:solidFill>
                  <a:schemeClr val="tx1"/>
                </a:solidFill>
                <a:effectLst/>
                <a:latin typeface="+mn-lt"/>
                <a:ea typeface="+mn-ea"/>
                <a:cs typeface="+mn-cs"/>
              </a:rPr>
              <a:t>■</a:t>
            </a:r>
            <a:r>
              <a:rPr lang="en-US" dirty="0">
                <a:effectLst/>
              </a:rPr>
              <a:t> A user’s lack of technical information that leads to user susceptibility to various hacker intrusions and fraud schemes</a:t>
            </a:r>
          </a:p>
          <a:p>
            <a:r>
              <a:rPr lang="en-US" sz="1200" kern="1200" dirty="0">
                <a:solidFill>
                  <a:schemeClr val="tx1"/>
                </a:solidFill>
                <a:effectLst/>
                <a:latin typeface="+mn-lt"/>
                <a:ea typeface="+mn-ea"/>
                <a:cs typeface="+mn-cs"/>
              </a:rPr>
              <a:t>■</a:t>
            </a:r>
            <a:r>
              <a:rPr lang="en-US" dirty="0">
                <a:effectLst/>
              </a:rPr>
              <a:t> Susceptibility to scams</a:t>
            </a:r>
          </a:p>
          <a:p>
            <a:r>
              <a:rPr lang="en-US" dirty="0">
                <a:effectLst/>
              </a:rPr>
              <a:t>Software</a:t>
            </a:r>
          </a:p>
          <a:p>
            <a:r>
              <a:rPr lang="en-US" dirty="0">
                <a:effectLst/>
              </a:rPr>
              <a:t>This category relates to vulnerabilities found in commercial software for all types of programs (applications, operating systems, database management systems, and other programs).</a:t>
            </a:r>
          </a:p>
          <a:p>
            <a:r>
              <a:rPr lang="en-US" sz="1200" kern="1200" dirty="0">
                <a:solidFill>
                  <a:schemeClr val="tx1"/>
                </a:solidFill>
                <a:effectLst/>
                <a:latin typeface="+mn-lt"/>
                <a:ea typeface="+mn-ea"/>
                <a:cs typeface="+mn-cs"/>
              </a:rPr>
              <a:t>■</a:t>
            </a:r>
            <a:r>
              <a:rPr lang="en-US" dirty="0">
                <a:effectLst/>
              </a:rPr>
              <a:t> Software patches are not applied</a:t>
            </a:r>
          </a:p>
          <a:p>
            <a:r>
              <a:rPr lang="en-US" sz="1200" kern="1200" dirty="0">
                <a:solidFill>
                  <a:schemeClr val="tx1"/>
                </a:solidFill>
                <a:effectLst/>
                <a:latin typeface="+mn-lt"/>
                <a:ea typeface="+mn-ea"/>
                <a:cs typeface="+mn-cs"/>
              </a:rPr>
              <a:t>■</a:t>
            </a:r>
            <a:r>
              <a:rPr lang="en-US" dirty="0">
                <a:effectLst/>
              </a:rPr>
              <a:t> Software contains bugs</a:t>
            </a:r>
          </a:p>
          <a:p>
            <a:r>
              <a:rPr lang="en-US" sz="1200" kern="1200" dirty="0">
                <a:solidFill>
                  <a:schemeClr val="tx1"/>
                </a:solidFill>
                <a:effectLst/>
                <a:latin typeface="+mn-lt"/>
                <a:ea typeface="+mn-ea"/>
                <a:cs typeface="+mn-cs"/>
              </a:rPr>
              <a:t>■</a:t>
            </a:r>
            <a:r>
              <a:rPr lang="en-US" dirty="0">
                <a:effectLst/>
              </a:rPr>
              <a:t> System administrators do not keep track of patches</a:t>
            </a:r>
          </a:p>
          <a:p>
            <a:r>
              <a:rPr lang="en-US" dirty="0">
                <a:effectLst/>
              </a:rPr>
              <a:t>Design and implementation</a:t>
            </a:r>
          </a:p>
          <a:p>
            <a:r>
              <a:rPr lang="en-US" dirty="0">
                <a:effectLst/>
              </a:rPr>
              <a:t>Vulnerabilities of this category are related to improper software analysis and design as well as coding problems and deficiencies.</a:t>
            </a:r>
          </a:p>
          <a:p>
            <a:r>
              <a:rPr lang="en-US" sz="1200" kern="1200" dirty="0">
                <a:solidFill>
                  <a:schemeClr val="tx1"/>
                </a:solidFill>
                <a:effectLst/>
                <a:latin typeface="+mn-lt"/>
                <a:ea typeface="+mn-ea"/>
                <a:cs typeface="+mn-cs"/>
              </a:rPr>
              <a:t>■</a:t>
            </a:r>
            <a:r>
              <a:rPr lang="en-US" dirty="0">
                <a:effectLst/>
              </a:rPr>
              <a:t> System design errors</a:t>
            </a:r>
          </a:p>
          <a:p>
            <a:r>
              <a:rPr lang="en-US" sz="1200" kern="1200" dirty="0">
                <a:solidFill>
                  <a:schemeClr val="tx1"/>
                </a:solidFill>
                <a:effectLst/>
                <a:latin typeface="+mn-lt"/>
                <a:ea typeface="+mn-ea"/>
                <a:cs typeface="+mn-cs"/>
              </a:rPr>
              <a:t>■</a:t>
            </a:r>
            <a:r>
              <a:rPr lang="en-US" dirty="0">
                <a:effectLst/>
              </a:rPr>
              <a:t> Exceptional conditions (special cases in which code fails to execute) and errors are not handled in program development</a:t>
            </a:r>
          </a:p>
          <a:p>
            <a:r>
              <a:rPr lang="en-US" sz="1200" kern="1200" dirty="0">
                <a:solidFill>
                  <a:schemeClr val="tx1"/>
                </a:solidFill>
                <a:effectLst/>
                <a:latin typeface="+mn-lt"/>
                <a:ea typeface="+mn-ea"/>
                <a:cs typeface="+mn-cs"/>
              </a:rPr>
              <a:t>■</a:t>
            </a:r>
            <a:r>
              <a:rPr lang="en-US" dirty="0">
                <a:effectLst/>
              </a:rPr>
              <a:t> Input data is not validated</a:t>
            </a: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39</a:t>
            </a:fld>
            <a:endParaRPr lang="es-ES"/>
          </a:p>
        </p:txBody>
      </p:sp>
    </p:spTree>
    <p:extLst>
      <p:ext uri="{BB962C8B-B14F-4D97-AF65-F5344CB8AC3E}">
        <p14:creationId xmlns:p14="http://schemas.microsoft.com/office/powerpoint/2010/main" val="115504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TABLE 1-4 </a:t>
            </a:r>
            <a:r>
              <a:rPr lang="es-ES" sz="1200" b="1" i="0" kern="1200" dirty="0" err="1">
                <a:solidFill>
                  <a:schemeClr val="tx1"/>
                </a:solidFill>
                <a:effectLst/>
                <a:latin typeface="+mn-lt"/>
                <a:ea typeface="+mn-ea"/>
                <a:cs typeface="+mn-cs"/>
              </a:rPr>
              <a:t>Threat</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types</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definitions</a:t>
            </a:r>
            <a:r>
              <a:rPr lang="es-ES" sz="1200" b="1" i="0" kern="1200" dirty="0">
                <a:solidFill>
                  <a:schemeClr val="tx1"/>
                </a:solidFill>
                <a:effectLst/>
                <a:latin typeface="+mn-lt"/>
                <a:ea typeface="+mn-ea"/>
                <a:cs typeface="+mn-cs"/>
              </a:rPr>
              <a:t>, and </a:t>
            </a:r>
            <a:r>
              <a:rPr lang="es-ES" sz="1200" b="1" i="0" kern="1200" dirty="0" err="1">
                <a:solidFill>
                  <a:schemeClr val="tx1"/>
                </a:solidFill>
                <a:effectLst/>
                <a:latin typeface="+mn-lt"/>
                <a:ea typeface="+mn-ea"/>
                <a:cs typeface="+mn-cs"/>
              </a:rPr>
              <a:t>examples</a:t>
            </a:r>
            <a:endParaRPr lang="es-ES" sz="1200" b="1" i="0" kern="1200" dirty="0">
              <a:solidFill>
                <a:schemeClr val="tx1"/>
              </a:solidFill>
              <a:effectLst/>
              <a:latin typeface="+mn-lt"/>
              <a:ea typeface="+mn-ea"/>
              <a:cs typeface="+mn-cs"/>
            </a:endParaRPr>
          </a:p>
          <a:p>
            <a:r>
              <a:rPr lang="es-ES" b="1" dirty="0" err="1">
                <a:effectLst/>
              </a:rPr>
              <a:t>Threat</a:t>
            </a:r>
            <a:r>
              <a:rPr lang="es-ES" b="1" dirty="0">
                <a:effectLst/>
              </a:rPr>
              <a:t> </a:t>
            </a:r>
            <a:r>
              <a:rPr lang="es-ES" b="1" dirty="0" err="1">
                <a:effectLst/>
              </a:rPr>
              <a:t>type</a:t>
            </a:r>
            <a:endParaRPr lang="es-ES" dirty="0">
              <a:effectLst/>
            </a:endParaRPr>
          </a:p>
          <a:p>
            <a:r>
              <a:rPr lang="es-ES" b="1" dirty="0" err="1">
                <a:effectLst/>
              </a:rPr>
              <a:t>Definition</a:t>
            </a:r>
            <a:endParaRPr lang="es-ES" dirty="0">
              <a:effectLst/>
            </a:endParaRPr>
          </a:p>
          <a:p>
            <a:r>
              <a:rPr lang="es-ES" b="1" dirty="0" err="1">
                <a:effectLst/>
              </a:rPr>
              <a:t>Examples</a:t>
            </a:r>
            <a:endParaRPr lang="es-ES" dirty="0">
              <a:effectLst/>
            </a:endParaRPr>
          </a:p>
          <a:p>
            <a:r>
              <a:rPr lang="es-ES" dirty="0">
                <a:effectLst/>
              </a:rPr>
              <a:t>People</a:t>
            </a:r>
          </a:p>
          <a:p>
            <a:r>
              <a:rPr lang="es-ES" dirty="0">
                <a:effectLst/>
              </a:rPr>
              <a:t>People </a:t>
            </a:r>
            <a:r>
              <a:rPr lang="es-ES" dirty="0" err="1">
                <a:effectLst/>
              </a:rPr>
              <a:t>intentionally</a:t>
            </a:r>
            <a:r>
              <a:rPr lang="es-ES" dirty="0">
                <a:effectLst/>
              </a:rPr>
              <a:t> </a:t>
            </a:r>
            <a:r>
              <a:rPr lang="es-ES" dirty="0" err="1">
                <a:effectLst/>
              </a:rPr>
              <a:t>or</a:t>
            </a:r>
            <a:r>
              <a:rPr lang="es-ES" dirty="0">
                <a:effectLst/>
              </a:rPr>
              <a:t> </a:t>
            </a:r>
            <a:r>
              <a:rPr lang="es-ES" dirty="0" err="1">
                <a:effectLst/>
              </a:rPr>
              <a:t>unintentionally</a:t>
            </a:r>
            <a:r>
              <a:rPr lang="es-ES" dirty="0">
                <a:effectLst/>
              </a:rPr>
              <a:t> </a:t>
            </a:r>
            <a:r>
              <a:rPr lang="es-ES" dirty="0" err="1">
                <a:effectLst/>
              </a:rPr>
              <a:t>inflict</a:t>
            </a:r>
            <a:r>
              <a:rPr lang="es-ES" dirty="0">
                <a:effectLst/>
              </a:rPr>
              <a:t> </a:t>
            </a:r>
            <a:r>
              <a:rPr lang="es-ES" dirty="0" err="1">
                <a:effectLst/>
              </a:rPr>
              <a:t>damage</a:t>
            </a:r>
            <a:r>
              <a:rPr lang="es-ES" dirty="0">
                <a:effectLst/>
              </a:rPr>
              <a:t>, </a:t>
            </a:r>
            <a:r>
              <a:rPr lang="es-ES" dirty="0" err="1">
                <a:effectLst/>
              </a:rPr>
              <a:t>violation</a:t>
            </a:r>
            <a:r>
              <a:rPr lang="es-ES" dirty="0">
                <a:effectLst/>
              </a:rPr>
              <a:t>, </a:t>
            </a:r>
            <a:r>
              <a:rPr lang="es-ES" dirty="0" err="1">
                <a:effectLst/>
              </a:rPr>
              <a:t>or</a:t>
            </a:r>
            <a:r>
              <a:rPr lang="es-ES" dirty="0">
                <a:effectLst/>
              </a:rPr>
              <a:t> </a:t>
            </a:r>
            <a:r>
              <a:rPr lang="es-ES" dirty="0" err="1">
                <a:effectLst/>
              </a:rPr>
              <a:t>destruction</a:t>
            </a:r>
            <a:r>
              <a:rPr lang="es-ES" dirty="0">
                <a:effectLst/>
              </a:rPr>
              <a:t> </a:t>
            </a:r>
            <a:r>
              <a:rPr lang="es-ES" dirty="0" err="1">
                <a:effectLst/>
              </a:rPr>
              <a:t>to</a:t>
            </a:r>
            <a:r>
              <a:rPr lang="es-ES" dirty="0">
                <a:effectLst/>
              </a:rPr>
              <a:t> </a:t>
            </a:r>
            <a:r>
              <a:rPr lang="es-ES" dirty="0" err="1">
                <a:effectLst/>
              </a:rPr>
              <a:t>all</a:t>
            </a:r>
            <a:r>
              <a:rPr lang="es-ES" dirty="0">
                <a:effectLst/>
              </a:rPr>
              <a:t> </a:t>
            </a:r>
            <a:r>
              <a:rPr lang="es-ES" dirty="0" err="1">
                <a:effectLst/>
              </a:rPr>
              <a:t>or</a:t>
            </a:r>
            <a:r>
              <a:rPr lang="es-ES" dirty="0">
                <a:effectLst/>
              </a:rPr>
              <a:t> </a:t>
            </a:r>
            <a:r>
              <a:rPr lang="es-ES" dirty="0" err="1">
                <a:effectLst/>
              </a:rPr>
              <a:t>any</a:t>
            </a:r>
            <a:r>
              <a:rPr lang="es-ES" dirty="0">
                <a:effectLst/>
              </a:rPr>
              <a:t> </a:t>
            </a:r>
            <a:r>
              <a:rPr lang="es-ES" dirty="0" err="1">
                <a:effectLst/>
              </a:rPr>
              <a:t>of</a:t>
            </a:r>
            <a:r>
              <a:rPr lang="es-ES" dirty="0">
                <a:effectLst/>
              </a:rPr>
              <a:t> </a:t>
            </a:r>
            <a:r>
              <a:rPr lang="es-ES" dirty="0" err="1">
                <a:effectLst/>
              </a:rPr>
              <a:t>the</a:t>
            </a:r>
            <a:r>
              <a:rPr lang="es-ES" dirty="0">
                <a:effectLst/>
              </a:rPr>
              <a:t> </a:t>
            </a:r>
            <a:r>
              <a:rPr lang="es-ES" dirty="0" err="1">
                <a:effectLst/>
              </a:rPr>
              <a:t>database</a:t>
            </a:r>
            <a:r>
              <a:rPr lang="es-ES" dirty="0">
                <a:effectLst/>
              </a:rPr>
              <a:t> </a:t>
            </a:r>
            <a:r>
              <a:rPr lang="es-ES" dirty="0" err="1">
                <a:effectLst/>
              </a:rPr>
              <a:t>environment</a:t>
            </a:r>
            <a:r>
              <a:rPr lang="es-ES" dirty="0">
                <a:effectLst/>
              </a:rPr>
              <a:t> </a:t>
            </a:r>
            <a:r>
              <a:rPr lang="es-ES" dirty="0" err="1">
                <a:effectLst/>
              </a:rPr>
              <a:t>components</a:t>
            </a:r>
            <a:r>
              <a:rPr lang="es-ES" dirty="0">
                <a:effectLst/>
              </a:rPr>
              <a:t> (</a:t>
            </a:r>
            <a:r>
              <a:rPr lang="es-ES" dirty="0" err="1">
                <a:effectLst/>
              </a:rPr>
              <a:t>people</a:t>
            </a:r>
            <a:r>
              <a:rPr lang="es-ES" dirty="0">
                <a:effectLst/>
              </a:rPr>
              <a:t>, </a:t>
            </a:r>
            <a:r>
              <a:rPr lang="es-ES" dirty="0" err="1">
                <a:effectLst/>
              </a:rPr>
              <a:t>applications</a:t>
            </a:r>
            <a:r>
              <a:rPr lang="es-ES" dirty="0">
                <a:effectLst/>
              </a:rPr>
              <a:t>, </a:t>
            </a:r>
            <a:r>
              <a:rPr lang="es-ES" dirty="0" err="1">
                <a:effectLst/>
              </a:rPr>
              <a:t>networks</a:t>
            </a:r>
            <a:r>
              <a:rPr lang="es-ES" dirty="0">
                <a:effectLst/>
              </a:rPr>
              <a:t>, </a:t>
            </a:r>
            <a:r>
              <a:rPr lang="es-ES" dirty="0" err="1">
                <a:effectLst/>
              </a:rPr>
              <a:t>operating</a:t>
            </a:r>
            <a:r>
              <a:rPr lang="es-ES" dirty="0">
                <a:effectLst/>
              </a:rPr>
              <a:t> </a:t>
            </a:r>
            <a:r>
              <a:rPr lang="es-ES" dirty="0" err="1">
                <a:effectLst/>
              </a:rPr>
              <a:t>systems</a:t>
            </a:r>
            <a:r>
              <a:rPr lang="es-ES" dirty="0">
                <a:effectLst/>
              </a:rPr>
              <a:t>, </a:t>
            </a:r>
            <a:r>
              <a:rPr lang="es-ES" dirty="0" err="1">
                <a:effectLst/>
              </a:rPr>
              <a:t>database</a:t>
            </a:r>
            <a:r>
              <a:rPr lang="es-ES" dirty="0">
                <a:effectLst/>
              </a:rPr>
              <a:t> </a:t>
            </a:r>
            <a:r>
              <a:rPr lang="es-ES" dirty="0" err="1">
                <a:effectLst/>
              </a:rPr>
              <a:t>management</a:t>
            </a:r>
            <a:r>
              <a:rPr lang="es-ES" dirty="0">
                <a:effectLst/>
              </a:rPr>
              <a:t> </a:t>
            </a:r>
            <a:r>
              <a:rPr lang="es-ES" dirty="0" err="1">
                <a:effectLst/>
              </a:rPr>
              <a:t>systems</a:t>
            </a:r>
            <a:r>
              <a:rPr lang="es-ES" dirty="0">
                <a:effectLst/>
              </a:rPr>
              <a:t>, data files, </a:t>
            </a:r>
            <a:r>
              <a:rPr lang="es-ES" dirty="0" err="1">
                <a:effectLst/>
              </a:rPr>
              <a:t>or</a:t>
            </a:r>
            <a:r>
              <a:rPr lang="es-ES" dirty="0">
                <a:effectLst/>
              </a:rPr>
              <a:t> data).</a:t>
            </a:r>
          </a:p>
          <a:p>
            <a:r>
              <a:rPr lang="es-ES" sz="1200" kern="1200" dirty="0">
                <a:solidFill>
                  <a:schemeClr val="tx1"/>
                </a:solidFill>
                <a:effectLst/>
                <a:latin typeface="+mn-lt"/>
                <a:ea typeface="+mn-ea"/>
                <a:cs typeface="+mn-cs"/>
              </a:rPr>
              <a:t>■</a:t>
            </a:r>
            <a:r>
              <a:rPr lang="es-ES" dirty="0" err="1">
                <a:effectLst/>
              </a:rPr>
              <a:t>Employees</a:t>
            </a:r>
            <a:endParaRPr lang="es-ES" dirty="0">
              <a:effectLst/>
            </a:endParaRPr>
          </a:p>
          <a:p>
            <a:r>
              <a:rPr lang="es-ES" sz="1200" kern="1200" dirty="0">
                <a:solidFill>
                  <a:schemeClr val="tx1"/>
                </a:solidFill>
                <a:effectLst/>
                <a:latin typeface="+mn-lt"/>
                <a:ea typeface="+mn-ea"/>
                <a:cs typeface="+mn-cs"/>
              </a:rPr>
              <a:t>■</a:t>
            </a:r>
            <a:r>
              <a:rPr lang="es-ES" dirty="0" err="1">
                <a:effectLst/>
              </a:rPr>
              <a:t>Government</a:t>
            </a:r>
            <a:r>
              <a:rPr lang="es-ES" dirty="0">
                <a:effectLst/>
              </a:rPr>
              <a:t> </a:t>
            </a:r>
            <a:r>
              <a:rPr lang="es-ES" dirty="0" err="1">
                <a:effectLst/>
              </a:rPr>
              <a:t>authorities</a:t>
            </a:r>
            <a:r>
              <a:rPr lang="es-ES" dirty="0">
                <a:effectLst/>
              </a:rPr>
              <a:t> </a:t>
            </a:r>
            <a:r>
              <a:rPr lang="es-ES" dirty="0" err="1">
                <a:effectLst/>
              </a:rPr>
              <a:t>or</a:t>
            </a:r>
            <a:r>
              <a:rPr lang="es-ES" dirty="0">
                <a:effectLst/>
              </a:rPr>
              <a:t> </a:t>
            </a:r>
            <a:r>
              <a:rPr lang="es-ES" dirty="0" err="1">
                <a:effectLst/>
              </a:rPr>
              <a:t>persons</a:t>
            </a:r>
            <a:r>
              <a:rPr lang="es-ES" dirty="0">
                <a:effectLst/>
              </a:rPr>
              <a:t> </a:t>
            </a:r>
            <a:r>
              <a:rPr lang="es-ES" dirty="0" err="1">
                <a:effectLst/>
              </a:rPr>
              <a:t>who</a:t>
            </a:r>
            <a:r>
              <a:rPr lang="es-ES" dirty="0">
                <a:effectLst/>
              </a:rPr>
              <a:t> are in </a:t>
            </a:r>
            <a:r>
              <a:rPr lang="es-ES" dirty="0" err="1">
                <a:effectLst/>
              </a:rPr>
              <a:t>charge</a:t>
            </a:r>
            <a:endParaRPr lang="es-ES" dirty="0">
              <a:effectLst/>
            </a:endParaRPr>
          </a:p>
          <a:p>
            <a:r>
              <a:rPr lang="es-ES" sz="1200" kern="1200" dirty="0">
                <a:solidFill>
                  <a:schemeClr val="tx1"/>
                </a:solidFill>
                <a:effectLst/>
                <a:latin typeface="+mn-lt"/>
                <a:ea typeface="+mn-ea"/>
                <a:cs typeface="+mn-cs"/>
              </a:rPr>
              <a:t>■</a:t>
            </a:r>
            <a:r>
              <a:rPr lang="es-ES" dirty="0" err="1">
                <a:effectLst/>
              </a:rPr>
              <a:t>Contractors</a:t>
            </a:r>
            <a:endParaRPr lang="es-ES" dirty="0">
              <a:effectLst/>
            </a:endParaRPr>
          </a:p>
          <a:p>
            <a:r>
              <a:rPr lang="es-ES" sz="1200" kern="1200" dirty="0">
                <a:solidFill>
                  <a:schemeClr val="tx1"/>
                </a:solidFill>
                <a:effectLst/>
                <a:latin typeface="+mn-lt"/>
                <a:ea typeface="+mn-ea"/>
                <a:cs typeface="+mn-cs"/>
              </a:rPr>
              <a:t>■</a:t>
            </a:r>
            <a:r>
              <a:rPr lang="es-ES" dirty="0" err="1">
                <a:effectLst/>
              </a:rPr>
              <a:t>Consultants</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Visitors</a:t>
            </a:r>
            <a:endParaRPr lang="es-ES" dirty="0">
              <a:effectLst/>
            </a:endParaRPr>
          </a:p>
          <a:p>
            <a:r>
              <a:rPr lang="es-ES" sz="1200" kern="1200" dirty="0">
                <a:solidFill>
                  <a:schemeClr val="tx1"/>
                </a:solidFill>
                <a:effectLst/>
                <a:latin typeface="+mn-lt"/>
                <a:ea typeface="+mn-ea"/>
                <a:cs typeface="+mn-cs"/>
              </a:rPr>
              <a:t>■</a:t>
            </a:r>
            <a:r>
              <a:rPr lang="es-ES" dirty="0">
                <a:effectLst/>
              </a:rPr>
              <a:t> Hackers</a:t>
            </a:r>
          </a:p>
          <a:p>
            <a:r>
              <a:rPr lang="es-ES" sz="1200" kern="1200" dirty="0">
                <a:solidFill>
                  <a:schemeClr val="tx1"/>
                </a:solidFill>
                <a:effectLst/>
                <a:latin typeface="+mn-lt"/>
                <a:ea typeface="+mn-ea"/>
                <a:cs typeface="+mn-cs"/>
              </a:rPr>
              <a:t>■</a:t>
            </a:r>
            <a:r>
              <a:rPr lang="es-ES" dirty="0" err="1">
                <a:effectLst/>
              </a:rPr>
              <a:t>Organized</a:t>
            </a:r>
            <a:r>
              <a:rPr lang="es-ES" dirty="0">
                <a:effectLst/>
              </a:rPr>
              <a:t> </a:t>
            </a:r>
            <a:r>
              <a:rPr lang="es-ES" dirty="0" err="1">
                <a:effectLst/>
              </a:rPr>
              <a:t>criminals</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Spies</a:t>
            </a:r>
            <a:endParaRPr lang="es-ES" dirty="0">
              <a:effectLst/>
            </a:endParaRPr>
          </a:p>
          <a:p>
            <a:r>
              <a:rPr lang="es-ES" sz="1200" kern="1200" dirty="0">
                <a:solidFill>
                  <a:schemeClr val="tx1"/>
                </a:solidFill>
                <a:effectLst/>
                <a:latin typeface="+mn-lt"/>
                <a:ea typeface="+mn-ea"/>
                <a:cs typeface="+mn-cs"/>
              </a:rPr>
              <a:t>■</a:t>
            </a:r>
            <a:r>
              <a:rPr lang="es-ES" dirty="0" err="1">
                <a:effectLst/>
              </a:rPr>
              <a:t>Terrorists</a:t>
            </a:r>
            <a:endParaRPr lang="es-ES" dirty="0">
              <a:effectLst/>
            </a:endParaRPr>
          </a:p>
          <a:p>
            <a:r>
              <a:rPr lang="es-ES" sz="1200" kern="1200" dirty="0">
                <a:solidFill>
                  <a:schemeClr val="tx1"/>
                </a:solidFill>
                <a:effectLst/>
                <a:latin typeface="+mn-lt"/>
                <a:ea typeface="+mn-ea"/>
                <a:cs typeface="+mn-cs"/>
              </a:rPr>
              <a:t>■</a:t>
            </a:r>
            <a:r>
              <a:rPr lang="es-ES" dirty="0">
                <a:effectLst/>
              </a:rPr>
              <a:t> Social </a:t>
            </a:r>
            <a:r>
              <a:rPr lang="es-ES" dirty="0" err="1">
                <a:effectLst/>
              </a:rPr>
              <a:t>engineers</a:t>
            </a:r>
            <a:endParaRPr lang="es-ES" dirty="0">
              <a:effectLst/>
            </a:endParaRPr>
          </a:p>
          <a:p>
            <a:r>
              <a:rPr lang="es-ES" dirty="0" err="1">
                <a:effectLst/>
              </a:rPr>
              <a:t>Malicious</a:t>
            </a:r>
            <a:r>
              <a:rPr lang="es-ES" dirty="0">
                <a:effectLst/>
              </a:rPr>
              <a:t> </a:t>
            </a:r>
            <a:r>
              <a:rPr lang="es-ES" dirty="0" err="1">
                <a:effectLst/>
              </a:rPr>
              <a:t>code</a:t>
            </a:r>
            <a:endParaRPr lang="es-ES" dirty="0">
              <a:effectLst/>
            </a:endParaRPr>
          </a:p>
          <a:p>
            <a:r>
              <a:rPr lang="es-ES" dirty="0">
                <a:effectLst/>
              </a:rPr>
              <a:t>Software </a:t>
            </a:r>
            <a:r>
              <a:rPr lang="es-ES" dirty="0" err="1">
                <a:effectLst/>
              </a:rPr>
              <a:t>code</a:t>
            </a:r>
            <a:r>
              <a:rPr lang="es-ES" dirty="0">
                <a:effectLst/>
              </a:rPr>
              <a:t> </a:t>
            </a:r>
            <a:r>
              <a:rPr lang="es-ES" dirty="0" err="1">
                <a:effectLst/>
              </a:rPr>
              <a:t>that</a:t>
            </a:r>
            <a:r>
              <a:rPr lang="es-ES" dirty="0">
                <a:effectLst/>
              </a:rPr>
              <a:t> in </a:t>
            </a:r>
            <a:r>
              <a:rPr lang="es-ES" dirty="0" err="1">
                <a:effectLst/>
              </a:rPr>
              <a:t>most</a:t>
            </a:r>
            <a:r>
              <a:rPr lang="es-ES" dirty="0">
                <a:effectLst/>
              </a:rPr>
              <a:t> cases </a:t>
            </a:r>
            <a:r>
              <a:rPr lang="es-ES" dirty="0" err="1">
                <a:effectLst/>
              </a:rPr>
              <a:t>is</a:t>
            </a:r>
            <a:r>
              <a:rPr lang="es-ES" dirty="0">
                <a:effectLst/>
              </a:rPr>
              <a:t> </a:t>
            </a:r>
            <a:r>
              <a:rPr lang="es-ES" dirty="0" err="1">
                <a:effectLst/>
              </a:rPr>
              <a:t>intentionally</a:t>
            </a:r>
            <a:r>
              <a:rPr lang="es-ES" dirty="0">
                <a:effectLst/>
              </a:rPr>
              <a:t> </a:t>
            </a:r>
            <a:r>
              <a:rPr lang="es-ES" dirty="0" err="1">
                <a:effectLst/>
              </a:rPr>
              <a:t>written</a:t>
            </a:r>
            <a:r>
              <a:rPr lang="es-ES" dirty="0">
                <a:effectLst/>
              </a:rPr>
              <a:t> </a:t>
            </a:r>
            <a:r>
              <a:rPr lang="es-ES" dirty="0" err="1">
                <a:effectLst/>
              </a:rPr>
              <a:t>to</a:t>
            </a:r>
            <a:r>
              <a:rPr lang="es-ES" dirty="0">
                <a:effectLst/>
              </a:rPr>
              <a:t> </a:t>
            </a:r>
            <a:r>
              <a:rPr lang="es-ES" dirty="0" err="1">
                <a:effectLst/>
              </a:rPr>
              <a:t>damage</a:t>
            </a:r>
            <a:r>
              <a:rPr lang="es-ES" dirty="0">
                <a:effectLst/>
              </a:rPr>
              <a:t> </a:t>
            </a:r>
            <a:r>
              <a:rPr lang="es-ES" dirty="0" err="1">
                <a:effectLst/>
              </a:rPr>
              <a:t>or</a:t>
            </a:r>
            <a:r>
              <a:rPr lang="es-ES" dirty="0">
                <a:effectLst/>
              </a:rPr>
              <a:t> </a:t>
            </a:r>
            <a:r>
              <a:rPr lang="es-ES" dirty="0" err="1">
                <a:effectLst/>
              </a:rPr>
              <a:t>violate</a:t>
            </a:r>
            <a:r>
              <a:rPr lang="es-ES" dirty="0">
                <a:effectLst/>
              </a:rPr>
              <a:t> </a:t>
            </a:r>
            <a:r>
              <a:rPr lang="es-ES" dirty="0" err="1">
                <a:effectLst/>
              </a:rPr>
              <a:t>one</a:t>
            </a:r>
            <a:r>
              <a:rPr lang="es-ES" dirty="0">
                <a:effectLst/>
              </a:rPr>
              <a:t> </a:t>
            </a:r>
            <a:r>
              <a:rPr lang="es-ES" dirty="0" err="1">
                <a:effectLst/>
              </a:rPr>
              <a:t>or</a:t>
            </a:r>
            <a:r>
              <a:rPr lang="es-ES" dirty="0">
                <a:effectLst/>
              </a:rPr>
              <a:t> more </a:t>
            </a:r>
            <a:r>
              <a:rPr lang="es-ES" dirty="0" err="1">
                <a:effectLst/>
              </a:rPr>
              <a:t>of</a:t>
            </a:r>
            <a:r>
              <a:rPr lang="es-ES" dirty="0">
                <a:effectLst/>
              </a:rPr>
              <a:t> </a:t>
            </a:r>
            <a:r>
              <a:rPr lang="es-ES" dirty="0" err="1">
                <a:effectLst/>
              </a:rPr>
              <a:t>the</a:t>
            </a:r>
            <a:r>
              <a:rPr lang="es-ES" dirty="0">
                <a:effectLst/>
              </a:rPr>
              <a:t> </a:t>
            </a:r>
            <a:r>
              <a:rPr lang="es-ES" dirty="0" err="1">
                <a:effectLst/>
              </a:rPr>
              <a:t>database</a:t>
            </a:r>
            <a:r>
              <a:rPr lang="es-ES" dirty="0">
                <a:effectLst/>
              </a:rPr>
              <a:t> </a:t>
            </a:r>
            <a:r>
              <a:rPr lang="es-ES" dirty="0" err="1">
                <a:effectLst/>
              </a:rPr>
              <a:t>environment</a:t>
            </a:r>
            <a:r>
              <a:rPr lang="es-ES" dirty="0">
                <a:effectLst/>
              </a:rPr>
              <a:t> </a:t>
            </a:r>
            <a:r>
              <a:rPr lang="es-ES" dirty="0" err="1">
                <a:effectLst/>
              </a:rPr>
              <a:t>components</a:t>
            </a:r>
            <a:r>
              <a:rPr lang="es-ES" dirty="0">
                <a:effectLst/>
              </a:rPr>
              <a:t> (</a:t>
            </a:r>
            <a:r>
              <a:rPr lang="es-ES" dirty="0" err="1">
                <a:effectLst/>
              </a:rPr>
              <a:t>applications</a:t>
            </a:r>
            <a:r>
              <a:rPr lang="es-ES" dirty="0">
                <a:effectLst/>
              </a:rPr>
              <a:t>, </a:t>
            </a:r>
            <a:r>
              <a:rPr lang="es-ES" dirty="0" err="1">
                <a:effectLst/>
              </a:rPr>
              <a:t>networks</a:t>
            </a:r>
            <a:r>
              <a:rPr lang="es-ES" dirty="0">
                <a:effectLst/>
              </a:rPr>
              <a:t>, </a:t>
            </a:r>
            <a:r>
              <a:rPr lang="es-ES" dirty="0" err="1">
                <a:effectLst/>
              </a:rPr>
              <a:t>operating</a:t>
            </a:r>
            <a:r>
              <a:rPr lang="es-ES" dirty="0">
                <a:effectLst/>
              </a:rPr>
              <a:t> </a:t>
            </a:r>
            <a:r>
              <a:rPr lang="es-ES" dirty="0" err="1">
                <a:effectLst/>
              </a:rPr>
              <a:t>systems</a:t>
            </a:r>
            <a:r>
              <a:rPr lang="es-ES" dirty="0">
                <a:effectLst/>
              </a:rPr>
              <a:t>, </a:t>
            </a:r>
            <a:r>
              <a:rPr lang="es-ES" dirty="0" err="1">
                <a:effectLst/>
              </a:rPr>
              <a:t>database</a:t>
            </a:r>
            <a:r>
              <a:rPr lang="es-ES" dirty="0">
                <a:effectLst/>
              </a:rPr>
              <a:t> </a:t>
            </a:r>
            <a:r>
              <a:rPr lang="es-ES" dirty="0" err="1">
                <a:effectLst/>
              </a:rPr>
              <a:t>management</a:t>
            </a:r>
            <a:r>
              <a:rPr lang="es-ES" dirty="0">
                <a:effectLst/>
              </a:rPr>
              <a:t> </a:t>
            </a:r>
            <a:r>
              <a:rPr lang="es-ES" dirty="0" err="1">
                <a:effectLst/>
              </a:rPr>
              <a:t>systems</a:t>
            </a:r>
            <a:r>
              <a:rPr lang="es-ES" dirty="0">
                <a:effectLst/>
              </a:rPr>
              <a:t>, data files, </a:t>
            </a:r>
            <a:r>
              <a:rPr lang="es-ES" dirty="0" err="1">
                <a:effectLst/>
              </a:rPr>
              <a:t>or</a:t>
            </a:r>
            <a:r>
              <a:rPr lang="es-ES" dirty="0">
                <a:effectLst/>
              </a:rPr>
              <a:t> data).</a:t>
            </a:r>
          </a:p>
          <a:p>
            <a:r>
              <a:rPr lang="es-ES" sz="1200" kern="1200" dirty="0">
                <a:solidFill>
                  <a:schemeClr val="tx1"/>
                </a:solidFill>
                <a:effectLst/>
                <a:latin typeface="+mn-lt"/>
                <a:ea typeface="+mn-ea"/>
                <a:cs typeface="+mn-cs"/>
              </a:rPr>
              <a:t>■</a:t>
            </a:r>
            <a:r>
              <a:rPr lang="es-ES" dirty="0">
                <a:effectLst/>
              </a:rPr>
              <a:t> </a:t>
            </a:r>
            <a:r>
              <a:rPr lang="es-ES" dirty="0" err="1">
                <a:effectLst/>
              </a:rPr>
              <a:t>Viruses</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Boot</a:t>
            </a:r>
            <a:r>
              <a:rPr lang="es-ES" dirty="0">
                <a:effectLst/>
              </a:rPr>
              <a:t> sector </a:t>
            </a:r>
            <a:r>
              <a:rPr lang="es-ES" dirty="0" err="1">
                <a:effectLst/>
              </a:rPr>
              <a:t>viruses</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Worms</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Trojan</a:t>
            </a:r>
            <a:r>
              <a:rPr lang="es-ES" dirty="0">
                <a:effectLst/>
              </a:rPr>
              <a:t> </a:t>
            </a:r>
            <a:r>
              <a:rPr lang="es-ES" dirty="0" err="1">
                <a:effectLst/>
              </a:rPr>
              <a:t>horses</a:t>
            </a:r>
            <a:endParaRPr lang="es-ES" dirty="0">
              <a:effectLst/>
            </a:endParaRPr>
          </a:p>
          <a:p>
            <a:r>
              <a:rPr lang="es-ES" sz="1200" kern="1200" dirty="0">
                <a:solidFill>
                  <a:schemeClr val="tx1"/>
                </a:solidFill>
                <a:effectLst/>
                <a:latin typeface="+mn-lt"/>
                <a:ea typeface="+mn-ea"/>
                <a:cs typeface="+mn-cs"/>
              </a:rPr>
              <a:t>■</a:t>
            </a:r>
            <a:r>
              <a:rPr lang="es-ES" dirty="0" err="1">
                <a:effectLst/>
              </a:rPr>
              <a:t>Spoofing</a:t>
            </a:r>
            <a:r>
              <a:rPr lang="es-ES" dirty="0">
                <a:effectLst/>
              </a:rPr>
              <a:t> </a:t>
            </a:r>
            <a:r>
              <a:rPr lang="es-ES" dirty="0" err="1">
                <a:effectLst/>
              </a:rPr>
              <a:t>code</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Denial-of-service</a:t>
            </a:r>
            <a:r>
              <a:rPr lang="es-ES" dirty="0">
                <a:effectLst/>
              </a:rPr>
              <a:t> </a:t>
            </a:r>
            <a:r>
              <a:rPr lang="es-ES" dirty="0" err="1">
                <a:effectLst/>
              </a:rPr>
              <a:t>flood</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Rootkits</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Bots</a:t>
            </a:r>
            <a:endParaRPr lang="es-ES" dirty="0">
              <a:effectLst/>
            </a:endParaRPr>
          </a:p>
          <a:p>
            <a:r>
              <a:rPr lang="es-ES" sz="1200" kern="1200" dirty="0">
                <a:solidFill>
                  <a:schemeClr val="tx1"/>
                </a:solidFill>
                <a:effectLst/>
                <a:latin typeface="+mn-lt"/>
                <a:ea typeface="+mn-ea"/>
                <a:cs typeface="+mn-cs"/>
              </a:rPr>
              <a:t>■</a:t>
            </a:r>
            <a:r>
              <a:rPr lang="es-ES" dirty="0">
                <a:effectLst/>
              </a:rPr>
              <a:t> Bugs</a:t>
            </a:r>
          </a:p>
          <a:p>
            <a:r>
              <a:rPr lang="es-ES" sz="1200" kern="1200" dirty="0">
                <a:solidFill>
                  <a:schemeClr val="tx1"/>
                </a:solidFill>
                <a:effectLst/>
                <a:latin typeface="+mn-lt"/>
                <a:ea typeface="+mn-ea"/>
                <a:cs typeface="+mn-cs"/>
              </a:rPr>
              <a:t>■</a:t>
            </a:r>
            <a:r>
              <a:rPr lang="es-ES" dirty="0">
                <a:effectLst/>
              </a:rPr>
              <a:t> E-mail </a:t>
            </a:r>
            <a:r>
              <a:rPr lang="es-ES" dirty="0" err="1">
                <a:effectLst/>
              </a:rPr>
              <a:t>spamming</a:t>
            </a:r>
            <a:endParaRPr lang="es-ES" dirty="0">
              <a:effectLst/>
            </a:endParaRPr>
          </a:p>
          <a:p>
            <a:r>
              <a:rPr lang="es-ES" sz="1200" kern="1200" dirty="0">
                <a:solidFill>
                  <a:schemeClr val="tx1"/>
                </a:solidFill>
                <a:effectLst/>
                <a:latin typeface="+mn-lt"/>
                <a:ea typeface="+mn-ea"/>
                <a:cs typeface="+mn-cs"/>
              </a:rPr>
              <a:t>■</a:t>
            </a:r>
            <a:r>
              <a:rPr lang="es-ES" dirty="0">
                <a:effectLst/>
              </a:rPr>
              <a:t> Macro </a:t>
            </a:r>
            <a:r>
              <a:rPr lang="es-ES" dirty="0" err="1">
                <a:effectLst/>
              </a:rPr>
              <a:t>code</a:t>
            </a:r>
            <a:endParaRPr lang="es-ES" dirty="0">
              <a:effectLst/>
            </a:endParaRPr>
          </a:p>
          <a:p>
            <a:r>
              <a:rPr lang="es-ES" sz="1200" kern="1200" dirty="0">
                <a:solidFill>
                  <a:schemeClr val="tx1"/>
                </a:solidFill>
                <a:effectLst/>
                <a:latin typeface="+mn-lt"/>
                <a:ea typeface="+mn-ea"/>
                <a:cs typeface="+mn-cs"/>
              </a:rPr>
              <a:t>■</a:t>
            </a:r>
            <a:r>
              <a:rPr lang="es-ES" dirty="0">
                <a:effectLst/>
              </a:rPr>
              <a:t> Back </a:t>
            </a:r>
            <a:r>
              <a:rPr lang="es-ES" dirty="0" err="1">
                <a:effectLst/>
              </a:rPr>
              <a:t>door</a:t>
            </a:r>
            <a:endParaRPr lang="es-ES" dirty="0">
              <a:effectLst/>
            </a:endParaRPr>
          </a:p>
          <a:p>
            <a:r>
              <a:rPr lang="es-ES" dirty="0">
                <a:effectLst/>
              </a:rPr>
              <a:t>Natural </a:t>
            </a:r>
            <a:r>
              <a:rPr lang="es-ES" dirty="0" err="1">
                <a:effectLst/>
              </a:rPr>
              <a:t>disasters</a:t>
            </a:r>
            <a:endParaRPr lang="es-ES" dirty="0">
              <a:effectLst/>
            </a:endParaRPr>
          </a:p>
          <a:p>
            <a:r>
              <a:rPr lang="es-ES" dirty="0" err="1">
                <a:effectLst/>
              </a:rPr>
              <a:t>Calamities</a:t>
            </a:r>
            <a:r>
              <a:rPr lang="es-ES" dirty="0">
                <a:effectLst/>
              </a:rPr>
              <a:t> </a:t>
            </a:r>
            <a:r>
              <a:rPr lang="es-ES" dirty="0" err="1">
                <a:effectLst/>
              </a:rPr>
              <a:t>caused</a:t>
            </a:r>
            <a:r>
              <a:rPr lang="es-ES" dirty="0">
                <a:effectLst/>
              </a:rPr>
              <a:t> </a:t>
            </a:r>
            <a:r>
              <a:rPr lang="es-ES" dirty="0" err="1">
                <a:effectLst/>
              </a:rPr>
              <a:t>by</a:t>
            </a:r>
            <a:r>
              <a:rPr lang="es-ES" dirty="0">
                <a:effectLst/>
              </a:rPr>
              <a:t> </a:t>
            </a:r>
            <a:r>
              <a:rPr lang="es-ES" dirty="0" err="1">
                <a:effectLst/>
              </a:rPr>
              <a:t>nature</a:t>
            </a:r>
            <a:r>
              <a:rPr lang="es-ES" dirty="0">
                <a:effectLst/>
              </a:rPr>
              <a:t>, </a:t>
            </a:r>
            <a:r>
              <a:rPr lang="es-ES" dirty="0" err="1">
                <a:effectLst/>
              </a:rPr>
              <a:t>which</a:t>
            </a:r>
            <a:r>
              <a:rPr lang="es-ES" dirty="0">
                <a:effectLst/>
              </a:rPr>
              <a:t> can </a:t>
            </a:r>
            <a:r>
              <a:rPr lang="es-ES" dirty="0" err="1">
                <a:effectLst/>
              </a:rPr>
              <a:t>destroy</a:t>
            </a:r>
            <a:r>
              <a:rPr lang="es-ES" dirty="0">
                <a:effectLst/>
              </a:rPr>
              <a:t> </a:t>
            </a:r>
            <a:r>
              <a:rPr lang="es-ES" dirty="0" err="1">
                <a:effectLst/>
              </a:rPr>
              <a:t>any</a:t>
            </a:r>
            <a:r>
              <a:rPr lang="es-ES" dirty="0">
                <a:effectLst/>
              </a:rPr>
              <a:t> </a:t>
            </a:r>
            <a:r>
              <a:rPr lang="es-ES" dirty="0" err="1">
                <a:effectLst/>
              </a:rPr>
              <a:t>or</a:t>
            </a:r>
            <a:r>
              <a:rPr lang="es-ES" dirty="0">
                <a:effectLst/>
              </a:rPr>
              <a:t> </a:t>
            </a:r>
            <a:r>
              <a:rPr lang="es-ES" dirty="0" err="1">
                <a:effectLst/>
              </a:rPr>
              <a:t>all</a:t>
            </a:r>
            <a:r>
              <a:rPr lang="es-ES" dirty="0">
                <a:effectLst/>
              </a:rPr>
              <a:t> </a:t>
            </a:r>
            <a:r>
              <a:rPr lang="es-ES" dirty="0" err="1">
                <a:effectLst/>
              </a:rPr>
              <a:t>of</a:t>
            </a:r>
            <a:r>
              <a:rPr lang="es-ES" dirty="0">
                <a:effectLst/>
              </a:rPr>
              <a:t> </a:t>
            </a:r>
            <a:r>
              <a:rPr lang="es-ES" dirty="0" err="1">
                <a:effectLst/>
              </a:rPr>
              <a:t>the</a:t>
            </a:r>
            <a:r>
              <a:rPr lang="es-ES" dirty="0">
                <a:effectLst/>
              </a:rPr>
              <a:t> </a:t>
            </a:r>
            <a:r>
              <a:rPr lang="es-ES" dirty="0" err="1">
                <a:effectLst/>
              </a:rPr>
              <a:t>database</a:t>
            </a:r>
            <a:r>
              <a:rPr lang="es-ES" dirty="0">
                <a:effectLst/>
              </a:rPr>
              <a:t> </a:t>
            </a:r>
            <a:r>
              <a:rPr lang="es-ES" dirty="0" err="1">
                <a:effectLst/>
              </a:rPr>
              <a:t>environment</a:t>
            </a:r>
            <a:r>
              <a:rPr lang="es-ES" dirty="0">
                <a:effectLst/>
              </a:rPr>
              <a:t> </a:t>
            </a:r>
            <a:r>
              <a:rPr lang="es-ES" dirty="0" err="1">
                <a:effectLst/>
              </a:rPr>
              <a:t>components</a:t>
            </a:r>
            <a:r>
              <a:rPr lang="es-ES" dirty="0">
                <a:effectLst/>
              </a:rPr>
              <a:t>.</a:t>
            </a:r>
          </a:p>
          <a:p>
            <a:r>
              <a:rPr lang="es-ES" sz="1200" kern="1200" dirty="0">
                <a:solidFill>
                  <a:schemeClr val="tx1"/>
                </a:solidFill>
                <a:effectLst/>
                <a:latin typeface="+mn-lt"/>
                <a:ea typeface="+mn-ea"/>
                <a:cs typeface="+mn-cs"/>
              </a:rPr>
              <a:t>■</a:t>
            </a:r>
            <a:r>
              <a:rPr lang="es-ES" dirty="0" err="1">
                <a:effectLst/>
              </a:rPr>
              <a:t>Hurricanes</a:t>
            </a:r>
            <a:endParaRPr lang="es-ES" dirty="0">
              <a:effectLst/>
            </a:endParaRPr>
          </a:p>
          <a:p>
            <a:r>
              <a:rPr lang="es-ES" sz="1200" kern="1200" dirty="0">
                <a:solidFill>
                  <a:schemeClr val="tx1"/>
                </a:solidFill>
                <a:effectLst/>
                <a:latin typeface="+mn-lt"/>
                <a:ea typeface="+mn-ea"/>
                <a:cs typeface="+mn-cs"/>
              </a:rPr>
              <a:t>■</a:t>
            </a:r>
            <a:r>
              <a:rPr lang="es-ES" dirty="0">
                <a:effectLst/>
              </a:rPr>
              <a:t>Tornados</a:t>
            </a:r>
          </a:p>
          <a:p>
            <a:r>
              <a:rPr lang="es-ES" sz="1200" kern="1200" dirty="0">
                <a:solidFill>
                  <a:schemeClr val="tx1"/>
                </a:solidFill>
                <a:effectLst/>
                <a:latin typeface="+mn-lt"/>
                <a:ea typeface="+mn-ea"/>
                <a:cs typeface="+mn-cs"/>
              </a:rPr>
              <a:t>■</a:t>
            </a:r>
            <a:r>
              <a:rPr lang="es-ES" dirty="0" err="1">
                <a:effectLst/>
              </a:rPr>
              <a:t>Earthquakes</a:t>
            </a:r>
            <a:endParaRPr lang="es-ES" dirty="0">
              <a:effectLst/>
            </a:endParaRPr>
          </a:p>
          <a:p>
            <a:r>
              <a:rPr lang="es-ES" sz="1200" kern="1200" dirty="0">
                <a:solidFill>
                  <a:schemeClr val="tx1"/>
                </a:solidFill>
                <a:effectLst/>
                <a:latin typeface="+mn-lt"/>
                <a:ea typeface="+mn-ea"/>
                <a:cs typeface="+mn-cs"/>
              </a:rPr>
              <a:t>■</a:t>
            </a:r>
            <a:r>
              <a:rPr lang="es-ES" dirty="0" err="1">
                <a:effectLst/>
              </a:rPr>
              <a:t>Lightning</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Flood</a:t>
            </a:r>
            <a:endParaRPr lang="es-ES" dirty="0">
              <a:effectLst/>
            </a:endParaRPr>
          </a:p>
          <a:p>
            <a:r>
              <a:rPr lang="es-ES" sz="1200" kern="1200" dirty="0">
                <a:solidFill>
                  <a:schemeClr val="tx1"/>
                </a:solidFill>
                <a:effectLst/>
                <a:latin typeface="+mn-lt"/>
                <a:ea typeface="+mn-ea"/>
                <a:cs typeface="+mn-cs"/>
              </a:rPr>
              <a:t>■</a:t>
            </a:r>
            <a:r>
              <a:rPr lang="es-ES" dirty="0">
                <a:effectLst/>
              </a:rPr>
              <a:t> </a:t>
            </a:r>
            <a:r>
              <a:rPr lang="es-ES" dirty="0" err="1">
                <a:effectLst/>
              </a:rPr>
              <a:t>Fire</a:t>
            </a:r>
            <a:endParaRPr lang="es-ES" dirty="0">
              <a:effectLst/>
            </a:endParaRPr>
          </a:p>
          <a:p>
            <a:r>
              <a:rPr lang="es-ES" dirty="0" err="1">
                <a:effectLst/>
              </a:rPr>
              <a:t>Technological</a:t>
            </a:r>
            <a:r>
              <a:rPr lang="es-ES" dirty="0">
                <a:effectLst/>
              </a:rPr>
              <a:t> </a:t>
            </a:r>
            <a:r>
              <a:rPr lang="es-ES" dirty="0" err="1">
                <a:effectLst/>
              </a:rPr>
              <a:t>disasters</a:t>
            </a:r>
            <a:endParaRPr lang="es-ES" dirty="0">
              <a:effectLst/>
            </a:endParaRPr>
          </a:p>
          <a:p>
            <a:r>
              <a:rPr lang="es-ES" dirty="0" err="1">
                <a:effectLst/>
              </a:rPr>
              <a:t>Often</a:t>
            </a:r>
            <a:r>
              <a:rPr lang="es-ES" dirty="0">
                <a:effectLst/>
              </a:rPr>
              <a:t> </a:t>
            </a:r>
            <a:r>
              <a:rPr lang="es-ES" dirty="0" err="1">
                <a:effectLst/>
              </a:rPr>
              <a:t>caused</a:t>
            </a:r>
            <a:r>
              <a:rPr lang="es-ES" dirty="0">
                <a:effectLst/>
              </a:rPr>
              <a:t> </a:t>
            </a:r>
            <a:r>
              <a:rPr lang="es-ES" dirty="0" err="1">
                <a:effectLst/>
              </a:rPr>
              <a:t>by</a:t>
            </a:r>
            <a:r>
              <a:rPr lang="es-ES" dirty="0">
                <a:effectLst/>
              </a:rPr>
              <a:t> </a:t>
            </a:r>
            <a:r>
              <a:rPr lang="es-ES" dirty="0" err="1">
                <a:effectLst/>
              </a:rPr>
              <a:t>some</a:t>
            </a:r>
            <a:r>
              <a:rPr lang="es-ES" dirty="0">
                <a:effectLst/>
              </a:rPr>
              <a:t> </a:t>
            </a:r>
            <a:r>
              <a:rPr lang="es-ES" dirty="0" err="1">
                <a:effectLst/>
              </a:rPr>
              <a:t>sort</a:t>
            </a:r>
            <a:r>
              <a:rPr lang="es-ES" dirty="0">
                <a:effectLst/>
              </a:rPr>
              <a:t> </a:t>
            </a:r>
            <a:r>
              <a:rPr lang="es-ES" dirty="0" err="1">
                <a:effectLst/>
              </a:rPr>
              <a:t>of</a:t>
            </a:r>
            <a:r>
              <a:rPr lang="es-ES" dirty="0">
                <a:effectLst/>
              </a:rPr>
              <a:t> </a:t>
            </a:r>
            <a:r>
              <a:rPr lang="es-ES" dirty="0" err="1">
                <a:effectLst/>
              </a:rPr>
              <a:t>malfunction</a:t>
            </a:r>
            <a:r>
              <a:rPr lang="es-ES" dirty="0">
                <a:effectLst/>
              </a:rPr>
              <a:t> in </a:t>
            </a:r>
            <a:r>
              <a:rPr lang="es-ES" dirty="0" err="1">
                <a:effectLst/>
              </a:rPr>
              <a:t>equipment</a:t>
            </a:r>
            <a:r>
              <a:rPr lang="es-ES" dirty="0">
                <a:effectLst/>
              </a:rPr>
              <a:t> </a:t>
            </a:r>
            <a:r>
              <a:rPr lang="es-ES" dirty="0" err="1">
                <a:effectLst/>
              </a:rPr>
              <a:t>or</a:t>
            </a:r>
            <a:r>
              <a:rPr lang="es-ES" dirty="0">
                <a:effectLst/>
              </a:rPr>
              <a:t> hardware, </a:t>
            </a:r>
            <a:r>
              <a:rPr lang="es-ES" dirty="0" err="1">
                <a:effectLst/>
              </a:rPr>
              <a:t>technological</a:t>
            </a:r>
            <a:r>
              <a:rPr lang="es-ES" dirty="0">
                <a:effectLst/>
              </a:rPr>
              <a:t> </a:t>
            </a:r>
            <a:r>
              <a:rPr lang="es-ES" dirty="0" err="1">
                <a:effectLst/>
              </a:rPr>
              <a:t>disasters</a:t>
            </a:r>
            <a:r>
              <a:rPr lang="es-ES" dirty="0">
                <a:effectLst/>
              </a:rPr>
              <a:t> can </a:t>
            </a:r>
            <a:r>
              <a:rPr lang="es-ES" dirty="0" err="1">
                <a:effectLst/>
              </a:rPr>
              <a:t>inflict</a:t>
            </a:r>
            <a:r>
              <a:rPr lang="es-ES" dirty="0">
                <a:effectLst/>
              </a:rPr>
              <a:t> </a:t>
            </a:r>
            <a:r>
              <a:rPr lang="es-ES" dirty="0" err="1">
                <a:effectLst/>
              </a:rPr>
              <a:t>damage</a:t>
            </a:r>
            <a:r>
              <a:rPr lang="es-ES" dirty="0">
                <a:effectLst/>
              </a:rPr>
              <a:t> </a:t>
            </a:r>
            <a:r>
              <a:rPr lang="es-ES" dirty="0" err="1">
                <a:effectLst/>
              </a:rPr>
              <a:t>to</a:t>
            </a:r>
            <a:r>
              <a:rPr lang="es-ES" dirty="0">
                <a:effectLst/>
              </a:rPr>
              <a:t> </a:t>
            </a:r>
            <a:r>
              <a:rPr lang="es-ES" dirty="0" err="1">
                <a:effectLst/>
              </a:rPr>
              <a:t>networks</a:t>
            </a:r>
            <a:r>
              <a:rPr lang="es-ES" dirty="0">
                <a:effectLst/>
              </a:rPr>
              <a:t>, </a:t>
            </a:r>
            <a:r>
              <a:rPr lang="es-ES" dirty="0" err="1">
                <a:effectLst/>
              </a:rPr>
              <a:t>operating</a:t>
            </a:r>
            <a:r>
              <a:rPr lang="es-ES" dirty="0">
                <a:effectLst/>
              </a:rPr>
              <a:t> </a:t>
            </a:r>
            <a:r>
              <a:rPr lang="es-ES" dirty="0" err="1">
                <a:effectLst/>
              </a:rPr>
              <a:t>systems</a:t>
            </a:r>
            <a:r>
              <a:rPr lang="es-ES" dirty="0">
                <a:effectLst/>
              </a:rPr>
              <a:t>, </a:t>
            </a:r>
            <a:r>
              <a:rPr lang="es-ES" dirty="0" err="1">
                <a:effectLst/>
              </a:rPr>
              <a:t>database</a:t>
            </a:r>
            <a:r>
              <a:rPr lang="es-ES" dirty="0">
                <a:effectLst/>
              </a:rPr>
              <a:t> </a:t>
            </a:r>
            <a:r>
              <a:rPr lang="es-ES" dirty="0" err="1">
                <a:effectLst/>
              </a:rPr>
              <a:t>management</a:t>
            </a:r>
            <a:r>
              <a:rPr lang="es-ES" dirty="0">
                <a:effectLst/>
              </a:rPr>
              <a:t> </a:t>
            </a:r>
            <a:r>
              <a:rPr lang="es-ES" dirty="0" err="1">
                <a:effectLst/>
              </a:rPr>
              <a:t>systems</a:t>
            </a:r>
            <a:r>
              <a:rPr lang="es-ES" dirty="0">
                <a:effectLst/>
              </a:rPr>
              <a:t>, data files, </a:t>
            </a:r>
            <a:r>
              <a:rPr lang="es-ES" dirty="0" err="1">
                <a:effectLst/>
              </a:rPr>
              <a:t>or</a:t>
            </a:r>
            <a:r>
              <a:rPr lang="es-ES" dirty="0">
                <a:effectLst/>
              </a:rPr>
              <a:t> data.</a:t>
            </a:r>
          </a:p>
          <a:p>
            <a:r>
              <a:rPr lang="es-ES" sz="1200" kern="1200" dirty="0">
                <a:solidFill>
                  <a:schemeClr val="tx1"/>
                </a:solidFill>
                <a:effectLst/>
                <a:latin typeface="+mn-lt"/>
                <a:ea typeface="+mn-ea"/>
                <a:cs typeface="+mn-cs"/>
              </a:rPr>
              <a:t>■</a:t>
            </a:r>
            <a:r>
              <a:rPr lang="es-ES" dirty="0">
                <a:effectLst/>
              </a:rPr>
              <a:t> </a:t>
            </a:r>
            <a:r>
              <a:rPr lang="es-ES" dirty="0" err="1">
                <a:effectLst/>
              </a:rPr>
              <a:t>Power</a:t>
            </a:r>
            <a:r>
              <a:rPr lang="es-ES" dirty="0">
                <a:effectLst/>
              </a:rPr>
              <a:t> </a:t>
            </a:r>
            <a:r>
              <a:rPr lang="es-ES" dirty="0" err="1">
                <a:effectLst/>
              </a:rPr>
              <a:t>failure</a:t>
            </a:r>
            <a:endParaRPr lang="es-ES" dirty="0">
              <a:effectLst/>
            </a:endParaRPr>
          </a:p>
          <a:p>
            <a:r>
              <a:rPr lang="es-ES" sz="1200" kern="1200" dirty="0">
                <a:solidFill>
                  <a:schemeClr val="tx1"/>
                </a:solidFill>
                <a:effectLst/>
                <a:latin typeface="+mn-lt"/>
                <a:ea typeface="+mn-ea"/>
                <a:cs typeface="+mn-cs"/>
              </a:rPr>
              <a:t>■</a:t>
            </a:r>
            <a:r>
              <a:rPr lang="es-ES" dirty="0">
                <a:effectLst/>
              </a:rPr>
              <a:t> Media </a:t>
            </a:r>
            <a:r>
              <a:rPr lang="es-ES" dirty="0" err="1">
                <a:effectLst/>
              </a:rPr>
              <a:t>failure</a:t>
            </a:r>
            <a:endParaRPr lang="es-ES" dirty="0">
              <a:effectLst/>
            </a:endParaRPr>
          </a:p>
          <a:p>
            <a:r>
              <a:rPr lang="es-ES" sz="1200" kern="1200" dirty="0">
                <a:solidFill>
                  <a:schemeClr val="tx1"/>
                </a:solidFill>
                <a:effectLst/>
                <a:latin typeface="+mn-lt"/>
                <a:ea typeface="+mn-ea"/>
                <a:cs typeface="+mn-cs"/>
              </a:rPr>
              <a:t>■</a:t>
            </a:r>
            <a:r>
              <a:rPr lang="es-ES" dirty="0">
                <a:effectLst/>
              </a:rPr>
              <a:t>Hardware </a:t>
            </a:r>
            <a:r>
              <a:rPr lang="es-ES" dirty="0" err="1">
                <a:effectLst/>
              </a:rPr>
              <a:t>failure</a:t>
            </a:r>
            <a:endParaRPr lang="es-ES" dirty="0">
              <a:effectLst/>
            </a:endParaRPr>
          </a:p>
          <a:p>
            <a:r>
              <a:rPr lang="es-ES" sz="1200" kern="1200" dirty="0">
                <a:solidFill>
                  <a:schemeClr val="tx1"/>
                </a:solidFill>
                <a:effectLst/>
                <a:latin typeface="+mn-lt"/>
                <a:ea typeface="+mn-ea"/>
                <a:cs typeface="+mn-cs"/>
              </a:rPr>
              <a:t>■</a:t>
            </a:r>
            <a:r>
              <a:rPr lang="es-ES" dirty="0">
                <a:effectLst/>
              </a:rPr>
              <a:t>Network </a:t>
            </a:r>
            <a:r>
              <a:rPr lang="es-ES" dirty="0" err="1">
                <a:effectLst/>
              </a:rPr>
              <a:t>failure</a:t>
            </a:r>
            <a:endParaRPr lang="es-E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40</a:t>
            </a:fld>
            <a:endParaRPr lang="es-ES"/>
          </a:p>
        </p:txBody>
      </p:sp>
    </p:spTree>
    <p:extLst>
      <p:ext uri="{BB962C8B-B14F-4D97-AF65-F5344CB8AC3E}">
        <p14:creationId xmlns:p14="http://schemas.microsoft.com/office/powerpoint/2010/main" val="77183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dirty="0">
                <a:effectLst/>
              </a:rPr>
              <a:t>Risk Type</a:t>
            </a:r>
            <a:endParaRPr lang="en-US" dirty="0">
              <a:effectLst/>
            </a:endParaRPr>
          </a:p>
          <a:p>
            <a:r>
              <a:rPr lang="en-US" b="1" dirty="0">
                <a:effectLst/>
              </a:rPr>
              <a:t>Definition</a:t>
            </a:r>
            <a:endParaRPr lang="en-US" dirty="0">
              <a:effectLst/>
            </a:endParaRPr>
          </a:p>
          <a:p>
            <a:r>
              <a:rPr lang="en-US" b="1" dirty="0">
                <a:effectLst/>
              </a:rPr>
              <a:t>Example</a:t>
            </a:r>
            <a:endParaRPr lang="en-US" dirty="0">
              <a:effectLst/>
            </a:endParaRPr>
          </a:p>
          <a:p>
            <a:r>
              <a:rPr lang="en-US" dirty="0">
                <a:effectLst/>
              </a:rPr>
              <a:t>People</a:t>
            </a:r>
          </a:p>
          <a:p>
            <a:r>
              <a:rPr lang="en-US" dirty="0">
                <a:effectLst/>
              </a:rPr>
              <a:t>The loss of people who are vital components of the database environment and know critical information about the environment can create risks.</a:t>
            </a:r>
          </a:p>
          <a:p>
            <a:r>
              <a:rPr lang="en-US" sz="1200" kern="1200" dirty="0">
                <a:solidFill>
                  <a:schemeClr val="tx1"/>
                </a:solidFill>
                <a:effectLst/>
                <a:latin typeface="+mn-lt"/>
                <a:ea typeface="+mn-ea"/>
                <a:cs typeface="+mn-cs"/>
              </a:rPr>
              <a:t>■</a:t>
            </a:r>
            <a:r>
              <a:rPr lang="en-US" dirty="0">
                <a:effectLst/>
              </a:rPr>
              <a:t> Loss of key persons (resignation, migration, health problems)</a:t>
            </a:r>
          </a:p>
          <a:p>
            <a:r>
              <a:rPr lang="en-US" sz="1200" kern="1200" dirty="0">
                <a:solidFill>
                  <a:schemeClr val="tx1"/>
                </a:solidFill>
                <a:effectLst/>
                <a:latin typeface="+mn-lt"/>
                <a:ea typeface="+mn-ea"/>
                <a:cs typeface="+mn-cs"/>
              </a:rPr>
              <a:t>■</a:t>
            </a:r>
            <a:r>
              <a:rPr lang="en-US" dirty="0">
                <a:effectLst/>
              </a:rPr>
              <a:t> Key person downtime due to sickness, personal or family problems, or burnout</a:t>
            </a:r>
          </a:p>
          <a:p>
            <a:r>
              <a:rPr lang="en-US" dirty="0">
                <a:effectLst/>
              </a:rPr>
              <a:t>Hardware</a:t>
            </a:r>
          </a:p>
          <a:p>
            <a:r>
              <a:rPr lang="en-US" dirty="0">
                <a:effectLst/>
              </a:rPr>
              <a:t>A risk that mainly results in hardware unavailability or inoperability.</a:t>
            </a:r>
          </a:p>
          <a:p>
            <a:r>
              <a:rPr lang="en-US" sz="1200" kern="1200" dirty="0">
                <a:solidFill>
                  <a:schemeClr val="tx1"/>
                </a:solidFill>
                <a:effectLst/>
                <a:latin typeface="+mn-lt"/>
                <a:ea typeface="+mn-ea"/>
                <a:cs typeface="+mn-cs"/>
              </a:rPr>
              <a:t>■</a:t>
            </a:r>
            <a:r>
              <a:rPr lang="en-US" dirty="0">
                <a:effectLst/>
              </a:rPr>
              <a:t> Downtime due to hardware failure, malfunction, or inflicted damage</a:t>
            </a:r>
          </a:p>
          <a:p>
            <a:r>
              <a:rPr lang="en-US" sz="1200" kern="1200" dirty="0">
                <a:solidFill>
                  <a:schemeClr val="tx1"/>
                </a:solidFill>
                <a:effectLst/>
                <a:latin typeface="+mn-lt"/>
                <a:ea typeface="+mn-ea"/>
                <a:cs typeface="+mn-cs"/>
              </a:rPr>
              <a:t>■</a:t>
            </a:r>
            <a:r>
              <a:rPr lang="en-US" dirty="0">
                <a:effectLst/>
              </a:rPr>
              <a:t> Failure due to unreliable or poor quality equipment</a:t>
            </a:r>
          </a:p>
          <a:p>
            <a:r>
              <a:rPr lang="en-US" dirty="0">
                <a:effectLst/>
              </a:rPr>
              <a:t>Data</a:t>
            </a:r>
          </a:p>
          <a:p>
            <a:r>
              <a:rPr lang="en-US" dirty="0">
                <a:effectLst/>
              </a:rPr>
              <a:t>Data loss and data integrity loss is a major concern of the database administrators and management</a:t>
            </a:r>
          </a:p>
          <a:p>
            <a:r>
              <a:rPr lang="en-US" sz="1200" kern="1200" dirty="0">
                <a:solidFill>
                  <a:schemeClr val="tx1"/>
                </a:solidFill>
                <a:effectLst/>
                <a:latin typeface="+mn-lt"/>
                <a:ea typeface="+mn-ea"/>
                <a:cs typeface="+mn-cs"/>
              </a:rPr>
              <a:t>■</a:t>
            </a:r>
            <a:r>
              <a:rPr lang="en-US" dirty="0">
                <a:effectLst/>
              </a:rPr>
              <a:t> Data loss</a:t>
            </a:r>
          </a:p>
          <a:p>
            <a:r>
              <a:rPr lang="en-US" sz="1200" kern="1200" dirty="0">
                <a:solidFill>
                  <a:schemeClr val="tx1"/>
                </a:solidFill>
                <a:effectLst/>
                <a:latin typeface="+mn-lt"/>
                <a:ea typeface="+mn-ea"/>
                <a:cs typeface="+mn-cs"/>
              </a:rPr>
              <a:t>■</a:t>
            </a:r>
            <a:r>
              <a:rPr lang="en-US" dirty="0">
                <a:effectLst/>
              </a:rPr>
              <a:t> Data corruption</a:t>
            </a:r>
          </a:p>
          <a:p>
            <a:r>
              <a:rPr lang="en-US" sz="1200" kern="1200" dirty="0">
                <a:solidFill>
                  <a:schemeClr val="tx1"/>
                </a:solidFill>
                <a:effectLst/>
                <a:latin typeface="+mn-lt"/>
                <a:ea typeface="+mn-ea"/>
                <a:cs typeface="+mn-cs"/>
              </a:rPr>
              <a:t>■</a:t>
            </a:r>
            <a:r>
              <a:rPr lang="en-US" dirty="0">
                <a:effectLst/>
              </a:rPr>
              <a:t> Data privacy loss</a:t>
            </a:r>
          </a:p>
          <a:p>
            <a:r>
              <a:rPr lang="en-US" dirty="0">
                <a:effectLst/>
              </a:rPr>
              <a:t>Confidence</a:t>
            </a:r>
          </a:p>
          <a:p>
            <a:r>
              <a:rPr lang="en-US" dirty="0">
                <a:effectLst/>
              </a:rPr>
              <a:t>The loss of public confidence in the data produced by the company causes a loss of public confidence in the company itself.</a:t>
            </a:r>
          </a:p>
          <a:p>
            <a:r>
              <a:rPr lang="en-US" sz="1200" kern="1200" dirty="0">
                <a:solidFill>
                  <a:schemeClr val="tx1"/>
                </a:solidFill>
                <a:effectLst/>
                <a:latin typeface="+mn-lt"/>
                <a:ea typeface="+mn-ea"/>
                <a:cs typeface="+mn-cs"/>
              </a:rPr>
              <a:t>■</a:t>
            </a:r>
            <a:r>
              <a:rPr lang="en-US" dirty="0">
                <a:effectLst/>
              </a:rPr>
              <a:t> Loss of procedural and policy documents</a:t>
            </a:r>
          </a:p>
          <a:p>
            <a:r>
              <a:rPr lang="en-US" sz="1200" kern="1200" dirty="0">
                <a:solidFill>
                  <a:schemeClr val="tx1"/>
                </a:solidFill>
                <a:effectLst/>
                <a:latin typeface="+mn-lt"/>
                <a:ea typeface="+mn-ea"/>
                <a:cs typeface="+mn-cs"/>
              </a:rPr>
              <a:t>■</a:t>
            </a:r>
            <a:r>
              <a:rPr lang="en-US" dirty="0">
                <a:effectLst/>
              </a:rPr>
              <a:t> Database performance degradation</a:t>
            </a:r>
          </a:p>
          <a:p>
            <a:r>
              <a:rPr lang="en-US" sz="1200" kern="1200" dirty="0">
                <a:solidFill>
                  <a:schemeClr val="tx1"/>
                </a:solidFill>
                <a:effectLst/>
                <a:latin typeface="+mn-lt"/>
                <a:ea typeface="+mn-ea"/>
                <a:cs typeface="+mn-cs"/>
              </a:rPr>
              <a:t>■</a:t>
            </a:r>
            <a:r>
              <a:rPr lang="en-US" dirty="0">
                <a:effectLst/>
              </a:rPr>
              <a:t> Fraud</a:t>
            </a:r>
          </a:p>
          <a:p>
            <a:r>
              <a:rPr lang="en-US" sz="1200" kern="1200" dirty="0">
                <a:solidFill>
                  <a:schemeClr val="tx1"/>
                </a:solidFill>
                <a:effectLst/>
                <a:latin typeface="+mn-lt"/>
                <a:ea typeface="+mn-ea"/>
                <a:cs typeface="+mn-cs"/>
              </a:rPr>
              <a:t>■</a:t>
            </a:r>
            <a:r>
              <a:rPr lang="en-US" dirty="0">
                <a:effectLst/>
              </a:rPr>
              <a:t> Confusion and uncertainty about database information</a:t>
            </a: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41</a:t>
            </a:fld>
            <a:endParaRPr lang="es-ES"/>
          </a:p>
        </p:txBody>
      </p:sp>
    </p:spTree>
    <p:extLst>
      <p:ext uri="{BB962C8B-B14F-4D97-AF65-F5344CB8AC3E}">
        <p14:creationId xmlns:p14="http://schemas.microsoft.com/office/powerpoint/2010/main" val="321824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42</a:t>
            </a:fld>
            <a:endParaRPr lang="es-ES"/>
          </a:p>
        </p:txBody>
      </p:sp>
    </p:spTree>
    <p:extLst>
      <p:ext uri="{BB962C8B-B14F-4D97-AF65-F5344CB8AC3E}">
        <p14:creationId xmlns:p14="http://schemas.microsoft.com/office/powerpoint/2010/main" val="166278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43</a:t>
            </a:fld>
            <a:endParaRPr lang="es-ES"/>
          </a:p>
        </p:txBody>
      </p:sp>
    </p:spTree>
    <p:extLst>
      <p:ext uri="{BB962C8B-B14F-4D97-AF65-F5344CB8AC3E}">
        <p14:creationId xmlns:p14="http://schemas.microsoft.com/office/powerpoint/2010/main" val="218537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44</a:t>
            </a:fld>
            <a:endParaRPr lang="es-ES"/>
          </a:p>
        </p:txBody>
      </p:sp>
    </p:spTree>
    <p:extLst>
      <p:ext uri="{BB962C8B-B14F-4D97-AF65-F5344CB8AC3E}">
        <p14:creationId xmlns:p14="http://schemas.microsoft.com/office/powerpoint/2010/main" val="208491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endParaRPr lang="es-ES" dirty="0"/>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45</a:t>
            </a:fld>
            <a:endParaRPr lang="es-ES"/>
          </a:p>
        </p:txBody>
      </p:sp>
    </p:spTree>
    <p:extLst>
      <p:ext uri="{BB962C8B-B14F-4D97-AF65-F5344CB8AC3E}">
        <p14:creationId xmlns:p14="http://schemas.microsoft.com/office/powerpoint/2010/main" val="326498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effectLst/>
            </a:endParaRPr>
          </a:p>
          <a:p>
            <a:r>
              <a:rPr lang="es-ES" dirty="0"/>
              <a:t>Identificación: investigar los recursos requeridos y las políticas a adoptar</a:t>
            </a:r>
          </a:p>
          <a:p>
            <a:r>
              <a:rPr lang="es-ES" dirty="0"/>
              <a:t>Evaluación: análisis de vulnerabilidades, amenazas y riesgos</a:t>
            </a:r>
          </a:p>
          <a:p>
            <a:r>
              <a:rPr lang="es-ES" dirty="0"/>
              <a:t>Diseño: resultados en un modelo del modelo de seguridad adoptado que se utiliza para reforzar la seguridad</a:t>
            </a:r>
          </a:p>
          <a:p>
            <a:r>
              <a:rPr lang="es-ES" dirty="0"/>
              <a:t>Implementación: se desarrolla código o se compran herramientas para implementar.</a:t>
            </a:r>
          </a:p>
          <a:p>
            <a:r>
              <a:rPr lang="es-ES" dirty="0"/>
              <a:t>Evaluación: prueba su sistema contra ataques típicos de software, fallas de hardware, desastres naturales y errores humanos.</a:t>
            </a:r>
          </a:p>
          <a:p>
            <a:r>
              <a:rPr lang="es-ES" dirty="0"/>
              <a:t>Auditoría: las auditorías de seguridad deben realizarse periódicamente.</a:t>
            </a:r>
          </a:p>
        </p:txBody>
      </p:sp>
      <p:sp>
        <p:nvSpPr>
          <p:cNvPr id="4" name="Marcador de número de diapositiva 3"/>
          <p:cNvSpPr>
            <a:spLocks noGrp="1"/>
          </p:cNvSpPr>
          <p:nvPr>
            <p:ph type="sldNum" sz="quarter" idx="10"/>
          </p:nvPr>
        </p:nvSpPr>
        <p:spPr/>
        <p:txBody>
          <a:bodyPr/>
          <a:lstStyle/>
          <a:p>
            <a:fld id="{2ED6EDB5-A1F8-4937-82BF-DF8B23A498A4}" type="slidenum">
              <a:rPr lang="es-ES" smtClean="0"/>
              <a:t>46</a:t>
            </a:fld>
            <a:endParaRPr lang="es-ES"/>
          </a:p>
        </p:txBody>
      </p:sp>
    </p:spTree>
    <p:extLst>
      <p:ext uri="{BB962C8B-B14F-4D97-AF65-F5344CB8AC3E}">
        <p14:creationId xmlns:p14="http://schemas.microsoft.com/office/powerpoint/2010/main" val="149748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39653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328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36234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521357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95382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382275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31514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A6F75B3-24D3-41A6-83E4-A83039358631}" type="datetimeFigureOut">
              <a:rPr lang="es-ES" smtClean="0"/>
              <a:t>07/09/2017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771509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A6F75B3-24D3-41A6-83E4-A83039358631}" type="datetimeFigureOut">
              <a:rPr lang="es-ES" smtClean="0"/>
              <a:t>07/09/2017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2863403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F75B3-24D3-41A6-83E4-A83039358631}" type="datetimeFigureOut">
              <a:rPr lang="es-ES" smtClean="0"/>
              <a:t>07/09/2017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2235353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11410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3056356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42296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842896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07495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4012465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2767120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3065539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986636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609906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258275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A6F75B3-24D3-41A6-83E4-A83039358631}" type="datetimeFigureOut">
              <a:rPr lang="es-ES" smtClean="0"/>
              <a:t>07/09/2017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50704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80718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A6F75B3-24D3-41A6-83E4-A83039358631}" type="datetimeFigureOut">
              <a:rPr lang="es-ES" smtClean="0"/>
              <a:t>07/09/2017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A58774A-D098-45B5-8825-3694B0A047F8}"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3308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6F75B3-24D3-41A6-83E4-A83039358631}" type="datetimeFigureOut">
              <a:rPr lang="es-ES" smtClean="0"/>
              <a:t>07/09/2017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A58774A-D098-45B5-8825-3694B0A047F8}"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85670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F75B3-24D3-41A6-83E4-A83039358631}" type="datetimeFigureOut">
              <a:rPr lang="es-ES" smtClean="0"/>
              <a:t>07/09/2017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5277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290877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A6F75B3-24D3-41A6-83E4-A83039358631}" type="datetimeFigureOut">
              <a:rPr lang="es-ES" smtClean="0"/>
              <a:t>07/09/2017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58774A-D098-45B5-8825-3694B0A047F8}" type="slidenum">
              <a:rPr lang="es-ES" smtClean="0"/>
              <a:t>‹Nº›</a:t>
            </a:fld>
            <a:endParaRPr lang="es-ES"/>
          </a:p>
        </p:txBody>
      </p:sp>
    </p:spTree>
    <p:extLst>
      <p:ext uri="{BB962C8B-B14F-4D97-AF65-F5344CB8AC3E}">
        <p14:creationId xmlns:p14="http://schemas.microsoft.com/office/powerpoint/2010/main" val="133906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A6F75B3-24D3-41A6-83E4-A83039358631}" type="datetimeFigureOut">
              <a:rPr lang="es-ES" smtClean="0"/>
              <a:t>07/09/2017</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A58774A-D098-45B5-8825-3694B0A047F8}" type="slidenum">
              <a:rPr lang="es-ES" smtClean="0"/>
              <a:t>‹Nº›</a:t>
            </a:fld>
            <a:endParaRPr lang="es-ES"/>
          </a:p>
        </p:txBody>
      </p:sp>
    </p:spTree>
    <p:extLst>
      <p:ext uri="{BB962C8B-B14F-4D97-AF65-F5344CB8AC3E}">
        <p14:creationId xmlns:p14="http://schemas.microsoft.com/office/powerpoint/2010/main" val="407049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6F75B3-24D3-41A6-83E4-A83039358631}" type="datetimeFigureOut">
              <a:rPr lang="es-ES" smtClean="0"/>
              <a:t>07/09/2017</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58774A-D098-45B5-8825-3694B0A047F8}" type="slidenum">
              <a:rPr lang="es-ES" smtClean="0"/>
              <a:t>‹Nº›</a:t>
            </a:fld>
            <a:endParaRPr lang="es-ES"/>
          </a:p>
        </p:txBody>
      </p:sp>
    </p:spTree>
    <p:extLst>
      <p:ext uri="{BB962C8B-B14F-4D97-AF65-F5344CB8AC3E}">
        <p14:creationId xmlns:p14="http://schemas.microsoft.com/office/powerpoint/2010/main" val="16462992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1.png"/><Relationship Id="rId4"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8.png"/><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hyperlink" Target="https://www.acsac.org/secshelf/book001/book001.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seguridad de base d e da6os">
            <a:extLst>
              <a:ext uri="{FF2B5EF4-FFF2-40B4-BE49-F238E27FC236}">
                <a16:creationId xmlns:a16="http://schemas.microsoft.com/office/drawing/2014/main" id="{98B8A390-0191-408D-A609-EE902E4285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7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5" name="Group 74"/>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76" name="Freeform 6"/>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7" name="Freeform 7"/>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8" name="Freeform 9"/>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9" name="Freeform 10"/>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0" name="Freeform 11"/>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1" name="Freeform 12"/>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0B182F04-095C-4A12-AB57-56E37D033D61}"/>
              </a:ext>
            </a:extLst>
          </p:cNvPr>
          <p:cNvSpPr>
            <a:spLocks noGrp="1"/>
          </p:cNvSpPr>
          <p:nvPr>
            <p:ph type="ctrTitle"/>
          </p:nvPr>
        </p:nvSpPr>
        <p:spPr>
          <a:xfrm>
            <a:off x="685800" y="1634067"/>
            <a:ext cx="4080932" cy="3310468"/>
          </a:xfrm>
        </p:spPr>
        <p:txBody>
          <a:bodyPr>
            <a:normAutofit/>
          </a:bodyPr>
          <a:lstStyle/>
          <a:p>
            <a:pPr algn="ctr"/>
            <a:r>
              <a:rPr lang="es-ES" sz="5400" i="1" dirty="0">
                <a:solidFill>
                  <a:schemeClr val="bg1"/>
                </a:solidFill>
                <a:effectLst>
                  <a:outerShdw blurRad="38100" dist="38100" dir="2700000" algn="tl">
                    <a:srgbClr val="000000">
                      <a:alpha val="43137"/>
                    </a:srgbClr>
                  </a:outerShdw>
                </a:effectLst>
              </a:rPr>
              <a:t>Seguridad en Base de Datos</a:t>
            </a:r>
          </a:p>
        </p:txBody>
      </p:sp>
      <p:sp>
        <p:nvSpPr>
          <p:cNvPr id="3" name="Subtítulo 2">
            <a:extLst>
              <a:ext uri="{FF2B5EF4-FFF2-40B4-BE49-F238E27FC236}">
                <a16:creationId xmlns:a16="http://schemas.microsoft.com/office/drawing/2014/main" id="{610B3D5C-C9E8-4013-B741-2923FF4B4B5D}"/>
              </a:ext>
            </a:extLst>
          </p:cNvPr>
          <p:cNvSpPr>
            <a:spLocks noGrp="1"/>
          </p:cNvSpPr>
          <p:nvPr>
            <p:ph type="subTitle" idx="1"/>
          </p:nvPr>
        </p:nvSpPr>
        <p:spPr>
          <a:xfrm>
            <a:off x="685800" y="4944534"/>
            <a:ext cx="4080933" cy="939799"/>
          </a:xfrm>
        </p:spPr>
        <p:txBody>
          <a:bodyPr>
            <a:normAutofit/>
          </a:bodyPr>
          <a:lstStyle/>
          <a:p>
            <a:pPr algn="l"/>
            <a:r>
              <a:rPr lang="es-ES" b="1">
                <a:solidFill>
                  <a:schemeClr val="bg1"/>
                </a:solidFill>
              </a:rPr>
              <a:t>Jhon Edisson Villarreal Padilla</a:t>
            </a:r>
          </a:p>
          <a:p>
            <a:pPr algn="l"/>
            <a:r>
              <a:rPr lang="es-ES" b="1">
                <a:solidFill>
                  <a:schemeClr val="bg1"/>
                </a:solidFill>
              </a:rPr>
              <a:t>jhon-villareal@correo.usa.edu.co</a:t>
            </a:r>
          </a:p>
        </p:txBody>
      </p:sp>
    </p:spTree>
    <p:extLst>
      <p:ext uri="{BB962C8B-B14F-4D97-AF65-F5344CB8AC3E}">
        <p14:creationId xmlns:p14="http://schemas.microsoft.com/office/powerpoint/2010/main" val="32003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dirty="0"/>
              <a:t>Categorización de los Sistemas de Información</a:t>
            </a:r>
          </a:p>
        </p:txBody>
      </p:sp>
      <p:pic>
        <p:nvPicPr>
          <p:cNvPr id="6" name="Picture 3" descr="Tbl01-01a">
            <a:extLst>
              <a:ext uri="{FF2B5EF4-FFF2-40B4-BE49-F238E27FC236}">
                <a16:creationId xmlns:a16="http://schemas.microsoft.com/office/drawing/2014/main" id="{8128195D-637A-4842-ABD4-680C8246A81B}"/>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582427" y="2501853"/>
            <a:ext cx="7968342" cy="351890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1381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604891" y="0"/>
            <a:ext cx="10018713" cy="1752599"/>
          </a:xfrm>
        </p:spPr>
        <p:txBody>
          <a:bodyPr/>
          <a:lstStyle/>
          <a:p>
            <a:r>
              <a:rPr lang="es-ES" dirty="0"/>
              <a:t>Categorización de los Sistemas de Información</a:t>
            </a:r>
          </a:p>
        </p:txBody>
      </p:sp>
      <p:pic>
        <p:nvPicPr>
          <p:cNvPr id="7" name="Picture 3" descr="Tbl01-01b">
            <a:extLst>
              <a:ext uri="{FF2B5EF4-FFF2-40B4-BE49-F238E27FC236}">
                <a16:creationId xmlns:a16="http://schemas.microsoft.com/office/drawing/2014/main" id="{437AEE00-B033-4EE5-A47C-D7F0C4EDEF22}"/>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3386294" y="1384354"/>
            <a:ext cx="5586883" cy="5473646"/>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1007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635036" y="-97972"/>
            <a:ext cx="10018713" cy="1752599"/>
          </a:xfrm>
        </p:spPr>
        <p:txBody>
          <a:bodyPr/>
          <a:lstStyle/>
          <a:p>
            <a:r>
              <a:rPr lang="es-ES" dirty="0"/>
              <a:t>Componentes de los Sistemas de Información</a:t>
            </a:r>
          </a:p>
        </p:txBody>
      </p:sp>
      <p:pic>
        <p:nvPicPr>
          <p:cNvPr id="4" name="Picture 3" descr="Fig01-02">
            <a:extLst>
              <a:ext uri="{FF2B5EF4-FFF2-40B4-BE49-F238E27FC236}">
                <a16:creationId xmlns:a16="http://schemas.microsoft.com/office/drawing/2014/main" id="{2F395D91-E0A7-4AFB-BF16-71C6E5BC9FCC}"/>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994409" y="1342379"/>
            <a:ext cx="7003700" cy="515736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9738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sistemas de informacion">
            <a:extLst>
              <a:ext uri="{FF2B5EF4-FFF2-40B4-BE49-F238E27FC236}">
                <a16:creationId xmlns:a16="http://schemas.microsoft.com/office/drawing/2014/main" id="{278DF6BD-CA02-4091-8168-FF159E33B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243" y="685799"/>
            <a:ext cx="4522809" cy="45228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594843" y="575267"/>
            <a:ext cx="4106261" cy="1504335"/>
          </a:xfrm>
        </p:spPr>
        <p:txBody>
          <a:bodyPr>
            <a:normAutofit/>
          </a:bodyPr>
          <a:lstStyle/>
          <a:p>
            <a:r>
              <a:rPr lang="es-ES" sz="3600" dirty="0"/>
              <a:t>Sistemas de Información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484311" y="2150347"/>
            <a:ext cx="4434168" cy="3640853"/>
          </a:xfrm>
        </p:spPr>
        <p:txBody>
          <a:bodyPr anchor="t">
            <a:normAutofit lnSpcReduction="10000"/>
          </a:bodyPr>
          <a:lstStyle/>
          <a:p>
            <a:pPr marL="0" indent="0" algn="just">
              <a:lnSpc>
                <a:spcPct val="90000"/>
              </a:lnSpc>
              <a:buNone/>
            </a:pPr>
            <a:r>
              <a:rPr lang="es-ES" sz="2000" dirty="0"/>
              <a:t>Los sistemas de información tiene una arquitectura cliente-servidor basados en una lógica de negocio, donde podemos hacer similitud a un cliente solicitando un servicio o un producto y donde un representante de la compañía da respuesta al mismo.</a:t>
            </a:r>
          </a:p>
          <a:p>
            <a:pPr lvl="1" algn="just">
              <a:lnSpc>
                <a:spcPct val="90000"/>
              </a:lnSpc>
            </a:pPr>
            <a:r>
              <a:rPr lang="es-ES" dirty="0"/>
              <a:t>El modelo cliente servidor puede ser implementado en varias capas.</a:t>
            </a:r>
          </a:p>
          <a:p>
            <a:pPr lvl="1" algn="just">
              <a:lnSpc>
                <a:spcPct val="90000"/>
              </a:lnSpc>
            </a:pPr>
            <a:r>
              <a:rPr lang="es-ES" dirty="0"/>
              <a:t>Compuesto por tres capas (Interfaz de usuario, Capa de Red, Capa de Base de Datos)</a:t>
            </a:r>
          </a:p>
        </p:txBody>
      </p:sp>
    </p:spTree>
    <p:extLst>
      <p:ext uri="{BB962C8B-B14F-4D97-AF65-F5344CB8AC3E}">
        <p14:creationId xmlns:p14="http://schemas.microsoft.com/office/powerpoint/2010/main" val="342728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811071" y="-61277"/>
            <a:ext cx="10018713" cy="1752599"/>
          </a:xfrm>
        </p:spPr>
        <p:txBody>
          <a:bodyPr/>
          <a:lstStyle/>
          <a:p>
            <a:r>
              <a:rPr lang="es-ES" dirty="0"/>
              <a:t>Sistemas de Información</a:t>
            </a:r>
          </a:p>
        </p:txBody>
      </p:sp>
      <p:pic>
        <p:nvPicPr>
          <p:cNvPr id="6" name="Picture 3" descr="Fig01-03">
            <a:extLst>
              <a:ext uri="{FF2B5EF4-FFF2-40B4-BE49-F238E27FC236}">
                <a16:creationId xmlns:a16="http://schemas.microsoft.com/office/drawing/2014/main" id="{E5B1A1AE-653A-4F72-9979-39761C15B19D}"/>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2475544" y="1366577"/>
            <a:ext cx="7915394" cy="50297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7971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dirty="0"/>
              <a:t>Sistemas de Gestión de Base de Datos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484311" y="2438398"/>
            <a:ext cx="10018713" cy="3932257"/>
          </a:xfrm>
        </p:spPr>
        <p:txBody>
          <a:bodyPr>
            <a:normAutofit fontScale="92500" lnSpcReduction="20000"/>
          </a:bodyPr>
          <a:lstStyle/>
          <a:p>
            <a:pPr marL="0" indent="0" algn="just">
              <a:buNone/>
            </a:pPr>
            <a:r>
              <a:rPr lang="es-ES" dirty="0"/>
              <a:t>Las bases de datos son importantes en el modelo de los sistemas de información, por lo cual se hace necesario su administración y gestión para esto se crean los sistemas de gestión de BD, los cuales tienen las siguientes funcionalidades:</a:t>
            </a:r>
          </a:p>
          <a:p>
            <a:pPr lvl="1" algn="just"/>
            <a:r>
              <a:rPr lang="es-ES" dirty="0"/>
              <a:t>Organizar los datos</a:t>
            </a:r>
          </a:p>
          <a:p>
            <a:pPr lvl="1" algn="just"/>
            <a:r>
              <a:rPr lang="es-ES" dirty="0"/>
              <a:t>Almacenar y recuperar datos de manera eficientes</a:t>
            </a:r>
          </a:p>
          <a:p>
            <a:pPr lvl="1" algn="just"/>
            <a:r>
              <a:rPr lang="es-ES" dirty="0"/>
              <a:t>Manipular los datos (Eliminar y Modificar)</a:t>
            </a:r>
          </a:p>
          <a:p>
            <a:pPr lvl="1" algn="just"/>
            <a:r>
              <a:rPr lang="es-ES" dirty="0"/>
              <a:t>Reforzar la integridad y la coherencia referencial de los datos.</a:t>
            </a:r>
          </a:p>
          <a:p>
            <a:pPr lvl="1" algn="just"/>
            <a:r>
              <a:rPr lang="es-ES" dirty="0"/>
              <a:t>Implementar políticas y procedimientos de seguridad de datos en todos los niveles de base de datos.</a:t>
            </a:r>
          </a:p>
          <a:p>
            <a:pPr lvl="1" algn="just"/>
            <a:r>
              <a:rPr lang="es-ES" dirty="0"/>
              <a:t>Realizar una copia de seguridad de los datos en caso de fallo y proporcionar un mecanismo para recuperar y restaurar los 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02924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sultado de imagen para  Sistemas de Gestión de Base de Datos">
            <a:extLst>
              <a:ext uri="{FF2B5EF4-FFF2-40B4-BE49-F238E27FC236}">
                <a16:creationId xmlns:a16="http://schemas.microsoft.com/office/drawing/2014/main" id="{34440ACE-B85E-4848-BDB9-49B16AAA0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19" y="2840790"/>
            <a:ext cx="4140463" cy="249462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pPr>
              <a:lnSpc>
                <a:spcPct val="90000"/>
              </a:lnSpc>
            </a:pPr>
            <a:r>
              <a:rPr lang="es-ES" sz="3700" dirty="0"/>
              <a:t>Componentes de los Sistemas de Gestión de Base de Datos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2426439" y="2269528"/>
            <a:ext cx="6855356" cy="4321215"/>
          </a:xfrm>
        </p:spPr>
        <p:txBody>
          <a:bodyPr>
            <a:normAutofit/>
          </a:bodyPr>
          <a:lstStyle/>
          <a:p>
            <a:r>
              <a:rPr lang="en-US" dirty="0" err="1"/>
              <a:t>Información</a:t>
            </a:r>
            <a:endParaRPr lang="en-US" dirty="0"/>
          </a:p>
          <a:p>
            <a:r>
              <a:rPr lang="en-US" dirty="0"/>
              <a:t>Hardware</a:t>
            </a:r>
          </a:p>
          <a:p>
            <a:r>
              <a:rPr lang="en-US" dirty="0"/>
              <a:t>Software</a:t>
            </a:r>
          </a:p>
          <a:p>
            <a:r>
              <a:rPr lang="en-US" dirty="0" err="1"/>
              <a:t>Redes</a:t>
            </a:r>
            <a:endParaRPr lang="en-US" dirty="0"/>
          </a:p>
          <a:p>
            <a:r>
              <a:rPr lang="en-US" dirty="0" err="1"/>
              <a:t>Procedimientos</a:t>
            </a:r>
            <a:endParaRPr lang="en-US" dirty="0"/>
          </a:p>
          <a:p>
            <a:r>
              <a:rPr lang="en-US" dirty="0" err="1"/>
              <a:t>Servidores</a:t>
            </a:r>
            <a:r>
              <a:rPr lang="en-US" dirty="0"/>
              <a:t> de Base de </a:t>
            </a:r>
            <a:r>
              <a:rPr lang="en-US" dirty="0" err="1"/>
              <a:t>Datos</a:t>
            </a:r>
            <a:endParaRPr lang="en-US" dirty="0"/>
          </a:p>
          <a:p>
            <a:r>
              <a:rPr lang="en-US" dirty="0"/>
              <a:t>Personas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33752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64214" y="0"/>
            <a:ext cx="10018713" cy="1752599"/>
          </a:xfrm>
        </p:spPr>
        <p:txBody>
          <a:bodyPr/>
          <a:lstStyle/>
          <a:p>
            <a:r>
              <a:rPr lang="es-ES" dirty="0"/>
              <a:t>Sistemas de Gestión de Base de Datos</a:t>
            </a:r>
          </a:p>
        </p:txBody>
      </p:sp>
      <p:pic>
        <p:nvPicPr>
          <p:cNvPr id="6" name="Picture 3" descr="Fig01-04">
            <a:extLst>
              <a:ext uri="{FF2B5EF4-FFF2-40B4-BE49-F238E27FC236}">
                <a16:creationId xmlns:a16="http://schemas.microsoft.com/office/drawing/2014/main" id="{AF1F543A-7E86-43F6-A21B-3C267D1B5125}"/>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3808326" y="1487156"/>
            <a:ext cx="4632290" cy="481418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9507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dirty="0"/>
              <a:t>Seguridad de la Información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p:txBody>
          <a:bodyPr>
            <a:normAutofit fontScale="92500" lnSpcReduction="20000"/>
          </a:bodyPr>
          <a:lstStyle/>
          <a:p>
            <a:pPr marL="0" indent="0" algn="just">
              <a:buNone/>
            </a:pPr>
            <a:r>
              <a:rPr lang="es-ES" dirty="0"/>
              <a:t>La seguridad de la información consiste en los procedimientos y medidas adoptadas para proteger cada componente de los sistemas de información involucrados en el procesamiento de la información. (</a:t>
            </a:r>
            <a:r>
              <a:rPr lang="en-US" dirty="0" err="1"/>
              <a:t>Datos</a:t>
            </a:r>
            <a:r>
              <a:rPr lang="en-US" dirty="0"/>
              <a:t>, hardware, software, </a:t>
            </a:r>
            <a:r>
              <a:rPr lang="en-US" dirty="0" err="1"/>
              <a:t>redes</a:t>
            </a:r>
            <a:r>
              <a:rPr lang="en-US" dirty="0"/>
              <a:t>, </a:t>
            </a:r>
            <a:r>
              <a:rPr lang="en-US" dirty="0" err="1"/>
              <a:t>procedimientos</a:t>
            </a:r>
            <a:r>
              <a:rPr lang="en-US" dirty="0"/>
              <a:t>, y personas</a:t>
            </a:r>
            <a:r>
              <a:rPr lang="es-ES" dirty="0"/>
              <a:t>).</a:t>
            </a:r>
          </a:p>
          <a:p>
            <a:pPr marL="0" indent="0" algn="just">
              <a:buNone/>
            </a:pPr>
            <a:endParaRPr lang="es-ES" dirty="0"/>
          </a:p>
          <a:p>
            <a:pPr marL="0" indent="0" algn="just">
              <a:buNone/>
            </a:pPr>
            <a:r>
              <a:rPr lang="es-ES" dirty="0"/>
              <a:t>De acuerdo </a:t>
            </a:r>
            <a:r>
              <a:rPr lang="en-US" dirty="0"/>
              <a:t>National Security Telecommunications and Information Systems Security Committee (</a:t>
            </a:r>
            <a:r>
              <a:rPr lang="en-US" dirty="0" err="1"/>
              <a:t>NSTISSC</a:t>
            </a:r>
            <a:r>
              <a:rPr lang="en-US" dirty="0"/>
              <a:t>) el </a:t>
            </a:r>
            <a:r>
              <a:rPr lang="en-US" dirty="0" err="1"/>
              <a:t>concepto</a:t>
            </a:r>
            <a:r>
              <a:rPr lang="en-US" dirty="0"/>
              <a:t> de </a:t>
            </a:r>
            <a:r>
              <a:rPr lang="en-US" dirty="0" err="1"/>
              <a:t>seguridad</a:t>
            </a:r>
            <a:r>
              <a:rPr lang="en-US" dirty="0"/>
              <a:t> de la </a:t>
            </a:r>
            <a:r>
              <a:rPr lang="en-US" dirty="0" err="1"/>
              <a:t>información</a:t>
            </a:r>
            <a:r>
              <a:rPr lang="en-US" dirty="0"/>
              <a:t> se </a:t>
            </a:r>
            <a:r>
              <a:rPr lang="en-US" dirty="0" err="1"/>
              <a:t>basa</a:t>
            </a:r>
            <a:r>
              <a:rPr lang="en-US" dirty="0"/>
              <a:t> </a:t>
            </a:r>
            <a:r>
              <a:rPr lang="en-US" dirty="0" err="1"/>
              <a:t>en</a:t>
            </a:r>
            <a:r>
              <a:rPr lang="en-US" dirty="0"/>
              <a:t> el </a:t>
            </a:r>
            <a:r>
              <a:rPr lang="en-US" dirty="0" err="1"/>
              <a:t>triangulo</a:t>
            </a:r>
            <a:r>
              <a:rPr lang="en-US" dirty="0"/>
              <a:t> </a:t>
            </a:r>
            <a:r>
              <a:rPr lang="en-US" dirty="0" err="1"/>
              <a:t>C.I.A</a:t>
            </a:r>
            <a:r>
              <a:rPr lang="en-US" dirty="0"/>
              <a:t>. (</a:t>
            </a:r>
            <a:r>
              <a:rPr lang="en-US" altLang="es-ES" dirty="0" err="1"/>
              <a:t>confidencialidad</a:t>
            </a:r>
            <a:r>
              <a:rPr lang="en-US" altLang="es-ES" dirty="0"/>
              <a:t>, </a:t>
            </a:r>
            <a:r>
              <a:rPr lang="en-US" altLang="es-ES" dirty="0" err="1"/>
              <a:t>integridad</a:t>
            </a:r>
            <a:r>
              <a:rPr lang="en-US" altLang="es-ES" dirty="0"/>
              <a:t>, </a:t>
            </a:r>
            <a:r>
              <a:rPr lang="en-US" altLang="es-ES" dirty="0" err="1"/>
              <a:t>disponibilidad</a:t>
            </a:r>
            <a:r>
              <a:rPr lang="en-US" altLang="es-ES" dirty="0"/>
              <a:t>) y la </a:t>
            </a:r>
            <a:r>
              <a:rPr lang="en-US" altLang="es-ES" dirty="0" err="1"/>
              <a:t>políticas</a:t>
            </a:r>
            <a:r>
              <a:rPr lang="en-US" altLang="es-ES" dirty="0"/>
              <a:t> de </a:t>
            </a:r>
            <a:r>
              <a:rPr lang="en-US" altLang="es-ES" dirty="0" err="1"/>
              <a:t>seguridad</a:t>
            </a:r>
            <a:r>
              <a:rPr lang="en-US" altLang="es-ES" dirty="0"/>
              <a:t> </a:t>
            </a:r>
            <a:r>
              <a:rPr lang="en-US" altLang="es-ES" dirty="0" err="1"/>
              <a:t>deben</a:t>
            </a:r>
            <a:r>
              <a:rPr lang="en-US" altLang="es-ES" dirty="0"/>
              <a:t> </a:t>
            </a:r>
            <a:r>
              <a:rPr lang="en-US" altLang="es-ES" dirty="0" err="1"/>
              <a:t>ser</a:t>
            </a:r>
            <a:r>
              <a:rPr lang="en-US" altLang="es-ES" dirty="0"/>
              <a:t> </a:t>
            </a:r>
            <a:r>
              <a:rPr lang="en-US" altLang="es-ES" dirty="0" err="1"/>
              <a:t>balanceadas</a:t>
            </a:r>
            <a:r>
              <a:rPr lang="en-US" altLang="es-ES" dirty="0"/>
              <a:t> </a:t>
            </a:r>
            <a:r>
              <a:rPr lang="en-US" altLang="es-ES" dirty="0" err="1"/>
              <a:t>por</a:t>
            </a:r>
            <a:r>
              <a:rPr lang="en-US" altLang="es-ES" dirty="0"/>
              <a:t> </a:t>
            </a:r>
            <a:r>
              <a:rPr lang="en-US" altLang="es-ES" dirty="0" err="1"/>
              <a:t>estos</a:t>
            </a:r>
            <a:r>
              <a:rPr lang="en-US" altLang="es-ES" dirty="0"/>
              <a:t> </a:t>
            </a:r>
            <a:r>
              <a:rPr lang="en-US" altLang="es-ES" dirty="0" err="1"/>
              <a:t>tres</a:t>
            </a:r>
            <a:r>
              <a:rPr lang="en-US" altLang="es-ES" dirty="0"/>
              <a:t> </a:t>
            </a:r>
            <a:r>
              <a:rPr lang="en-US" altLang="es-ES" dirty="0" err="1"/>
              <a:t>principios</a:t>
            </a:r>
            <a:r>
              <a:rPr lang="en-US" altLang="es-ES" dirty="0"/>
              <a:t>. </a:t>
            </a:r>
          </a:p>
          <a:p>
            <a:pPr marL="0" indent="0">
              <a:buNone/>
            </a:pPr>
            <a:endParaRPr lang="es-ES" dirty="0"/>
          </a:p>
        </p:txBody>
      </p:sp>
    </p:spTree>
    <p:extLst>
      <p:ext uri="{BB962C8B-B14F-4D97-AF65-F5344CB8AC3E}">
        <p14:creationId xmlns:p14="http://schemas.microsoft.com/office/powerpoint/2010/main" val="339271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74262" y="233624"/>
            <a:ext cx="10018713" cy="1752599"/>
          </a:xfrm>
        </p:spPr>
        <p:txBody>
          <a:bodyPr/>
          <a:lstStyle/>
          <a:p>
            <a:r>
              <a:rPr lang="es-ES" dirty="0"/>
              <a:t>Seguridad de la Información</a:t>
            </a:r>
          </a:p>
        </p:txBody>
      </p:sp>
      <p:pic>
        <p:nvPicPr>
          <p:cNvPr id="6" name="Picture 3" descr="Fig01-05">
            <a:extLst>
              <a:ext uri="{FF2B5EF4-FFF2-40B4-BE49-F238E27FC236}">
                <a16:creationId xmlns:a16="http://schemas.microsoft.com/office/drawing/2014/main" id="{276FDF59-C796-4D0C-AEBB-E0893B1AB466}"/>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598472" y="1718268"/>
            <a:ext cx="8113071" cy="4431324"/>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0449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122" name="Picture 2" descr="Resultado de imagen para seguridad de base d e da6os">
            <a:extLst>
              <a:ext uri="{FF2B5EF4-FFF2-40B4-BE49-F238E27FC236}">
                <a16:creationId xmlns:a16="http://schemas.microsoft.com/office/drawing/2014/main" id="{E1F0ACBB-CA87-481A-BB01-2AA4ACFDC2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45" r="48517"/>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Objetivos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3843867" y="2048933"/>
            <a:ext cx="7659156" cy="3742267"/>
          </a:xfrm>
        </p:spPr>
        <p:txBody>
          <a:bodyPr>
            <a:normAutofit/>
          </a:bodyPr>
          <a:lstStyle/>
          <a:p>
            <a:pPr algn="just">
              <a:lnSpc>
                <a:spcPct val="90000"/>
              </a:lnSpc>
            </a:pPr>
            <a:r>
              <a:rPr lang="es-ES" sz="1900" dirty="0"/>
              <a:t>Definir el término de seguridad.</a:t>
            </a:r>
          </a:p>
          <a:p>
            <a:pPr algn="just">
              <a:lnSpc>
                <a:spcPct val="90000"/>
              </a:lnSpc>
            </a:pPr>
            <a:r>
              <a:rPr lang="es-ES" sz="1900" dirty="0"/>
              <a:t>Describir un sistema de información y sus componentes.</a:t>
            </a:r>
          </a:p>
          <a:p>
            <a:pPr algn="just">
              <a:lnSpc>
                <a:spcPct val="90000"/>
              </a:lnSpc>
            </a:pPr>
            <a:r>
              <a:rPr lang="es-ES" sz="1900" dirty="0"/>
              <a:t>Describir las funcionalidades de los sistemas de gestión de base de datos.</a:t>
            </a:r>
          </a:p>
          <a:p>
            <a:pPr algn="just">
              <a:lnSpc>
                <a:spcPct val="90000"/>
              </a:lnSpc>
            </a:pPr>
            <a:r>
              <a:rPr lang="es-ES" sz="1900" dirty="0"/>
              <a:t>Describir el concepto de seguridad de la información.</a:t>
            </a:r>
          </a:p>
          <a:p>
            <a:pPr algn="just">
              <a:lnSpc>
                <a:spcPct val="90000"/>
              </a:lnSpc>
            </a:pPr>
            <a:r>
              <a:rPr lang="es-ES" sz="1900" dirty="0"/>
              <a:t>Identificar los componentes principales de la arquitectura de seguridad de la información.</a:t>
            </a:r>
          </a:p>
          <a:p>
            <a:pPr algn="just">
              <a:lnSpc>
                <a:spcPct val="90000"/>
              </a:lnSpc>
            </a:pPr>
            <a:r>
              <a:rPr lang="es-ES" sz="1900" dirty="0"/>
              <a:t>Definir seguridad de base de datos.</a:t>
            </a:r>
          </a:p>
          <a:p>
            <a:pPr algn="just">
              <a:lnSpc>
                <a:spcPct val="90000"/>
              </a:lnSpc>
            </a:pPr>
            <a:r>
              <a:rPr lang="es-ES" sz="1900" dirty="0"/>
              <a:t>Lista de tipos de activos de información y sus valores.</a:t>
            </a:r>
          </a:p>
          <a:p>
            <a:pPr algn="just">
              <a:lnSpc>
                <a:spcPct val="90000"/>
              </a:lnSpc>
            </a:pPr>
            <a:r>
              <a:rPr lang="es-ES" sz="1900" dirty="0"/>
              <a:t>Describir métodos de seguridad.</a:t>
            </a:r>
          </a:p>
        </p:txBody>
      </p:sp>
    </p:spTree>
    <p:extLst>
      <p:ext uri="{BB962C8B-B14F-4D97-AF65-F5344CB8AC3E}">
        <p14:creationId xmlns:p14="http://schemas.microsoft.com/office/powerpoint/2010/main" val="335396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esultado de imagen para confidencialidad">
            <a:extLst>
              <a:ext uri="{FF2B5EF4-FFF2-40B4-BE49-F238E27FC236}">
                <a16:creationId xmlns:a16="http://schemas.microsoft.com/office/drawing/2014/main" id="{E3595EDD-78D5-4661-906B-D6E87621A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72" r="22686" b="-1"/>
          <a:stretch/>
        </p:blipFill>
        <p:spPr bwMode="auto">
          <a:xfrm>
            <a:off x="1512452" y="1998131"/>
            <a:ext cx="2720881" cy="379151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r>
              <a:rPr lang="es-ES" dirty="0"/>
              <a:t>Confidencialidad</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4620985" y="1998133"/>
            <a:ext cx="6885215" cy="3793067"/>
          </a:xfrm>
        </p:spPr>
        <p:txBody>
          <a:bodyPr>
            <a:normAutofit/>
          </a:bodyPr>
          <a:lstStyle/>
          <a:p>
            <a:pPr marL="0" indent="0" algn="just">
              <a:lnSpc>
                <a:spcPct val="90000"/>
              </a:lnSpc>
              <a:buNone/>
            </a:pPr>
            <a:r>
              <a:rPr lang="es-ES" sz="2000" dirty="0"/>
              <a:t>La confiabilidad maneja dos aspectos con unas diferencias sutiles:</a:t>
            </a:r>
          </a:p>
          <a:p>
            <a:pPr lvl="1" algn="just">
              <a:lnSpc>
                <a:spcPct val="90000"/>
              </a:lnSpc>
            </a:pPr>
            <a:r>
              <a:rPr lang="es-ES" dirty="0"/>
              <a:t>El primer aspectos es la prevención de personas no autorizadas de conocer o acceder a información secreta. </a:t>
            </a:r>
          </a:p>
          <a:p>
            <a:pPr lvl="1" algn="just">
              <a:lnSpc>
                <a:spcPct val="90000"/>
              </a:lnSpc>
            </a:pPr>
            <a:r>
              <a:rPr lang="es-ES" dirty="0"/>
              <a:t>El segundo aspecto es el proceso de salvaguardar información confidencial y revelar información secreta solo a individuos autorizados mediante la clasificación de información. </a:t>
            </a:r>
          </a:p>
          <a:p>
            <a:pPr marL="0" indent="0" algn="just">
              <a:lnSpc>
                <a:spcPct val="90000"/>
              </a:lnSpc>
              <a:buNone/>
            </a:pPr>
            <a:r>
              <a:rPr lang="es-ES" sz="2000" dirty="0"/>
              <a:t>Si se viola cualquiera de estos dos factores, el principio de confidencialidad del C.I.A. Triángulo se rompe y la seguridad de la información está en riesgo.</a:t>
            </a:r>
          </a:p>
        </p:txBody>
      </p:sp>
    </p:spTree>
    <p:extLst>
      <p:ext uri="{BB962C8B-B14F-4D97-AF65-F5344CB8AC3E}">
        <p14:creationId xmlns:p14="http://schemas.microsoft.com/office/powerpoint/2010/main" val="2218375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253198" y="352143"/>
            <a:ext cx="10018713" cy="1752599"/>
          </a:xfrm>
        </p:spPr>
        <p:txBody>
          <a:bodyPr/>
          <a:lstStyle/>
          <a:p>
            <a:r>
              <a:rPr lang="es-ES" dirty="0"/>
              <a:t>Confidencialidad</a:t>
            </a:r>
          </a:p>
        </p:txBody>
      </p:sp>
      <p:pic>
        <p:nvPicPr>
          <p:cNvPr id="6" name="Picture 3" descr="Fig01-06">
            <a:extLst>
              <a:ext uri="{FF2B5EF4-FFF2-40B4-BE49-F238E27FC236}">
                <a16:creationId xmlns:a16="http://schemas.microsoft.com/office/drawing/2014/main" id="{EA85BFC2-309A-4AB0-8B85-299D3C2229F1}"/>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914022" y="1833435"/>
            <a:ext cx="7118163" cy="422570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2784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ultado de imagen para integridad de los datos">
            <a:extLst>
              <a:ext uri="{FF2B5EF4-FFF2-40B4-BE49-F238E27FC236}">
                <a16:creationId xmlns:a16="http://schemas.microsoft.com/office/drawing/2014/main" id="{8C48FCC2-586B-4B80-9EC6-A8559D0DD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667" y="2512666"/>
            <a:ext cx="3163356" cy="2420936"/>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r>
              <a:rPr lang="es-ES" dirty="0"/>
              <a:t>Integridad</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213006" y="1998133"/>
            <a:ext cx="6855356" cy="3793067"/>
          </a:xfrm>
        </p:spPr>
        <p:txBody>
          <a:bodyPr>
            <a:normAutofit/>
          </a:bodyPr>
          <a:lstStyle/>
          <a:p>
            <a:pPr marL="0" indent="0" algn="just">
              <a:buNone/>
            </a:pPr>
            <a:r>
              <a:rPr lang="es-ES" dirty="0"/>
              <a:t>Datos coherentes y válidos, procesados correctamente, proporcionan información precisa.</a:t>
            </a:r>
          </a:p>
          <a:p>
            <a:pPr marL="0" indent="0" algn="just">
              <a:buNone/>
            </a:pPr>
            <a:endParaRPr lang="es-ES" dirty="0"/>
          </a:p>
          <a:p>
            <a:pPr marL="0" indent="0" algn="just">
              <a:buNone/>
            </a:pPr>
            <a:r>
              <a:rPr lang="es-ES" dirty="0"/>
              <a:t>Se considera que los datos tienen integridad si:</a:t>
            </a:r>
          </a:p>
          <a:p>
            <a:pPr lvl="1" algn="just"/>
            <a:r>
              <a:rPr lang="es-ES" dirty="0"/>
              <a:t>Si son exactos.</a:t>
            </a:r>
          </a:p>
          <a:p>
            <a:pPr lvl="1" algn="just"/>
            <a:r>
              <a:rPr lang="es-ES" dirty="0"/>
              <a:t>No han sido manipulados intencionalmente o accidentalmente.</a:t>
            </a:r>
          </a:p>
        </p:txBody>
      </p:sp>
    </p:spTree>
    <p:extLst>
      <p:ext uri="{BB962C8B-B14F-4D97-AF65-F5344CB8AC3E}">
        <p14:creationId xmlns:p14="http://schemas.microsoft.com/office/powerpoint/2010/main" val="193329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66335" y="-166815"/>
            <a:ext cx="10018713" cy="1752599"/>
          </a:xfrm>
        </p:spPr>
        <p:txBody>
          <a:bodyPr/>
          <a:lstStyle/>
          <a:p>
            <a:r>
              <a:rPr lang="es-ES" dirty="0"/>
              <a:t>Integridad</a:t>
            </a:r>
          </a:p>
        </p:txBody>
      </p:sp>
      <p:pic>
        <p:nvPicPr>
          <p:cNvPr id="6" name="Picture 3" descr="Tbl01-02a">
            <a:extLst>
              <a:ext uri="{FF2B5EF4-FFF2-40B4-BE49-F238E27FC236}">
                <a16:creationId xmlns:a16="http://schemas.microsoft.com/office/drawing/2014/main" id="{4BCDABF2-87F6-4666-9CD4-929C7AFAA7C7}"/>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r="142" b="43427"/>
          <a:stretch>
            <a:fillRect/>
          </a:stretch>
        </p:blipFill>
        <p:spPr>
          <a:xfrm>
            <a:off x="2398990" y="1314478"/>
            <a:ext cx="8332649" cy="477310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92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373780" y="0"/>
            <a:ext cx="10018713" cy="1752599"/>
          </a:xfrm>
        </p:spPr>
        <p:txBody>
          <a:bodyPr/>
          <a:lstStyle/>
          <a:p>
            <a:r>
              <a:rPr lang="es-ES" dirty="0"/>
              <a:t>Integridad</a:t>
            </a:r>
          </a:p>
        </p:txBody>
      </p:sp>
      <p:grpSp>
        <p:nvGrpSpPr>
          <p:cNvPr id="7" name="Group 3">
            <a:extLst>
              <a:ext uri="{FF2B5EF4-FFF2-40B4-BE49-F238E27FC236}">
                <a16:creationId xmlns:a16="http://schemas.microsoft.com/office/drawing/2014/main" id="{41E58DC3-0B9D-4874-B401-CD19A619DABD}"/>
              </a:ext>
            </a:extLst>
          </p:cNvPr>
          <p:cNvGrpSpPr>
            <a:grpSpLocks/>
          </p:cNvGrpSpPr>
          <p:nvPr>
            <p:custDataLst>
              <p:tags r:id="rId1"/>
            </p:custDataLst>
          </p:nvPr>
        </p:nvGrpSpPr>
        <p:grpSpPr bwMode="auto">
          <a:xfrm>
            <a:off x="2957792" y="1436915"/>
            <a:ext cx="7894427" cy="4801618"/>
            <a:chOff x="624" y="816"/>
            <a:chExt cx="4800" cy="3168"/>
          </a:xfrm>
        </p:grpSpPr>
        <p:pic>
          <p:nvPicPr>
            <p:cNvPr id="8" name="Picture 4" descr="Tbl01-02a">
              <a:extLst>
                <a:ext uri="{FF2B5EF4-FFF2-40B4-BE49-F238E27FC236}">
                  <a16:creationId xmlns:a16="http://schemas.microsoft.com/office/drawing/2014/main" id="{3D10EC77-9693-443B-8913-3575ABBA571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r="1251" b="90152"/>
            <a:stretch>
              <a:fillRect/>
            </a:stretch>
          </p:blipFill>
          <p:spPr bwMode="auto">
            <a:xfrm>
              <a:off x="624" y="816"/>
              <a:ext cx="48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Tbl01-02a">
              <a:extLst>
                <a:ext uri="{FF2B5EF4-FFF2-40B4-BE49-F238E27FC236}">
                  <a16:creationId xmlns:a16="http://schemas.microsoft.com/office/drawing/2014/main" id="{107ECF1A-17A0-4F01-9920-2B5FD3D6733D}"/>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t="57576"/>
            <a:stretch>
              <a:fillRect/>
            </a:stretch>
          </p:blipFill>
          <p:spPr bwMode="auto">
            <a:xfrm>
              <a:off x="624" y="1296"/>
              <a:ext cx="4725" cy="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63501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393876" y="92947"/>
            <a:ext cx="10018713" cy="1752599"/>
          </a:xfrm>
        </p:spPr>
        <p:txBody>
          <a:bodyPr/>
          <a:lstStyle/>
          <a:p>
            <a:r>
              <a:rPr lang="es-ES" dirty="0"/>
              <a:t>Integridad</a:t>
            </a:r>
          </a:p>
        </p:txBody>
      </p:sp>
      <p:pic>
        <p:nvPicPr>
          <p:cNvPr id="10" name="Picture 3" descr="Tbl01-02b">
            <a:extLst>
              <a:ext uri="{FF2B5EF4-FFF2-40B4-BE49-F238E27FC236}">
                <a16:creationId xmlns:a16="http://schemas.microsoft.com/office/drawing/2014/main" id="{ED57A6D4-76FC-4667-8E4C-A550A2302A5A}"/>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2464928" y="1629192"/>
            <a:ext cx="8849516" cy="4485599"/>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67472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09" y="253720"/>
            <a:ext cx="10018713" cy="1752599"/>
          </a:xfrm>
        </p:spPr>
        <p:txBody>
          <a:bodyPr/>
          <a:lstStyle/>
          <a:p>
            <a:r>
              <a:rPr lang="es-ES" dirty="0"/>
              <a:t>Disponibilidad</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574744" y="1805351"/>
            <a:ext cx="10018713" cy="4093031"/>
          </a:xfrm>
        </p:spPr>
        <p:txBody>
          <a:bodyPr>
            <a:normAutofit/>
          </a:bodyPr>
          <a:lstStyle/>
          <a:p>
            <a:pPr algn="just"/>
            <a:r>
              <a:rPr lang="es-ES" sz="2000" dirty="0"/>
              <a:t>Los sistemas deben estar siempre disponibles para los usuarios autorizados.</a:t>
            </a:r>
          </a:p>
          <a:p>
            <a:pPr algn="just"/>
            <a:r>
              <a:rPr lang="es-ES" sz="2000" dirty="0"/>
              <a:t>Los sistemas determinan lo que un usuario puede hacer con la información.</a:t>
            </a:r>
          </a:p>
          <a:p>
            <a:pPr marL="0" indent="0" algn="just">
              <a:buNone/>
            </a:pPr>
            <a:r>
              <a:rPr lang="es-ES" sz="2000" dirty="0"/>
              <a:t>El sistema de información de una organización puede no estar disponible debido a los siguientes problemas de seguridad:</a:t>
            </a:r>
          </a:p>
          <a:p>
            <a:pPr marL="0" indent="0" algn="just">
              <a:buNone/>
            </a:pPr>
            <a:endParaRPr lang="es-ES" sz="2000" dirty="0"/>
          </a:p>
          <a:p>
            <a:pPr lvl="1" algn="just"/>
            <a:r>
              <a:rPr lang="es-ES" sz="1800" dirty="0"/>
              <a:t>Ataques externos y falta de protección del sistema.</a:t>
            </a:r>
          </a:p>
          <a:p>
            <a:pPr lvl="1" algn="just"/>
            <a:r>
              <a:rPr lang="es-ES" sz="1800" dirty="0"/>
              <a:t>Falla en el sistema sin protocolo de recuperación de fallos.</a:t>
            </a:r>
          </a:p>
          <a:p>
            <a:pPr lvl="1" algn="just"/>
            <a:r>
              <a:rPr lang="es-ES" sz="1800" dirty="0"/>
              <a:t>Procedimientos y políticas de seguridad demasiado estrictos.</a:t>
            </a:r>
          </a:p>
          <a:p>
            <a:pPr lvl="1" algn="just"/>
            <a:r>
              <a:rPr lang="es-ES" sz="1800" dirty="0"/>
              <a:t>Errores en la implementación de sistemas de autenticación y autorización.</a:t>
            </a:r>
          </a:p>
        </p:txBody>
      </p:sp>
    </p:spTree>
    <p:extLst>
      <p:ext uri="{BB962C8B-B14F-4D97-AF65-F5344CB8AC3E}">
        <p14:creationId xmlns:p14="http://schemas.microsoft.com/office/powerpoint/2010/main" val="166093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2290" name="Picture 2" descr="Resultado de imagen para Arquitectura de la Seguridad de la Información">
            <a:extLst>
              <a:ext uri="{FF2B5EF4-FFF2-40B4-BE49-F238E27FC236}">
                <a16:creationId xmlns:a16="http://schemas.microsoft.com/office/drawing/2014/main" id="{5C4C55F3-854C-49C8-AE71-70C8C50DC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644" t="9091" r="24501" b="-3"/>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Arquitectura de la Seguridad de la Información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3843867" y="2048933"/>
            <a:ext cx="7659156" cy="3742267"/>
          </a:xfrm>
        </p:spPr>
        <p:txBody>
          <a:bodyPr>
            <a:normAutofit/>
          </a:bodyPr>
          <a:lstStyle/>
          <a:p>
            <a:r>
              <a:rPr lang="es-ES" dirty="0"/>
              <a:t>El sistema de información debe proteger los datos y la información producida de los datos.</a:t>
            </a:r>
          </a:p>
          <a:p>
            <a:r>
              <a:rPr lang="es-ES" dirty="0"/>
              <a:t>Por lo cual, su confidencialidad, integridad y disponibilidad no deben ser violados en cualquier capa.</a:t>
            </a:r>
          </a:p>
        </p:txBody>
      </p:sp>
    </p:spTree>
    <p:extLst>
      <p:ext uri="{BB962C8B-B14F-4D97-AF65-F5344CB8AC3E}">
        <p14:creationId xmlns:p14="http://schemas.microsoft.com/office/powerpoint/2010/main" val="625528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634782" y="0"/>
            <a:ext cx="10018713" cy="1752599"/>
          </a:xfrm>
        </p:spPr>
        <p:txBody>
          <a:bodyPr/>
          <a:lstStyle/>
          <a:p>
            <a:r>
              <a:rPr lang="es-ES" dirty="0"/>
              <a:t>Arquitectura de la Seguridad de la Información</a:t>
            </a:r>
          </a:p>
        </p:txBody>
      </p:sp>
      <p:pic>
        <p:nvPicPr>
          <p:cNvPr id="6" name="Picture 3" descr="Fig01-07">
            <a:extLst>
              <a:ext uri="{FF2B5EF4-FFF2-40B4-BE49-F238E27FC236}">
                <a16:creationId xmlns:a16="http://schemas.microsoft.com/office/drawing/2014/main" id="{19D4038A-E0D9-4A59-B170-F77AB06D0506}"/>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2805940" y="1270708"/>
            <a:ext cx="7507103" cy="5453878"/>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1686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667520" y="203479"/>
            <a:ext cx="10018713" cy="1752599"/>
          </a:xfrm>
        </p:spPr>
        <p:txBody>
          <a:bodyPr/>
          <a:lstStyle/>
          <a:p>
            <a:r>
              <a:rPr lang="es-ES" dirty="0"/>
              <a:t>Componentes de la Arquitectura de la Seguridad de la Información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484310" y="2110155"/>
            <a:ext cx="10201923" cy="3888712"/>
          </a:xfrm>
        </p:spPr>
        <p:txBody>
          <a:bodyPr>
            <a:normAutofit fontScale="92500" lnSpcReduction="20000"/>
          </a:bodyPr>
          <a:lstStyle/>
          <a:p>
            <a:pPr algn="just"/>
            <a:r>
              <a:rPr lang="es-ES" sz="1800" dirty="0"/>
              <a:t>Políticas y procedimientos-Procedimientos documentados y políticas de la empresa que detallan cómo se llevará a cabo la seguridad</a:t>
            </a:r>
          </a:p>
          <a:p>
            <a:pPr algn="just"/>
            <a:r>
              <a:rPr lang="es-ES" sz="1800" dirty="0"/>
              <a:t>Personal de seguridad y administradores: personas que hacen cumplir y mantienen la seguridad en orden</a:t>
            </a:r>
          </a:p>
          <a:p>
            <a:pPr algn="just"/>
            <a:r>
              <a:rPr lang="es-ES" sz="1800" dirty="0"/>
              <a:t>Equipo de detección: dispositivos que autentican a los empleados y detectan equipos prohibidos por la empresa</a:t>
            </a:r>
          </a:p>
          <a:p>
            <a:pPr algn="just"/>
            <a:r>
              <a:rPr lang="es-ES" sz="1800" dirty="0"/>
              <a:t>Programas de seguridad: herramientas que protegen los servidores de sistemas informáticos contra códigos maliciosos, como virus</a:t>
            </a:r>
          </a:p>
          <a:p>
            <a:pPr algn="just"/>
            <a:r>
              <a:rPr lang="es-ES" sz="1800" dirty="0"/>
              <a:t>Equipo de monitoreo: dispositivos que monitorean propiedades físicas, empleados y otros activos importantes</a:t>
            </a:r>
          </a:p>
          <a:p>
            <a:pPr algn="just"/>
            <a:r>
              <a:rPr lang="es-ES" sz="1800" dirty="0"/>
              <a:t>Supervisión de aplicaciones: utilidades y aplicaciones utilizadas para supervisar el tráfico de red y las actividades de Internet, descargas, subidas y otras actividades de la red</a:t>
            </a:r>
          </a:p>
          <a:p>
            <a:pPr algn="just"/>
            <a:r>
              <a:rPr lang="es-ES" sz="1800" dirty="0"/>
              <a:t>Procedimientos y herramientas de auditoría - Controles y controles establecidos para garantizar el funcionamiento de las medidas de seguridad</a:t>
            </a:r>
          </a:p>
        </p:txBody>
      </p:sp>
    </p:spTree>
    <p:extLst>
      <p:ext uri="{BB962C8B-B14F-4D97-AF65-F5344CB8AC3E}">
        <p14:creationId xmlns:p14="http://schemas.microsoft.com/office/powerpoint/2010/main" val="209988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seguridad de base d e da6os">
            <a:extLst>
              <a:ext uri="{FF2B5EF4-FFF2-40B4-BE49-F238E27FC236}">
                <a16:creationId xmlns:a16="http://schemas.microsoft.com/office/drawing/2014/main" id="{60569930-4A77-4E0D-A0BD-08BF18FDE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831" y="2569581"/>
            <a:ext cx="3185192" cy="230926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r>
              <a:rPr lang="es-ES" sz="4400" dirty="0">
                <a:effectLst>
                  <a:outerShdw blurRad="38100" dist="38100" dir="2700000" algn="tl">
                    <a:srgbClr val="000000">
                      <a:alpha val="43137"/>
                    </a:srgbClr>
                  </a:outerShdw>
                </a:effectLst>
              </a:rPr>
              <a:t>Introducción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484311" y="1998133"/>
            <a:ext cx="6855356" cy="3793067"/>
          </a:xfrm>
        </p:spPr>
        <p:txBody>
          <a:bodyPr>
            <a:normAutofit/>
          </a:bodyPr>
          <a:lstStyle/>
          <a:p>
            <a:pPr marL="0" indent="0" algn="just">
              <a:buNone/>
            </a:pPr>
            <a:r>
              <a:rPr lang="es-ES" dirty="0"/>
              <a:t>El riesgo de perder información en las compañías esta creciendo año tras años debido a dos aspectos:</a:t>
            </a:r>
          </a:p>
          <a:p>
            <a:pPr marL="0" indent="0" algn="just">
              <a:buNone/>
            </a:pPr>
            <a:endParaRPr lang="es-ES" dirty="0"/>
          </a:p>
          <a:p>
            <a:pPr algn="just"/>
            <a:r>
              <a:rPr lang="es-ES" dirty="0"/>
              <a:t>Ataques Maliciosos</a:t>
            </a:r>
          </a:p>
          <a:p>
            <a:pPr algn="just"/>
            <a:r>
              <a:rPr lang="es-ES" dirty="0"/>
              <a:t>Implementación incorrecta de políticas de seguridad en las bases de datos y su auditoría.</a:t>
            </a:r>
          </a:p>
        </p:txBody>
      </p:sp>
    </p:spTree>
    <p:extLst>
      <p:ext uri="{BB962C8B-B14F-4D97-AF65-F5344CB8AC3E}">
        <p14:creationId xmlns:p14="http://schemas.microsoft.com/office/powerpoint/2010/main" val="524248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3314" name="Picture 2" descr="Resultado de imagen para Seguridad de la Información">
            <a:extLst>
              <a:ext uri="{FF2B5EF4-FFF2-40B4-BE49-F238E27FC236}">
                <a16:creationId xmlns:a16="http://schemas.microsoft.com/office/drawing/2014/main" id="{D03FAA9D-3E6C-4C70-A707-861CB7188C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622" r="40147" b="-1"/>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Seguridad en Base de Datos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3843867" y="2048933"/>
            <a:ext cx="7659156" cy="3742267"/>
          </a:xfrm>
        </p:spPr>
        <p:txBody>
          <a:bodyPr>
            <a:normAutofit/>
          </a:bodyPr>
          <a:lstStyle/>
          <a:p>
            <a:pPr marL="0" indent="0" algn="just">
              <a:buNone/>
            </a:pPr>
            <a:r>
              <a:rPr lang="es-ES" dirty="0"/>
              <a:t>El administrador de base de datos a través de los sistemas de gestión de base de datos es implementar y hacer cumplir la seguridad en todos los niveles de la misma.</a:t>
            </a:r>
          </a:p>
          <a:p>
            <a:pPr marL="0" indent="0" algn="just">
              <a:buNone/>
            </a:pPr>
            <a:endParaRPr lang="es-ES" dirty="0"/>
          </a:p>
          <a:p>
            <a:pPr marL="0" indent="0" algn="just">
              <a:buNone/>
            </a:pPr>
            <a:r>
              <a:rPr lang="es-ES" dirty="0"/>
              <a:t>Para lo cual, el administrador de base de datos debe conocer los diversos puntos de accesos de seguridad, el cual es el lugar donde la seguridad de la base de datos debe ser implementada y auditada.</a:t>
            </a:r>
          </a:p>
        </p:txBody>
      </p:sp>
    </p:spTree>
    <p:extLst>
      <p:ext uri="{BB962C8B-B14F-4D97-AF65-F5344CB8AC3E}">
        <p14:creationId xmlns:p14="http://schemas.microsoft.com/office/powerpoint/2010/main" val="430505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95886" y="0"/>
            <a:ext cx="10018713" cy="1752599"/>
          </a:xfrm>
        </p:spPr>
        <p:txBody>
          <a:bodyPr/>
          <a:lstStyle/>
          <a:p>
            <a:r>
              <a:rPr lang="es-ES" dirty="0"/>
              <a:t>Seguridad en Base de Datos</a:t>
            </a:r>
          </a:p>
        </p:txBody>
      </p:sp>
      <p:pic>
        <p:nvPicPr>
          <p:cNvPr id="6" name="Picture 3" descr="Fig01-08">
            <a:extLst>
              <a:ext uri="{FF2B5EF4-FFF2-40B4-BE49-F238E27FC236}">
                <a16:creationId xmlns:a16="http://schemas.microsoft.com/office/drawing/2014/main" id="{1004A022-DF6D-4369-A1AC-5B597E73333A}"/>
              </a:ext>
            </a:extLst>
          </p:cNvPr>
          <p:cNvPicPr>
            <a:picLocks noGrp="1" noChangeAspect="1" noChangeArrowheads="1"/>
          </p:cNvPicPr>
          <p:nvPr>
            <p:ph idx="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599726" y="1332751"/>
            <a:ext cx="5891515" cy="516951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4228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dirty="0"/>
              <a:t>Seguridad en Base de Datos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6365474" y="2304420"/>
            <a:ext cx="5034224" cy="4046138"/>
          </a:xfrm>
        </p:spPr>
        <p:txBody>
          <a:bodyPr>
            <a:normAutofit fontScale="77500" lnSpcReduction="20000"/>
          </a:bodyPr>
          <a:lstStyle/>
          <a:p>
            <a:pPr algn="just"/>
            <a:r>
              <a:rPr lang="es-ES" dirty="0"/>
              <a:t>Aplicaciones: diseño e implementación de aplicaciones, que incluye privilegios y permisos otorgados a personas. Si estos permisos son demasiado flojos, las personas pueden acceder y violar los datos. Si estos permisos son demasiado restrictivos, no permiten a los usuarios realizar sus responsabilidades. Al conceder privilegios de seguridad a las aplicaciones, sea extremadamente cauteloso.</a:t>
            </a:r>
          </a:p>
          <a:p>
            <a:pPr algn="just"/>
            <a:r>
              <a:rPr lang="es-ES" dirty="0"/>
              <a:t>Red: uno de los puntos de acceso de seguridad más sensibles. Asegúrese de utilizar sus mejores esfuerzos para proteger la red y proporcionar acceso a la red sólo a aplicaciones, sistemas operativos y bases de datos.</a:t>
            </a:r>
          </a:p>
        </p:txBody>
      </p:sp>
      <p:sp>
        <p:nvSpPr>
          <p:cNvPr id="4" name="Marcador de contenido 2">
            <a:extLst>
              <a:ext uri="{FF2B5EF4-FFF2-40B4-BE49-F238E27FC236}">
                <a16:creationId xmlns:a16="http://schemas.microsoft.com/office/drawing/2014/main" id="{CF16BB19-0BAB-4050-9B3A-63342626BFF5}"/>
              </a:ext>
            </a:extLst>
          </p:cNvPr>
          <p:cNvSpPr txBox="1">
            <a:spLocks/>
          </p:cNvSpPr>
          <p:nvPr/>
        </p:nvSpPr>
        <p:spPr>
          <a:xfrm>
            <a:off x="1484311" y="2495339"/>
            <a:ext cx="4514555" cy="3312608"/>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s-ES" dirty="0"/>
              <a:t>Personas: Personas a las que se les han otorgado privilegios y permisos para acceder a aplicaciones, redes, estaciones de trabajo, servidores, bases de datos, archivos de datos y datos.</a:t>
            </a:r>
          </a:p>
          <a:p>
            <a:pPr marL="0" indent="0" algn="just">
              <a:buNone/>
            </a:pPr>
            <a:r>
              <a:rPr lang="es-ES" dirty="0"/>
              <a:t>Esto significa que las personas representan un riesgo de violaciones a la seguridad de las bases de datos. Por lo tanto, la seguridad de la base de datos debe implicar todas las medidas necesarias para asegurar los datos.</a:t>
            </a:r>
          </a:p>
        </p:txBody>
      </p:sp>
      <p:pic>
        <p:nvPicPr>
          <p:cNvPr id="14338" name="Picture 2" descr="Resultado de imagen para Seguridad de la Información">
            <a:extLst>
              <a:ext uri="{FF2B5EF4-FFF2-40B4-BE49-F238E27FC236}">
                <a16:creationId xmlns:a16="http://schemas.microsoft.com/office/drawing/2014/main" id="{68CAC3EC-755C-46A2-BEF0-E11C119E7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3470" y="123112"/>
            <a:ext cx="1988692" cy="189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886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5362" name="Picture 2" descr="Resultado de imagen para Seguridad de la Información">
            <a:extLst>
              <a:ext uri="{FF2B5EF4-FFF2-40B4-BE49-F238E27FC236}">
                <a16:creationId xmlns:a16="http://schemas.microsoft.com/office/drawing/2014/main" id="{B587EA05-885F-4C35-89B5-992802363D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01" t="9091" r="36444" b="-3"/>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784600" y="0"/>
            <a:ext cx="7345891" cy="1413933"/>
          </a:xfrm>
        </p:spPr>
        <p:txBody>
          <a:bodyPr>
            <a:normAutofit/>
          </a:bodyPr>
          <a:lstStyle/>
          <a:p>
            <a:r>
              <a:rPr lang="es-ES" dirty="0"/>
              <a:t>Seguridad en Base de Datos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3732211" y="1406769"/>
            <a:ext cx="8074601" cy="4813161"/>
          </a:xfrm>
        </p:spPr>
        <p:txBody>
          <a:bodyPr>
            <a:normAutofit/>
          </a:bodyPr>
          <a:lstStyle/>
          <a:p>
            <a:pPr algn="just">
              <a:lnSpc>
                <a:spcPct val="90000"/>
              </a:lnSpc>
            </a:pPr>
            <a:r>
              <a:rPr lang="es-ES" sz="1800" dirty="0"/>
              <a:t>Sistema operativo: el punto de acceso del sistema operativo se define como autenticación del sistema: la puerta de enlace de los datos. Por ejemplo, para acceder a los datos que residen en un sistema, debe iniciar sesión y sus credenciales de seguridad deben ser verificadas. La ausencia de buenas medidas de seguridad en este punto de acceso es la causa de la mayoría de las violaciones a la seguridad.</a:t>
            </a:r>
          </a:p>
          <a:p>
            <a:pPr algn="just">
              <a:lnSpc>
                <a:spcPct val="90000"/>
              </a:lnSpc>
            </a:pPr>
            <a:r>
              <a:rPr lang="es-ES" sz="1800" dirty="0"/>
              <a:t>DBMS: Estructura lógica de la base de datos, que incluye memoria, ejecutables y otros binarios.</a:t>
            </a:r>
          </a:p>
          <a:p>
            <a:pPr algn="just">
              <a:lnSpc>
                <a:spcPct val="90000"/>
              </a:lnSpc>
            </a:pPr>
            <a:r>
              <a:rPr lang="es-ES" sz="1800" dirty="0"/>
              <a:t>Archivos de datos: otro punto de acceso que influye en la aplicación de la seguridad de la base de datos es el acceso a los archivos de datos en los que reside la información. Mediante el uso de permisos y encriptación, debe proteger los archivos de datos pertenecientes a la base de datos de ser accedidos por personas no autorizadas.</a:t>
            </a:r>
          </a:p>
          <a:p>
            <a:pPr algn="just">
              <a:lnSpc>
                <a:spcPct val="90000"/>
              </a:lnSpc>
            </a:pPr>
            <a:r>
              <a:rPr lang="es-ES" sz="1800" dirty="0"/>
              <a:t>Datos: este punto de acceso a datos trata del diseño de datos necesario para reforzar la integridad de los datos, la implementación de la aplicación necesaria para garantizar la validez de los datos y los privilegios necesarios para acceder a los datos.</a:t>
            </a:r>
          </a:p>
        </p:txBody>
      </p:sp>
    </p:spTree>
    <p:extLst>
      <p:ext uri="{BB962C8B-B14F-4D97-AF65-F5344CB8AC3E}">
        <p14:creationId xmlns:p14="http://schemas.microsoft.com/office/powerpoint/2010/main" val="637867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Resultado de imagen para amenaza Seguridad de la Información">
            <a:extLst>
              <a:ext uri="{FF2B5EF4-FFF2-40B4-BE49-F238E27FC236}">
                <a16:creationId xmlns:a16="http://schemas.microsoft.com/office/drawing/2014/main" id="{4943504F-7055-4C02-9126-A043FD3DEE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739" b="2"/>
          <a:stretch/>
        </p:blipFill>
        <p:spPr bwMode="auto">
          <a:xfrm>
            <a:off x="8565266" y="1998131"/>
            <a:ext cx="2937757" cy="379151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r>
              <a:rPr lang="es-ES" dirty="0"/>
              <a:t>Seguridad en Base de Datos</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484311" y="1998133"/>
            <a:ext cx="6855356" cy="3793067"/>
          </a:xfrm>
        </p:spPr>
        <p:txBody>
          <a:bodyPr>
            <a:normAutofit/>
          </a:bodyPr>
          <a:lstStyle/>
          <a:p>
            <a:pPr algn="just"/>
            <a:r>
              <a:rPr lang="es-ES" dirty="0"/>
              <a:t>Reducir el tamaño del punto de acceso reduce los riesgos de seguridad.</a:t>
            </a:r>
          </a:p>
          <a:p>
            <a:pPr algn="just"/>
            <a:r>
              <a:rPr lang="es-ES" dirty="0"/>
              <a:t>Brechas de seguridad: puntos en los que falta seguridad.</a:t>
            </a:r>
          </a:p>
          <a:p>
            <a:pPr algn="just"/>
            <a:r>
              <a:rPr lang="es-ES" dirty="0"/>
              <a:t>Vulnerabilidades: Errores en el sistema que pueden convertirse en amenazas.</a:t>
            </a:r>
          </a:p>
          <a:p>
            <a:pPr algn="just"/>
            <a:r>
              <a:rPr lang="es-ES" dirty="0"/>
              <a:t>Amenaza: riesgo de seguridad que puede convertirse en una violación del sistema.</a:t>
            </a:r>
          </a:p>
        </p:txBody>
      </p:sp>
    </p:spTree>
    <p:extLst>
      <p:ext uri="{BB962C8B-B14F-4D97-AF65-F5344CB8AC3E}">
        <p14:creationId xmlns:p14="http://schemas.microsoft.com/office/powerpoint/2010/main" val="271940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162764" y="0"/>
            <a:ext cx="10018713" cy="1752599"/>
          </a:xfrm>
        </p:spPr>
        <p:txBody>
          <a:bodyPr/>
          <a:lstStyle/>
          <a:p>
            <a:r>
              <a:rPr lang="es-ES" dirty="0"/>
              <a:t>Seguridad en Base de Datos</a:t>
            </a:r>
          </a:p>
        </p:txBody>
      </p:sp>
      <p:pic>
        <p:nvPicPr>
          <p:cNvPr id="6" name="Picture 3" descr="Fig01-09">
            <a:extLst>
              <a:ext uri="{FF2B5EF4-FFF2-40B4-BE49-F238E27FC236}">
                <a16:creationId xmlns:a16="http://schemas.microsoft.com/office/drawing/2014/main" id="{F2BE9E0A-4339-4F08-9A09-004274C4F093}"/>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618943" y="1541583"/>
            <a:ext cx="5494912" cy="4851119"/>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14623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74263" y="0"/>
            <a:ext cx="10018713" cy="1752599"/>
          </a:xfrm>
        </p:spPr>
        <p:txBody>
          <a:bodyPr/>
          <a:lstStyle/>
          <a:p>
            <a:r>
              <a:rPr lang="es-ES" dirty="0"/>
              <a:t>Seguridad en Base de Datos</a:t>
            </a:r>
          </a:p>
        </p:txBody>
      </p:sp>
      <p:pic>
        <p:nvPicPr>
          <p:cNvPr id="7" name="Picture 3" descr="Fig01-10">
            <a:extLst>
              <a:ext uri="{FF2B5EF4-FFF2-40B4-BE49-F238E27FC236}">
                <a16:creationId xmlns:a16="http://schemas.microsoft.com/office/drawing/2014/main" id="{8BD40A71-4D32-41D4-857A-F5B2FD0451CC}"/>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1742893" y="1752599"/>
            <a:ext cx="9883386" cy="39792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58910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916390" y="203479"/>
            <a:ext cx="10018713" cy="1752599"/>
          </a:xfrm>
        </p:spPr>
        <p:txBody>
          <a:bodyPr/>
          <a:lstStyle/>
          <a:p>
            <a:r>
              <a:rPr lang="es-ES" dirty="0"/>
              <a:t>Niveles de Seguridad en las Bases de Datos</a:t>
            </a:r>
          </a:p>
        </p:txBody>
      </p:sp>
      <p:pic>
        <p:nvPicPr>
          <p:cNvPr id="6" name="Picture 3" descr="Fig01-11">
            <a:extLst>
              <a:ext uri="{FF2B5EF4-FFF2-40B4-BE49-F238E27FC236}">
                <a16:creationId xmlns:a16="http://schemas.microsoft.com/office/drawing/2014/main" id="{E99FCCDB-8E93-4A3D-8F08-9E2FE2362069}"/>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909376" y="1431053"/>
            <a:ext cx="5375301" cy="5282624"/>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0058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9"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Resultado de imagen para amenaza Seguridad de la Información">
            <a:extLst>
              <a:ext uri="{FF2B5EF4-FFF2-40B4-BE49-F238E27FC236}">
                <a16:creationId xmlns:a16="http://schemas.microsoft.com/office/drawing/2014/main" id="{10C63F9B-517E-4F72-A2D5-1122F9CB8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593" y="2595355"/>
            <a:ext cx="3226968" cy="137952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5781729" cy="1752599"/>
          </a:xfrm>
        </p:spPr>
        <p:txBody>
          <a:bodyPr>
            <a:normAutofit/>
          </a:bodyPr>
          <a:lstStyle/>
          <a:p>
            <a:r>
              <a:rPr lang="es-ES" dirty="0"/>
              <a:t>Amenazas a las Bases de Datos</a:t>
            </a:r>
          </a:p>
        </p:txBody>
      </p:sp>
      <p:sp>
        <p:nvSpPr>
          <p:cNvPr id="4" name="Marcador de contenido 3">
            <a:extLst>
              <a:ext uri="{FF2B5EF4-FFF2-40B4-BE49-F238E27FC236}">
                <a16:creationId xmlns:a16="http://schemas.microsoft.com/office/drawing/2014/main" id="{F5002D93-8E80-4ED7-89DC-BD0EA560896E}"/>
              </a:ext>
            </a:extLst>
          </p:cNvPr>
          <p:cNvSpPr>
            <a:spLocks noGrp="1"/>
          </p:cNvSpPr>
          <p:nvPr>
            <p:ph idx="1"/>
          </p:nvPr>
        </p:nvSpPr>
        <p:spPr>
          <a:xfrm>
            <a:off x="1484310" y="2666999"/>
            <a:ext cx="5781730" cy="3124201"/>
          </a:xfrm>
        </p:spPr>
        <p:txBody>
          <a:bodyPr>
            <a:normAutofit fontScale="92500" lnSpcReduction="10000"/>
          </a:bodyPr>
          <a:lstStyle/>
          <a:p>
            <a:pPr algn="just">
              <a:lnSpc>
                <a:spcPct val="90000"/>
              </a:lnSpc>
            </a:pPr>
            <a:r>
              <a:rPr lang="es-ES" sz="2000" dirty="0"/>
              <a:t>Vulnerabilidad de seguridad: Una debilidad en cualquiera de los componentes del sistema de información que pueden ser explotados para violar la integridad, confidencialidad o accesibilidad del sistema.</a:t>
            </a:r>
          </a:p>
          <a:p>
            <a:pPr algn="just">
              <a:lnSpc>
                <a:spcPct val="90000"/>
              </a:lnSpc>
            </a:pPr>
            <a:r>
              <a:rPr lang="es-ES" sz="2000" dirty="0"/>
              <a:t>Amenaza de seguridad: violación o ataque de seguridad que puede ocurrir en cualquier momento debido a una vulnerabilidad de seguridad.</a:t>
            </a:r>
          </a:p>
          <a:p>
            <a:pPr algn="just">
              <a:lnSpc>
                <a:spcPct val="90000"/>
              </a:lnSpc>
            </a:pPr>
            <a:r>
              <a:rPr lang="es-ES" sz="2000" dirty="0"/>
              <a:t>Riesgo de seguridad: una brecha de seguridad conocida que una compañía deja intencionalmente abierta.</a:t>
            </a:r>
          </a:p>
        </p:txBody>
      </p:sp>
    </p:spTree>
    <p:extLst>
      <p:ext uri="{BB962C8B-B14F-4D97-AF65-F5344CB8AC3E}">
        <p14:creationId xmlns:p14="http://schemas.microsoft.com/office/powerpoint/2010/main" val="2942660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03925" y="123092"/>
            <a:ext cx="10018713" cy="1752599"/>
          </a:xfrm>
        </p:spPr>
        <p:txBody>
          <a:bodyPr/>
          <a:lstStyle/>
          <a:p>
            <a:r>
              <a:rPr lang="es-ES" dirty="0"/>
              <a:t>Tipos de Vulnerabilidades</a:t>
            </a:r>
          </a:p>
        </p:txBody>
      </p:sp>
      <p:pic>
        <p:nvPicPr>
          <p:cNvPr id="6" name="Picture 3" descr="Fig01-12">
            <a:extLst>
              <a:ext uri="{FF2B5EF4-FFF2-40B4-BE49-F238E27FC236}">
                <a16:creationId xmlns:a16="http://schemas.microsoft.com/office/drawing/2014/main" id="{F732F816-7E66-4A6D-B827-4838336B5855}"/>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733606" y="1440114"/>
            <a:ext cx="7847308" cy="4968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021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seguridad de base d e da6os">
            <a:extLst>
              <a:ext uri="{FF2B5EF4-FFF2-40B4-BE49-F238E27FC236}">
                <a16:creationId xmlns:a16="http://schemas.microsoft.com/office/drawing/2014/main" id="{5F26DCA0-DD8E-47B9-A890-0D837E599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155" y="2855901"/>
            <a:ext cx="3959211" cy="282259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752599"/>
          </a:xfrm>
        </p:spPr>
        <p:txBody>
          <a:bodyPr>
            <a:normAutofit/>
          </a:bodyPr>
          <a:lstStyle/>
          <a:p>
            <a:r>
              <a:rPr lang="es-ES"/>
              <a:t>Introducción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6016336" y="2666999"/>
            <a:ext cx="5486687" cy="3124201"/>
          </a:xfrm>
        </p:spPr>
        <p:txBody>
          <a:bodyPr anchor="t">
            <a:normAutofit/>
          </a:bodyPr>
          <a:lstStyle/>
          <a:p>
            <a:pPr marL="0" indent="0" algn="just">
              <a:lnSpc>
                <a:spcPct val="90000"/>
              </a:lnSpc>
              <a:buNone/>
            </a:pPr>
            <a:r>
              <a:rPr lang="es-ES" sz="2000" dirty="0"/>
              <a:t>Anteriormente los </a:t>
            </a:r>
            <a:r>
              <a:rPr lang="es-ES" sz="2000" dirty="0" err="1"/>
              <a:t>DBAs</a:t>
            </a:r>
            <a:r>
              <a:rPr lang="es-ES" sz="2000" dirty="0"/>
              <a:t> adquirieron técnicas y conocimientos para la administración eficiente de las bases de datos.</a:t>
            </a:r>
          </a:p>
          <a:p>
            <a:pPr marL="0" indent="0" algn="just">
              <a:lnSpc>
                <a:spcPct val="90000"/>
              </a:lnSpc>
              <a:buNone/>
            </a:pPr>
            <a:endParaRPr lang="es-ES" sz="2000" dirty="0"/>
          </a:p>
          <a:p>
            <a:pPr marL="0" indent="0" algn="just">
              <a:lnSpc>
                <a:spcPct val="90000"/>
              </a:lnSpc>
              <a:buNone/>
            </a:pPr>
            <a:r>
              <a:rPr lang="es-ES" sz="2000" dirty="0"/>
              <a:t>Hoy en día no solo hay que tener dichas habilidades sino que también deben adquirir destrezas para implementar políticas de seguridad y procedimientos de auditoría para proteger uno de los activos más importantes dentro de una organización que es la información.</a:t>
            </a:r>
          </a:p>
        </p:txBody>
      </p:sp>
    </p:spTree>
    <p:extLst>
      <p:ext uri="{BB962C8B-B14F-4D97-AF65-F5344CB8AC3E}">
        <p14:creationId xmlns:p14="http://schemas.microsoft.com/office/powerpoint/2010/main" val="1869203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283344" y="-61277"/>
            <a:ext cx="10018713" cy="1752599"/>
          </a:xfrm>
        </p:spPr>
        <p:txBody>
          <a:bodyPr/>
          <a:lstStyle/>
          <a:p>
            <a:r>
              <a:rPr lang="es-ES" dirty="0"/>
              <a:t>Tipos de Amenazas</a:t>
            </a:r>
          </a:p>
        </p:txBody>
      </p:sp>
      <p:pic>
        <p:nvPicPr>
          <p:cNvPr id="4" name="Picture 3" descr="Fig01-13">
            <a:extLst>
              <a:ext uri="{FF2B5EF4-FFF2-40B4-BE49-F238E27FC236}">
                <a16:creationId xmlns:a16="http://schemas.microsoft.com/office/drawing/2014/main" id="{7B678D5D-3044-410C-9237-349F4A9F5DDD}"/>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760782" y="1274509"/>
            <a:ext cx="7357908" cy="5155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7557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891458" y="-61277"/>
            <a:ext cx="10018713" cy="1752599"/>
          </a:xfrm>
        </p:spPr>
        <p:txBody>
          <a:bodyPr/>
          <a:lstStyle/>
          <a:p>
            <a:r>
              <a:rPr lang="es-ES" dirty="0"/>
              <a:t>Tipos de Riesgos</a:t>
            </a:r>
          </a:p>
        </p:txBody>
      </p:sp>
      <p:pic>
        <p:nvPicPr>
          <p:cNvPr id="5" name="Picture 3" descr="Fig01-14">
            <a:extLst>
              <a:ext uri="{FF2B5EF4-FFF2-40B4-BE49-F238E27FC236}">
                <a16:creationId xmlns:a16="http://schemas.microsoft.com/office/drawing/2014/main" id="{51C15F9B-4EF5-41EF-88BB-337D8EA5DAE6}"/>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145134" y="1467500"/>
            <a:ext cx="6531509" cy="4728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62359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Resultado de imagen para tipos de activos">
            <a:extLst>
              <a:ext uri="{FF2B5EF4-FFF2-40B4-BE49-F238E27FC236}">
                <a16:creationId xmlns:a16="http://schemas.microsoft.com/office/drawing/2014/main" id="{BA31BEDF-B01D-4037-905D-568C570E9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741" y="1685116"/>
            <a:ext cx="3552822" cy="38693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4842934" y="905933"/>
            <a:ext cx="6660090" cy="965200"/>
          </a:xfrm>
        </p:spPr>
        <p:txBody>
          <a:bodyPr>
            <a:normAutofit/>
          </a:bodyPr>
          <a:lstStyle/>
          <a:p>
            <a:r>
              <a:rPr lang="es-ES" dirty="0"/>
              <a:t>Tipos de Activos y Su Valor</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5244867" y="2008182"/>
            <a:ext cx="6660090" cy="3793067"/>
          </a:xfrm>
        </p:spPr>
        <p:txBody>
          <a:bodyPr>
            <a:normAutofit/>
          </a:bodyPr>
          <a:lstStyle/>
          <a:p>
            <a:pPr algn="just">
              <a:lnSpc>
                <a:spcPct val="90000"/>
              </a:lnSpc>
            </a:pPr>
            <a:r>
              <a:rPr lang="es-ES" sz="2000" dirty="0"/>
              <a:t>Activos físicos: También conocidos como activos tangibles, estos incluyen edificios, automóviles, hardware, etc.</a:t>
            </a:r>
          </a:p>
          <a:p>
            <a:pPr algn="just">
              <a:lnSpc>
                <a:spcPct val="90000"/>
              </a:lnSpc>
            </a:pPr>
            <a:r>
              <a:rPr lang="es-ES" sz="2000" dirty="0"/>
              <a:t>Activos lógicos: aspectos lógicos de un sistema de información, como aplicaciones empresariales, programas internos, software comprado, sistemas operativos, bases de datos y datos</a:t>
            </a:r>
          </a:p>
          <a:p>
            <a:pPr algn="just">
              <a:lnSpc>
                <a:spcPct val="90000"/>
              </a:lnSpc>
            </a:pPr>
            <a:r>
              <a:rPr lang="es-ES" sz="2000" dirty="0"/>
              <a:t>Activos intangibles: reputación empresarial, calidad y confianza pública</a:t>
            </a:r>
          </a:p>
          <a:p>
            <a:pPr algn="just">
              <a:lnSpc>
                <a:spcPct val="90000"/>
              </a:lnSpc>
            </a:pPr>
            <a:r>
              <a:rPr lang="es-ES" sz="2000" dirty="0"/>
              <a:t>Recursos humanos: Habilidades humanas, conocimientos y experiencia</a:t>
            </a:r>
          </a:p>
        </p:txBody>
      </p:sp>
    </p:spTree>
    <p:extLst>
      <p:ext uri="{BB962C8B-B14F-4D97-AF65-F5344CB8AC3E}">
        <p14:creationId xmlns:p14="http://schemas.microsoft.com/office/powerpoint/2010/main" val="1432030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393876" y="0"/>
            <a:ext cx="10018713" cy="1752599"/>
          </a:xfrm>
        </p:spPr>
        <p:txBody>
          <a:bodyPr/>
          <a:lstStyle/>
          <a:p>
            <a:r>
              <a:rPr lang="es-ES" dirty="0"/>
              <a:t>Métodos de Seguridad</a:t>
            </a:r>
          </a:p>
        </p:txBody>
      </p:sp>
      <p:pic>
        <p:nvPicPr>
          <p:cNvPr id="7" name="Picture 2" descr="Tbl01-06a">
            <a:extLst>
              <a:ext uri="{FF2B5EF4-FFF2-40B4-BE49-F238E27FC236}">
                <a16:creationId xmlns:a16="http://schemas.microsoft.com/office/drawing/2014/main" id="{3324F22C-1EC6-4C65-AEE2-7EA48E793A7C}"/>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r="-714" b="50647"/>
          <a:stretch>
            <a:fillRect/>
          </a:stretch>
        </p:blipFill>
        <p:spPr>
          <a:xfrm>
            <a:off x="2367582" y="1500403"/>
            <a:ext cx="8615266" cy="4624041"/>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04461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03924" y="-20097"/>
            <a:ext cx="10018713" cy="1752599"/>
          </a:xfrm>
        </p:spPr>
        <p:txBody>
          <a:bodyPr/>
          <a:lstStyle/>
          <a:p>
            <a:r>
              <a:rPr lang="es-ES" dirty="0"/>
              <a:t>Métodos de Seguridad</a:t>
            </a:r>
          </a:p>
        </p:txBody>
      </p:sp>
      <p:grpSp>
        <p:nvGrpSpPr>
          <p:cNvPr id="4" name="Group 3">
            <a:extLst>
              <a:ext uri="{FF2B5EF4-FFF2-40B4-BE49-F238E27FC236}">
                <a16:creationId xmlns:a16="http://schemas.microsoft.com/office/drawing/2014/main" id="{9B707DDF-85D8-4FA4-8667-73FC53C077BE}"/>
              </a:ext>
            </a:extLst>
          </p:cNvPr>
          <p:cNvGrpSpPr>
            <a:grpSpLocks/>
          </p:cNvGrpSpPr>
          <p:nvPr>
            <p:custDataLst>
              <p:tags r:id="rId1"/>
            </p:custDataLst>
          </p:nvPr>
        </p:nvGrpSpPr>
        <p:grpSpPr bwMode="auto">
          <a:xfrm>
            <a:off x="2883877" y="1346479"/>
            <a:ext cx="7753978" cy="5020827"/>
            <a:chOff x="768" y="960"/>
            <a:chExt cx="4512" cy="3053"/>
          </a:xfrm>
        </p:grpSpPr>
        <p:pic>
          <p:nvPicPr>
            <p:cNvPr id="5" name="Picture 4" descr="Tbl01-06a">
              <a:extLst>
                <a:ext uri="{FF2B5EF4-FFF2-40B4-BE49-F238E27FC236}">
                  <a16:creationId xmlns:a16="http://schemas.microsoft.com/office/drawing/2014/main" id="{E6401D6A-DBF5-48DC-B010-1D683E45B4B0}"/>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t="49353" r="1428"/>
            <a:stretch>
              <a:fillRect/>
            </a:stretch>
          </p:blipFill>
          <p:spPr bwMode="auto">
            <a:xfrm>
              <a:off x="922" y="1813"/>
              <a:ext cx="4113" cy="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Tbl01-06a">
              <a:extLst>
                <a:ext uri="{FF2B5EF4-FFF2-40B4-BE49-F238E27FC236}">
                  <a16:creationId xmlns:a16="http://schemas.microsoft.com/office/drawing/2014/main" id="{7F6CD2A0-4A19-4F74-B37E-E77698EB1204}"/>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b="83900"/>
            <a:stretch>
              <a:fillRect/>
            </a:stretch>
          </p:blipFill>
          <p:spPr bwMode="auto">
            <a:xfrm>
              <a:off x="768" y="960"/>
              <a:ext cx="451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15267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a:t>Métodos de Seguridad</a:t>
            </a:r>
            <a:endParaRPr lang="es-ES" dirty="0"/>
          </a:p>
        </p:txBody>
      </p:sp>
      <p:pic>
        <p:nvPicPr>
          <p:cNvPr id="7" name="Picture 3" descr="Tbl01-06b">
            <a:extLst>
              <a:ext uri="{FF2B5EF4-FFF2-40B4-BE49-F238E27FC236}">
                <a16:creationId xmlns:a16="http://schemas.microsoft.com/office/drawing/2014/main" id="{55AAEB99-C68E-4CDB-8633-8E22331219C0}"/>
              </a:ext>
            </a:extLst>
          </p:cNvPr>
          <p:cNvPicPr>
            <a:picLocks noGrp="1" noChangeAspect="1" noChangeArrowheads="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1993682" y="2465172"/>
            <a:ext cx="8858537" cy="3203241"/>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2258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a:t>Metodología de Seguridad de Base de Datos</a:t>
            </a:r>
            <a:endParaRPr lang="es-ES" dirty="0"/>
          </a:p>
        </p:txBody>
      </p:sp>
      <p:pic>
        <p:nvPicPr>
          <p:cNvPr id="8" name="Picture 3" descr="Fig01-16">
            <a:extLst>
              <a:ext uri="{FF2B5EF4-FFF2-40B4-BE49-F238E27FC236}">
                <a16:creationId xmlns:a16="http://schemas.microsoft.com/office/drawing/2014/main" id="{3BA9EF61-29F6-42F8-AE03-C89A1D4CC5CA}"/>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1986981" y="2174874"/>
            <a:ext cx="9013371" cy="3847938"/>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96421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Resultado de imagen para seguridad en base de datos">
            <a:extLst>
              <a:ext uri="{FF2B5EF4-FFF2-40B4-BE49-F238E27FC236}">
                <a16:creationId xmlns:a16="http://schemas.microsoft.com/office/drawing/2014/main" id="{597714E9-DD6E-466E-A0CD-ABD55EE90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907" y="2644016"/>
            <a:ext cx="2717116" cy="2499746"/>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r>
              <a:rPr lang="es-ES" dirty="0"/>
              <a:t>Seguridad en Base de Datos</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1484311" y="1998133"/>
            <a:ext cx="6855356" cy="3793067"/>
          </a:xfrm>
        </p:spPr>
        <p:txBody>
          <a:bodyPr>
            <a:normAutofit/>
          </a:bodyPr>
          <a:lstStyle/>
          <a:p>
            <a:pPr algn="just">
              <a:buFont typeface="Wingdings" panose="05000000000000000000" pitchFamily="2" charset="2"/>
              <a:buChar char="ü"/>
            </a:pPr>
            <a:r>
              <a:rPr lang="es-ES" sz="2200" dirty="0"/>
              <a:t>Definición Final: La seguridad de la base de datos es una colección de políticas y procedimientos de seguridad, restricciones de datos, métodos de seguridad y herramientas de seguridad combinadas para implementar todas las medidas necesarias para asegurar la integridad, accesibilidad y confidencialidad de cada componente del entorno de la base de datos. </a:t>
            </a:r>
          </a:p>
          <a:p>
            <a:pPr marL="0" indent="0" algn="just">
              <a:buNone/>
            </a:pPr>
            <a:r>
              <a:rPr lang="es-ES" sz="2200" dirty="0"/>
              <a:t>Estos componentes incluyen personas, aplicaciones, redes, sistemas operativos, sistemas de administración de bases de datos, archivos de datos y datos.</a:t>
            </a:r>
          </a:p>
        </p:txBody>
      </p:sp>
    </p:spTree>
    <p:extLst>
      <p:ext uri="{BB962C8B-B14F-4D97-AF65-F5344CB8AC3E}">
        <p14:creationId xmlns:p14="http://schemas.microsoft.com/office/powerpoint/2010/main" val="106092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2530" name="Picture 2" descr="Resultado de imagen para seguridad en base de datos">
            <a:extLst>
              <a:ext uri="{FF2B5EF4-FFF2-40B4-BE49-F238E27FC236}">
                <a16:creationId xmlns:a16="http://schemas.microsoft.com/office/drawing/2014/main" id="{27C8AE5D-9E6A-4D2D-B955-A402A42563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659156" cy="3742267"/>
          </a:xfrm>
        </p:spPr>
        <p:txBody>
          <a:bodyPr>
            <a:normAutofit/>
          </a:bodyPr>
          <a:lstStyle/>
          <a:p>
            <a:pPr algn="just">
              <a:lnSpc>
                <a:spcPct val="90000"/>
              </a:lnSpc>
            </a:pPr>
            <a:r>
              <a:rPr lang="es-ES" dirty="0"/>
              <a:t>La seguridad se define como el nivel y grado de estar libre de peligros y amenazas.</a:t>
            </a:r>
          </a:p>
          <a:p>
            <a:pPr algn="just">
              <a:lnSpc>
                <a:spcPct val="90000"/>
              </a:lnSpc>
            </a:pPr>
            <a:r>
              <a:rPr lang="es-ES" dirty="0"/>
              <a:t>La seguridad de la base de datos se puede definir brevemente como el grado en que los datos están totalmente protegidos contra manipulaciones no autorizadas.</a:t>
            </a:r>
          </a:p>
          <a:p>
            <a:pPr algn="just">
              <a:lnSpc>
                <a:spcPct val="90000"/>
              </a:lnSpc>
            </a:pPr>
            <a:r>
              <a:rPr lang="es-ES" dirty="0"/>
              <a:t>Los sistemas de información son la columna vertebral de las operaciones diarias de la empresa, así como la guía para estrategias a largo plazo.</a:t>
            </a:r>
          </a:p>
          <a:p>
            <a:pPr marL="0" indent="0">
              <a:lnSpc>
                <a:spcPct val="90000"/>
              </a:lnSpc>
              <a:buNone/>
            </a:pPr>
            <a:endParaRPr lang="es-ES" dirty="0"/>
          </a:p>
        </p:txBody>
      </p:sp>
    </p:spTree>
    <p:extLst>
      <p:ext uri="{BB962C8B-B14F-4D97-AF65-F5344CB8AC3E}">
        <p14:creationId xmlns:p14="http://schemas.microsoft.com/office/powerpoint/2010/main" val="170552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0482" name="Picture 2" descr="Resultado de imagen para seguridad en base de datos">
            <a:extLst>
              <a:ext uri="{FF2B5EF4-FFF2-40B4-BE49-F238E27FC236}">
                <a16:creationId xmlns:a16="http://schemas.microsoft.com/office/drawing/2014/main" id="{66E77BD3-283C-4970-B4C7-0F065E0ED5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659156" cy="3742267"/>
          </a:xfrm>
        </p:spPr>
        <p:txBody>
          <a:bodyPr>
            <a:normAutofit/>
          </a:bodyPr>
          <a:lstStyle/>
          <a:p>
            <a:pPr algn="just"/>
            <a:r>
              <a:rPr lang="es-ES" dirty="0"/>
              <a:t>Un sistema de información típico consiste en datos, procedimientos, hardware, software, redes y personas.</a:t>
            </a:r>
          </a:p>
          <a:p>
            <a:pPr algn="just"/>
            <a:r>
              <a:rPr lang="es-ES" dirty="0"/>
              <a:t>Una aplicación cliente / servidor se basa en la relación comercial en la que el cliente solicita una orden o servicio y el servidor responde a la solicitud.</a:t>
            </a:r>
          </a:p>
          <a:p>
            <a:pPr algn="just"/>
            <a:r>
              <a:rPr lang="es-ES" dirty="0"/>
              <a:t>Un nivel es una plataforma lógica o física en la arquitectura cliente / servidor.</a:t>
            </a:r>
          </a:p>
        </p:txBody>
      </p:sp>
    </p:spTree>
    <p:extLst>
      <p:ext uri="{BB962C8B-B14F-4D97-AF65-F5344CB8AC3E}">
        <p14:creationId xmlns:p14="http://schemas.microsoft.com/office/powerpoint/2010/main" val="230828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normAutofit/>
          </a:bodyPr>
          <a:lstStyle/>
          <a:p>
            <a:r>
              <a:rPr lang="es-ES" sz="4400" dirty="0"/>
              <a:t>Introducción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p:txBody>
          <a:bodyPr/>
          <a:lstStyle/>
          <a:p>
            <a:pPr marL="0" indent="0" algn="just">
              <a:buNone/>
            </a:pPr>
            <a:r>
              <a:rPr lang="es-ES" dirty="0"/>
              <a:t>Algunos roles que un </a:t>
            </a:r>
            <a:r>
              <a:rPr lang="es-ES" dirty="0" err="1"/>
              <a:t>DBAs</a:t>
            </a:r>
            <a:r>
              <a:rPr lang="es-ES" dirty="0"/>
              <a:t> podrá encontrarse hoy en día son:</a:t>
            </a:r>
          </a:p>
          <a:p>
            <a:pPr lvl="1" algn="just"/>
            <a:r>
              <a:rPr lang="es-ES" dirty="0"/>
              <a:t>Diseñar una nueva política de seguridad para la implementación de base de datos dentro de una compañía.</a:t>
            </a:r>
          </a:p>
          <a:p>
            <a:pPr lvl="1" algn="just"/>
            <a:r>
              <a:rPr lang="es-ES" dirty="0"/>
              <a:t>Hacer cumplir una estricta política de seguridad que antes no era prioridad dentro de una empresa.</a:t>
            </a:r>
          </a:p>
          <a:p>
            <a:pPr lvl="1" algn="just"/>
            <a:r>
              <a:rPr lang="es-ES" dirty="0"/>
              <a:t>Implementación de requerimientos funcionales específicos dentro de un proyecto de desarrollo.</a:t>
            </a:r>
          </a:p>
          <a:p>
            <a:pPr lvl="2" algn="just"/>
            <a:r>
              <a:rPr lang="es-ES" dirty="0"/>
              <a:t>Ejemplo: Encriptación de la Información almacenada dentro de la Base de Datos.</a:t>
            </a:r>
          </a:p>
        </p:txBody>
      </p:sp>
    </p:spTree>
    <p:extLst>
      <p:ext uri="{BB962C8B-B14F-4D97-AF65-F5344CB8AC3E}">
        <p14:creationId xmlns:p14="http://schemas.microsoft.com/office/powerpoint/2010/main" val="273915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1506" name="Picture 2" descr="Resultado de imagen para seguridad en base de datos">
            <a:extLst>
              <a:ext uri="{FF2B5EF4-FFF2-40B4-BE49-F238E27FC236}">
                <a16:creationId xmlns:a16="http://schemas.microsoft.com/office/drawing/2014/main" id="{35CB49EC-C475-4E3D-B6D1-46EEF38778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659156" cy="3742267"/>
          </a:xfrm>
        </p:spPr>
        <p:txBody>
          <a:bodyPr>
            <a:normAutofit/>
          </a:bodyPr>
          <a:lstStyle/>
          <a:p>
            <a:pPr algn="just">
              <a:lnSpc>
                <a:spcPct val="90000"/>
              </a:lnSpc>
            </a:pPr>
            <a:r>
              <a:rPr lang="es-ES" sz="2200" dirty="0"/>
              <a:t>Los DBMS de diferentes proveedores varían en la implementación y arquitectura distintas, pero tienen casi la misma funcionalidad.</a:t>
            </a:r>
          </a:p>
          <a:p>
            <a:pPr algn="just">
              <a:lnSpc>
                <a:spcPct val="90000"/>
              </a:lnSpc>
            </a:pPr>
            <a:r>
              <a:rPr lang="es-ES" sz="2200" dirty="0"/>
              <a:t>La función básica de un SGBD es permitir a los desarrolladores y administradores organizar los datos; Almacenar, manipular y recuperar datos de manera eficiente; Hacer cumplir la integridad referencial de los datos; Y proporcionar un mecanismo de seguridad para proteger los datos.</a:t>
            </a:r>
          </a:p>
          <a:p>
            <a:pPr algn="just">
              <a:lnSpc>
                <a:spcPct val="90000"/>
              </a:lnSpc>
            </a:pPr>
            <a:r>
              <a:rPr lang="es-ES" sz="2200" dirty="0"/>
              <a:t>La mayoría de las empresas emplean un departamento de Seguridad de la Información para proteger los datos y la información.</a:t>
            </a:r>
          </a:p>
        </p:txBody>
      </p:sp>
    </p:spTree>
    <p:extLst>
      <p:ext uri="{BB962C8B-B14F-4D97-AF65-F5344CB8AC3E}">
        <p14:creationId xmlns:p14="http://schemas.microsoft.com/office/powerpoint/2010/main" val="2270643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3554" name="Picture 2" descr="Resultado de imagen para seguridad en base de datos">
            <a:extLst>
              <a:ext uri="{FF2B5EF4-FFF2-40B4-BE49-F238E27FC236}">
                <a16:creationId xmlns:a16="http://schemas.microsoft.com/office/drawing/2014/main" id="{DB9C053F-7FAC-4AAC-840D-A7C74A48CB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6" y="2048933"/>
            <a:ext cx="7862463" cy="4191093"/>
          </a:xfrm>
        </p:spPr>
        <p:txBody>
          <a:bodyPr>
            <a:normAutofit/>
          </a:bodyPr>
          <a:lstStyle/>
          <a:p>
            <a:pPr algn="just">
              <a:lnSpc>
                <a:spcPct val="90000"/>
              </a:lnSpc>
            </a:pPr>
            <a:r>
              <a:rPr lang="es-ES" sz="2000" dirty="0"/>
              <a:t>El concepto de seguridad de la información se basa en el Triángulo C.I.A. en el que "C" significa confidencialidad, "I" significa integridad, y "A" significa disponibilidad.</a:t>
            </a:r>
          </a:p>
          <a:p>
            <a:pPr algn="just">
              <a:lnSpc>
                <a:spcPct val="90000"/>
              </a:lnSpc>
            </a:pPr>
            <a:r>
              <a:rPr lang="es-ES" sz="2000" dirty="0"/>
              <a:t>Hay dos componentes para la confidencialidad: evitar que personas no autorizadas conozcan o tengan acceso a información reservada y mantengan la información confidencial en secreto al no divulgarla a personas no autorizadas.</a:t>
            </a:r>
          </a:p>
          <a:p>
            <a:pPr algn="just">
              <a:lnSpc>
                <a:spcPct val="90000"/>
              </a:lnSpc>
            </a:pPr>
            <a:r>
              <a:rPr lang="es-ES" sz="2000" dirty="0"/>
              <a:t>Se considera que los datos tienen integridad si son exactos y no se han manipulado intencionalmente o accidentalmente.</a:t>
            </a:r>
          </a:p>
          <a:p>
            <a:pPr algn="just">
              <a:lnSpc>
                <a:spcPct val="90000"/>
              </a:lnSpc>
            </a:pPr>
            <a:r>
              <a:rPr lang="es-ES" sz="2000" dirty="0"/>
              <a:t>La disponibilidad del sistema se mide por la accesibilidad del sistema a individuos que están autorizados a acceder a la información y cómo los individuos libres deben manipular los datos.</a:t>
            </a:r>
          </a:p>
        </p:txBody>
      </p:sp>
    </p:spTree>
    <p:extLst>
      <p:ext uri="{BB962C8B-B14F-4D97-AF65-F5344CB8AC3E}">
        <p14:creationId xmlns:p14="http://schemas.microsoft.com/office/powerpoint/2010/main" val="2736117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4578" name="Picture 2" descr="Resultado de imagen para seguridad en base de datos">
            <a:extLst>
              <a:ext uri="{FF2B5EF4-FFF2-40B4-BE49-F238E27FC236}">
                <a16:creationId xmlns:a16="http://schemas.microsoft.com/office/drawing/2014/main" id="{C009D675-2450-43F1-A092-DAB91D8C6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659156" cy="3742267"/>
          </a:xfrm>
        </p:spPr>
        <p:txBody>
          <a:bodyPr>
            <a:normAutofit fontScale="92500" lnSpcReduction="20000"/>
          </a:bodyPr>
          <a:lstStyle/>
          <a:p>
            <a:pPr algn="just">
              <a:lnSpc>
                <a:spcPct val="90000"/>
              </a:lnSpc>
            </a:pPr>
            <a:r>
              <a:rPr lang="es-ES" dirty="0"/>
              <a:t>Los componentes del entorno de la base de datos son personas, aplicaciones, redes, sistemas operativos, sistemas de gestión de bases de datos, archivos de datos y, finalmente, datos.</a:t>
            </a:r>
          </a:p>
          <a:p>
            <a:pPr algn="just">
              <a:lnSpc>
                <a:spcPct val="90000"/>
              </a:lnSpc>
            </a:pPr>
            <a:r>
              <a:rPr lang="es-ES" dirty="0"/>
              <a:t>Los datos son el activo más valioso del entorno de la base de datos.</a:t>
            </a:r>
          </a:p>
          <a:p>
            <a:pPr algn="just">
              <a:lnSpc>
                <a:spcPct val="90000"/>
              </a:lnSpc>
            </a:pPr>
            <a:r>
              <a:rPr lang="es-ES" dirty="0"/>
              <a:t>Un punto de acceso es una puerta de enlace que requiere medidas para limitar las violaciones a la seguridad de la base de datos.</a:t>
            </a:r>
          </a:p>
          <a:p>
            <a:pPr algn="just">
              <a:lnSpc>
                <a:spcPct val="90000"/>
              </a:lnSpc>
            </a:pPr>
            <a:r>
              <a:rPr lang="es-ES" dirty="0"/>
              <a:t>Un punto de acceso de seguridad es un punto en el que se necesitan medidas de seguridad para impedir el acceso a acciones no autorizadas.</a:t>
            </a:r>
          </a:p>
          <a:p>
            <a:pPr marL="0" indent="0">
              <a:lnSpc>
                <a:spcPct val="90000"/>
              </a:lnSpc>
              <a:buNone/>
            </a:pPr>
            <a:endParaRPr lang="es-ES" sz="2000" dirty="0"/>
          </a:p>
        </p:txBody>
      </p:sp>
    </p:spTree>
    <p:extLst>
      <p:ext uri="{BB962C8B-B14F-4D97-AF65-F5344CB8AC3E}">
        <p14:creationId xmlns:p14="http://schemas.microsoft.com/office/powerpoint/2010/main" val="736954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5602" name="Picture 2" descr="Resultado de imagen para seguridad en base de datos">
            <a:extLst>
              <a:ext uri="{FF2B5EF4-FFF2-40B4-BE49-F238E27FC236}">
                <a16:creationId xmlns:a16="http://schemas.microsoft.com/office/drawing/2014/main" id="{75C82EA0-A602-4171-B2F1-04445BD1E0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842366" cy="4040368"/>
          </a:xfrm>
        </p:spPr>
        <p:txBody>
          <a:bodyPr>
            <a:normAutofit lnSpcReduction="10000"/>
          </a:bodyPr>
          <a:lstStyle/>
          <a:p>
            <a:pPr algn="just">
              <a:lnSpc>
                <a:spcPct val="90000"/>
              </a:lnSpc>
            </a:pPr>
            <a:r>
              <a:rPr lang="es-ES" sz="2000" dirty="0"/>
              <a:t>Los componentes del entorno de la base de datos son personas, aplicaciones, redes, sistemas operativos, sistemas de gestión de bases de datos, archivos de datos y, finalmente, datos.</a:t>
            </a:r>
          </a:p>
          <a:p>
            <a:pPr algn="just">
              <a:lnSpc>
                <a:spcPct val="90000"/>
              </a:lnSpc>
            </a:pPr>
            <a:r>
              <a:rPr lang="es-ES" sz="2000" dirty="0"/>
              <a:t>Los datos son el activo más valioso del entorno de la base de datos.</a:t>
            </a:r>
          </a:p>
          <a:p>
            <a:pPr algn="just">
              <a:lnSpc>
                <a:spcPct val="90000"/>
              </a:lnSpc>
            </a:pPr>
            <a:r>
              <a:rPr lang="es-ES" sz="2000" dirty="0"/>
              <a:t>Un punto de acceso es una puerta de enlace que requiere medidas para limitar las violaciones a la seguridad de la base de datos.</a:t>
            </a:r>
          </a:p>
          <a:p>
            <a:pPr algn="just">
              <a:lnSpc>
                <a:spcPct val="90000"/>
              </a:lnSpc>
            </a:pPr>
            <a:r>
              <a:rPr lang="es-ES" sz="2000" dirty="0"/>
              <a:t>Un punto de acceso de seguridad es un punto en el que se necesitan medidas de seguridad para impedir el acceso a acciones no autorizadas.</a:t>
            </a:r>
          </a:p>
          <a:p>
            <a:pPr algn="just">
              <a:lnSpc>
                <a:spcPct val="90000"/>
              </a:lnSpc>
            </a:pPr>
            <a:r>
              <a:rPr lang="es-ES" sz="2000" dirty="0"/>
              <a:t>La vulnerabilidad se define como susceptible de ataque.</a:t>
            </a:r>
          </a:p>
          <a:p>
            <a:pPr algn="just">
              <a:lnSpc>
                <a:spcPct val="90000"/>
              </a:lnSpc>
            </a:pPr>
            <a:r>
              <a:rPr lang="es-ES" sz="2000" dirty="0"/>
              <a:t>Una amenaza se define como una indicación de peligro o daño inminente.</a:t>
            </a:r>
          </a:p>
          <a:p>
            <a:pPr marL="0" indent="0">
              <a:lnSpc>
                <a:spcPct val="90000"/>
              </a:lnSpc>
              <a:buNone/>
            </a:pPr>
            <a:endParaRPr lang="es-ES" sz="1900" dirty="0"/>
          </a:p>
        </p:txBody>
      </p:sp>
    </p:spTree>
    <p:extLst>
      <p:ext uri="{BB962C8B-B14F-4D97-AF65-F5344CB8AC3E}">
        <p14:creationId xmlns:p14="http://schemas.microsoft.com/office/powerpoint/2010/main" val="3476321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6626" name="Picture 2" descr="Resultado de imagen para seguridad en base de datos">
            <a:extLst>
              <a:ext uri="{FF2B5EF4-FFF2-40B4-BE49-F238E27FC236}">
                <a16:creationId xmlns:a16="http://schemas.microsoft.com/office/drawing/2014/main" id="{626350D3-B183-4B10-9192-38EEB55CA2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659156" cy="3742267"/>
          </a:xfrm>
        </p:spPr>
        <p:txBody>
          <a:bodyPr>
            <a:normAutofit/>
          </a:bodyPr>
          <a:lstStyle/>
          <a:p>
            <a:pPr algn="just"/>
            <a:r>
              <a:rPr lang="es-ES" dirty="0"/>
              <a:t>Un riesgo de seguridad es el resultado de una amenaza, que es el resultado de la vulnerabilidad.</a:t>
            </a:r>
          </a:p>
          <a:p>
            <a:pPr algn="just"/>
            <a:r>
              <a:rPr lang="es-ES" dirty="0"/>
              <a:t>La arquitectura de seguridad de la información es un modelo para proteger los activos lógicos y físicos.</a:t>
            </a:r>
          </a:p>
          <a:p>
            <a:pPr algn="just"/>
            <a:r>
              <a:rPr lang="es-ES" dirty="0"/>
              <a:t>La arquitectura de seguridad de la información es el diseño general de la implementación del triangulo </a:t>
            </a:r>
            <a:r>
              <a:rPr lang="es-ES" dirty="0" err="1"/>
              <a:t>C.I.A</a:t>
            </a:r>
            <a:r>
              <a:rPr lang="es-ES" dirty="0"/>
              <a:t>. en la empresa.</a:t>
            </a:r>
          </a:p>
        </p:txBody>
      </p:sp>
    </p:spTree>
    <p:extLst>
      <p:ext uri="{BB962C8B-B14F-4D97-AF65-F5344CB8AC3E}">
        <p14:creationId xmlns:p14="http://schemas.microsoft.com/office/powerpoint/2010/main" val="3188263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7650" name="Picture 2" descr="Resultado de imagen para seguridad en base de datos">
            <a:extLst>
              <a:ext uri="{FF2B5EF4-FFF2-40B4-BE49-F238E27FC236}">
                <a16:creationId xmlns:a16="http://schemas.microsoft.com/office/drawing/2014/main" id="{C548E5DA-780A-4DAA-9942-EA1D768F8C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05" r="30586" b="-2"/>
          <a:stretch/>
        </p:blipFill>
        <p:spPr bwMode="auto">
          <a:xfrm>
            <a:off x="20" y="10"/>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dirty="0"/>
              <a:t>Resumen</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a:xfrm>
            <a:off x="3843867" y="2048933"/>
            <a:ext cx="7659156" cy="3742267"/>
          </a:xfrm>
        </p:spPr>
        <p:txBody>
          <a:bodyPr>
            <a:normAutofit/>
          </a:bodyPr>
          <a:lstStyle/>
          <a:p>
            <a:pPr algn="just"/>
            <a:r>
              <a:rPr lang="es-ES" sz="2200" dirty="0"/>
              <a:t>Los componentes de la arquitectura de seguridad de la información incluyen políticas y procedimientos, personal y administradores de seguridad, equipos de detección, programas de seguridad, equipos de monitoreo, aplicaciones de monitoreo y procedimientos y herramientas de auditoría.</a:t>
            </a:r>
          </a:p>
          <a:p>
            <a:pPr algn="just"/>
            <a:r>
              <a:rPr lang="es-ES" sz="2200" dirty="0"/>
              <a:t>Los sistemas de gestión de bases de datos facultan al administrador de bases de datos para implementar y hacer cumplir la seguridad en todos los niveles de la base de datos.</a:t>
            </a:r>
          </a:p>
          <a:p>
            <a:pPr algn="just"/>
            <a:r>
              <a:rPr lang="es-ES" sz="2200" dirty="0"/>
              <a:t>Los puntos de acceso de seguridad son personas, aplicaciones, redes, sistemas operativos, DBMS, archivos de datos y datos.</a:t>
            </a:r>
          </a:p>
        </p:txBody>
      </p:sp>
    </p:spTree>
    <p:extLst>
      <p:ext uri="{BB962C8B-B14F-4D97-AF65-F5344CB8AC3E}">
        <p14:creationId xmlns:p14="http://schemas.microsoft.com/office/powerpoint/2010/main" val="2725466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p:txBody>
          <a:bodyPr/>
          <a:lstStyle/>
          <a:p>
            <a:r>
              <a:rPr lang="es-ES" dirty="0"/>
              <a:t>Bibliografía</a:t>
            </a:r>
          </a:p>
        </p:txBody>
      </p:sp>
      <p:sp>
        <p:nvSpPr>
          <p:cNvPr id="6" name="Marcador de contenido 5">
            <a:extLst>
              <a:ext uri="{FF2B5EF4-FFF2-40B4-BE49-F238E27FC236}">
                <a16:creationId xmlns:a16="http://schemas.microsoft.com/office/drawing/2014/main" id="{388DE693-F780-4FD0-AF79-C992C4A4A315}"/>
              </a:ext>
            </a:extLst>
          </p:cNvPr>
          <p:cNvSpPr>
            <a:spLocks noGrp="1"/>
          </p:cNvSpPr>
          <p:nvPr>
            <p:ph idx="1"/>
          </p:nvPr>
        </p:nvSpPr>
        <p:spPr/>
        <p:txBody>
          <a:bodyPr>
            <a:normAutofit/>
          </a:bodyPr>
          <a:lstStyle/>
          <a:p>
            <a:pPr marL="0" indent="0">
              <a:buNone/>
            </a:pPr>
            <a:r>
              <a:rPr lang="en-US" dirty="0"/>
              <a:t>Sam </a:t>
            </a:r>
            <a:r>
              <a:rPr lang="en-US" dirty="0" err="1"/>
              <a:t>Afyouni</a:t>
            </a:r>
            <a:r>
              <a:rPr lang="en-US" dirty="0"/>
              <a:t>, Database Security and Auditing: Protecting Data Integrity and Accessibility. Thomson</a:t>
            </a:r>
          </a:p>
          <a:p>
            <a:pPr marL="0" indent="0">
              <a:buNone/>
            </a:pPr>
            <a:endParaRPr lang="es-ES" dirty="0"/>
          </a:p>
          <a:p>
            <a:pPr marL="0" indent="0">
              <a:buNone/>
            </a:pPr>
            <a:r>
              <a:rPr lang="es-ES" dirty="0">
                <a:hlinkClick r:id="rId3"/>
              </a:rPr>
              <a:t>https://www.acsac.org/secshelf/book001/book001.html</a:t>
            </a:r>
            <a:endParaRPr lang="es-ES" dirty="0"/>
          </a:p>
          <a:p>
            <a:pPr marL="0" indent="0">
              <a:buNone/>
            </a:pPr>
            <a:endParaRPr lang="es-ES" dirty="0"/>
          </a:p>
        </p:txBody>
      </p:sp>
    </p:spTree>
    <p:extLst>
      <p:ext uri="{BB962C8B-B14F-4D97-AF65-F5344CB8AC3E}">
        <p14:creationId xmlns:p14="http://schemas.microsoft.com/office/powerpoint/2010/main" val="286228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seguridad de base d e da6os">
            <a:extLst>
              <a:ext uri="{FF2B5EF4-FFF2-40B4-BE49-F238E27FC236}">
                <a16:creationId xmlns:a16="http://schemas.microsoft.com/office/drawing/2014/main" id="{C75F044D-E39D-43CA-8A70-F03BFD709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43" y="2192642"/>
            <a:ext cx="3698872" cy="3698872"/>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752599"/>
          </a:xfrm>
        </p:spPr>
        <p:txBody>
          <a:bodyPr>
            <a:normAutofit/>
          </a:bodyPr>
          <a:lstStyle/>
          <a:p>
            <a:r>
              <a:rPr lang="es-ES" sz="4400" dirty="0"/>
              <a:t>Introducción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6016336" y="2192643"/>
            <a:ext cx="5569922" cy="3598558"/>
          </a:xfrm>
        </p:spPr>
        <p:txBody>
          <a:bodyPr anchor="t">
            <a:normAutofit/>
          </a:bodyPr>
          <a:lstStyle/>
          <a:p>
            <a:pPr marL="0" indent="0" algn="just">
              <a:lnSpc>
                <a:spcPct val="90000"/>
              </a:lnSpc>
              <a:buNone/>
            </a:pPr>
            <a:r>
              <a:rPr lang="es-ES" dirty="0"/>
              <a:t>La evolución de las medidas de seguridad en las bases de datos fue la siguiente:</a:t>
            </a:r>
          </a:p>
          <a:p>
            <a:pPr lvl="1" algn="just">
              <a:lnSpc>
                <a:spcPct val="90000"/>
              </a:lnSpc>
            </a:pPr>
            <a:r>
              <a:rPr lang="es-ES" dirty="0"/>
              <a:t>Prohibir el acceso físico a los servidores que contienen las bases de Datos.</a:t>
            </a:r>
          </a:p>
          <a:p>
            <a:pPr lvl="1" algn="just">
              <a:lnSpc>
                <a:spcPct val="90000"/>
              </a:lnSpc>
            </a:pPr>
            <a:r>
              <a:rPr lang="es-ES" dirty="0"/>
              <a:t>Los sistemas operativos requerían la autenticación de los equipos que querían acceder a la base de datos.</a:t>
            </a:r>
          </a:p>
          <a:p>
            <a:pPr lvl="1" algn="just">
              <a:lnSpc>
                <a:spcPct val="90000"/>
              </a:lnSpc>
            </a:pPr>
            <a:r>
              <a:rPr lang="es-ES" dirty="0"/>
              <a:t>Implementación de modelos y políticas de seguridad.</a:t>
            </a:r>
          </a:p>
        </p:txBody>
      </p:sp>
    </p:spTree>
    <p:extLst>
      <p:ext uri="{BB962C8B-B14F-4D97-AF65-F5344CB8AC3E}">
        <p14:creationId xmlns:p14="http://schemas.microsoft.com/office/powerpoint/2010/main" val="60009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ado de imagen para seguridad de base d e da6os">
            <a:extLst>
              <a:ext uri="{FF2B5EF4-FFF2-40B4-BE49-F238E27FC236}">
                <a16:creationId xmlns:a16="http://schemas.microsoft.com/office/drawing/2014/main" id="{1A40C426-10DD-45C5-953F-602AC06C5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667" y="4537278"/>
            <a:ext cx="3440931" cy="1797886"/>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484311" y="685800"/>
            <a:ext cx="10018713" cy="1185333"/>
          </a:xfrm>
        </p:spPr>
        <p:txBody>
          <a:bodyPr>
            <a:normAutofit/>
          </a:bodyPr>
          <a:lstStyle/>
          <a:p>
            <a:r>
              <a:rPr lang="es-ES"/>
              <a:t>Seguridad</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1484311" y="1998133"/>
            <a:ext cx="6855356" cy="3793067"/>
          </a:xfrm>
        </p:spPr>
        <p:txBody>
          <a:bodyPr>
            <a:normAutofit/>
          </a:bodyPr>
          <a:lstStyle/>
          <a:p>
            <a:pPr marL="0" indent="0" algn="ctr">
              <a:buNone/>
            </a:pPr>
            <a:r>
              <a:rPr lang="es-ES" dirty="0"/>
              <a:t>Definición de seguridad de las base de datos:</a:t>
            </a:r>
          </a:p>
          <a:p>
            <a:pPr marL="0" indent="0" algn="just">
              <a:buNone/>
            </a:pPr>
            <a:endParaRPr lang="es-ES" dirty="0"/>
          </a:p>
          <a:p>
            <a:pPr marL="0" indent="0" algn="just">
              <a:buNone/>
            </a:pPr>
            <a:r>
              <a:rPr lang="es-ES" dirty="0"/>
              <a:t>“La seguridad de la base de datos es el grado en que todos los datos están totalmente protegidos contra manipulaciones o actos no autorizados.” (Hassan </a:t>
            </a:r>
            <a:r>
              <a:rPr lang="es-ES" dirty="0" err="1"/>
              <a:t>Afyouni</a:t>
            </a:r>
            <a:r>
              <a:rPr lang="es-ES" dirty="0"/>
              <a:t>)</a:t>
            </a:r>
          </a:p>
        </p:txBody>
      </p:sp>
    </p:spTree>
    <p:extLst>
      <p:ext uri="{BB962C8B-B14F-4D97-AF65-F5344CB8AC3E}">
        <p14:creationId xmlns:p14="http://schemas.microsoft.com/office/powerpoint/2010/main" val="68801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7170" name="Picture 2" descr="Resultado de imagen para sistemas de informacion">
            <a:extLst>
              <a:ext uri="{FF2B5EF4-FFF2-40B4-BE49-F238E27FC236}">
                <a16:creationId xmlns:a16="http://schemas.microsoft.com/office/drawing/2014/main" id="{294891DE-A729-491B-BAAA-A1A94DBDD7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52" t="9091" r="25976" b="-3"/>
          <a:stretch/>
        </p:blipFill>
        <p:spPr bwMode="auto">
          <a:xfrm>
            <a:off x="-3960" y="-19319"/>
            <a:ext cx="3459143"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 name="connsiteX0" fmla="*/ 0 w 5448300"/>
              <a:gd name="connsiteY0" fmla="*/ 0 h 6858000"/>
              <a:gd name="connsiteX1" fmla="*/ 3174999 w 5448300"/>
              <a:gd name="connsiteY1" fmla="*/ 0 h 6858000"/>
              <a:gd name="connsiteX2" fmla="*/ 2294466 w 5448300"/>
              <a:gd name="connsiteY2" fmla="*/ 5223932 h 6858000"/>
              <a:gd name="connsiteX3" fmla="*/ 5448300 w 5448300"/>
              <a:gd name="connsiteY3" fmla="*/ 6853767 h 6858000"/>
              <a:gd name="connsiteX4" fmla="*/ 0 w 5448300"/>
              <a:gd name="connsiteY4" fmla="*/ 6858000 h 6858000"/>
              <a:gd name="connsiteX5" fmla="*/ 0 w 5448300"/>
              <a:gd name="connsiteY5" fmla="*/ 0 h 6858000"/>
              <a:gd name="connsiteX0" fmla="*/ 0 w 3458633"/>
              <a:gd name="connsiteY0" fmla="*/ 0 h 6858000"/>
              <a:gd name="connsiteX1" fmla="*/ 3174999 w 3458633"/>
              <a:gd name="connsiteY1" fmla="*/ 0 h 6858000"/>
              <a:gd name="connsiteX2" fmla="*/ 2294466 w 3458633"/>
              <a:gd name="connsiteY2" fmla="*/ 5223932 h 6858000"/>
              <a:gd name="connsiteX3" fmla="*/ 3458633 w 3458633"/>
              <a:gd name="connsiteY3" fmla="*/ 6853767 h 6858000"/>
              <a:gd name="connsiteX4" fmla="*/ 0 w 3458633"/>
              <a:gd name="connsiteY4" fmla="*/ 6858000 h 6858000"/>
              <a:gd name="connsiteX5" fmla="*/ 0 w 3458633"/>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3962399" y="685800"/>
            <a:ext cx="7345891" cy="1413933"/>
          </a:xfrm>
        </p:spPr>
        <p:txBody>
          <a:bodyPr>
            <a:normAutofit/>
          </a:bodyPr>
          <a:lstStyle/>
          <a:p>
            <a:r>
              <a:rPr lang="es-ES"/>
              <a:t>Sistemas de Información</a:t>
            </a:r>
          </a:p>
        </p:txBody>
      </p:sp>
      <p:sp>
        <p:nvSpPr>
          <p:cNvPr id="3" name="Marcador de contenido 2">
            <a:extLst>
              <a:ext uri="{FF2B5EF4-FFF2-40B4-BE49-F238E27FC236}">
                <a16:creationId xmlns:a16="http://schemas.microsoft.com/office/drawing/2014/main" id="{AB016018-15C1-40F5-B4F9-6D1DA4F727C6}"/>
              </a:ext>
            </a:extLst>
          </p:cNvPr>
          <p:cNvSpPr>
            <a:spLocks noGrp="1"/>
          </p:cNvSpPr>
          <p:nvPr>
            <p:ph idx="1"/>
          </p:nvPr>
        </p:nvSpPr>
        <p:spPr>
          <a:xfrm>
            <a:off x="3843867" y="2048933"/>
            <a:ext cx="7659156" cy="3742267"/>
          </a:xfrm>
        </p:spPr>
        <p:txBody>
          <a:bodyPr>
            <a:normAutofit lnSpcReduction="10000"/>
          </a:bodyPr>
          <a:lstStyle/>
          <a:p>
            <a:pPr marL="0" indent="0" algn="just">
              <a:lnSpc>
                <a:spcPct val="90000"/>
              </a:lnSpc>
              <a:buNone/>
            </a:pPr>
            <a:r>
              <a:rPr lang="es-ES" sz="2000" dirty="0"/>
              <a:t>El éxito de las empresas se deben en su mayor parte a las decisiones acertadas de sus </a:t>
            </a:r>
            <a:r>
              <a:rPr lang="es-ES" sz="2000" dirty="0" err="1"/>
              <a:t>CEOs</a:t>
            </a:r>
            <a:r>
              <a:rPr lang="es-ES" sz="2000" dirty="0"/>
              <a:t>, sin embargo estas decisiones acertadas tiene como fundamento:</a:t>
            </a:r>
          </a:p>
          <a:p>
            <a:pPr marL="0" indent="0" algn="just">
              <a:lnSpc>
                <a:spcPct val="90000"/>
              </a:lnSpc>
              <a:buNone/>
            </a:pPr>
            <a:endParaRPr lang="es-ES" sz="2000" dirty="0"/>
          </a:p>
          <a:p>
            <a:pPr lvl="1" algn="just">
              <a:lnSpc>
                <a:spcPct val="90000"/>
              </a:lnSpc>
            </a:pPr>
            <a:r>
              <a:rPr lang="es-ES" dirty="0"/>
              <a:t>Información Precisa y Oportuna</a:t>
            </a:r>
          </a:p>
          <a:p>
            <a:pPr lvl="1" algn="just">
              <a:lnSpc>
                <a:spcPct val="90000"/>
              </a:lnSpc>
            </a:pPr>
            <a:r>
              <a:rPr lang="es-ES" dirty="0"/>
              <a:t>Integridad de los Datos</a:t>
            </a:r>
          </a:p>
          <a:p>
            <a:pPr lvl="1" algn="just">
              <a:lnSpc>
                <a:spcPct val="90000"/>
              </a:lnSpc>
            </a:pPr>
            <a:r>
              <a:rPr lang="es-ES" dirty="0"/>
              <a:t>Procesamiento Fiable de los Datos</a:t>
            </a:r>
          </a:p>
          <a:p>
            <a:pPr marL="0" indent="0" algn="just">
              <a:lnSpc>
                <a:spcPct val="90000"/>
              </a:lnSpc>
              <a:buNone/>
            </a:pPr>
            <a:r>
              <a:rPr lang="es-ES" sz="2000" dirty="0"/>
              <a:t>El procesamiento de datos se da por una colección de componentes que transforman los datos a información. Estos componentes que trabajan de manera sincronizada se conocen como </a:t>
            </a:r>
            <a:r>
              <a:rPr lang="es-ES" sz="2000" b="1" dirty="0"/>
              <a:t>Sistemas de Información</a:t>
            </a:r>
            <a:r>
              <a:rPr lang="es-ES" sz="2000" dirty="0"/>
              <a:t>.</a:t>
            </a:r>
          </a:p>
        </p:txBody>
      </p:sp>
    </p:spTree>
    <p:extLst>
      <p:ext uri="{BB962C8B-B14F-4D97-AF65-F5344CB8AC3E}">
        <p14:creationId xmlns:p14="http://schemas.microsoft.com/office/powerpoint/2010/main" val="371991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6ABDD-9237-4EAD-BD01-152D521A0E2C}"/>
              </a:ext>
            </a:extLst>
          </p:cNvPr>
          <p:cNvSpPr>
            <a:spLocks noGrp="1"/>
          </p:cNvSpPr>
          <p:nvPr>
            <p:ph type="title"/>
          </p:nvPr>
        </p:nvSpPr>
        <p:spPr>
          <a:xfrm>
            <a:off x="1544601" y="334108"/>
            <a:ext cx="10018713" cy="1752599"/>
          </a:xfrm>
        </p:spPr>
        <p:txBody>
          <a:bodyPr/>
          <a:lstStyle/>
          <a:p>
            <a:r>
              <a:rPr lang="es-ES" dirty="0"/>
              <a:t>Categorización de los Sistemas de Información</a:t>
            </a:r>
          </a:p>
        </p:txBody>
      </p:sp>
      <p:pic>
        <p:nvPicPr>
          <p:cNvPr id="9" name="Picture 3" descr="Fig01-01">
            <a:extLst>
              <a:ext uri="{FF2B5EF4-FFF2-40B4-BE49-F238E27FC236}">
                <a16:creationId xmlns:a16="http://schemas.microsoft.com/office/drawing/2014/main" id="{F6C6973A-5DA1-4C41-8B1A-EC3119AC6EF9}"/>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2954215" y="1577049"/>
            <a:ext cx="6652009" cy="508500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9336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TM02900722[[fn=Sala de juntas (ion)]]</Template>
  <TotalTime>400</TotalTime>
  <Words>3291</Words>
  <Application>Microsoft Office PowerPoint</Application>
  <PresentationFormat>Panorámica</PresentationFormat>
  <Paragraphs>323</Paragraphs>
  <Slides>56</Slides>
  <Notes>19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56</vt:i4>
      </vt:variant>
    </vt:vector>
  </HeadingPairs>
  <TitlesOfParts>
    <vt:vector size="64" baseType="lpstr">
      <vt:lpstr>Arial</vt:lpstr>
      <vt:lpstr>Calibri</vt:lpstr>
      <vt:lpstr>Calibri Light</vt:lpstr>
      <vt:lpstr>Corbel</vt:lpstr>
      <vt:lpstr>Wingdings</vt:lpstr>
      <vt:lpstr>Wingdings 2</vt:lpstr>
      <vt:lpstr>HDOfficeLightV0</vt:lpstr>
      <vt:lpstr>Parallax</vt:lpstr>
      <vt:lpstr>Seguridad en Base de Datos</vt:lpstr>
      <vt:lpstr>Objetivos</vt:lpstr>
      <vt:lpstr>Introducción</vt:lpstr>
      <vt:lpstr>Introducción</vt:lpstr>
      <vt:lpstr>Introducción</vt:lpstr>
      <vt:lpstr>Introducción</vt:lpstr>
      <vt:lpstr>Seguridad</vt:lpstr>
      <vt:lpstr>Sistemas de Información</vt:lpstr>
      <vt:lpstr>Categorización de los Sistemas de Información</vt:lpstr>
      <vt:lpstr>Categorización de los Sistemas de Información</vt:lpstr>
      <vt:lpstr>Categorización de los Sistemas de Información</vt:lpstr>
      <vt:lpstr>Componentes de los Sistemas de Información</vt:lpstr>
      <vt:lpstr>Sistemas de Información</vt:lpstr>
      <vt:lpstr>Sistemas de Información</vt:lpstr>
      <vt:lpstr>Sistemas de Gestión de Base de Datos</vt:lpstr>
      <vt:lpstr>Componentes de los Sistemas de Gestión de Base de Datos</vt:lpstr>
      <vt:lpstr>Sistemas de Gestión de Base de Datos</vt:lpstr>
      <vt:lpstr>Seguridad de la Información</vt:lpstr>
      <vt:lpstr>Seguridad de la Información</vt:lpstr>
      <vt:lpstr>Confidencialidad</vt:lpstr>
      <vt:lpstr>Confidencialidad</vt:lpstr>
      <vt:lpstr>Integridad</vt:lpstr>
      <vt:lpstr>Integridad</vt:lpstr>
      <vt:lpstr>Integridad</vt:lpstr>
      <vt:lpstr>Integridad</vt:lpstr>
      <vt:lpstr>Disponibilidad</vt:lpstr>
      <vt:lpstr>Arquitectura de la Seguridad de la Información</vt:lpstr>
      <vt:lpstr>Arquitectura de la Seguridad de la Información</vt:lpstr>
      <vt:lpstr>Componentes de la Arquitectura de la Seguridad de la Información</vt:lpstr>
      <vt:lpstr>Seguridad en Base de Datos</vt:lpstr>
      <vt:lpstr>Seguridad en Base de Datos</vt:lpstr>
      <vt:lpstr>Seguridad en Base de Datos</vt:lpstr>
      <vt:lpstr>Seguridad en Base de Datos</vt:lpstr>
      <vt:lpstr>Seguridad en Base de Datos</vt:lpstr>
      <vt:lpstr>Seguridad en Base de Datos</vt:lpstr>
      <vt:lpstr>Seguridad en Base de Datos</vt:lpstr>
      <vt:lpstr>Niveles de Seguridad en las Bases de Datos</vt:lpstr>
      <vt:lpstr>Amenazas a las Bases de Datos</vt:lpstr>
      <vt:lpstr>Tipos de Vulnerabilidades</vt:lpstr>
      <vt:lpstr>Tipos de Amenazas</vt:lpstr>
      <vt:lpstr>Tipos de Riesgos</vt:lpstr>
      <vt:lpstr>Tipos de Activos y Su Valor</vt:lpstr>
      <vt:lpstr>Métodos de Seguridad</vt:lpstr>
      <vt:lpstr>Métodos de Seguridad</vt:lpstr>
      <vt:lpstr>Métodos de Seguridad</vt:lpstr>
      <vt:lpstr>Metodología de Seguridad de Base de Datos</vt:lpstr>
      <vt:lpstr>Seguridad en Base de Datos</vt:lpstr>
      <vt:lpstr>Resumen</vt:lpstr>
      <vt:lpstr>Resumen</vt:lpstr>
      <vt:lpstr>Resumen</vt:lpstr>
      <vt:lpstr>Resumen</vt:lpstr>
      <vt:lpstr>Resumen</vt:lpstr>
      <vt:lpstr>Resumen</vt:lpstr>
      <vt:lpstr>Resumen</vt:lpstr>
      <vt:lpstr>Resumen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en Base de Datos</dc:title>
  <dc:creator>Jhon Edisson Villareal Padilla</dc:creator>
  <cp:lastModifiedBy>Jhon Edisson Villareal Padilla</cp:lastModifiedBy>
  <cp:revision>32</cp:revision>
  <dcterms:created xsi:type="dcterms:W3CDTF">2017-07-23T15:02:52Z</dcterms:created>
  <dcterms:modified xsi:type="dcterms:W3CDTF">2017-09-07T22:57:23Z</dcterms:modified>
</cp:coreProperties>
</file>