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582" autoAdjust="0"/>
  </p:normalViewPr>
  <p:slideViewPr>
    <p:cSldViewPr snapToGrid="0">
      <p:cViewPr varScale="1">
        <p:scale>
          <a:sx n="83" d="100"/>
          <a:sy n="83"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3E75A-9A07-442E-B37C-236CF6CC8312}" type="datetimeFigureOut">
              <a:rPr lang="es-ES" smtClean="0"/>
              <a:t>06/10/2017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7EBE8-C160-42E3-9324-1031D6F6DE5E}" type="slidenum">
              <a:rPr lang="es-ES" smtClean="0"/>
              <a:t>‹Nº›</a:t>
            </a:fld>
            <a:endParaRPr lang="es-ES"/>
          </a:p>
        </p:txBody>
      </p:sp>
    </p:spTree>
    <p:extLst>
      <p:ext uri="{BB962C8B-B14F-4D97-AF65-F5344CB8AC3E}">
        <p14:creationId xmlns:p14="http://schemas.microsoft.com/office/powerpoint/2010/main" val="299046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16</a:t>
            </a:fld>
            <a:endParaRPr lang="es-ES"/>
          </a:p>
        </p:txBody>
      </p:sp>
    </p:spTree>
    <p:extLst>
      <p:ext uri="{BB962C8B-B14F-4D97-AF65-F5344CB8AC3E}">
        <p14:creationId xmlns:p14="http://schemas.microsoft.com/office/powerpoint/2010/main" val="1424620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25</a:t>
            </a:fld>
            <a:endParaRPr lang="es-ES"/>
          </a:p>
        </p:txBody>
      </p:sp>
    </p:spTree>
    <p:extLst>
      <p:ext uri="{BB962C8B-B14F-4D97-AF65-F5344CB8AC3E}">
        <p14:creationId xmlns:p14="http://schemas.microsoft.com/office/powerpoint/2010/main" val="2917580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26</a:t>
            </a:fld>
            <a:endParaRPr lang="es-ES"/>
          </a:p>
        </p:txBody>
      </p:sp>
    </p:spTree>
    <p:extLst>
      <p:ext uri="{BB962C8B-B14F-4D97-AF65-F5344CB8AC3E}">
        <p14:creationId xmlns:p14="http://schemas.microsoft.com/office/powerpoint/2010/main" val="367443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27</a:t>
            </a:fld>
            <a:endParaRPr lang="es-ES"/>
          </a:p>
        </p:txBody>
      </p:sp>
    </p:spTree>
    <p:extLst>
      <p:ext uri="{BB962C8B-B14F-4D97-AF65-F5344CB8AC3E}">
        <p14:creationId xmlns:p14="http://schemas.microsoft.com/office/powerpoint/2010/main" val="378174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28</a:t>
            </a:fld>
            <a:endParaRPr lang="es-ES"/>
          </a:p>
        </p:txBody>
      </p:sp>
    </p:spTree>
    <p:extLst>
      <p:ext uri="{BB962C8B-B14F-4D97-AF65-F5344CB8AC3E}">
        <p14:creationId xmlns:p14="http://schemas.microsoft.com/office/powerpoint/2010/main" val="208196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29</a:t>
            </a:fld>
            <a:endParaRPr lang="es-ES"/>
          </a:p>
        </p:txBody>
      </p:sp>
    </p:spTree>
    <p:extLst>
      <p:ext uri="{BB962C8B-B14F-4D97-AF65-F5344CB8AC3E}">
        <p14:creationId xmlns:p14="http://schemas.microsoft.com/office/powerpoint/2010/main" val="2000366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30</a:t>
            </a:fld>
            <a:endParaRPr lang="es-ES"/>
          </a:p>
        </p:txBody>
      </p:sp>
    </p:spTree>
    <p:extLst>
      <p:ext uri="{BB962C8B-B14F-4D97-AF65-F5344CB8AC3E}">
        <p14:creationId xmlns:p14="http://schemas.microsoft.com/office/powerpoint/2010/main" val="413632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31</a:t>
            </a:fld>
            <a:endParaRPr lang="es-ES"/>
          </a:p>
        </p:txBody>
      </p:sp>
    </p:spTree>
    <p:extLst>
      <p:ext uri="{BB962C8B-B14F-4D97-AF65-F5344CB8AC3E}">
        <p14:creationId xmlns:p14="http://schemas.microsoft.com/office/powerpoint/2010/main" val="404791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32</a:t>
            </a:fld>
            <a:endParaRPr lang="es-ES"/>
          </a:p>
        </p:txBody>
      </p:sp>
    </p:spTree>
    <p:extLst>
      <p:ext uri="{BB962C8B-B14F-4D97-AF65-F5344CB8AC3E}">
        <p14:creationId xmlns:p14="http://schemas.microsoft.com/office/powerpoint/2010/main" val="152230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33</a:t>
            </a:fld>
            <a:endParaRPr lang="es-ES"/>
          </a:p>
        </p:txBody>
      </p:sp>
    </p:spTree>
    <p:extLst>
      <p:ext uri="{BB962C8B-B14F-4D97-AF65-F5344CB8AC3E}">
        <p14:creationId xmlns:p14="http://schemas.microsoft.com/office/powerpoint/2010/main" val="121790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34</a:t>
            </a:fld>
            <a:endParaRPr lang="es-ES"/>
          </a:p>
        </p:txBody>
      </p:sp>
    </p:spTree>
    <p:extLst>
      <p:ext uri="{BB962C8B-B14F-4D97-AF65-F5344CB8AC3E}">
        <p14:creationId xmlns:p14="http://schemas.microsoft.com/office/powerpoint/2010/main" val="126826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17</a:t>
            </a:fld>
            <a:endParaRPr lang="es-ES"/>
          </a:p>
        </p:txBody>
      </p:sp>
    </p:spTree>
    <p:extLst>
      <p:ext uri="{BB962C8B-B14F-4D97-AF65-F5344CB8AC3E}">
        <p14:creationId xmlns:p14="http://schemas.microsoft.com/office/powerpoint/2010/main" val="1307878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35</a:t>
            </a:fld>
            <a:endParaRPr lang="es-ES"/>
          </a:p>
        </p:txBody>
      </p:sp>
    </p:spTree>
    <p:extLst>
      <p:ext uri="{BB962C8B-B14F-4D97-AF65-F5344CB8AC3E}">
        <p14:creationId xmlns:p14="http://schemas.microsoft.com/office/powerpoint/2010/main" val="407255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36</a:t>
            </a:fld>
            <a:endParaRPr lang="es-ES"/>
          </a:p>
        </p:txBody>
      </p:sp>
    </p:spTree>
    <p:extLst>
      <p:ext uri="{BB962C8B-B14F-4D97-AF65-F5344CB8AC3E}">
        <p14:creationId xmlns:p14="http://schemas.microsoft.com/office/powerpoint/2010/main" val="55957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37</a:t>
            </a:fld>
            <a:endParaRPr lang="es-ES"/>
          </a:p>
        </p:txBody>
      </p:sp>
    </p:spTree>
    <p:extLst>
      <p:ext uri="{BB962C8B-B14F-4D97-AF65-F5344CB8AC3E}">
        <p14:creationId xmlns:p14="http://schemas.microsoft.com/office/powerpoint/2010/main" val="276536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38</a:t>
            </a:fld>
            <a:endParaRPr lang="es-ES"/>
          </a:p>
        </p:txBody>
      </p:sp>
    </p:spTree>
    <p:extLst>
      <p:ext uri="{BB962C8B-B14F-4D97-AF65-F5344CB8AC3E}">
        <p14:creationId xmlns:p14="http://schemas.microsoft.com/office/powerpoint/2010/main" val="303023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39</a:t>
            </a:fld>
            <a:endParaRPr lang="es-ES"/>
          </a:p>
        </p:txBody>
      </p:sp>
    </p:spTree>
    <p:extLst>
      <p:ext uri="{BB962C8B-B14F-4D97-AF65-F5344CB8AC3E}">
        <p14:creationId xmlns:p14="http://schemas.microsoft.com/office/powerpoint/2010/main" val="4169173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40</a:t>
            </a:fld>
            <a:endParaRPr lang="es-ES"/>
          </a:p>
        </p:txBody>
      </p:sp>
    </p:spTree>
    <p:extLst>
      <p:ext uri="{BB962C8B-B14F-4D97-AF65-F5344CB8AC3E}">
        <p14:creationId xmlns:p14="http://schemas.microsoft.com/office/powerpoint/2010/main" val="3010739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41</a:t>
            </a:fld>
            <a:endParaRPr lang="es-ES"/>
          </a:p>
        </p:txBody>
      </p:sp>
    </p:spTree>
    <p:extLst>
      <p:ext uri="{BB962C8B-B14F-4D97-AF65-F5344CB8AC3E}">
        <p14:creationId xmlns:p14="http://schemas.microsoft.com/office/powerpoint/2010/main" val="3692127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42</a:t>
            </a:fld>
            <a:endParaRPr lang="es-ES"/>
          </a:p>
        </p:txBody>
      </p:sp>
    </p:spTree>
    <p:extLst>
      <p:ext uri="{BB962C8B-B14F-4D97-AF65-F5344CB8AC3E}">
        <p14:creationId xmlns:p14="http://schemas.microsoft.com/office/powerpoint/2010/main" val="608860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43</a:t>
            </a:fld>
            <a:endParaRPr lang="es-ES"/>
          </a:p>
        </p:txBody>
      </p:sp>
    </p:spTree>
    <p:extLst>
      <p:ext uri="{BB962C8B-B14F-4D97-AF65-F5344CB8AC3E}">
        <p14:creationId xmlns:p14="http://schemas.microsoft.com/office/powerpoint/2010/main" val="2892770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44</a:t>
            </a:fld>
            <a:endParaRPr lang="es-ES"/>
          </a:p>
        </p:txBody>
      </p:sp>
    </p:spTree>
    <p:extLst>
      <p:ext uri="{BB962C8B-B14F-4D97-AF65-F5344CB8AC3E}">
        <p14:creationId xmlns:p14="http://schemas.microsoft.com/office/powerpoint/2010/main" val="117084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GRANT SELECT ON </a:t>
            </a:r>
            <a:r>
              <a:rPr lang="en-US" sz="1200" b="0" i="0" kern="1200" dirty="0" err="1">
                <a:solidFill>
                  <a:schemeClr val="tx1"/>
                </a:solidFill>
                <a:effectLst/>
                <a:latin typeface="+mn-lt"/>
                <a:ea typeface="+mn-ea"/>
                <a:cs typeface="+mn-cs"/>
              </a:rPr>
              <a:t>V_$SQL</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DBSEC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GRANT SELECT ON </a:t>
            </a:r>
            <a:r>
              <a:rPr lang="en-US" sz="1200" b="0" i="0" kern="1200" dirty="0" err="1">
                <a:solidFill>
                  <a:schemeClr val="tx1"/>
                </a:solidFill>
                <a:effectLst/>
                <a:latin typeface="+mn-lt"/>
                <a:ea typeface="+mn-ea"/>
                <a:cs typeface="+mn-cs"/>
              </a:rPr>
              <a:t>V_$SESSION</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DBSEC</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18</a:t>
            </a:fld>
            <a:endParaRPr lang="es-ES"/>
          </a:p>
        </p:txBody>
      </p:sp>
    </p:spTree>
    <p:extLst>
      <p:ext uri="{BB962C8B-B14F-4D97-AF65-F5344CB8AC3E}">
        <p14:creationId xmlns:p14="http://schemas.microsoft.com/office/powerpoint/2010/main" val="116264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45</a:t>
            </a:fld>
            <a:endParaRPr lang="es-ES"/>
          </a:p>
        </p:txBody>
      </p:sp>
    </p:spTree>
    <p:extLst>
      <p:ext uri="{BB962C8B-B14F-4D97-AF65-F5344CB8AC3E}">
        <p14:creationId xmlns:p14="http://schemas.microsoft.com/office/powerpoint/2010/main" val="1113387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46</a:t>
            </a:fld>
            <a:endParaRPr lang="es-ES"/>
          </a:p>
        </p:txBody>
      </p:sp>
    </p:spTree>
    <p:extLst>
      <p:ext uri="{BB962C8B-B14F-4D97-AF65-F5344CB8AC3E}">
        <p14:creationId xmlns:p14="http://schemas.microsoft.com/office/powerpoint/2010/main" val="186310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19</a:t>
            </a:fld>
            <a:endParaRPr lang="es-ES"/>
          </a:p>
        </p:txBody>
      </p:sp>
    </p:spTree>
    <p:extLst>
      <p:ext uri="{BB962C8B-B14F-4D97-AF65-F5344CB8AC3E}">
        <p14:creationId xmlns:p14="http://schemas.microsoft.com/office/powerpoint/2010/main" val="283494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SQL&gt; </a:t>
            </a:r>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complete.</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20</a:t>
            </a:fld>
            <a:endParaRPr lang="es-ES"/>
          </a:p>
        </p:txBody>
      </p:sp>
    </p:spTree>
    <p:extLst>
      <p:ext uri="{BB962C8B-B14F-4D97-AF65-F5344CB8AC3E}">
        <p14:creationId xmlns:p14="http://schemas.microsoft.com/office/powerpoint/2010/main" val="353781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21</a:t>
            </a:fld>
            <a:endParaRPr lang="es-ES"/>
          </a:p>
        </p:txBody>
      </p:sp>
    </p:spTree>
    <p:extLst>
      <p:ext uri="{BB962C8B-B14F-4D97-AF65-F5344CB8AC3E}">
        <p14:creationId xmlns:p14="http://schemas.microsoft.com/office/powerpoint/2010/main" val="21815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22</a:t>
            </a:fld>
            <a:endParaRPr lang="es-ES"/>
          </a:p>
        </p:txBody>
      </p:sp>
    </p:spTree>
    <p:extLst>
      <p:ext uri="{BB962C8B-B14F-4D97-AF65-F5344CB8AC3E}">
        <p14:creationId xmlns:p14="http://schemas.microsoft.com/office/powerpoint/2010/main" val="188939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23</a:t>
            </a:fld>
            <a:endParaRPr lang="es-ES"/>
          </a:p>
        </p:txBody>
      </p:sp>
    </p:spTree>
    <p:extLst>
      <p:ext uri="{BB962C8B-B14F-4D97-AF65-F5344CB8AC3E}">
        <p14:creationId xmlns:p14="http://schemas.microsoft.com/office/powerpoint/2010/main" val="179138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a:solidFill>
                  <a:schemeClr val="tx1"/>
                </a:solidFill>
                <a:effectLst/>
                <a:latin typeface="+mn-lt"/>
                <a:ea typeface="+mn-ea"/>
                <a:cs typeface="+mn-cs"/>
              </a:rPr>
              <a:t>AUDIT_TRAIL</a:t>
            </a:r>
            <a:r>
              <a:rPr lang="es-ES" sz="1200" b="0" i="0" kern="1200" dirty="0">
                <a:solidFill>
                  <a:schemeClr val="tx1"/>
                </a:solidFill>
                <a:effectLst/>
                <a:latin typeface="+mn-lt"/>
                <a:ea typeface="+mn-ea"/>
                <a:cs typeface="+mn-cs"/>
              </a:rPr>
              <a:t> = { </a:t>
            </a:r>
            <a:r>
              <a:rPr lang="es-ES" sz="1200" b="0" i="0" kern="1200" dirty="0" err="1">
                <a:solidFill>
                  <a:schemeClr val="tx1"/>
                </a:solidFill>
                <a:effectLst/>
                <a:latin typeface="+mn-lt"/>
                <a:ea typeface="+mn-ea"/>
                <a:cs typeface="+mn-cs"/>
              </a:rPr>
              <a:t>none</a:t>
            </a:r>
            <a:r>
              <a:rPr lang="es-ES" sz="1200" b="0" i="0" kern="1200" dirty="0">
                <a:solidFill>
                  <a:schemeClr val="tx1"/>
                </a:solidFill>
                <a:effectLst/>
                <a:latin typeface="+mn-lt"/>
                <a:ea typeface="+mn-ea"/>
                <a:cs typeface="+mn-cs"/>
              </a:rPr>
              <a:t> | os | </a:t>
            </a:r>
            <a:r>
              <a:rPr lang="es-ES" sz="1200" b="0" i="0" kern="1200" dirty="0" err="1">
                <a:solidFill>
                  <a:schemeClr val="tx1"/>
                </a:solidFill>
                <a:effectLst/>
                <a:latin typeface="+mn-lt"/>
                <a:ea typeface="+mn-ea"/>
                <a:cs typeface="+mn-cs"/>
              </a:rPr>
              <a:t>db</a:t>
            </a:r>
            <a:r>
              <a:rPr lang="es-ES" sz="1200" b="0" i="0" kern="1200" dirty="0">
                <a:solidFill>
                  <a:schemeClr val="tx1"/>
                </a:solidFill>
                <a:effectLst/>
                <a:latin typeface="+mn-lt"/>
                <a:ea typeface="+mn-ea"/>
                <a:cs typeface="+mn-cs"/>
              </a:rPr>
              <a:t> [, extended] | </a:t>
            </a:r>
            <a:r>
              <a:rPr lang="es-ES" sz="1200" b="0" i="0" kern="1200" dirty="0" err="1">
                <a:solidFill>
                  <a:schemeClr val="tx1"/>
                </a:solidFill>
                <a:effectLst/>
                <a:latin typeface="+mn-lt"/>
                <a:ea typeface="+mn-ea"/>
                <a:cs typeface="+mn-cs"/>
              </a:rPr>
              <a:t>xml</a:t>
            </a:r>
            <a:r>
              <a:rPr lang="es-ES" sz="1200" b="0" i="0" kern="1200" dirty="0">
                <a:solidFill>
                  <a:schemeClr val="tx1"/>
                </a:solidFill>
                <a:effectLst/>
                <a:latin typeface="+mn-lt"/>
                <a:ea typeface="+mn-ea"/>
                <a:cs typeface="+mn-cs"/>
              </a:rPr>
              <a:t> [, extended] }</a:t>
            </a:r>
          </a:p>
          <a:p>
            <a:pPr fontAlgn="base"/>
            <a:r>
              <a:rPr lang="en-US" sz="1200" b="0" i="0" kern="1200" dirty="0">
                <a:solidFill>
                  <a:schemeClr val="tx1"/>
                </a:solidFill>
                <a:effectLst/>
                <a:latin typeface="+mn-lt"/>
                <a:ea typeface="+mn-ea"/>
                <a:cs typeface="+mn-cs"/>
              </a:rPr>
              <a:t> DB—Indicates that the audit trail will be stored in the database in a table called </a:t>
            </a:r>
            <a:r>
              <a:rPr lang="en-US" sz="1200" b="0" i="0" kern="1200" dirty="0" err="1">
                <a:solidFill>
                  <a:schemeClr val="tx1"/>
                </a:solidFill>
                <a:effectLst/>
                <a:latin typeface="+mn-lt"/>
                <a:ea typeface="+mn-ea"/>
                <a:cs typeface="+mn-cs"/>
              </a:rPr>
              <a:t>SYS.AUD</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DB_EXTENDED</a:t>
            </a:r>
            <a:r>
              <a:rPr lang="en-US" sz="1200" b="0" i="0" kern="1200" dirty="0">
                <a:solidFill>
                  <a:schemeClr val="tx1"/>
                </a:solidFill>
                <a:effectLst/>
                <a:latin typeface="+mn-lt"/>
                <a:ea typeface="+mn-ea"/>
                <a:cs typeface="+mn-cs"/>
              </a:rPr>
              <a:t>—Indicates that the audit trail will be stored in the database, in the table, </a:t>
            </a:r>
            <a:r>
              <a:rPr lang="en-US" sz="1200" b="0" i="0" kern="1200" dirty="0" err="1">
                <a:solidFill>
                  <a:schemeClr val="tx1"/>
                </a:solidFill>
                <a:effectLst/>
                <a:latin typeface="+mn-lt"/>
                <a:ea typeface="+mn-ea"/>
                <a:cs typeface="+mn-cs"/>
              </a:rPr>
              <a:t>SYS.AUD</a:t>
            </a:r>
            <a:r>
              <a:rPr lang="en-US" sz="1200" b="0" i="0" kern="1200" dirty="0">
                <a:solidFill>
                  <a:schemeClr val="tx1"/>
                </a:solidFill>
                <a:effectLst/>
                <a:latin typeface="+mn-lt"/>
                <a:ea typeface="+mn-ea"/>
                <a:cs typeface="+mn-cs"/>
              </a:rPr>
              <a:t>$; this value enables the storing of bind variables</a:t>
            </a:r>
          </a:p>
          <a:p>
            <a:pPr fontAlgn="base"/>
            <a:r>
              <a:rPr lang="en-US" sz="1200" b="0" i="0" kern="1200" dirty="0">
                <a:solidFill>
                  <a:schemeClr val="tx1"/>
                </a:solidFill>
                <a:effectLst/>
                <a:latin typeface="+mn-lt"/>
                <a:ea typeface="+mn-ea"/>
                <a:cs typeface="+mn-cs"/>
              </a:rPr>
              <a:t>■ OS—Indicates that the audit trail will be stored in a file</a:t>
            </a:r>
          </a:p>
          <a:p>
            <a:pPr fontAlgn="base"/>
            <a:r>
              <a:rPr lang="en-US" sz="1200" b="0" i="0" kern="1200" dirty="0">
                <a:solidFill>
                  <a:schemeClr val="tx1"/>
                </a:solidFill>
                <a:effectLst/>
                <a:latin typeface="+mn-lt"/>
                <a:ea typeface="+mn-ea"/>
                <a:cs typeface="+mn-cs"/>
              </a:rPr>
              <a:t>■ NONE—Indicates that no auditing records will be stored</a:t>
            </a:r>
          </a:p>
          <a:p>
            <a:endParaRPr lang="es-ES" dirty="0"/>
          </a:p>
        </p:txBody>
      </p:sp>
      <p:sp>
        <p:nvSpPr>
          <p:cNvPr id="4" name="Marcador de número de diapositiva 3"/>
          <p:cNvSpPr>
            <a:spLocks noGrp="1"/>
          </p:cNvSpPr>
          <p:nvPr>
            <p:ph type="sldNum" sz="quarter" idx="10"/>
          </p:nvPr>
        </p:nvSpPr>
        <p:spPr/>
        <p:txBody>
          <a:bodyPr/>
          <a:lstStyle/>
          <a:p>
            <a:fld id="{B367EBE8-C160-42E3-9324-1031D6F6DE5E}" type="slidenum">
              <a:rPr lang="es-ES" smtClean="0"/>
              <a:t>24</a:t>
            </a:fld>
            <a:endParaRPr lang="es-ES"/>
          </a:p>
        </p:txBody>
      </p:sp>
    </p:spTree>
    <p:extLst>
      <p:ext uri="{BB962C8B-B14F-4D97-AF65-F5344CB8AC3E}">
        <p14:creationId xmlns:p14="http://schemas.microsoft.com/office/powerpoint/2010/main" val="246631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5052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06/10/2017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18040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258958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53908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98889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89976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477248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488438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60031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490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894DB5-813C-4A14-8D76-6C2C271FB310}" type="datetimeFigureOut">
              <a:rPr lang="es-ES" smtClean="0"/>
              <a:t>06/10/2017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7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3894DB5-813C-4A14-8D76-6C2C271FB310}" type="datetimeFigureOut">
              <a:rPr lang="es-ES" smtClean="0"/>
              <a:t>06/10/2017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306714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3894DB5-813C-4A14-8D76-6C2C271FB310}" type="datetimeFigureOut">
              <a:rPr lang="es-ES" smtClean="0"/>
              <a:t>06/10/2017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17767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3894DB5-813C-4A14-8D76-6C2C271FB310}" type="datetimeFigureOut">
              <a:rPr lang="es-ES" smtClean="0"/>
              <a:t>06/10/2017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04176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94DB5-813C-4A14-8D76-6C2C271FB310}" type="datetimeFigureOut">
              <a:rPr lang="es-ES" smtClean="0"/>
              <a:t>06/10/2017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182319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06/10/2017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25684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3894DB5-813C-4A14-8D76-6C2C271FB310}" type="datetimeFigureOut">
              <a:rPr lang="es-ES" smtClean="0"/>
              <a:t>06/10/2017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34B95CE-9E61-493A-ACD7-93E8BA9FB7E4}" type="slidenum">
              <a:rPr lang="es-ES" smtClean="0"/>
              <a:t>‹Nº›</a:t>
            </a:fld>
            <a:endParaRPr lang="es-ES"/>
          </a:p>
        </p:txBody>
      </p:sp>
    </p:spTree>
    <p:extLst>
      <p:ext uri="{BB962C8B-B14F-4D97-AF65-F5344CB8AC3E}">
        <p14:creationId xmlns:p14="http://schemas.microsoft.com/office/powerpoint/2010/main" val="26119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94DB5-813C-4A14-8D76-6C2C271FB310}" type="datetimeFigureOut">
              <a:rPr lang="es-ES" smtClean="0"/>
              <a:t>06/10/2017</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4B95CE-9E61-493A-ACD7-93E8BA9FB7E4}" type="slidenum">
              <a:rPr lang="es-ES" smtClean="0"/>
              <a:t>‹Nº›</a:t>
            </a:fld>
            <a:endParaRPr lang="es-ES"/>
          </a:p>
        </p:txBody>
      </p:sp>
    </p:spTree>
    <p:extLst>
      <p:ext uri="{BB962C8B-B14F-4D97-AF65-F5344CB8AC3E}">
        <p14:creationId xmlns:p14="http://schemas.microsoft.com/office/powerpoint/2010/main" val="25569027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9BAE969-AB5B-40E1-B33B-79C2DC3654D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sultado de imagen para bases de datos">
            <a:extLst>
              <a:ext uri="{FF2B5EF4-FFF2-40B4-BE49-F238E27FC236}">
                <a16:creationId xmlns:a16="http://schemas.microsoft.com/office/drawing/2014/main" id="{901C0F04-22AE-4192-B8A4-F788BF39A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a:stretch/>
        </p:blipFill>
        <p:spPr bwMode="auto">
          <a:xfrm>
            <a:off x="-16933" y="1271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3">
            <a:extLst>
              <a:ext uri="{FF2B5EF4-FFF2-40B4-BE49-F238E27FC236}">
                <a16:creationId xmlns:a16="http://schemas.microsoft.com/office/drawing/2014/main" id="{B0D396E6-2FD6-49D9-946F-4FABC88B6AA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EA356820-4B8B-4A1F-B190-A3FF1AEB671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78" name="Freeform 6">
              <a:extLst>
                <a:ext uri="{FF2B5EF4-FFF2-40B4-BE49-F238E27FC236}">
                  <a16:creationId xmlns:a16="http://schemas.microsoft.com/office/drawing/2014/main" id="{6C6DBA71-9F7F-483C-A094-173525755CEE}"/>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79" name="Freeform 7">
              <a:extLst>
                <a:ext uri="{FF2B5EF4-FFF2-40B4-BE49-F238E27FC236}">
                  <a16:creationId xmlns:a16="http://schemas.microsoft.com/office/drawing/2014/main" id="{01948618-5E91-41FD-A5C3-CC96415CB739}"/>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0" name="Freeform 9">
              <a:extLst>
                <a:ext uri="{FF2B5EF4-FFF2-40B4-BE49-F238E27FC236}">
                  <a16:creationId xmlns:a16="http://schemas.microsoft.com/office/drawing/2014/main" id="{0985A142-9BC7-43B2-9F46-B1DB84A9ABF9}"/>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1" name="Freeform 10">
              <a:extLst>
                <a:ext uri="{FF2B5EF4-FFF2-40B4-BE49-F238E27FC236}">
                  <a16:creationId xmlns:a16="http://schemas.microsoft.com/office/drawing/2014/main" id="{39EE8BB4-A150-45FB-8052-35D979A2E50B}"/>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2" name="Freeform 11">
              <a:extLst>
                <a:ext uri="{FF2B5EF4-FFF2-40B4-BE49-F238E27FC236}">
                  <a16:creationId xmlns:a16="http://schemas.microsoft.com/office/drawing/2014/main" id="{89257A2A-0F80-48CF-A63A-E5A0417C07A8}"/>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83" name="Freeform 12">
              <a:extLst>
                <a:ext uri="{FF2B5EF4-FFF2-40B4-BE49-F238E27FC236}">
                  <a16:creationId xmlns:a16="http://schemas.microsoft.com/office/drawing/2014/main" id="{3654CBD8-A68E-461A-888C-5DC245D59922}"/>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F2B31C69-FB16-4F5A-9C78-C768073D1302}"/>
              </a:ext>
            </a:extLst>
          </p:cNvPr>
          <p:cNvSpPr>
            <a:spLocks noGrp="1"/>
          </p:cNvSpPr>
          <p:nvPr>
            <p:ph type="ctrTitle"/>
          </p:nvPr>
        </p:nvSpPr>
        <p:spPr>
          <a:xfrm>
            <a:off x="685800" y="817038"/>
            <a:ext cx="4080932" cy="3310468"/>
          </a:xfrm>
        </p:spPr>
        <p:txBody>
          <a:bodyPr>
            <a:normAutofit fontScale="90000"/>
          </a:bodyPr>
          <a:lstStyle/>
          <a:p>
            <a:pPr algn="ctr">
              <a:lnSpc>
                <a:spcPct val="90000"/>
              </a:lnSpc>
            </a:pPr>
            <a:r>
              <a:rPr lang="es-ES" b="1" dirty="0">
                <a:solidFill>
                  <a:schemeClr val="bg1"/>
                </a:solidFill>
              </a:rPr>
              <a:t>Auditoría de Actividades en las Bases de Datos</a:t>
            </a:r>
          </a:p>
        </p:txBody>
      </p:sp>
      <p:sp>
        <p:nvSpPr>
          <p:cNvPr id="3" name="Subtítulo 2">
            <a:extLst>
              <a:ext uri="{FF2B5EF4-FFF2-40B4-BE49-F238E27FC236}">
                <a16:creationId xmlns:a16="http://schemas.microsoft.com/office/drawing/2014/main" id="{DDE9C09D-5BB4-4DCC-A779-F9820514E2A2}"/>
              </a:ext>
            </a:extLst>
          </p:cNvPr>
          <p:cNvSpPr>
            <a:spLocks noGrp="1"/>
          </p:cNvSpPr>
          <p:nvPr>
            <p:ph type="subTitle" idx="1"/>
          </p:nvPr>
        </p:nvSpPr>
        <p:spPr>
          <a:xfrm>
            <a:off x="815200" y="4525701"/>
            <a:ext cx="4382030" cy="1069265"/>
          </a:xfrm>
        </p:spPr>
        <p:txBody>
          <a:bodyPr>
            <a:normAutofit lnSpcReduction="10000"/>
          </a:bodyPr>
          <a:lstStyle/>
          <a:p>
            <a:pPr algn="ctr">
              <a:lnSpc>
                <a:spcPct val="90000"/>
              </a:lnSpc>
            </a:pPr>
            <a:r>
              <a:rPr lang="x-none" altLang="es-CO" sz="1800" dirty="0">
                <a:solidFill>
                  <a:schemeClr val="bg1"/>
                </a:solidFill>
              </a:rPr>
              <a:t>Seguridad de Base de Datos</a:t>
            </a:r>
          </a:p>
          <a:p>
            <a:pPr algn="ctr">
              <a:lnSpc>
                <a:spcPct val="90000"/>
              </a:lnSpc>
            </a:pPr>
            <a:r>
              <a:rPr lang="x-none" altLang="es-CO" sz="1800" dirty="0">
                <a:solidFill>
                  <a:schemeClr val="bg1"/>
                </a:solidFill>
              </a:rPr>
              <a:t>Jhon Edisson Villarreal Padilla</a:t>
            </a:r>
          </a:p>
          <a:p>
            <a:pPr algn="ctr">
              <a:lnSpc>
                <a:spcPct val="90000"/>
              </a:lnSpc>
            </a:pPr>
            <a:r>
              <a:rPr lang="x-none" altLang="es-CO" sz="1800" dirty="0">
                <a:solidFill>
                  <a:schemeClr val="bg1"/>
                </a:solidFill>
              </a:rPr>
              <a:t>jhon.villarrealp@gmail.com</a:t>
            </a:r>
            <a:endParaRPr lang="es-ES" sz="1800" dirty="0">
              <a:solidFill>
                <a:schemeClr val="bg1"/>
              </a:solidFill>
            </a:endParaRPr>
          </a:p>
        </p:txBody>
      </p:sp>
    </p:spTree>
    <p:extLst>
      <p:ext uri="{BB962C8B-B14F-4D97-AF65-F5344CB8AC3E}">
        <p14:creationId xmlns:p14="http://schemas.microsoft.com/office/powerpoint/2010/main" val="369319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58091" y="418640"/>
            <a:ext cx="10018713" cy="436944"/>
          </a:xfrm>
        </p:spPr>
        <p:txBody>
          <a:bodyPr>
            <a:normAutofit fontScale="90000"/>
          </a:bodyPr>
          <a:lstStyle/>
          <a:p>
            <a:r>
              <a:rPr lang="es-ES" dirty="0"/>
              <a:t>Ejemplo de </a:t>
            </a:r>
            <a:r>
              <a:rPr lang="en-US" dirty="0"/>
              <a:t>LOGON y LOGOFF</a:t>
            </a:r>
            <a:br>
              <a:rPr lang="en-US" dirty="0"/>
            </a:br>
            <a:endParaRPr lang="es-ES" dirty="0"/>
          </a:p>
        </p:txBody>
      </p:sp>
      <p:pic>
        <p:nvPicPr>
          <p:cNvPr id="7" name="Marcador de contenido 6">
            <a:extLst>
              <a:ext uri="{FF2B5EF4-FFF2-40B4-BE49-F238E27FC236}">
                <a16:creationId xmlns:a16="http://schemas.microsoft.com/office/drawing/2014/main" id="{293BE392-0347-4FBE-86ED-57611EAF8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bwMode="auto">
          <a:xfrm>
            <a:off x="3347827" y="739837"/>
            <a:ext cx="6039239" cy="600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0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5" name="Marcador de contenido 4">
            <a:extLst>
              <a:ext uri="{FF2B5EF4-FFF2-40B4-BE49-F238E27FC236}">
                <a16:creationId xmlns:a16="http://schemas.microsoft.com/office/drawing/2014/main" id="{6F49E866-8121-4214-B7FB-46E39132C911}"/>
              </a:ext>
            </a:extLst>
          </p:cNvPr>
          <p:cNvPicPr>
            <a:picLocks noGrp="1" noChangeAspect="1"/>
          </p:cNvPicPr>
          <p:nvPr>
            <p:ph idx="1"/>
          </p:nvPr>
        </p:nvPicPr>
        <p:blipFill rotWithShape="1">
          <a:blip r:embed="rId2"/>
          <a:srcRect l="37332" t="20821" r="15415" b="64282"/>
          <a:stretch/>
        </p:blipFill>
        <p:spPr>
          <a:xfrm>
            <a:off x="488065" y="2026354"/>
            <a:ext cx="11424213" cy="2025763"/>
          </a:xfrm>
          <a:prstGeom prst="rect">
            <a:avLst/>
          </a:prstGeom>
        </p:spPr>
      </p:pic>
    </p:spTree>
    <p:extLst>
      <p:ext uri="{BB962C8B-B14F-4D97-AF65-F5344CB8AC3E}">
        <p14:creationId xmlns:p14="http://schemas.microsoft.com/office/powerpoint/2010/main" val="360976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F405A2E6-3BC5-4FFD-AB30-9CCFBC07E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713" y="2438399"/>
            <a:ext cx="10542525" cy="2191474"/>
          </a:xfrm>
        </p:spPr>
      </p:pic>
    </p:spTree>
    <p:extLst>
      <p:ext uri="{BB962C8B-B14F-4D97-AF65-F5344CB8AC3E}">
        <p14:creationId xmlns:p14="http://schemas.microsoft.com/office/powerpoint/2010/main" val="318948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err="1"/>
              <a:t>Evento</a:t>
            </a:r>
            <a:r>
              <a:rPr lang="en-US" dirty="0"/>
              <a:t> </a:t>
            </a:r>
            <a:r>
              <a:rPr lang="en-US" dirty="0" err="1"/>
              <a:t>DDL</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D421C2D6-220B-4B95-977E-58485F48D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116" y="2007820"/>
            <a:ext cx="10648764" cy="3270236"/>
          </a:xfrm>
        </p:spPr>
      </p:pic>
    </p:spTree>
    <p:extLst>
      <p:ext uri="{BB962C8B-B14F-4D97-AF65-F5344CB8AC3E}">
        <p14:creationId xmlns:p14="http://schemas.microsoft.com/office/powerpoint/2010/main" val="14480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err="1"/>
              <a:t>Evento</a:t>
            </a:r>
            <a:r>
              <a:rPr lang="en-US" dirty="0"/>
              <a:t> </a:t>
            </a:r>
            <a:r>
              <a:rPr lang="en-US" dirty="0" err="1"/>
              <a:t>DDL</a:t>
            </a:r>
            <a:br>
              <a:rPr lang="en-US" dirty="0"/>
            </a:br>
            <a:endParaRPr lang="es-ES" dirty="0"/>
          </a:p>
        </p:txBody>
      </p:sp>
      <p:pic>
        <p:nvPicPr>
          <p:cNvPr id="5" name="Marcador de contenido 4">
            <a:extLst>
              <a:ext uri="{FF2B5EF4-FFF2-40B4-BE49-F238E27FC236}">
                <a16:creationId xmlns:a16="http://schemas.microsoft.com/office/drawing/2014/main" id="{3E7B6760-991B-4024-A78B-C7BE8DD28862}"/>
              </a:ext>
            </a:extLst>
          </p:cNvPr>
          <p:cNvPicPr>
            <a:picLocks noGrp="1" noChangeAspect="1"/>
          </p:cNvPicPr>
          <p:nvPr>
            <p:ph idx="1"/>
          </p:nvPr>
        </p:nvPicPr>
        <p:blipFill rotWithShape="1">
          <a:blip r:embed="rId2"/>
          <a:srcRect l="37401" t="28361" r="13798" b="41734"/>
          <a:stretch/>
        </p:blipFill>
        <p:spPr>
          <a:xfrm>
            <a:off x="980851" y="1864307"/>
            <a:ext cx="11025631" cy="3631589"/>
          </a:xfrm>
          <a:prstGeom prst="rect">
            <a:avLst/>
          </a:prstGeom>
        </p:spPr>
      </p:pic>
    </p:spTree>
    <p:extLst>
      <p:ext uri="{BB962C8B-B14F-4D97-AF65-F5344CB8AC3E}">
        <p14:creationId xmlns:p14="http://schemas.microsoft.com/office/powerpoint/2010/main" val="938963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br>
              <a:rPr lang="en-US" dirty="0"/>
            </a:br>
            <a:endParaRPr lang="es-ES" dirty="0"/>
          </a:p>
        </p:txBody>
      </p:sp>
      <p:pic>
        <p:nvPicPr>
          <p:cNvPr id="8" name="Marcador de contenido 7" descr="Imagen que contiene texto&#10;&#10;Descripción generada con confianza alta">
            <a:extLst>
              <a:ext uri="{FF2B5EF4-FFF2-40B4-BE49-F238E27FC236}">
                <a16:creationId xmlns:a16="http://schemas.microsoft.com/office/drawing/2014/main" id="{9EDFAF35-C7E5-4156-8373-6E6804DC1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5464" y="1805651"/>
            <a:ext cx="10476406" cy="42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85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264392" y="0"/>
            <a:ext cx="10018713" cy="1752599"/>
          </a:xfrm>
        </p:spPr>
        <p:txBody>
          <a:bodyPr/>
          <a:lstStyle/>
          <a:p>
            <a:r>
              <a:rPr lang="es-ES" dirty="0"/>
              <a:t>Auditando Código</a:t>
            </a:r>
            <a:br>
              <a:rPr lang="en-US" dirty="0"/>
            </a:br>
            <a:endParaRPr lang="es-ES" dirty="0"/>
          </a:p>
        </p:txBody>
      </p:sp>
      <p:pic>
        <p:nvPicPr>
          <p:cNvPr id="6" name="Marcador de contenido 5">
            <a:extLst>
              <a:ext uri="{FF2B5EF4-FFF2-40B4-BE49-F238E27FC236}">
                <a16:creationId xmlns:a16="http://schemas.microsoft.com/office/drawing/2014/main" id="{E39917BE-FDDD-414C-BE15-D84FC5D14F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4479" y="1088020"/>
            <a:ext cx="8895582" cy="5243332"/>
          </a:xfrm>
        </p:spPr>
      </p:pic>
    </p:spTree>
    <p:extLst>
      <p:ext uri="{BB962C8B-B14F-4D97-AF65-F5344CB8AC3E}">
        <p14:creationId xmlns:p14="http://schemas.microsoft.com/office/powerpoint/2010/main" val="332752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8C2ECDD-C0BA-4D8D-B202-394417B74A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0323"/>
          <a:stretch/>
        </p:blipFill>
        <p:spPr>
          <a:xfrm>
            <a:off x="1539395" y="1883498"/>
            <a:ext cx="9963629" cy="4251085"/>
          </a:xfrm>
        </p:spPr>
      </p:pic>
    </p:spTree>
    <p:extLst>
      <p:ext uri="{BB962C8B-B14F-4D97-AF65-F5344CB8AC3E}">
        <p14:creationId xmlns:p14="http://schemas.microsoft.com/office/powerpoint/2010/main" val="36981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22265" y="118641"/>
            <a:ext cx="10018713" cy="749461"/>
          </a:xfrm>
        </p:spPr>
        <p:txBody>
          <a:bodyPr>
            <a:normAutofit fontScale="90000"/>
          </a:bodyPr>
          <a:lstStyle/>
          <a:p>
            <a:r>
              <a:rPr lang="es-ES" dirty="0"/>
              <a:t>Auditando Código</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8C2ECDD-C0BA-4D8D-B202-394417B74A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652053" y="615422"/>
            <a:ext cx="5584544" cy="6005298"/>
          </a:xfrm>
        </p:spPr>
      </p:pic>
    </p:spTree>
    <p:extLst>
      <p:ext uri="{BB962C8B-B14F-4D97-AF65-F5344CB8AC3E}">
        <p14:creationId xmlns:p14="http://schemas.microsoft.com/office/powerpoint/2010/main" val="329489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8D2200DF-DEDD-4208-81BD-0D15AD70B6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7932" y="2149058"/>
            <a:ext cx="10315401" cy="3186871"/>
          </a:xfrm>
        </p:spPr>
      </p:pic>
    </p:spTree>
    <p:extLst>
      <p:ext uri="{BB962C8B-B14F-4D97-AF65-F5344CB8AC3E}">
        <p14:creationId xmlns:p14="http://schemas.microsoft.com/office/powerpoint/2010/main" val="274653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bases de datos">
            <a:extLst>
              <a:ext uri="{FF2B5EF4-FFF2-40B4-BE49-F238E27FC236}">
                <a16:creationId xmlns:a16="http://schemas.microsoft.com/office/drawing/2014/main" id="{151D2E63-2497-462F-8C0A-150A27874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88" r="1202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1805651"/>
            <a:ext cx="7753966" cy="3985549"/>
          </a:xfrm>
        </p:spPr>
        <p:txBody>
          <a:bodyPr>
            <a:normAutofit fontScale="92500" lnSpcReduction="10000"/>
          </a:bodyPr>
          <a:lstStyle/>
          <a:p>
            <a:pPr marL="0" indent="0" algn="just">
              <a:lnSpc>
                <a:spcPct val="90000"/>
              </a:lnSpc>
              <a:buNone/>
            </a:pPr>
            <a:r>
              <a:rPr lang="es-ES" dirty="0"/>
              <a:t>Un gestor de bases de datos para una pequeña compañía biomédica implementó políticas de seguridad estrictas. Estas políticas eran tan estrictas que hacían tener problemas  al equipo de desarrollo en el desempeño de sus tareas. Un día, el equipo de desarrollo estaba trabajando en la migración de una aplicación de base de datos a un nuevo hardware y software. El proceso de migración se estancó cuando uno de los desarrolladores no pudo ejecutar su script porque no tenía todos los privilegios necesarios. Cuando el gerente preguntó por qué </a:t>
            </a:r>
            <a:r>
              <a:rPr lang="es-ES" dirty="0" err="1"/>
              <a:t>sucedia</a:t>
            </a:r>
            <a:r>
              <a:rPr lang="es-ES" dirty="0"/>
              <a:t> esto, aprendió del administrador de la base de datos que a nadie se le concedía privilegios de lectura o escritura. El gerente de desarrollo le preguntó si estas políticas podrían cambiarse durante la migración. La respuesta fue "¡No!"</a:t>
            </a:r>
          </a:p>
        </p:txBody>
      </p:sp>
    </p:spTree>
    <p:extLst>
      <p:ext uri="{BB962C8B-B14F-4D97-AF65-F5344CB8AC3E}">
        <p14:creationId xmlns:p14="http://schemas.microsoft.com/office/powerpoint/2010/main" val="1237725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Código</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07B21FD3-3EB8-4458-A3F6-44BB5E19DC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485" y="2438399"/>
            <a:ext cx="10018712" cy="2789763"/>
          </a:xfrm>
        </p:spPr>
      </p:pic>
    </p:spTree>
    <p:extLst>
      <p:ext uri="{BB962C8B-B14F-4D97-AF65-F5344CB8AC3E}">
        <p14:creationId xmlns:p14="http://schemas.microsoft.com/office/powerpoint/2010/main" val="3676953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sultado de imagen para bases de datos">
            <a:extLst>
              <a:ext uri="{FF2B5EF4-FFF2-40B4-BE49-F238E27FC236}">
                <a16:creationId xmlns:a16="http://schemas.microsoft.com/office/drawing/2014/main" id="{0796CC05-C2FA-4685-8283-404B6F36D8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pPr>
              <a:lnSpc>
                <a:spcPct val="90000"/>
              </a:lnSpc>
            </a:pPr>
            <a:r>
              <a:rPr lang="es-ES" sz="3100"/>
              <a:t>Auditando Actividades de la Base de Datos</a:t>
            </a:r>
            <a:br>
              <a:rPr lang="en-US" sz="3100"/>
            </a:br>
            <a:endParaRPr lang="es-ES" sz="3100"/>
          </a:p>
        </p:txBody>
      </p:sp>
      <p:sp>
        <p:nvSpPr>
          <p:cNvPr id="4" name="Marcador de contenido 3">
            <a:extLst>
              <a:ext uri="{FF2B5EF4-FFF2-40B4-BE49-F238E27FC236}">
                <a16:creationId xmlns:a16="http://schemas.microsoft.com/office/drawing/2014/main" id="{E8BAE59D-6B05-4E47-B454-CBD68F752DE1}"/>
              </a:ext>
            </a:extLst>
          </p:cNvPr>
          <p:cNvSpPr>
            <a:spLocks noGrp="1"/>
          </p:cNvSpPr>
          <p:nvPr>
            <p:ph idx="1"/>
          </p:nvPr>
        </p:nvSpPr>
        <p:spPr>
          <a:xfrm>
            <a:off x="3843866" y="2004647"/>
            <a:ext cx="8090225" cy="3786554"/>
          </a:xfrm>
        </p:spPr>
        <p:txBody>
          <a:bodyPr>
            <a:normAutofit lnSpcReduction="10000"/>
          </a:bodyPr>
          <a:lstStyle/>
          <a:p>
            <a:pPr marL="0" indent="0" algn="just">
              <a:lnSpc>
                <a:spcPct val="90000"/>
              </a:lnSpc>
              <a:buNone/>
            </a:pPr>
            <a:r>
              <a:rPr lang="es-ES" sz="1800" dirty="0"/>
              <a:t>Durante una recesión económica, Tom, un administrador de base de datos, fue despedido y pasó dos años en busca de un trabajo. Finalmente consiguió un trabajo como administrador de una base de datos en una compañía farmacéutica. Durante su primer mes, a Tom le dio tiempo para familiarizarse con la enorme base de datos y sus cientos de tablas. Pronto, se le pidió que trabajara en los cambios en la base de datos. Tom estaba muy preocupado por ser despedido nuevamente, y para hacerse indispensable, decidió realizar cambios intencionales en las bases de datos de </a:t>
            </a:r>
            <a:r>
              <a:rPr lang="es-ES" sz="1800" dirty="0" err="1"/>
              <a:t>QA</a:t>
            </a:r>
            <a:r>
              <a:rPr lang="es-ES" sz="1800" dirty="0"/>
              <a:t> y desarrollo. Dejaría un índice o una restricción </a:t>
            </a:r>
            <a:r>
              <a:rPr lang="es-ES" sz="1800" dirty="0" err="1"/>
              <a:t>NOT</a:t>
            </a:r>
            <a:r>
              <a:rPr lang="es-ES" sz="1800" dirty="0"/>
              <a:t> </a:t>
            </a:r>
            <a:r>
              <a:rPr lang="es-ES" sz="1800" dirty="0" err="1"/>
              <a:t>NULL</a:t>
            </a:r>
            <a:r>
              <a:rPr lang="es-ES" sz="1800" dirty="0"/>
              <a:t>. Cuando los desarrolladores tuvieran errores de aplicación, Tom resolvería rápidamente los problemas y se convertiría en un héroe.</a:t>
            </a:r>
          </a:p>
          <a:p>
            <a:pPr marL="0" indent="0" algn="just">
              <a:lnSpc>
                <a:spcPct val="90000"/>
              </a:lnSpc>
              <a:buNone/>
            </a:pPr>
            <a:r>
              <a:rPr lang="es-ES" sz="1800" dirty="0"/>
              <a:t>Pronto un </a:t>
            </a:r>
            <a:r>
              <a:rPr lang="es-ES" sz="1800" dirty="0" err="1"/>
              <a:t>DBA</a:t>
            </a:r>
            <a:r>
              <a:rPr lang="es-ES" sz="1800" dirty="0"/>
              <a:t> senior se dio cuenta de que nunca habían tenido estos problemas antes de que Tom se les uniera. Rápidamente inicio la auditoría y monitoreó de todas las actividades de Tom. Tom cambió una columna de una tabla de unos días más tarde. Inmediatamente fue llamado a la oficina de su gerente y, cuando no pudo explicar los cambios, fue despedido sin previo aviso.</a:t>
            </a:r>
          </a:p>
        </p:txBody>
      </p:sp>
    </p:spTree>
    <p:extLst>
      <p:ext uri="{BB962C8B-B14F-4D97-AF65-F5344CB8AC3E}">
        <p14:creationId xmlns:p14="http://schemas.microsoft.com/office/powerpoint/2010/main" val="256348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sultado de imagen para bases de datos">
            <a:extLst>
              <a:ext uri="{FF2B5EF4-FFF2-40B4-BE49-F238E27FC236}">
                <a16:creationId xmlns:a16="http://schemas.microsoft.com/office/drawing/2014/main" id="{DDB0E560-BBAE-419A-8CEA-9743A32C1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pPr>
              <a:lnSpc>
                <a:spcPct val="90000"/>
              </a:lnSpc>
            </a:pPr>
            <a:r>
              <a:rPr lang="es-ES" sz="3100"/>
              <a:t>Auditando Actividades de la Base de Datos</a:t>
            </a:r>
            <a:br>
              <a:rPr lang="en-US" sz="3100"/>
            </a:br>
            <a:endParaRPr lang="es-ES" sz="3100"/>
          </a:p>
        </p:txBody>
      </p:sp>
      <p:sp>
        <p:nvSpPr>
          <p:cNvPr id="4" name="Marcador de contenido 3">
            <a:extLst>
              <a:ext uri="{FF2B5EF4-FFF2-40B4-BE49-F238E27FC236}">
                <a16:creationId xmlns:a16="http://schemas.microsoft.com/office/drawing/2014/main" id="{E8BAE59D-6B05-4E47-B454-CBD68F752DE1}"/>
              </a:ext>
            </a:extLst>
          </p:cNvPr>
          <p:cNvSpPr>
            <a:spLocks noGrp="1"/>
          </p:cNvSpPr>
          <p:nvPr>
            <p:ph idx="1"/>
          </p:nvPr>
        </p:nvSpPr>
        <p:spPr>
          <a:xfrm>
            <a:off x="3843867" y="2048933"/>
            <a:ext cx="7659156" cy="3742267"/>
          </a:xfrm>
        </p:spPr>
        <p:txBody>
          <a:bodyPr>
            <a:normAutofit/>
          </a:bodyPr>
          <a:lstStyle/>
          <a:p>
            <a:pPr marL="0" indent="0" algn="just">
              <a:buNone/>
            </a:pPr>
            <a:r>
              <a:rPr lang="es-ES" dirty="0"/>
              <a:t>Oracle proporciona el mecanismo para auditar todo: desde el seguimiento de quién está creando o modificando la estructura hasta quién otorga qué privilegios a quién. En esta sección aprenderá a auditar las actividades de la base de datos. Las actividades se dividen en dos tipos basados ​​en el tipo de instrucción de comandos SQL utilizada: actividades definidas por </a:t>
            </a:r>
            <a:r>
              <a:rPr lang="es-ES" dirty="0" err="1"/>
              <a:t>DDL</a:t>
            </a:r>
            <a:r>
              <a:rPr lang="es-ES" dirty="0"/>
              <a:t> (Data </a:t>
            </a:r>
            <a:r>
              <a:rPr lang="es-ES" dirty="0" err="1"/>
              <a:t>Definition</a:t>
            </a:r>
            <a:r>
              <a:rPr lang="es-ES" dirty="0"/>
              <a:t> </a:t>
            </a:r>
            <a:r>
              <a:rPr lang="es-ES" dirty="0" err="1"/>
              <a:t>Language</a:t>
            </a:r>
            <a:r>
              <a:rPr lang="es-ES" dirty="0"/>
              <a:t>) y actividades definidas por DCL (Data Control </a:t>
            </a:r>
            <a:r>
              <a:rPr lang="es-ES" dirty="0" err="1"/>
              <a:t>Language</a:t>
            </a:r>
            <a:r>
              <a:rPr lang="es-ES" dirty="0"/>
              <a:t>)</a:t>
            </a:r>
          </a:p>
        </p:txBody>
      </p:sp>
    </p:spTree>
    <p:extLst>
      <p:ext uri="{BB962C8B-B14F-4D97-AF65-F5344CB8AC3E}">
        <p14:creationId xmlns:p14="http://schemas.microsoft.com/office/powerpoint/2010/main" val="202127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83A05E4D-6E69-4ABB-94DA-87D07E33BC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313839" y="2134564"/>
            <a:ext cx="10588626" cy="359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90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61162" y="217031"/>
            <a:ext cx="10018713" cy="1752599"/>
          </a:xfrm>
        </p:spPr>
        <p:txBody>
          <a:bodyPr/>
          <a:lstStyle/>
          <a:p>
            <a:r>
              <a:rPr lang="es-ES" dirty="0"/>
              <a:t>Auditando Actividades </a:t>
            </a:r>
            <a:r>
              <a:rPr lang="es-ES" dirty="0" err="1"/>
              <a:t>DDL</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84F0C0FB-3B0F-49D2-BE2B-A728276FAD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497" y="1447619"/>
            <a:ext cx="5629055" cy="4351338"/>
          </a:xfrm>
        </p:spPr>
      </p:pic>
      <p:pic>
        <p:nvPicPr>
          <p:cNvPr id="8" name="Imagen 7">
            <a:extLst>
              <a:ext uri="{FF2B5EF4-FFF2-40B4-BE49-F238E27FC236}">
                <a16:creationId xmlns:a16="http://schemas.microsoft.com/office/drawing/2014/main" id="{935933A5-930B-45A9-B13F-C789E6B20CAC}"/>
              </a:ext>
            </a:extLst>
          </p:cNvPr>
          <p:cNvPicPr>
            <a:picLocks noChangeAspect="1"/>
          </p:cNvPicPr>
          <p:nvPr/>
        </p:nvPicPr>
        <p:blipFill rotWithShape="1">
          <a:blip r:embed="rId4"/>
          <a:srcRect l="36539" t="20214" r="15480" b="30411"/>
          <a:stretch/>
        </p:blipFill>
        <p:spPr>
          <a:xfrm>
            <a:off x="6188597" y="1530942"/>
            <a:ext cx="5849817" cy="3235569"/>
          </a:xfrm>
          <a:prstGeom prst="rect">
            <a:avLst/>
          </a:prstGeom>
        </p:spPr>
      </p:pic>
    </p:spTree>
    <p:extLst>
      <p:ext uri="{BB962C8B-B14F-4D97-AF65-F5344CB8AC3E}">
        <p14:creationId xmlns:p14="http://schemas.microsoft.com/office/powerpoint/2010/main" val="254157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D84EF6BA-97E1-4C30-AD05-E99067E01F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244" y="2261538"/>
            <a:ext cx="10787274" cy="3190138"/>
          </a:xfrm>
        </p:spPr>
      </p:pic>
    </p:spTree>
    <p:extLst>
      <p:ext uri="{BB962C8B-B14F-4D97-AF65-F5344CB8AC3E}">
        <p14:creationId xmlns:p14="http://schemas.microsoft.com/office/powerpoint/2010/main" val="1432865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7" name="Marcador de contenido 6" descr="Imagen que contiene animal&#10;&#10;Descripción generada con confianza alta">
            <a:extLst>
              <a:ext uri="{FF2B5EF4-FFF2-40B4-BE49-F238E27FC236}">
                <a16:creationId xmlns:a16="http://schemas.microsoft.com/office/drawing/2014/main" id="{5208F01A-732E-4423-8BFE-5BA6D6F1C3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1959" y="2041967"/>
            <a:ext cx="10161065" cy="3965294"/>
          </a:xfrm>
        </p:spPr>
      </p:pic>
    </p:spTree>
    <p:extLst>
      <p:ext uri="{BB962C8B-B14F-4D97-AF65-F5344CB8AC3E}">
        <p14:creationId xmlns:p14="http://schemas.microsoft.com/office/powerpoint/2010/main" val="178456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6" name="Marcador de contenido 5" descr="Imagen que contiene animal&#10;&#10;Descripción generada con confianza alta">
            <a:extLst>
              <a:ext uri="{FF2B5EF4-FFF2-40B4-BE49-F238E27FC236}">
                <a16:creationId xmlns:a16="http://schemas.microsoft.com/office/drawing/2014/main" id="{2E9B0286-24A3-463A-A057-CFC591ECD3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553" y="1914645"/>
            <a:ext cx="10932227" cy="4266235"/>
          </a:xfrm>
        </p:spPr>
      </p:pic>
    </p:spTree>
    <p:extLst>
      <p:ext uri="{BB962C8B-B14F-4D97-AF65-F5344CB8AC3E}">
        <p14:creationId xmlns:p14="http://schemas.microsoft.com/office/powerpoint/2010/main" val="1054677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7" name="Marcador de contenido 6" descr="Imagen que contiene animal&#10;&#10;Descripción generada con confianza alta">
            <a:extLst>
              <a:ext uri="{FF2B5EF4-FFF2-40B4-BE49-F238E27FC236}">
                <a16:creationId xmlns:a16="http://schemas.microsoft.com/office/drawing/2014/main" id="{45638D63-FFE6-4148-A50A-A06CC2FE59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3230" y="2118168"/>
            <a:ext cx="9793012" cy="3881377"/>
          </a:xfrm>
        </p:spPr>
      </p:pic>
    </p:spTree>
    <p:extLst>
      <p:ext uri="{BB962C8B-B14F-4D97-AF65-F5344CB8AC3E}">
        <p14:creationId xmlns:p14="http://schemas.microsoft.com/office/powerpoint/2010/main" val="356578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9" name="Marcador de contenido 8" descr="Imagen que contiene captura de pantalla&#10;&#10;Descripción generada con confianza muy alta">
            <a:extLst>
              <a:ext uri="{FF2B5EF4-FFF2-40B4-BE49-F238E27FC236}">
                <a16:creationId xmlns:a16="http://schemas.microsoft.com/office/drawing/2014/main" id="{4A07BE31-171C-4EA5-BC0F-C1B374811F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63119" y="2008629"/>
            <a:ext cx="6699627" cy="409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99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bases de datos">
            <a:extLst>
              <a:ext uri="{FF2B5EF4-FFF2-40B4-BE49-F238E27FC236}">
                <a16:creationId xmlns:a16="http://schemas.microsoft.com/office/drawing/2014/main" id="{459B4A8D-A6CA-47CE-9347-FE2CFD90C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88" r="12022"/>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2048933"/>
            <a:ext cx="7659156" cy="3742267"/>
          </a:xfrm>
        </p:spPr>
        <p:txBody>
          <a:bodyPr>
            <a:normAutofit fontScale="92500" lnSpcReduction="10000"/>
          </a:bodyPr>
          <a:lstStyle/>
          <a:p>
            <a:pPr marL="0" indent="0" algn="just">
              <a:lnSpc>
                <a:spcPct val="90000"/>
              </a:lnSpc>
              <a:buNone/>
            </a:pPr>
            <a:r>
              <a:rPr lang="es-ES" dirty="0"/>
              <a:t>Un día después, el equipo de desarrollo y el administrador de una base de datos realizaron una reunión para encontrar una solución para este problema que no comprometería las políticas de seguridad.</a:t>
            </a:r>
          </a:p>
          <a:p>
            <a:pPr marL="0" indent="0" algn="just">
              <a:lnSpc>
                <a:spcPct val="90000"/>
              </a:lnSpc>
              <a:buNone/>
            </a:pPr>
            <a:r>
              <a:rPr lang="es-ES" dirty="0"/>
              <a:t> La reunión fue tensa, y no surgieron soluciones. Justo cuando la reunión estaba a punto de aplazar, uno de los administradores de bases de datos sugirió el uso de </a:t>
            </a:r>
            <a:r>
              <a:rPr lang="es-ES" dirty="0" err="1"/>
              <a:t>Triggers</a:t>
            </a:r>
            <a:r>
              <a:rPr lang="es-ES" dirty="0"/>
              <a:t>. "Los </a:t>
            </a:r>
            <a:r>
              <a:rPr lang="es-ES" dirty="0" err="1"/>
              <a:t>Triggers</a:t>
            </a:r>
            <a:r>
              <a:rPr lang="es-ES" dirty="0"/>
              <a:t> rastrean los cambios de datos, conceden privilegios y crean objetos de base de datos", explicó. Los </a:t>
            </a:r>
            <a:r>
              <a:rPr lang="es-ES" dirty="0" err="1"/>
              <a:t>Triggers</a:t>
            </a:r>
            <a:r>
              <a:rPr lang="es-ES" dirty="0"/>
              <a:t> permitirían a los desarrolladores tener los privilegios que necesitaban y, al mismo tiempo, el equipo de la base de datos podría rastrear cualquier actividad sospechosa.</a:t>
            </a:r>
          </a:p>
        </p:txBody>
      </p:sp>
    </p:spTree>
    <p:extLst>
      <p:ext uri="{BB962C8B-B14F-4D97-AF65-F5344CB8AC3E}">
        <p14:creationId xmlns:p14="http://schemas.microsoft.com/office/powerpoint/2010/main" val="984849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931A05F8-8F92-4DDE-BC27-FDD2CFFD17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892" y="1850998"/>
            <a:ext cx="8228557" cy="4356890"/>
          </a:xfrm>
        </p:spPr>
      </p:pic>
    </p:spTree>
    <p:extLst>
      <p:ext uri="{BB962C8B-B14F-4D97-AF65-F5344CB8AC3E}">
        <p14:creationId xmlns:p14="http://schemas.microsoft.com/office/powerpoint/2010/main" val="36716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a:t>
            </a:r>
            <a:br>
              <a:rPr lang="en-US" dirty="0"/>
            </a:br>
            <a:endParaRPr lang="es-ES" dirty="0"/>
          </a:p>
        </p:txBody>
      </p:sp>
      <p:pic>
        <p:nvPicPr>
          <p:cNvPr id="7" name="Marcador de contenido 6" descr="Imagen que contiene animal, captura de pantalla&#10;&#10;Descripción generada con confianza alta">
            <a:extLst>
              <a:ext uri="{FF2B5EF4-FFF2-40B4-BE49-F238E27FC236}">
                <a16:creationId xmlns:a16="http://schemas.microsoft.com/office/drawing/2014/main" id="{D823E5C6-23EB-480A-A469-68740D30B7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256" y="2208324"/>
            <a:ext cx="10466821" cy="3254926"/>
          </a:xfrm>
        </p:spPr>
      </p:pic>
    </p:spTree>
    <p:extLst>
      <p:ext uri="{BB962C8B-B14F-4D97-AF65-F5344CB8AC3E}">
        <p14:creationId xmlns:p14="http://schemas.microsoft.com/office/powerpoint/2010/main" val="689393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36D032B9-8F5D-4B4A-8A1C-D3DA3AE964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2267" y="2438399"/>
            <a:ext cx="10594984" cy="2950229"/>
          </a:xfrm>
        </p:spPr>
      </p:pic>
    </p:spTree>
    <p:extLst>
      <p:ext uri="{BB962C8B-B14F-4D97-AF65-F5344CB8AC3E}">
        <p14:creationId xmlns:p14="http://schemas.microsoft.com/office/powerpoint/2010/main" val="184022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85320" y="315410"/>
            <a:ext cx="10018713" cy="1752599"/>
          </a:xfrm>
        </p:spPr>
        <p:txBody>
          <a:bodyPr/>
          <a:lstStyle/>
          <a:p>
            <a:r>
              <a:rPr lang="es-ES" dirty="0"/>
              <a:t>Auditando Actividades </a:t>
            </a:r>
            <a:r>
              <a:rPr lang="es-ES" dirty="0" err="1"/>
              <a:t>DDL</a:t>
            </a:r>
            <a:r>
              <a:rPr lang="es-ES" dirty="0"/>
              <a:t> Ejemplo 2</a:t>
            </a:r>
            <a:br>
              <a:rPr lang="en-US" dirty="0"/>
            </a:br>
            <a:endParaRPr lang="es-ES" dirty="0"/>
          </a:p>
        </p:txBody>
      </p:sp>
      <p:pic>
        <p:nvPicPr>
          <p:cNvPr id="7" name="Marcador de contenido 6" descr="Imagen que contiene captura de pantalla&#10;&#10;Descripción generada con confianza alta">
            <a:extLst>
              <a:ext uri="{FF2B5EF4-FFF2-40B4-BE49-F238E27FC236}">
                <a16:creationId xmlns:a16="http://schemas.microsoft.com/office/drawing/2014/main" id="{BF96736B-3D8E-487F-A048-11762B8AF5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3670" y="1307985"/>
            <a:ext cx="7002014" cy="5166121"/>
          </a:xfrm>
        </p:spPr>
      </p:pic>
    </p:spTree>
    <p:extLst>
      <p:ext uri="{BB962C8B-B14F-4D97-AF65-F5344CB8AC3E}">
        <p14:creationId xmlns:p14="http://schemas.microsoft.com/office/powerpoint/2010/main" val="1092974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br>
              <a:rPr lang="en-US" dirty="0"/>
            </a:br>
            <a:endParaRPr lang="es-ES" dirty="0"/>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13C398C5-974B-4C14-A2A0-813D8D2507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9118" y="2523368"/>
            <a:ext cx="10018712" cy="2253995"/>
          </a:xfrm>
        </p:spPr>
      </p:pic>
    </p:spTree>
    <p:extLst>
      <p:ext uri="{BB962C8B-B14F-4D97-AF65-F5344CB8AC3E}">
        <p14:creationId xmlns:p14="http://schemas.microsoft.com/office/powerpoint/2010/main" val="2471204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a:t>
            </a:r>
            <a:r>
              <a:rPr lang="es-ES" dirty="0" err="1"/>
              <a:t>DDL</a:t>
            </a:r>
            <a:r>
              <a:rPr lang="es-ES" dirty="0"/>
              <a:t> Ejemplo 2</a:t>
            </a:r>
            <a:br>
              <a:rPr lang="en-US" dirty="0"/>
            </a:br>
            <a:endParaRPr lang="es-ES" dirty="0"/>
          </a:p>
        </p:txBody>
      </p:sp>
      <p:pic>
        <p:nvPicPr>
          <p:cNvPr id="5" name="Marcador de contenido 4">
            <a:extLst>
              <a:ext uri="{FF2B5EF4-FFF2-40B4-BE49-F238E27FC236}">
                <a16:creationId xmlns:a16="http://schemas.microsoft.com/office/drawing/2014/main" id="{9D9299E9-5972-4FE3-A046-500449E5AD07}"/>
              </a:ext>
            </a:extLst>
          </p:cNvPr>
          <p:cNvPicPr>
            <a:picLocks noGrp="1" noChangeAspect="1"/>
          </p:cNvPicPr>
          <p:nvPr>
            <p:ph idx="1"/>
          </p:nvPr>
        </p:nvPicPr>
        <p:blipFill rotWithShape="1">
          <a:blip r:embed="rId3"/>
          <a:srcRect l="37401" t="48029" r="46809" b="39578"/>
          <a:stretch/>
        </p:blipFill>
        <p:spPr>
          <a:xfrm>
            <a:off x="2276262" y="2160606"/>
            <a:ext cx="7773746" cy="3279495"/>
          </a:xfrm>
          <a:prstGeom prst="rect">
            <a:avLst/>
          </a:prstGeom>
        </p:spPr>
      </p:pic>
    </p:spTree>
    <p:extLst>
      <p:ext uri="{BB962C8B-B14F-4D97-AF65-F5344CB8AC3E}">
        <p14:creationId xmlns:p14="http://schemas.microsoft.com/office/powerpoint/2010/main" val="367876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br>
              <a:rPr lang="en-US" dirty="0"/>
            </a:br>
            <a:endParaRPr lang="es-ES" dirty="0"/>
          </a:p>
        </p:txBody>
      </p:sp>
      <p:pic>
        <p:nvPicPr>
          <p:cNvPr id="7" name="Marcador de contenido 6">
            <a:extLst>
              <a:ext uri="{FF2B5EF4-FFF2-40B4-BE49-F238E27FC236}">
                <a16:creationId xmlns:a16="http://schemas.microsoft.com/office/drawing/2014/main" id="{A35F7CCA-813B-4CAD-8AD3-EB71574556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5459" y="1562099"/>
            <a:ext cx="8216416" cy="4575809"/>
          </a:xfrm>
        </p:spPr>
      </p:pic>
    </p:spTree>
    <p:extLst>
      <p:ext uri="{BB962C8B-B14F-4D97-AF65-F5344CB8AC3E}">
        <p14:creationId xmlns:p14="http://schemas.microsoft.com/office/powerpoint/2010/main" val="1372613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br>
              <a:rPr lang="en-US" dirty="0"/>
            </a:br>
            <a:endParaRPr lang="es-ES" dirty="0"/>
          </a:p>
        </p:txBody>
      </p:sp>
      <p:pic>
        <p:nvPicPr>
          <p:cNvPr id="6" name="Marcador de contenido 5" descr="Imagen que contiene animal&#10;&#10;Descripción generada con confianza alta">
            <a:extLst>
              <a:ext uri="{FF2B5EF4-FFF2-40B4-BE49-F238E27FC236}">
                <a16:creationId xmlns:a16="http://schemas.microsoft.com/office/drawing/2014/main" id="{D44FE40A-EB5F-45E5-861A-7066E3AEFC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6857" y="1898248"/>
            <a:ext cx="9596167" cy="3881377"/>
          </a:xfrm>
        </p:spPr>
      </p:pic>
    </p:spTree>
    <p:extLst>
      <p:ext uri="{BB962C8B-B14F-4D97-AF65-F5344CB8AC3E}">
        <p14:creationId xmlns:p14="http://schemas.microsoft.com/office/powerpoint/2010/main" val="166868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Auditando Actividades DCL</a:t>
            </a:r>
            <a:br>
              <a:rPr lang="en-US" dirty="0"/>
            </a:br>
            <a:endParaRPr lang="es-ES" dirty="0"/>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8DEA04A6-3C73-4A69-80DB-20D887413A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242947"/>
            <a:ext cx="10018712" cy="2606494"/>
          </a:xfrm>
        </p:spPr>
      </p:pic>
    </p:spTree>
    <p:extLst>
      <p:ext uri="{BB962C8B-B14F-4D97-AF65-F5344CB8AC3E}">
        <p14:creationId xmlns:p14="http://schemas.microsoft.com/office/powerpoint/2010/main" val="2686926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310691" y="0"/>
            <a:ext cx="10018713" cy="1752599"/>
          </a:xfrm>
        </p:spPr>
        <p:txBody>
          <a:bodyPr/>
          <a:lstStyle/>
          <a:p>
            <a:r>
              <a:rPr lang="es-ES" dirty="0"/>
              <a:t>Vistas</a:t>
            </a:r>
          </a:p>
        </p:txBody>
      </p:sp>
      <p:pic>
        <p:nvPicPr>
          <p:cNvPr id="5" name="Marcador de contenido 4">
            <a:extLst>
              <a:ext uri="{FF2B5EF4-FFF2-40B4-BE49-F238E27FC236}">
                <a16:creationId xmlns:a16="http://schemas.microsoft.com/office/drawing/2014/main" id="{39681E15-FAE5-465B-99DD-B6ACC7E40687}"/>
              </a:ext>
            </a:extLst>
          </p:cNvPr>
          <p:cNvPicPr>
            <a:picLocks noGrp="1" noChangeAspect="1"/>
          </p:cNvPicPr>
          <p:nvPr>
            <p:ph idx="1"/>
          </p:nvPr>
        </p:nvPicPr>
        <p:blipFill rotWithShape="1">
          <a:blip r:embed="rId3"/>
          <a:srcRect l="36821" t="25667" r="15536" b="23952"/>
          <a:stretch/>
        </p:blipFill>
        <p:spPr>
          <a:xfrm>
            <a:off x="2022921" y="1284712"/>
            <a:ext cx="9306483" cy="5289708"/>
          </a:xfrm>
          <a:prstGeom prst="rect">
            <a:avLst/>
          </a:prstGeom>
        </p:spPr>
      </p:pic>
    </p:spTree>
    <p:extLst>
      <p:ext uri="{BB962C8B-B14F-4D97-AF65-F5344CB8AC3E}">
        <p14:creationId xmlns:p14="http://schemas.microsoft.com/office/powerpoint/2010/main" val="298568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84311" y="685800"/>
            <a:ext cx="6985283" cy="1752599"/>
          </a:xfrm>
        </p:spPr>
        <p:txBody>
          <a:bodyPr/>
          <a:lstStyle/>
          <a:p>
            <a:r>
              <a:rPr lang="es-ES" dirty="0"/>
              <a:t>Actividades de la Base de Datos Oracle</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p:txBody>
          <a:bodyPr>
            <a:normAutofit fontScale="85000" lnSpcReduction="10000"/>
          </a:bodyPr>
          <a:lstStyle/>
          <a:p>
            <a:pPr marL="0" indent="0" algn="just">
              <a:buNone/>
            </a:pPr>
            <a:r>
              <a:rPr lang="es-ES" dirty="0"/>
              <a:t>Hay tres tipos de operaciones involucradas con las actividades de la base de datos:</a:t>
            </a:r>
          </a:p>
          <a:p>
            <a:pPr algn="just"/>
            <a:r>
              <a:rPr lang="es-ES" b="1" dirty="0"/>
              <a:t>Actividades de aplicación:</a:t>
            </a:r>
            <a:r>
              <a:rPr lang="es-ES" dirty="0"/>
              <a:t> incluye las sentencias de SQL emitidas contra las tablas delas aplicaciones.</a:t>
            </a:r>
          </a:p>
          <a:p>
            <a:pPr algn="just"/>
            <a:r>
              <a:rPr lang="es-ES" b="1" dirty="0"/>
              <a:t>Actividades de administración</a:t>
            </a:r>
            <a:r>
              <a:rPr lang="es-ES" dirty="0"/>
              <a:t>: incluye comandos emitidos por los administradores o operadores de la base de datos para fines de mantenimiento y administración. Algunos de los comandos y sentencias de esta categoría son en realidad sentencias SQL.</a:t>
            </a:r>
          </a:p>
          <a:p>
            <a:pPr algn="just"/>
            <a:r>
              <a:rPr lang="es-ES" b="1" dirty="0"/>
              <a:t>Eventos de  la base de datos: </a:t>
            </a:r>
            <a:r>
              <a:rPr lang="es-ES" dirty="0"/>
              <a:t>Eventos que ocurren cuando ocurre una actividad específica; por ejemplo, cuando un usuario inicia sesión o se cierra la sesión, cuando se inicia o se cierra la base de datos o cuando se genera un error mediante un comando o una sentencia.</a:t>
            </a:r>
          </a:p>
        </p:txBody>
      </p:sp>
      <p:pic>
        <p:nvPicPr>
          <p:cNvPr id="4098" name="Picture 2" descr="Resultado de imagen para bases de datos">
            <a:extLst>
              <a:ext uri="{FF2B5EF4-FFF2-40B4-BE49-F238E27FC236}">
                <a16:creationId xmlns:a16="http://schemas.microsoft.com/office/drawing/2014/main" id="{566748F8-429B-49E6-A605-3DCAD6E3B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594" y="-83193"/>
            <a:ext cx="3933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Auditoría Actividades de Usuario</a:t>
            </a:r>
          </a:p>
        </p:txBody>
      </p:sp>
      <p:pic>
        <p:nvPicPr>
          <p:cNvPr id="7" name="Marcador de contenido 6" descr="Imagen que contiene captura de pantalla&#10;&#10;Descripción generada con confianza muy alta">
            <a:extLst>
              <a:ext uri="{FF2B5EF4-FFF2-40B4-BE49-F238E27FC236}">
                <a16:creationId xmlns:a16="http://schemas.microsoft.com/office/drawing/2014/main" id="{DB178DCB-F5FC-4817-AF4F-A6EE90361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278203"/>
            <a:ext cx="10018712" cy="2952669"/>
          </a:xfrm>
        </p:spPr>
      </p:pic>
    </p:spTree>
    <p:extLst>
      <p:ext uri="{BB962C8B-B14F-4D97-AF65-F5344CB8AC3E}">
        <p14:creationId xmlns:p14="http://schemas.microsoft.com/office/powerpoint/2010/main" val="1008972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Auditoría Actividades de Usuario</a:t>
            </a:r>
          </a:p>
        </p:txBody>
      </p:sp>
      <p:pic>
        <p:nvPicPr>
          <p:cNvPr id="6" name="Marcador de contenido 5" descr="Imagen que contiene captura de pantalla&#10;&#10;Descripción generada con confianza muy alta">
            <a:extLst>
              <a:ext uri="{FF2B5EF4-FFF2-40B4-BE49-F238E27FC236}">
                <a16:creationId xmlns:a16="http://schemas.microsoft.com/office/drawing/2014/main" id="{03E7D3AF-2F6E-43DA-98BD-52681618F1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4312" y="2623948"/>
            <a:ext cx="10018712" cy="2423225"/>
          </a:xfrm>
        </p:spPr>
      </p:pic>
    </p:spTree>
    <p:extLst>
      <p:ext uri="{BB962C8B-B14F-4D97-AF65-F5344CB8AC3E}">
        <p14:creationId xmlns:p14="http://schemas.microsoft.com/office/powerpoint/2010/main" val="3406707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Auditoria Actividades de Usuario</a:t>
            </a:r>
          </a:p>
        </p:txBody>
      </p:sp>
      <p:pic>
        <p:nvPicPr>
          <p:cNvPr id="8" name="Marcador de contenido 7" descr="Imagen que contiene captura de pantalla&#10;&#10;Descripción generada con confianza muy alta">
            <a:extLst>
              <a:ext uri="{FF2B5EF4-FFF2-40B4-BE49-F238E27FC236}">
                <a16:creationId xmlns:a16="http://schemas.microsoft.com/office/drawing/2014/main" id="{26C1A36B-44B4-4B8C-975F-13972875F0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565336" y="2972317"/>
            <a:ext cx="10018712" cy="128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047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sultado de imagen para bases de datos">
            <a:extLst>
              <a:ext uri="{FF2B5EF4-FFF2-40B4-BE49-F238E27FC236}">
                <a16:creationId xmlns:a16="http://schemas.microsoft.com/office/drawing/2014/main" id="{672B746B-926B-49F3-A433-E310233EA6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LOG</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4335461" y="1586971"/>
            <a:ext cx="7659156" cy="3742267"/>
          </a:xfrm>
        </p:spPr>
        <p:txBody>
          <a:bodyPr>
            <a:normAutofit/>
          </a:bodyPr>
          <a:lstStyle/>
          <a:p>
            <a:r>
              <a:rPr lang="es-ES" sz="4800" dirty="0" err="1"/>
              <a:t>AUDIT_TRAIL</a:t>
            </a:r>
            <a:r>
              <a:rPr lang="es-ES" sz="4800" dirty="0"/>
              <a:t>=OS</a:t>
            </a:r>
          </a:p>
        </p:txBody>
      </p:sp>
    </p:spTree>
    <p:extLst>
      <p:ext uri="{BB962C8B-B14F-4D97-AF65-F5344CB8AC3E}">
        <p14:creationId xmlns:p14="http://schemas.microsoft.com/office/powerpoint/2010/main" val="2149422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sultado de imagen para bases de datos">
            <a:extLst>
              <a:ext uri="{FF2B5EF4-FFF2-40B4-BE49-F238E27FC236}">
                <a16:creationId xmlns:a16="http://schemas.microsoft.com/office/drawing/2014/main" id="{D33A895C-BE52-491B-857D-D020F73F4D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11" t="9091" r="7534"/>
          <a:stretch/>
        </p:blipFill>
        <p:spPr bwMode="auto">
          <a:xfrm>
            <a:off x="20" y="10"/>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4">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4">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LOG</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3962399" y="1870481"/>
            <a:ext cx="7659156" cy="3742267"/>
          </a:xfrm>
        </p:spPr>
        <p:txBody>
          <a:bodyPr>
            <a:normAutofit/>
          </a:bodyPr>
          <a:lstStyle/>
          <a:p>
            <a:r>
              <a:rPr lang="es-ES" sz="4000" dirty="0" err="1"/>
              <a:t>AUDIT_TRAIL</a:t>
            </a:r>
            <a:r>
              <a:rPr lang="es-ES" sz="4000" dirty="0"/>
              <a:t>=OS</a:t>
            </a:r>
          </a:p>
          <a:p>
            <a:pPr fontAlgn="base"/>
            <a:r>
              <a:rPr lang="fr-FR" sz="4000" dirty="0" err="1"/>
              <a:t>AUDIT_FILE_DEST</a:t>
            </a:r>
            <a:r>
              <a:rPr lang="fr-FR" sz="4000" dirty="0"/>
              <a:t>="c:\oracle\admin\sec\adump"</a:t>
            </a:r>
          </a:p>
          <a:p>
            <a:pPr marL="0" indent="0">
              <a:buNone/>
            </a:pPr>
            <a:br>
              <a:rPr lang="fr-FR" sz="4000" dirty="0"/>
            </a:br>
            <a:endParaRPr lang="es-ES" sz="4000" dirty="0"/>
          </a:p>
        </p:txBody>
      </p:sp>
    </p:spTree>
    <p:extLst>
      <p:ext uri="{BB962C8B-B14F-4D97-AF65-F5344CB8AC3E}">
        <p14:creationId xmlns:p14="http://schemas.microsoft.com/office/powerpoint/2010/main" val="2560300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Conclusiones</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a:xfrm>
            <a:off x="1484311" y="2071869"/>
            <a:ext cx="9928328" cy="3719332"/>
          </a:xfrm>
        </p:spPr>
        <p:txBody>
          <a:bodyPr>
            <a:normAutofit fontScale="92500" lnSpcReduction="20000"/>
          </a:bodyPr>
          <a:lstStyle/>
          <a:p>
            <a:pPr algn="just"/>
            <a:r>
              <a:rPr lang="es-ES" dirty="0"/>
              <a:t>Las actividades de base de datos se clasifican en tres tipos: actividades de aplicación, actividades de administración y eventos de base de datos.</a:t>
            </a:r>
          </a:p>
          <a:p>
            <a:pPr algn="just"/>
            <a:r>
              <a:rPr lang="es-ES" dirty="0"/>
              <a:t>Los </a:t>
            </a:r>
            <a:r>
              <a:rPr lang="es-ES" dirty="0" err="1"/>
              <a:t>Triggers</a:t>
            </a:r>
            <a:r>
              <a:rPr lang="es-ES" dirty="0"/>
              <a:t> de Oracle proporcionan una forma de crear una pista de auditoría para los cambios </a:t>
            </a:r>
            <a:r>
              <a:rPr lang="es-ES" dirty="0" err="1"/>
              <a:t>DDL</a:t>
            </a:r>
            <a:r>
              <a:rPr lang="es-ES" dirty="0"/>
              <a:t> y las actividades de la base de datos.</a:t>
            </a:r>
          </a:p>
          <a:p>
            <a:pPr algn="just"/>
            <a:r>
              <a:rPr lang="es-ES" dirty="0"/>
              <a:t>Las actividades de la base de datos Oracle que se pueden rastrear incluyen el inicio de sesión y cierre de sesión del usuario, así como el inicio y cierre de la base de datos.</a:t>
            </a:r>
          </a:p>
          <a:p>
            <a:pPr algn="just"/>
            <a:r>
              <a:rPr lang="es-ES" dirty="0"/>
              <a:t>Oracle proporciona una forma de auditar actividades, como por ejemplo, quién está creando o modificando la estructura de un objeto específico y quién otorgó a qué privilegios.</a:t>
            </a:r>
          </a:p>
          <a:p>
            <a:pPr algn="just"/>
            <a:r>
              <a:rPr lang="es-ES" dirty="0"/>
              <a:t>Oracle proporciona el comando AUDIT, que es un comando SQL para la auditoría.</a:t>
            </a:r>
          </a:p>
        </p:txBody>
      </p:sp>
    </p:spTree>
    <p:extLst>
      <p:ext uri="{BB962C8B-B14F-4D97-AF65-F5344CB8AC3E}">
        <p14:creationId xmlns:p14="http://schemas.microsoft.com/office/powerpoint/2010/main" val="120556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Conclusiones</a:t>
            </a:r>
          </a:p>
        </p:txBody>
      </p:sp>
      <p:sp>
        <p:nvSpPr>
          <p:cNvPr id="4" name="Marcador de contenido 3">
            <a:extLst>
              <a:ext uri="{FF2B5EF4-FFF2-40B4-BE49-F238E27FC236}">
                <a16:creationId xmlns:a16="http://schemas.microsoft.com/office/drawing/2014/main" id="{A910E09E-53E6-4CEF-B797-54F7BDDE182C}"/>
              </a:ext>
            </a:extLst>
          </p:cNvPr>
          <p:cNvSpPr>
            <a:spLocks noGrp="1"/>
          </p:cNvSpPr>
          <p:nvPr>
            <p:ph idx="1"/>
          </p:nvPr>
        </p:nvSpPr>
        <p:spPr/>
        <p:txBody>
          <a:bodyPr>
            <a:normAutofit/>
          </a:bodyPr>
          <a:lstStyle/>
          <a:p>
            <a:r>
              <a:rPr lang="es-ES" sz="2800" dirty="0"/>
              <a:t>El parámetro de inicialización de Oracle, </a:t>
            </a:r>
            <a:r>
              <a:rPr lang="es-ES" sz="2800" dirty="0" err="1"/>
              <a:t>AUDIT_TRAIL</a:t>
            </a:r>
            <a:r>
              <a:rPr lang="es-ES" sz="2800" dirty="0"/>
              <a:t>, especifica el destino del archivo de seguimiento de auditoría.</a:t>
            </a:r>
          </a:p>
          <a:p>
            <a:r>
              <a:rPr lang="es-ES" sz="2800" dirty="0"/>
              <a:t>La sentencia </a:t>
            </a:r>
            <a:r>
              <a:rPr lang="es-ES" sz="2800" dirty="0" err="1"/>
              <a:t>NOAUDIT</a:t>
            </a:r>
            <a:r>
              <a:rPr lang="es-ES" sz="2800" dirty="0"/>
              <a:t> de Oracle se utiliza para detener la auditoría.</a:t>
            </a:r>
          </a:p>
          <a:p>
            <a:r>
              <a:rPr lang="es-ES" sz="2800" dirty="0"/>
              <a:t>La vista del diccionario de datos </a:t>
            </a:r>
            <a:r>
              <a:rPr lang="es-ES" sz="2800" dirty="0" err="1"/>
              <a:t>DBA_AUDIT_TRAIL</a:t>
            </a:r>
            <a:r>
              <a:rPr lang="es-ES" sz="2800" dirty="0"/>
              <a:t> de Oracle contiene los datos del seguimiento de auditoría.</a:t>
            </a:r>
          </a:p>
          <a:p>
            <a:pPr marL="0" indent="0">
              <a:buNone/>
            </a:pPr>
            <a:endParaRPr lang="es-ES" dirty="0"/>
          </a:p>
        </p:txBody>
      </p:sp>
    </p:spTree>
    <p:extLst>
      <p:ext uri="{BB962C8B-B14F-4D97-AF65-F5344CB8AC3E}">
        <p14:creationId xmlns:p14="http://schemas.microsoft.com/office/powerpoint/2010/main" val="38388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1FAA6D-0046-4A2F-8E6E-21A4842EC6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Resultado de imagen para bases de datos">
            <a:extLst>
              <a:ext uri="{FF2B5EF4-FFF2-40B4-BE49-F238E27FC236}">
                <a16:creationId xmlns:a16="http://schemas.microsoft.com/office/drawing/2014/main" id="{631B8E4D-247E-40A1-9D3B-C2E687FA0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84" r="7796"/>
          <a:stretch/>
        </p:blipFill>
        <p:spPr bwMode="auto">
          <a:xfrm>
            <a:off x="-2651" y="358826"/>
            <a:ext cx="472652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62E3E11F-3694-4A25-A6CA-2EC311F18B2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4" name="Rectangle 19">
              <a:extLst>
                <a:ext uri="{FF2B5EF4-FFF2-40B4-BE49-F238E27FC236}">
                  <a16:creationId xmlns:a16="http://schemas.microsoft.com/office/drawing/2014/main" id="{80D1B0BD-8DCD-47A1-96F6-2C225035A10B}"/>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20">
              <a:extLst>
                <a:ext uri="{FF2B5EF4-FFF2-40B4-BE49-F238E27FC236}">
                  <a16:creationId xmlns:a16="http://schemas.microsoft.com/office/drawing/2014/main" id="{24A95C9A-B923-432F-9745-6446EF8D5BD7}"/>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CECD1690-220A-4E9A-8B42-6231686EAFC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8" name="Freeform 6">
              <a:extLst>
                <a:ext uri="{FF2B5EF4-FFF2-40B4-BE49-F238E27FC236}">
                  <a16:creationId xmlns:a16="http://schemas.microsoft.com/office/drawing/2014/main" id="{806DE5A7-D018-46AF-BDF7-6CDCC6C3F48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id="{43AE4CE0-B238-4049-B45D-71494D7777C9}"/>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3BB59F37-4598-48D0-9D73-9F329F8829E7}"/>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37017D10-4E71-48C1-AD3D-C35CFF6B3E2A}"/>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ED5EA6CC-320E-4952-AF54-24697E7F9A26}"/>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8AE947FD-5039-485D-B8C4-761C15A95874}"/>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3962399" y="685800"/>
            <a:ext cx="7345891" cy="1413933"/>
          </a:xfrm>
        </p:spPr>
        <p:txBody>
          <a:bodyPr>
            <a:normAutofit/>
          </a:bodyPr>
          <a:lstStyle/>
          <a:p>
            <a:r>
              <a:rPr lang="es-ES" dirty="0"/>
              <a:t>Creando </a:t>
            </a:r>
            <a:r>
              <a:rPr lang="es-ES" dirty="0" err="1"/>
              <a:t>Triggers</a:t>
            </a:r>
            <a:r>
              <a:rPr lang="es-ES" dirty="0"/>
              <a:t> DLL</a:t>
            </a:r>
          </a:p>
        </p:txBody>
      </p:sp>
      <p:sp>
        <p:nvSpPr>
          <p:cNvPr id="3" name="Marcador de contenido 2">
            <a:extLst>
              <a:ext uri="{FF2B5EF4-FFF2-40B4-BE49-F238E27FC236}">
                <a16:creationId xmlns:a16="http://schemas.microsoft.com/office/drawing/2014/main" id="{1B98A06C-E34F-4C9B-BD1F-8EB2DD3CFC9A}"/>
              </a:ext>
            </a:extLst>
          </p:cNvPr>
          <p:cNvSpPr>
            <a:spLocks noGrp="1"/>
          </p:cNvSpPr>
          <p:nvPr>
            <p:ph idx="1"/>
          </p:nvPr>
        </p:nvSpPr>
        <p:spPr>
          <a:xfrm>
            <a:off x="3843867" y="2048933"/>
            <a:ext cx="7659156" cy="3742267"/>
          </a:xfrm>
        </p:spPr>
        <p:txBody>
          <a:bodyPr>
            <a:normAutofit/>
          </a:bodyPr>
          <a:lstStyle/>
          <a:p>
            <a:pPr algn="just">
              <a:lnSpc>
                <a:spcPct val="90000"/>
              </a:lnSpc>
            </a:pPr>
            <a:r>
              <a:rPr lang="es-ES" sz="1700" dirty="0"/>
              <a:t>Es posible rastrear no sólo los cambios de datos (sentencias </a:t>
            </a:r>
            <a:r>
              <a:rPr lang="es-ES" sz="1700" dirty="0" err="1"/>
              <a:t>DML</a:t>
            </a:r>
            <a:r>
              <a:rPr lang="es-ES" sz="1700" dirty="0"/>
              <a:t>) a través de los </a:t>
            </a:r>
            <a:r>
              <a:rPr lang="es-ES" sz="1700" dirty="0" err="1"/>
              <a:t>Triggers</a:t>
            </a:r>
            <a:r>
              <a:rPr lang="es-ES" sz="1700" dirty="0"/>
              <a:t> de Oracle, sino también las actividades principales de la base de datos (instrucciones </a:t>
            </a:r>
            <a:r>
              <a:rPr lang="es-ES" sz="1700" dirty="0" err="1"/>
              <a:t>DDL</a:t>
            </a:r>
            <a:r>
              <a:rPr lang="es-ES" sz="1700" dirty="0"/>
              <a:t>).</a:t>
            </a:r>
          </a:p>
          <a:p>
            <a:pPr algn="just">
              <a:lnSpc>
                <a:spcPct val="90000"/>
              </a:lnSpc>
            </a:pPr>
            <a:r>
              <a:rPr lang="es-ES" sz="1700" b="1" dirty="0"/>
              <a:t>Sentencias de lenguaje de definición de datos (</a:t>
            </a:r>
            <a:r>
              <a:rPr lang="es-ES" sz="1700" b="1" dirty="0" err="1"/>
              <a:t>DDL</a:t>
            </a:r>
            <a:r>
              <a:rPr lang="es-ES" sz="1700" b="1" dirty="0"/>
              <a:t>): </a:t>
            </a:r>
            <a:r>
              <a:rPr lang="es-ES" sz="1700" dirty="0"/>
              <a:t>incluye comandos </a:t>
            </a:r>
            <a:r>
              <a:rPr lang="es-ES" sz="1700" dirty="0" err="1"/>
              <a:t>CREATE</a:t>
            </a:r>
            <a:r>
              <a:rPr lang="es-ES" sz="1700" dirty="0"/>
              <a:t>, ALTER y </a:t>
            </a:r>
            <a:r>
              <a:rPr lang="es-ES" sz="1700" dirty="0" err="1"/>
              <a:t>DROP</a:t>
            </a:r>
            <a:endParaRPr lang="es-ES" sz="1700" dirty="0"/>
          </a:p>
          <a:p>
            <a:pPr algn="just">
              <a:lnSpc>
                <a:spcPct val="90000"/>
              </a:lnSpc>
            </a:pPr>
            <a:r>
              <a:rPr lang="es-ES" sz="1700" b="1" dirty="0"/>
              <a:t>Declaraciones de lenguaje de control de datos (DCL): </a:t>
            </a:r>
            <a:r>
              <a:rPr lang="es-ES" sz="1700" dirty="0"/>
              <a:t>incluye comandos GRANT y </a:t>
            </a:r>
            <a:r>
              <a:rPr lang="es-ES" sz="1700" dirty="0" err="1"/>
              <a:t>REVOKE</a:t>
            </a:r>
            <a:endParaRPr lang="es-ES" sz="1700" dirty="0"/>
          </a:p>
          <a:p>
            <a:pPr algn="just">
              <a:lnSpc>
                <a:spcPct val="90000"/>
              </a:lnSpc>
            </a:pPr>
            <a:r>
              <a:rPr lang="es-ES" sz="1700" b="1" dirty="0"/>
              <a:t>Eventos de base de datos:</a:t>
            </a:r>
            <a:r>
              <a:rPr lang="es-ES" sz="1700" dirty="0"/>
              <a:t> incluidos eventos como AFTER </a:t>
            </a:r>
            <a:r>
              <a:rPr lang="es-ES" sz="1700" dirty="0" err="1"/>
              <a:t>LOGON</a:t>
            </a:r>
            <a:r>
              <a:rPr lang="es-ES" sz="1700" dirty="0"/>
              <a:t> y </a:t>
            </a:r>
            <a:r>
              <a:rPr lang="es-ES" sz="1700" dirty="0" err="1"/>
              <a:t>BEFORE</a:t>
            </a:r>
            <a:r>
              <a:rPr lang="es-ES" sz="1700" dirty="0"/>
              <a:t> </a:t>
            </a:r>
            <a:r>
              <a:rPr lang="es-ES" sz="1700" dirty="0" err="1"/>
              <a:t>LOGON</a:t>
            </a:r>
            <a:endParaRPr lang="es-ES" sz="1700" dirty="0"/>
          </a:p>
          <a:p>
            <a:pPr algn="just">
              <a:lnSpc>
                <a:spcPct val="90000"/>
              </a:lnSpc>
            </a:pPr>
            <a:r>
              <a:rPr lang="es-ES" sz="1700" dirty="0"/>
              <a:t>Informe de auditoría de sentencias SQL: Incluye el rastro de auditoría: un historial de todas las sentencias emitidas por un usuario específico en cualquier tabla</a:t>
            </a:r>
          </a:p>
        </p:txBody>
      </p:sp>
    </p:spTree>
    <p:extLst>
      <p:ext uri="{BB962C8B-B14F-4D97-AF65-F5344CB8AC3E}">
        <p14:creationId xmlns:p14="http://schemas.microsoft.com/office/powerpoint/2010/main" val="10174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466358" y="141790"/>
            <a:ext cx="10018713" cy="1752599"/>
          </a:xfrm>
        </p:spPr>
        <p:txBody>
          <a:bodyPr/>
          <a:lstStyle/>
          <a:p>
            <a:r>
              <a:rPr lang="es-ES" dirty="0" err="1"/>
              <a:t>CreaNdo</a:t>
            </a:r>
            <a:r>
              <a:rPr lang="es-ES" dirty="0"/>
              <a:t> </a:t>
            </a:r>
            <a:r>
              <a:rPr lang="es-ES" dirty="0" err="1"/>
              <a:t>Triggers</a:t>
            </a:r>
            <a:r>
              <a:rPr lang="es-ES" dirty="0"/>
              <a:t> DLL</a:t>
            </a:r>
          </a:p>
        </p:txBody>
      </p:sp>
      <p:pic>
        <p:nvPicPr>
          <p:cNvPr id="4" name="Marcador de contenido 3">
            <a:extLst>
              <a:ext uri="{FF2B5EF4-FFF2-40B4-BE49-F238E27FC236}">
                <a16:creationId xmlns:a16="http://schemas.microsoft.com/office/drawing/2014/main" id="{6E68BC60-E069-47CF-93B3-C496DF9AFD69}"/>
              </a:ext>
            </a:extLst>
          </p:cNvPr>
          <p:cNvPicPr>
            <a:picLocks noGrp="1" noChangeAspect="1"/>
          </p:cNvPicPr>
          <p:nvPr>
            <p:ph idx="1"/>
          </p:nvPr>
        </p:nvPicPr>
        <p:blipFill rotWithShape="1">
          <a:blip r:embed="rId2"/>
          <a:srcRect l="36433" t="13640" r="15386" b="53341"/>
          <a:stretch/>
        </p:blipFill>
        <p:spPr>
          <a:xfrm>
            <a:off x="1342797" y="1767067"/>
            <a:ext cx="10849203" cy="4182320"/>
          </a:xfrm>
          <a:prstGeom prst="rect">
            <a:avLst/>
          </a:prstGeom>
        </p:spPr>
      </p:pic>
    </p:spTree>
    <p:extLst>
      <p:ext uri="{BB962C8B-B14F-4D97-AF65-F5344CB8AC3E}">
        <p14:creationId xmlns:p14="http://schemas.microsoft.com/office/powerpoint/2010/main" val="390114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a:xfrm>
            <a:off x="1553759" y="0"/>
            <a:ext cx="10018713" cy="1752599"/>
          </a:xfrm>
        </p:spPr>
        <p:txBody>
          <a:bodyPr/>
          <a:lstStyle/>
          <a:p>
            <a:r>
              <a:rPr lang="es-ES" dirty="0"/>
              <a:t>Creando </a:t>
            </a:r>
            <a:r>
              <a:rPr lang="es-ES" dirty="0" err="1"/>
              <a:t>Triggers</a:t>
            </a:r>
            <a:r>
              <a:rPr lang="es-ES" dirty="0"/>
              <a:t> DLL</a:t>
            </a:r>
          </a:p>
        </p:txBody>
      </p:sp>
      <p:pic>
        <p:nvPicPr>
          <p:cNvPr id="4" name="Marcador de contenido 3">
            <a:extLst>
              <a:ext uri="{FF2B5EF4-FFF2-40B4-BE49-F238E27FC236}">
                <a16:creationId xmlns:a16="http://schemas.microsoft.com/office/drawing/2014/main" id="{6E68BC60-E069-47CF-93B3-C496DF9AFD69}"/>
              </a:ext>
            </a:extLst>
          </p:cNvPr>
          <p:cNvPicPr>
            <a:picLocks noGrp="1" noChangeAspect="1"/>
          </p:cNvPicPr>
          <p:nvPr>
            <p:ph idx="1"/>
          </p:nvPr>
        </p:nvPicPr>
        <p:blipFill rotWithShape="1">
          <a:blip r:embed="rId2"/>
          <a:srcRect l="36433" t="48219" r="15386" b="14007"/>
          <a:stretch/>
        </p:blipFill>
        <p:spPr>
          <a:xfrm>
            <a:off x="1548257" y="1482343"/>
            <a:ext cx="10024215" cy="4420745"/>
          </a:xfrm>
          <a:prstGeom prst="rect">
            <a:avLst/>
          </a:prstGeom>
        </p:spPr>
      </p:pic>
    </p:spTree>
    <p:extLst>
      <p:ext uri="{BB962C8B-B14F-4D97-AF65-F5344CB8AC3E}">
        <p14:creationId xmlns:p14="http://schemas.microsoft.com/office/powerpoint/2010/main" val="81943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12" name="Marcador de contenido 11" descr="Imagen que contiene texto&#10;&#10;Descripción generada con confianza alta">
            <a:extLst>
              <a:ext uri="{FF2B5EF4-FFF2-40B4-BE49-F238E27FC236}">
                <a16:creationId xmlns:a16="http://schemas.microsoft.com/office/drawing/2014/main" id="{EA8BFB5E-5B29-4E71-B30E-F36C6C242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7925" y="1757878"/>
            <a:ext cx="7103692" cy="4403712"/>
          </a:xfrm>
        </p:spPr>
      </p:pic>
    </p:spTree>
    <p:extLst>
      <p:ext uri="{BB962C8B-B14F-4D97-AF65-F5344CB8AC3E}">
        <p14:creationId xmlns:p14="http://schemas.microsoft.com/office/powerpoint/2010/main" val="207135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F741C-BACE-4DF7-A471-5DD30151853D}"/>
              </a:ext>
            </a:extLst>
          </p:cNvPr>
          <p:cNvSpPr>
            <a:spLocks noGrp="1"/>
          </p:cNvSpPr>
          <p:nvPr>
            <p:ph type="title"/>
          </p:nvPr>
        </p:nvSpPr>
        <p:spPr/>
        <p:txBody>
          <a:bodyPr/>
          <a:lstStyle/>
          <a:p>
            <a:r>
              <a:rPr lang="es-ES" dirty="0"/>
              <a:t>Ejemplo de </a:t>
            </a:r>
            <a:r>
              <a:rPr lang="en-US" dirty="0"/>
              <a:t>LOGON y LOGOFF</a:t>
            </a:r>
            <a:br>
              <a:rPr lang="en-US" dirty="0"/>
            </a:br>
            <a:endParaRPr lang="es-ES" dirty="0"/>
          </a:p>
        </p:txBody>
      </p:sp>
      <p:pic>
        <p:nvPicPr>
          <p:cNvPr id="7" name="Marcador de contenido 6" descr="Imagen que contiene texto&#10;&#10;Descripción generada con confianza muy alta">
            <a:extLst>
              <a:ext uri="{FF2B5EF4-FFF2-40B4-BE49-F238E27FC236}">
                <a16:creationId xmlns:a16="http://schemas.microsoft.com/office/drawing/2014/main" id="{293BE392-0347-4FBE-86ED-57611EAF8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598"/>
          <a:stretch/>
        </p:blipFill>
        <p:spPr bwMode="auto">
          <a:xfrm>
            <a:off x="2370763" y="1837199"/>
            <a:ext cx="8245808" cy="454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73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TotalTime>
  <Words>1240</Words>
  <Application>Microsoft Office PowerPoint</Application>
  <PresentationFormat>Panorámica</PresentationFormat>
  <Paragraphs>124</Paragraphs>
  <Slides>46</Slides>
  <Notes>31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Arial</vt:lpstr>
      <vt:lpstr>Calibri</vt:lpstr>
      <vt:lpstr>Corbel</vt:lpstr>
      <vt:lpstr>Parallax</vt:lpstr>
      <vt:lpstr>Auditoría de Actividades en las Bases de Datos</vt:lpstr>
      <vt:lpstr>Introducción</vt:lpstr>
      <vt:lpstr>Introducción</vt:lpstr>
      <vt:lpstr>Actividades de la Base de Datos Oracle</vt:lpstr>
      <vt:lpstr>Creando Triggers DLL</vt:lpstr>
      <vt:lpstr>CreaNdo Triggers DLL</vt:lpstr>
      <vt:lpstr>Creando Triggers DLL</vt:lpstr>
      <vt:lpstr>Ejemplo de LOGON y LOGOFF </vt:lpstr>
      <vt:lpstr>Ejemplo de LOGON y LOGOFF </vt:lpstr>
      <vt:lpstr>Ejemplo de LOGON y LOGOFF </vt:lpstr>
      <vt:lpstr>Ejemplo de LOGON y LOGOFF </vt:lpstr>
      <vt:lpstr>Ejemplo de LOGON y LOGOFF </vt:lpstr>
      <vt:lpstr>Ejemplo de Evento DDL </vt:lpstr>
      <vt:lpstr>Ejemplo de Evento DDL </vt:lpstr>
      <vt:lpstr>Auditando Código </vt:lpstr>
      <vt:lpstr>Auditando Código </vt:lpstr>
      <vt:lpstr>Auditando Código </vt:lpstr>
      <vt:lpstr>Auditando Código </vt:lpstr>
      <vt:lpstr>Auditando Código </vt:lpstr>
      <vt:lpstr>Auditando Código </vt:lpstr>
      <vt:lpstr>Auditando Actividades de la Base de Datos </vt:lpstr>
      <vt:lpstr>Auditando Actividades de la Base de Datos </vt:lpstr>
      <vt:lpstr>Auditando Actividades DDL </vt:lpstr>
      <vt:lpstr>Auditando Actividades DDL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vt:lpstr>
      <vt:lpstr>Auditando Actividades DDL Ejemplo 2 </vt:lpstr>
      <vt:lpstr>Auditando Actividades DDL Ejemplo 2 </vt:lpstr>
      <vt:lpstr>Auditando Actividades DDL Ejemplo 2 </vt:lpstr>
      <vt:lpstr>Auditando Actividades DDL Ejemplo 2 </vt:lpstr>
      <vt:lpstr>Auditando Actividades DCL </vt:lpstr>
      <vt:lpstr>Auditando Actividades DCL </vt:lpstr>
      <vt:lpstr>Auditando Actividades DCL </vt:lpstr>
      <vt:lpstr>Vistas</vt:lpstr>
      <vt:lpstr>Auditoría Actividades de Usuario</vt:lpstr>
      <vt:lpstr>Auditoría Actividades de Usuario</vt:lpstr>
      <vt:lpstr>Auditoria Actividades de Usuario</vt:lpstr>
      <vt:lpstr>LOG</vt:lpstr>
      <vt:lpstr>LOG</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Auditoría de Actividades en las Bases de Datos</dc:title>
  <dc:creator>Jhon Edisson Villareal Padilla</dc:creator>
  <cp:lastModifiedBy>Jhon Edisson Villareal Padilla</cp:lastModifiedBy>
  <cp:revision>10</cp:revision>
  <dcterms:created xsi:type="dcterms:W3CDTF">2017-10-06T16:30:47Z</dcterms:created>
  <dcterms:modified xsi:type="dcterms:W3CDTF">2017-10-07T02:00:23Z</dcterms:modified>
</cp:coreProperties>
</file>