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6" r:id="rId5"/>
    <p:sldId id="284" r:id="rId6"/>
    <p:sldId id="283" r:id="rId7"/>
    <p:sldId id="298" r:id="rId8"/>
    <p:sldId id="285" r:id="rId9"/>
    <p:sldId id="295" r:id="rId10"/>
    <p:sldId id="291" r:id="rId11"/>
    <p:sldId id="313" r:id="rId12"/>
    <p:sldId id="311" r:id="rId13"/>
    <p:sldId id="312" r:id="rId14"/>
    <p:sldId id="293" r:id="rId15"/>
    <p:sldId id="294" r:id="rId16"/>
    <p:sldId id="322" r:id="rId17"/>
    <p:sldId id="290" r:id="rId18"/>
    <p:sldId id="323" r:id="rId19"/>
    <p:sldId id="318" r:id="rId20"/>
    <p:sldId id="306" r:id="rId21"/>
    <p:sldId id="320" r:id="rId22"/>
    <p:sldId id="308" r:id="rId23"/>
    <p:sldId id="326" r:id="rId24"/>
    <p:sldId id="309" r:id="rId25"/>
    <p:sldId id="321" r:id="rId26"/>
    <p:sldId id="316" r:id="rId27"/>
    <p:sldId id="327" r:id="rId28"/>
    <p:sldId id="32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9D"/>
    <a:srgbClr val="5FC297"/>
    <a:srgbClr val="9E7800"/>
    <a:srgbClr val="B48900"/>
    <a:srgbClr val="FBEDC9"/>
    <a:srgbClr val="C74689"/>
    <a:srgbClr val="4F1971"/>
    <a:srgbClr val="6B08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5E9B5-F2F3-4C5F-9ADB-68A1CB239511}" v="6748" dt="2024-03-19T07:46:59.769"/>
    <p1510:client id="{ABE47C15-A571-A5DB-5E8E-BA5F590409EB}" v="35" dt="2024-03-18T21:38:5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84FD1-BC90-108C-82D9-E0E9CAD715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97A5-FB7A-C476-4572-48380BC2AF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775E7-7936-4A4C-8886-E2AEA7B44F4D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1B370-BBAD-8E2E-20F2-BB46C263E7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4C91-7727-A237-4939-18E6ADAF7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7ECC0-A5E4-E442-8340-4FF9E5D85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59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18389-1EC8-4384-A12B-6C4611975828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C572B-93E6-4B85-963E-95A387A94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3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C572B-93E6-4B85-963E-95A387A94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8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C572B-93E6-4B85-963E-95A387A94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0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C572B-93E6-4B85-963E-95A387A94C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6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oster of a city&#10;&#10;Description automatically generated with medium confidence">
            <a:extLst>
              <a:ext uri="{FF2B5EF4-FFF2-40B4-BE49-F238E27FC236}">
                <a16:creationId xmlns:a16="http://schemas.microsoft.com/office/drawing/2014/main" id="{1B7028DA-DB8A-1759-7391-CC098489A8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3910" y="0"/>
            <a:ext cx="12299820" cy="69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39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rectangle&#10;&#10;Description automatically generated">
            <a:extLst>
              <a:ext uri="{FF2B5EF4-FFF2-40B4-BE49-F238E27FC236}">
                <a16:creationId xmlns:a16="http://schemas.microsoft.com/office/drawing/2014/main" id="{D4D8ED9F-AECC-CBBC-938F-28DD71D50C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345" y="0"/>
            <a:ext cx="1233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purple background&#10;&#10;Description automatically generated">
            <a:extLst>
              <a:ext uri="{FF2B5EF4-FFF2-40B4-BE49-F238E27FC236}">
                <a16:creationId xmlns:a16="http://schemas.microsoft.com/office/drawing/2014/main" id="{E003574E-0EB3-435B-4FE3-5BAC1F7008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3345" y="0"/>
            <a:ext cx="12338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blue rectangle&#10;&#10;Description automatically generated">
            <a:extLst>
              <a:ext uri="{FF2B5EF4-FFF2-40B4-BE49-F238E27FC236}">
                <a16:creationId xmlns:a16="http://schemas.microsoft.com/office/drawing/2014/main" id="{03FDCF3F-D455-1ACF-2163-E5C09F957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0" y="0"/>
            <a:ext cx="12189040" cy="68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9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79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 preserve="1">
  <p:cSld name="3_Title Slide">
    <p:bg>
      <p:bgPr>
        <a:solidFill>
          <a:srgbClr val="08B09C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298EEE9-96B4-AA08-E2DD-34EC75AEBD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57220" y="2612573"/>
            <a:ext cx="9077560" cy="13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64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2_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 descr="Graphical user interfac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19516" y="1195754"/>
            <a:ext cx="1591129" cy="70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1" descr="A colorful background with a few rectangles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b="84051"/>
          <a:stretch/>
        </p:blipFill>
        <p:spPr>
          <a:xfrm>
            <a:off x="0" y="1"/>
            <a:ext cx="12192000" cy="973012"/>
          </a:xfrm>
          <a:prstGeom prst="rect">
            <a:avLst/>
          </a:prstGeom>
          <a:solidFill>
            <a:srgbClr val="466BB0"/>
          </a:solidFill>
          <a:ln>
            <a:noFill/>
          </a:ln>
        </p:spPr>
      </p:pic>
      <p:sp>
        <p:nvSpPr>
          <p:cNvPr id="18" name="Google Shape;18;p11"/>
          <p:cNvSpPr/>
          <p:nvPr/>
        </p:nvSpPr>
        <p:spPr>
          <a:xfrm>
            <a:off x="0" y="0"/>
            <a:ext cx="12192000" cy="973200"/>
          </a:xfrm>
          <a:prstGeom prst="rect">
            <a:avLst/>
          </a:prstGeom>
          <a:solidFill>
            <a:srgbClr val="08B09C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5B10826-6B2A-B67E-EA1B-5FE86A0628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04572" y="268565"/>
            <a:ext cx="3006072" cy="4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17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3_Title Slide">
    <p:bg>
      <p:bgPr>
        <a:solidFill>
          <a:srgbClr val="08B09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2EB05B0-BC88-235D-CFC8-E505E903C2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98559" y="217717"/>
            <a:ext cx="3186551" cy="4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56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480CF-C0EE-5943-BFB9-C1638E11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343D-9B93-C141-A537-E7FE8084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46F0-409C-3E4E-BF8B-968079EE8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1F604-BC3A-7249-8689-657AF7B88D6C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961B1-7C55-0C45-8BAC-6372BEDF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276A-E708-6147-A1E3-375C693ED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C995-B61A-8247-B66E-3CF2EAADF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50" r:id="rId4"/>
    <p:sldLayoutId id="2147483661" r:id="rId5"/>
    <p:sldLayoutId id="2147483665" r:id="rId6"/>
    <p:sldLayoutId id="2147483666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enhancements/blob/612a7fc75b9c8bd959c01f82b764e7af52a24568/keps/sig-network/3698-multi-network/README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arlou/sodadb/kubecon-dem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angarlou/sodadb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81B5-C7DE-B60B-4664-6E91B5B5BAFA}"/>
              </a:ext>
            </a:extLst>
          </p:cNvPr>
          <p:cNvSpPr txBox="1">
            <a:spLocks/>
          </p:cNvSpPr>
          <p:nvPr/>
        </p:nvSpPr>
        <p:spPr>
          <a:xfrm>
            <a:off x="559904" y="19410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Montserrat"/>
                <a:cs typeface="Arial"/>
              </a:rPr>
              <a:t>A Case Study for Improving Network Isolation in a Multi-tenant Kubernetes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4FBB-F2FC-5B75-A0F5-ECB46BEF8AB7}"/>
              </a:ext>
            </a:extLst>
          </p:cNvPr>
          <p:cNvSpPr txBox="1"/>
          <p:nvPr/>
        </p:nvSpPr>
        <p:spPr>
          <a:xfrm>
            <a:off x="559904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Ardalan Kangarlou (NetApp)</a:t>
            </a:r>
          </a:p>
          <a:p>
            <a:r>
              <a:rPr lang="en-US" sz="1800" i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Neha Aggarwal (Microsoft)</a:t>
            </a:r>
          </a:p>
        </p:txBody>
      </p:sp>
    </p:spTree>
    <p:extLst>
      <p:ext uri="{BB962C8B-B14F-4D97-AF65-F5344CB8AC3E}">
        <p14:creationId xmlns:p14="http://schemas.microsoft.com/office/powerpoint/2010/main" val="198189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Pod Networking and the Pause Container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19A3C6-CD8E-5AA7-42DF-C9C63247CC77}"/>
              </a:ext>
            </a:extLst>
          </p:cNvPr>
          <p:cNvSpPr txBox="1">
            <a:spLocks/>
          </p:cNvSpPr>
          <p:nvPr/>
        </p:nvSpPr>
        <p:spPr>
          <a:xfrm>
            <a:off x="381227" y="1067391"/>
            <a:ext cx="11672760" cy="1120635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root@node1 ~ $ 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lsns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-u -t net -o NS,PATH,PID,PPID,NETNSID,NSFS,PNS | grep </a:t>
            </a:r>
            <a:r>
              <a:rPr lang="en-US" sz="1200">
                <a:solidFill>
                  <a:srgbClr val="FF0000"/>
                </a:solidFill>
                <a:ea typeface="+mn-lt"/>
                <a:cs typeface="+mn-lt"/>
              </a:rPr>
              <a:t>4026532583</a:t>
            </a:r>
          </a:p>
          <a:p>
            <a:pPr>
              <a:buNone/>
            </a:pPr>
            <a:r>
              <a:rPr lang="en-US" sz="1200">
                <a:solidFill>
                  <a:srgbClr val="FF0000"/>
                </a:solidFill>
                <a:ea typeface="+mn-lt"/>
                <a:cs typeface="+mn-lt"/>
              </a:rPr>
              <a:t>4026532583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/proc/</a:t>
            </a:r>
            <a:r>
              <a:rPr lang="en-US" sz="1200">
                <a:solidFill>
                  <a:srgbClr val="7030A0"/>
                </a:solidFill>
                <a:ea typeface="+mn-lt"/>
                <a:cs typeface="+mn-lt"/>
              </a:rPr>
              <a:t>7763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/ns/net       </a:t>
            </a:r>
            <a:r>
              <a:rPr lang="en-US" sz="1200">
                <a:solidFill>
                  <a:srgbClr val="7030A0"/>
                </a:solidFill>
                <a:ea typeface="+mn-lt"/>
                <a:cs typeface="+mn-lt"/>
              </a:rPr>
              <a:t>7763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 7690          4 /run/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netns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/</a:t>
            </a:r>
            <a:r>
              <a:rPr lang="en-US" sz="1200">
                <a:solidFill>
                  <a:srgbClr val="FF0000"/>
                </a:solidFill>
                <a:ea typeface="+mn-lt"/>
                <a:cs typeface="+mn-lt"/>
              </a:rPr>
              <a:t>cni-18112408-5a93-c0ed-3904-6844931ddd85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 0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root@node1 ~ $ cat /proc</a:t>
            </a:r>
            <a:r>
              <a:rPr lang="en-US" sz="1200">
                <a:solidFill>
                  <a:srgbClr val="7030A0"/>
                </a:solidFill>
                <a:ea typeface="+mn-lt"/>
                <a:cs typeface="+mn-lt"/>
              </a:rPr>
              <a:t>/7763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/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cmdline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200">
                <a:solidFill>
                  <a:srgbClr val="7030A0"/>
                </a:solidFill>
                <a:ea typeface="+mn-lt"/>
                <a:cs typeface="+mn-lt"/>
              </a:rPr>
              <a:t>/pause</a:t>
            </a:r>
            <a:endParaRPr lang="en-US" sz="1200">
              <a:solidFill>
                <a:srgbClr val="7030A0"/>
              </a:solidFill>
              <a:cs typeface="Arial"/>
            </a:endParaRPr>
          </a:p>
          <a:p>
            <a:pPr marL="0" indent="0">
              <a:buNone/>
            </a:pPr>
            <a:endParaRPr lang="en-US" sz="1000">
              <a:cs typeface="Arial" panose="020B060402020202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539A9-D8A9-ABA8-B31E-6B834349604E}"/>
              </a:ext>
            </a:extLst>
          </p:cNvPr>
          <p:cNvSpPr txBox="1">
            <a:spLocks/>
          </p:cNvSpPr>
          <p:nvPr/>
        </p:nvSpPr>
        <p:spPr>
          <a:xfrm>
            <a:off x="6086718" y="2246447"/>
            <a:ext cx="5948252" cy="4080703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root@node1 ~ $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ip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netns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exec </a:t>
            </a:r>
            <a:r>
              <a:rPr lang="en-US" sz="1200">
                <a:solidFill>
                  <a:srgbClr val="FF0000"/>
                </a:solidFill>
                <a:ea typeface="+mn-lt"/>
                <a:cs typeface="+mn-lt"/>
              </a:rPr>
              <a:t>cni-18112408-5a93-c0ed-3904-6844931ddd85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ip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a</a:t>
            </a: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1: lo: &lt;LOOPBACK,UP,LOWER_UP&gt;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mtu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65536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qdisc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noqueue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state UNKNOWN group default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qlen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1000</a:t>
            </a: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 link/loopback 00:00:00:00:00:00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brd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00:00:00:00:00:00</a:t>
            </a: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inet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127.0.0.1/8 scope host lo</a:t>
            </a: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   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valid_lft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forever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preferred_lft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forever</a:t>
            </a: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3: eth0@if8: &lt;BROADCAST,MULTICAST,UP,LOWER_UP&gt;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mtu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1460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qdisc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noqueue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state UP group default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qlen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1000</a:t>
            </a: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 link/ether 9e:fb:4f:1c:60:4b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brd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ff:ff:ff:ff:ff:ff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link-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netnsid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0</a:t>
            </a: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inet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>
                <a:solidFill>
                  <a:srgbClr val="FF0000"/>
                </a:solidFill>
                <a:ea typeface="+mn-lt"/>
                <a:cs typeface="+mn-lt"/>
              </a:rPr>
              <a:t>29.23.131.6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/32 scope global eth0</a:t>
            </a: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   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valid_lft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forever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preferred_lft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forever</a:t>
            </a:r>
          </a:p>
          <a:p>
            <a:pPr marL="0" indent="0">
              <a:buNone/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E5206A1-68BC-7BE8-FE8E-886EC068468A}"/>
              </a:ext>
            </a:extLst>
          </p:cNvPr>
          <p:cNvSpPr txBox="1">
            <a:spLocks/>
          </p:cNvSpPr>
          <p:nvPr/>
        </p:nvSpPr>
        <p:spPr>
          <a:xfrm>
            <a:off x="381226" y="2246446"/>
            <a:ext cx="5604817" cy="4080704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root@node1 ~ $  ls -l /pro</a:t>
            </a:r>
            <a:r>
              <a:rPr lang="en-US" sz="1200">
                <a:cs typeface="Arial"/>
              </a:rPr>
              <a:t>c/</a:t>
            </a:r>
            <a:r>
              <a:rPr lang="en-US" sz="1200">
                <a:solidFill>
                  <a:srgbClr val="7030A0"/>
                </a:solidFill>
                <a:cs typeface="Arial"/>
              </a:rPr>
              <a:t>7763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/ns/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total 0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6 22:57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cgroup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-&gt; '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cgroup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:[4026531835]'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5 19:14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ipc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-&gt; '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ipc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:[4026532913]'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6 22:57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mnt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-&gt; '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mnt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:[4026532911]'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5 19:14 net -&gt; </a:t>
            </a:r>
            <a:r>
              <a:rPr lang="en-US" sz="1200">
                <a:solidFill>
                  <a:srgbClr val="FF0000"/>
                </a:solidFill>
                <a:cs typeface="Arial"/>
              </a:rPr>
              <a:t>'net:[4026532583]'</a:t>
            </a:r>
            <a:endParaRPr lang="en-US" sz="1200">
              <a:solidFill>
                <a:srgbClr val="000000"/>
              </a:solidFill>
              <a:cs typeface="Arial"/>
            </a:endParaRP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6 22:57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pid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-&gt; '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pid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:[4026532914]'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6 22:57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pid_for_children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-&gt; '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pid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:[4026532914]'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6 22:57 time -&gt; 'time:[4026531834]'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6 22:57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time_for_children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-&gt; 'time:[4026531834]'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6 22:57 user -&gt; 'user:[4026531837]'</a:t>
            </a:r>
          </a:p>
          <a:p>
            <a:pPr>
              <a:buNone/>
            </a:pP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lrwxrwxrwx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1 65535 65535 0 Mar  5 19:14 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uts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-&gt; '</a:t>
            </a:r>
            <a:r>
              <a:rPr lang="en-US" sz="12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uts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:[4026532912]'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1C819-04FB-7E07-74B5-789B9AD2EED5}"/>
              </a:ext>
            </a:extLst>
          </p:cNvPr>
          <p:cNvSpPr txBox="1"/>
          <p:nvPr/>
        </p:nvSpPr>
        <p:spPr>
          <a:xfrm>
            <a:off x="7922819" y="1503230"/>
            <a:ext cx="36381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cs typeface="Arial"/>
              </a:rPr>
              <a:t>Red </a:t>
            </a:r>
            <a:r>
              <a:rPr lang="en-US" sz="1600" err="1">
                <a:solidFill>
                  <a:srgbClr val="FF0000"/>
                </a:solidFill>
                <a:cs typeface="Arial"/>
              </a:rPr>
              <a:t>SodaDB</a:t>
            </a:r>
            <a:r>
              <a:rPr lang="en-US" sz="1600">
                <a:solidFill>
                  <a:srgbClr val="FF0000"/>
                </a:solidFill>
                <a:cs typeface="Arial"/>
              </a:rPr>
              <a:t> pod's network namespace ID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52EE29-1538-5A22-F59D-8D61C8D4C2A3}"/>
              </a:ext>
            </a:extLst>
          </p:cNvPr>
          <p:cNvCxnSpPr/>
          <p:nvPr/>
        </p:nvCxnSpPr>
        <p:spPr>
          <a:xfrm flipH="1">
            <a:off x="9633585" y="2001622"/>
            <a:ext cx="215099" cy="282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30A837-43AA-CDFE-A968-04DE111EAD59}"/>
              </a:ext>
            </a:extLst>
          </p:cNvPr>
          <p:cNvSpPr txBox="1"/>
          <p:nvPr/>
        </p:nvSpPr>
        <p:spPr>
          <a:xfrm>
            <a:off x="7809664" y="5656033"/>
            <a:ext cx="32810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rgbClr val="FF0000"/>
                </a:solidFill>
                <a:cs typeface="Arial"/>
              </a:rPr>
              <a:t>Red </a:t>
            </a:r>
            <a:r>
              <a:rPr lang="en-US" sz="1600" err="1">
                <a:solidFill>
                  <a:srgbClr val="FF0000"/>
                </a:solidFill>
                <a:cs typeface="Arial"/>
              </a:rPr>
              <a:t>SodaDB</a:t>
            </a:r>
            <a:r>
              <a:rPr lang="en-US" sz="1600">
                <a:solidFill>
                  <a:srgbClr val="FF0000"/>
                </a:solidFill>
                <a:cs typeface="Arial"/>
              </a:rPr>
              <a:t> pod's IP address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1A168D-AA68-D904-ECA4-7D0920D76957}"/>
              </a:ext>
            </a:extLst>
          </p:cNvPr>
          <p:cNvCxnSpPr>
            <a:cxnSpLocks/>
          </p:cNvCxnSpPr>
          <p:nvPr/>
        </p:nvCxnSpPr>
        <p:spPr>
          <a:xfrm flipH="1" flipV="1">
            <a:off x="7273213" y="5011774"/>
            <a:ext cx="582447" cy="682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BDAB069-16AD-CFA6-AD00-7A700FB7EFFA}"/>
              </a:ext>
            </a:extLst>
          </p:cNvPr>
          <p:cNvSpPr txBox="1"/>
          <p:nvPr/>
        </p:nvSpPr>
        <p:spPr>
          <a:xfrm>
            <a:off x="1875404" y="1913441"/>
            <a:ext cx="4932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7030A0"/>
                </a:solidFill>
                <a:cs typeface="Arial"/>
              </a:rPr>
              <a:t>Pause container as the owner of the Red pod's network namespace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A50F9C-B353-AB76-FE30-04D138EC891F}"/>
              </a:ext>
            </a:extLst>
          </p:cNvPr>
          <p:cNvCxnSpPr>
            <a:cxnSpLocks/>
          </p:cNvCxnSpPr>
          <p:nvPr/>
        </p:nvCxnSpPr>
        <p:spPr>
          <a:xfrm flipH="1" flipV="1">
            <a:off x="3064231" y="1533724"/>
            <a:ext cx="379662" cy="401053"/>
          </a:xfrm>
          <a:prstGeom prst="straightConnector1">
            <a:avLst/>
          </a:prstGeom>
          <a:ln>
            <a:solidFill>
              <a:srgbClr val="4F1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2EECB-49F2-84AD-9568-A46E57AD78AA}"/>
              </a:ext>
            </a:extLst>
          </p:cNvPr>
          <p:cNvCxnSpPr>
            <a:cxnSpLocks/>
          </p:cNvCxnSpPr>
          <p:nvPr/>
        </p:nvCxnSpPr>
        <p:spPr>
          <a:xfrm flipH="1" flipV="1">
            <a:off x="7756734" y="1603390"/>
            <a:ext cx="540083" cy="213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8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Network Policy – </a:t>
            </a:r>
            <a:endParaRPr lang="en-US">
              <a:solidFill>
                <a:schemeClr val="bg1"/>
              </a:solidFill>
              <a:latin typeface="Arial" panose="020B0604020202020204"/>
              <a:cs typeface="Arial"/>
            </a:endParaRPr>
          </a:p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Same Cluster Multi-tenancy</a:t>
            </a:r>
            <a:endParaRPr lang="en-US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4B40736-A7D4-072C-001B-74A6A576B9C3}"/>
              </a:ext>
            </a:extLst>
          </p:cNvPr>
          <p:cNvSpPr txBox="1">
            <a:spLocks/>
          </p:cNvSpPr>
          <p:nvPr/>
        </p:nvSpPr>
        <p:spPr>
          <a:xfrm>
            <a:off x="392590" y="1147602"/>
            <a:ext cx="11505496" cy="359305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Network Policy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Specifies the rules to control ingress and egress traffic for pods.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The </a:t>
            </a:r>
            <a:r>
              <a:rPr lang="en-US" sz="18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NetworkPolicy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API has been around for a while: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Alpha: v1.2, Beta: v1.3, and GA: v1.7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Requires CNI plugin support (e.g., Calico, Cilium, Azure CNI, Amazon VPC, GKE </a:t>
            </a:r>
            <a:r>
              <a:rPr lang="en-US" sz="18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Dataplane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V2)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Operating at L3 and L4 in the OSI model</a:t>
            </a:r>
            <a:endParaRPr lang="en-US" sz="11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Example policies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Only allow communication within namespaces "</a:t>
            </a:r>
            <a:r>
              <a:rPr lang="en-US" sz="180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redsoda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" and "</a:t>
            </a:r>
            <a:r>
              <a:rPr lang="en-US" sz="180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bluesoda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" (but not across them)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Allow communication between "frontend" and "backend" pods but not between other pods</a:t>
            </a:r>
          </a:p>
          <a:p>
            <a:pPr>
              <a:spcAft>
                <a:spcPts val="600"/>
              </a:spcAft>
            </a:pPr>
            <a:endParaRPr lang="en-US" sz="2400">
              <a:cs typeface="Arial" panose="020B0604020202020204"/>
            </a:endParaRPr>
          </a:p>
          <a:p>
            <a:endParaRPr lang="en-US" sz="2400">
              <a:cs typeface="Arial" panose="020B060402020202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E35F8B-CE73-1EDB-8099-05BEDA9D079E}"/>
              </a:ext>
            </a:extLst>
          </p:cNvPr>
          <p:cNvSpPr/>
          <p:nvPr/>
        </p:nvSpPr>
        <p:spPr>
          <a:xfrm>
            <a:off x="3393150" y="5163344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SodaDB</a:t>
            </a:r>
          </a:p>
          <a:p>
            <a:pPr algn="ctr"/>
            <a:r>
              <a:rPr lang="en-US">
                <a:cs typeface="Arial"/>
              </a:rPr>
              <a:t>Pod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77932F-6BE3-1563-9DC3-53393A5015E6}"/>
              </a:ext>
            </a:extLst>
          </p:cNvPr>
          <p:cNvSpPr/>
          <p:nvPr/>
        </p:nvSpPr>
        <p:spPr>
          <a:xfrm>
            <a:off x="6855789" y="5113390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SodaDB</a:t>
            </a:r>
          </a:p>
          <a:p>
            <a:pPr algn="ctr"/>
            <a:r>
              <a:rPr lang="en-US">
                <a:cs typeface="Arial"/>
              </a:rPr>
              <a:t>Pod</a:t>
            </a:r>
          </a:p>
        </p:txBody>
      </p:sp>
      <p:pic>
        <p:nvPicPr>
          <p:cNvPr id="9" name="Picture 8" descr="A can with a face on it&#10;&#10;Description automatically generated">
            <a:extLst>
              <a:ext uri="{FF2B5EF4-FFF2-40B4-BE49-F238E27FC236}">
                <a16:creationId xmlns:a16="http://schemas.microsoft.com/office/drawing/2014/main" id="{0EFF68BE-3572-EB37-08A6-83740A58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473" y="4743445"/>
            <a:ext cx="1008295" cy="849998"/>
          </a:xfrm>
          <a:prstGeom prst="rect">
            <a:avLst/>
          </a:prstGeom>
        </p:spPr>
      </p:pic>
      <p:pic>
        <p:nvPicPr>
          <p:cNvPr id="11" name="Picture 10" descr="A cartoon of a yellow can with a face on it&#10;&#10;Description automatically generated">
            <a:extLst>
              <a:ext uri="{FF2B5EF4-FFF2-40B4-BE49-F238E27FC236}">
                <a16:creationId xmlns:a16="http://schemas.microsoft.com/office/drawing/2014/main" id="{7197CB25-E5F7-980F-4359-749B82A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576" y="4889270"/>
            <a:ext cx="416834" cy="65541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2A1FBB-177A-0131-BE6A-FD878C09044A}"/>
              </a:ext>
            </a:extLst>
          </p:cNvPr>
          <p:cNvCxnSpPr/>
          <p:nvPr/>
        </p:nvCxnSpPr>
        <p:spPr>
          <a:xfrm flipH="1">
            <a:off x="5101104" y="5437528"/>
            <a:ext cx="1695449" cy="3353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BEA176A5-F2A9-8A7D-D0D5-DAC46252F069}"/>
              </a:ext>
            </a:extLst>
          </p:cNvPr>
          <p:cNvSpPr/>
          <p:nvPr/>
        </p:nvSpPr>
        <p:spPr>
          <a:xfrm>
            <a:off x="5607639" y="5167331"/>
            <a:ext cx="654676" cy="57954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9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9E5548EF-ECFD-07DC-B901-C158E86328DE}"/>
              </a:ext>
            </a:extLst>
          </p:cNvPr>
          <p:cNvSpPr txBox="1">
            <a:spLocks/>
          </p:cNvSpPr>
          <p:nvPr/>
        </p:nvSpPr>
        <p:spPr>
          <a:xfrm>
            <a:off x="7210651" y="3734391"/>
            <a:ext cx="2446645" cy="3057237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marL="0" indent="0">
              <a:buNone/>
            </a:pPr>
            <a:endParaRPr lang="en-US" sz="1050">
              <a:cs typeface="Arial" panose="020B0604020202020204"/>
            </a:endParaRP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60260DE1-24F5-14FF-D2B1-599ED21BAA77}"/>
              </a:ext>
            </a:extLst>
          </p:cNvPr>
          <p:cNvSpPr txBox="1">
            <a:spLocks/>
          </p:cNvSpPr>
          <p:nvPr/>
        </p:nvSpPr>
        <p:spPr>
          <a:xfrm>
            <a:off x="4267427" y="3734391"/>
            <a:ext cx="2446645" cy="3057237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marL="0" indent="0">
              <a:buNone/>
            </a:pPr>
            <a:endParaRPr lang="en-US" sz="1050">
              <a:cs typeface="Arial" panose="020B060402020202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11430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Service Mesh</a:t>
            </a:r>
          </a:p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Scope: Same or different clusters/networks</a:t>
            </a:r>
          </a:p>
          <a:p>
            <a:endParaRPr lang="en-US" sz="2800" b="1">
              <a:solidFill>
                <a:schemeClr val="bg1"/>
              </a:solidFill>
              <a:latin typeface="Montserrat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EF2F-814B-6E06-451F-588CB378B30C}"/>
              </a:ext>
            </a:extLst>
          </p:cNvPr>
          <p:cNvSpPr txBox="1">
            <a:spLocks/>
          </p:cNvSpPr>
          <p:nvPr/>
        </p:nvSpPr>
        <p:spPr>
          <a:xfrm>
            <a:off x="342665" y="1052352"/>
            <a:ext cx="11517321" cy="25147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An infrastructure layer to manage communication between, to, and from microservices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Traffic management via authorization policies and rate limiting (especially for L7 traffic)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Security (</a:t>
            </a:r>
            <a:r>
              <a:rPr lang="en-US" sz="16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mTLS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) via authentication policies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A typical multi-tenant scenario with a service mesh: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Many app teams (tenants) managing a distinct set of microservices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The tenant apps may or may not talk to each other.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Platform teams managing a common infrastructure for app teams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,Sans-Serif" panose="020B0604020202020204" pitchFamily="34" charset="0"/>
              <a:buChar char="§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Platform teams can consist of Kubernetes admins, network admins, and/or security ops.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>
              <a:solidFill>
                <a:srgbClr val="000000"/>
              </a:solidFill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46962D-ACF0-93CC-C989-A1F298A610AE}"/>
              </a:ext>
            </a:extLst>
          </p:cNvPr>
          <p:cNvSpPr/>
          <p:nvPr/>
        </p:nvSpPr>
        <p:spPr>
          <a:xfrm>
            <a:off x="1572195" y="5038379"/>
            <a:ext cx="1657350" cy="638175"/>
          </a:xfrm>
          <a:prstGeom prst="roundRect">
            <a:avLst/>
          </a:prstGeom>
          <a:solidFill>
            <a:srgbClr val="5FC2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Arial"/>
              </a:rPr>
              <a:t>Ingress Gateway</a:t>
            </a:r>
            <a:endParaRPr lang="en-US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81E1B767-DC1E-7066-EC65-CB893B2B4B69}"/>
              </a:ext>
            </a:extLst>
          </p:cNvPr>
          <p:cNvSpPr/>
          <p:nvPr/>
        </p:nvSpPr>
        <p:spPr>
          <a:xfrm>
            <a:off x="4773439" y="4268579"/>
            <a:ext cx="400050" cy="2286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C80145B-E4CC-1932-188C-8905E71F4DCB}"/>
              </a:ext>
            </a:extLst>
          </p:cNvPr>
          <p:cNvSpPr/>
          <p:nvPr/>
        </p:nvSpPr>
        <p:spPr>
          <a:xfrm>
            <a:off x="5354463" y="4268579"/>
            <a:ext cx="400050" cy="2286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CF77546-5057-C28C-7ECA-10455539A5FE}"/>
              </a:ext>
            </a:extLst>
          </p:cNvPr>
          <p:cNvSpPr/>
          <p:nvPr/>
        </p:nvSpPr>
        <p:spPr>
          <a:xfrm>
            <a:off x="5906913" y="4268579"/>
            <a:ext cx="400050" cy="2286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1EBB4B5-4598-8593-A37F-3DAAA9B12FF1}"/>
              </a:ext>
            </a:extLst>
          </p:cNvPr>
          <p:cNvSpPr/>
          <p:nvPr/>
        </p:nvSpPr>
        <p:spPr>
          <a:xfrm>
            <a:off x="4773438" y="4630529"/>
            <a:ext cx="400050" cy="2286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B8D6B2E-7736-F294-7460-335D2D220FD3}"/>
              </a:ext>
            </a:extLst>
          </p:cNvPr>
          <p:cNvSpPr/>
          <p:nvPr/>
        </p:nvSpPr>
        <p:spPr>
          <a:xfrm>
            <a:off x="5354463" y="4630529"/>
            <a:ext cx="400050" cy="2286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1DE39D1-5CC7-E6A7-13FB-6AC48B84AF30}"/>
              </a:ext>
            </a:extLst>
          </p:cNvPr>
          <p:cNvSpPr/>
          <p:nvPr/>
        </p:nvSpPr>
        <p:spPr>
          <a:xfrm>
            <a:off x="5906913" y="4630529"/>
            <a:ext cx="400050" cy="2286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7B7A00A7-E869-B850-3234-A457FBF17370}"/>
              </a:ext>
            </a:extLst>
          </p:cNvPr>
          <p:cNvSpPr/>
          <p:nvPr/>
        </p:nvSpPr>
        <p:spPr>
          <a:xfrm>
            <a:off x="5055396" y="5674746"/>
            <a:ext cx="381000" cy="295275"/>
          </a:xfrm>
          <a:prstGeom prst="star5">
            <a:avLst/>
          </a:prstGeom>
          <a:solidFill>
            <a:srgbClr val="002C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B8079BB7-0DF3-DE38-86A8-71D91615BBBF}"/>
              </a:ext>
            </a:extLst>
          </p:cNvPr>
          <p:cNvSpPr/>
          <p:nvPr/>
        </p:nvSpPr>
        <p:spPr>
          <a:xfrm>
            <a:off x="5055396" y="6160521"/>
            <a:ext cx="381000" cy="295275"/>
          </a:xfrm>
          <a:prstGeom prst="star5">
            <a:avLst/>
          </a:prstGeom>
          <a:solidFill>
            <a:srgbClr val="002C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054F7FC-8B07-0801-AFC9-D0E6C9570AD7}"/>
              </a:ext>
            </a:extLst>
          </p:cNvPr>
          <p:cNvSpPr/>
          <p:nvPr/>
        </p:nvSpPr>
        <p:spPr>
          <a:xfrm>
            <a:off x="5645946" y="5674746"/>
            <a:ext cx="381000" cy="295275"/>
          </a:xfrm>
          <a:prstGeom prst="star5">
            <a:avLst/>
          </a:prstGeom>
          <a:solidFill>
            <a:srgbClr val="002C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0320C3A-72A9-A054-5128-05BEE5B92374}"/>
              </a:ext>
            </a:extLst>
          </p:cNvPr>
          <p:cNvSpPr/>
          <p:nvPr/>
        </p:nvSpPr>
        <p:spPr>
          <a:xfrm>
            <a:off x="5645946" y="6160521"/>
            <a:ext cx="381000" cy="295275"/>
          </a:xfrm>
          <a:prstGeom prst="star5">
            <a:avLst/>
          </a:prstGeom>
          <a:solidFill>
            <a:srgbClr val="002C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FD095E0A-CEB2-4993-7085-AFAA36E67FE3}"/>
              </a:ext>
            </a:extLst>
          </p:cNvPr>
          <p:cNvSpPr/>
          <p:nvPr/>
        </p:nvSpPr>
        <p:spPr>
          <a:xfrm>
            <a:off x="7654639" y="5139385"/>
            <a:ext cx="476250" cy="43815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58C8DBB1-EB8E-1488-2C65-D1F37FE00B42}"/>
              </a:ext>
            </a:extLst>
          </p:cNvPr>
          <p:cNvSpPr/>
          <p:nvPr/>
        </p:nvSpPr>
        <p:spPr>
          <a:xfrm>
            <a:off x="8197563" y="5139385"/>
            <a:ext cx="476250" cy="43815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5045EE6-FE6A-7ED8-8033-C27E898A0DAC}"/>
              </a:ext>
            </a:extLst>
          </p:cNvPr>
          <p:cNvSpPr/>
          <p:nvPr/>
        </p:nvSpPr>
        <p:spPr>
          <a:xfrm>
            <a:off x="8740488" y="5139385"/>
            <a:ext cx="476250" cy="43815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56C95-7A87-633C-5081-65E5DD57BF78}"/>
              </a:ext>
            </a:extLst>
          </p:cNvPr>
          <p:cNvSpPr/>
          <p:nvPr/>
        </p:nvSpPr>
        <p:spPr>
          <a:xfrm>
            <a:off x="4561023" y="4114192"/>
            <a:ext cx="1876425" cy="9239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6331A-F63B-874A-AD12-9DDECBF0D6BF}"/>
              </a:ext>
            </a:extLst>
          </p:cNvPr>
          <p:cNvSpPr/>
          <p:nvPr/>
        </p:nvSpPr>
        <p:spPr>
          <a:xfrm>
            <a:off x="4570548" y="5619142"/>
            <a:ext cx="1876425" cy="9239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8EB293-A262-E25D-C35E-A2ECD884FF10}"/>
              </a:ext>
            </a:extLst>
          </p:cNvPr>
          <p:cNvSpPr/>
          <p:nvPr/>
        </p:nvSpPr>
        <p:spPr>
          <a:xfrm>
            <a:off x="7494723" y="4895242"/>
            <a:ext cx="1876425" cy="9239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73D7C-2990-1A27-2B10-070193643B5C}"/>
              </a:ext>
            </a:extLst>
          </p:cNvPr>
          <p:cNvSpPr txBox="1"/>
          <p:nvPr/>
        </p:nvSpPr>
        <p:spPr>
          <a:xfrm>
            <a:off x="4268899" y="3809274"/>
            <a:ext cx="24428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cs typeface="Arial"/>
              </a:rPr>
              <a:t>Web Interface Microservices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535717-BDCF-CC47-9893-F21450F8FC8D}"/>
              </a:ext>
            </a:extLst>
          </p:cNvPr>
          <p:cNvSpPr txBox="1"/>
          <p:nvPr/>
        </p:nvSpPr>
        <p:spPr>
          <a:xfrm>
            <a:off x="7212123" y="4571274"/>
            <a:ext cx="24428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  <a:cs typeface="Arial"/>
              </a:rPr>
              <a:t>Storage Microservices</a:t>
            </a:r>
            <a:endParaRPr lang="en-US" sz="140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9AA352-E0C3-4567-B090-C1D50DD9839A}"/>
              </a:ext>
            </a:extLst>
          </p:cNvPr>
          <p:cNvSpPr txBox="1"/>
          <p:nvPr/>
        </p:nvSpPr>
        <p:spPr>
          <a:xfrm>
            <a:off x="4230798" y="5276124"/>
            <a:ext cx="26333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2C9D"/>
                </a:solidFill>
                <a:cs typeface="Arial"/>
              </a:rPr>
              <a:t>Online Payment Microservices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169CA5-1E17-9329-4F6F-47C2679E7FAD}"/>
              </a:ext>
            </a:extLst>
          </p:cNvPr>
          <p:cNvCxnSpPr/>
          <p:nvPr/>
        </p:nvCxnSpPr>
        <p:spPr>
          <a:xfrm flipH="1">
            <a:off x="3228296" y="4624773"/>
            <a:ext cx="1333500" cy="6953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03C110-E6FF-22C0-E4AF-674F15FCFF4A}"/>
              </a:ext>
            </a:extLst>
          </p:cNvPr>
          <p:cNvCxnSpPr>
            <a:cxnSpLocks/>
          </p:cNvCxnSpPr>
          <p:nvPr/>
        </p:nvCxnSpPr>
        <p:spPr>
          <a:xfrm flipH="1" flipV="1">
            <a:off x="3256870" y="5367722"/>
            <a:ext cx="1314450" cy="79057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265E65-7D68-2310-05E3-B7D451645CC6}"/>
              </a:ext>
            </a:extLst>
          </p:cNvPr>
          <p:cNvCxnSpPr>
            <a:cxnSpLocks/>
          </p:cNvCxnSpPr>
          <p:nvPr/>
        </p:nvCxnSpPr>
        <p:spPr>
          <a:xfrm flipH="1" flipV="1">
            <a:off x="6438220" y="4624772"/>
            <a:ext cx="1057275" cy="6477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4DD3F9-B5FA-F99F-1BAB-8485F5477BAD}"/>
              </a:ext>
            </a:extLst>
          </p:cNvPr>
          <p:cNvCxnSpPr>
            <a:cxnSpLocks/>
          </p:cNvCxnSpPr>
          <p:nvPr/>
        </p:nvCxnSpPr>
        <p:spPr>
          <a:xfrm flipH="1">
            <a:off x="6438220" y="5320097"/>
            <a:ext cx="1047750" cy="8001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501DBF-BE08-4183-0501-03CEEA006906}"/>
              </a:ext>
            </a:extLst>
          </p:cNvPr>
          <p:cNvCxnSpPr>
            <a:cxnSpLocks/>
          </p:cNvCxnSpPr>
          <p:nvPr/>
        </p:nvCxnSpPr>
        <p:spPr>
          <a:xfrm flipH="1">
            <a:off x="5638120" y="5043872"/>
            <a:ext cx="9525" cy="5429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9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The Challenges with building multi-tenant cloud services based on Kubernetes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AEF2F-814B-6E06-451F-588CB378B30C}"/>
              </a:ext>
            </a:extLst>
          </p:cNvPr>
          <p:cNvSpPr txBox="1">
            <a:spLocks/>
          </p:cNvSpPr>
          <p:nvPr/>
        </p:nvSpPr>
        <p:spPr>
          <a:xfrm>
            <a:off x="380765" y="1147602"/>
            <a:ext cx="11517321" cy="54008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Network namespaces and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cgroups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help with isolation within a node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Network policies help with isolation only between </a:t>
            </a:r>
            <a:r>
              <a:rPr lang="en-US" sz="24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Kuberenetes</a:t>
            </a: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pods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Service mesh can help with isolation across clusters and networks but with the following caveats: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It requires public/private gateways to multiplex traffic into different microservices.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A mixed VM-Kubernetes mesh works with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gRPC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-based applications.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More suited for HTTP/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gRPC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applications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>
              <a:solidFill>
                <a:srgbClr val="262626"/>
              </a:solidFill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rgbClr val="262626"/>
              </a:solidFill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rgbClr val="262626"/>
              </a:solidFill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rgbClr val="262626"/>
              </a:solidFill>
              <a:cs typeface="Arial" panose="020B0604020202020204"/>
            </a:endParaRPr>
          </a:p>
          <a:p>
            <a:pPr>
              <a:spcAft>
                <a:spcPts val="600"/>
              </a:spcAft>
            </a:pPr>
            <a:endParaRPr lang="en-US">
              <a:cs typeface="Arial" panose="020B0604020202020204"/>
            </a:endParaRPr>
          </a:p>
          <a:p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4711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Network Multi-Tenancy for Managed Cloud Services Built on Kubernetes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4A3DE4-D438-E396-411A-A4EC82A3D13D}"/>
              </a:ext>
            </a:extLst>
          </p:cNvPr>
          <p:cNvSpPr/>
          <p:nvPr/>
        </p:nvSpPr>
        <p:spPr>
          <a:xfrm>
            <a:off x="6201102" y="1484586"/>
            <a:ext cx="5517931" cy="51500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675861-1D33-1E6A-4BFF-B54B7CE48F86}"/>
              </a:ext>
            </a:extLst>
          </p:cNvPr>
          <p:cNvSpPr txBox="1"/>
          <p:nvPr/>
        </p:nvSpPr>
        <p:spPr>
          <a:xfrm>
            <a:off x="7448875" y="1593600"/>
            <a:ext cx="3346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cs typeface="Arial"/>
              </a:rPr>
              <a:t>Managed Cloud Services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FDB136-A937-F075-9BA1-845F8106177C}"/>
              </a:ext>
            </a:extLst>
          </p:cNvPr>
          <p:cNvSpPr/>
          <p:nvPr/>
        </p:nvSpPr>
        <p:spPr>
          <a:xfrm>
            <a:off x="1064171" y="2186491"/>
            <a:ext cx="2842084" cy="20211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982D53-FD44-3916-8CDF-3D58578A45DC}"/>
              </a:ext>
            </a:extLst>
          </p:cNvPr>
          <p:cNvSpPr txBox="1"/>
          <p:nvPr/>
        </p:nvSpPr>
        <p:spPr>
          <a:xfrm>
            <a:off x="1274048" y="2263635"/>
            <a:ext cx="24135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cs typeface="Arial"/>
              </a:rPr>
              <a:t>Red Project</a:t>
            </a:r>
            <a:r>
              <a:rPr lang="en-US" sz="1400" b="1">
                <a:solidFill>
                  <a:srgbClr val="FFFFFF"/>
                </a:solidFill>
                <a:cs typeface="Arial"/>
              </a:rPr>
              <a:t>/Subscription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FB34CB-89D4-8C6E-A8E1-94DB5A1FE46C}"/>
              </a:ext>
            </a:extLst>
          </p:cNvPr>
          <p:cNvSpPr/>
          <p:nvPr/>
        </p:nvSpPr>
        <p:spPr>
          <a:xfrm>
            <a:off x="1204088" y="2595351"/>
            <a:ext cx="2562248" cy="147344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112854-8372-D803-2609-AB19256A6A17}"/>
              </a:ext>
            </a:extLst>
          </p:cNvPr>
          <p:cNvSpPr txBox="1"/>
          <p:nvPr/>
        </p:nvSpPr>
        <p:spPr>
          <a:xfrm>
            <a:off x="1352752" y="2680209"/>
            <a:ext cx="24135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cs typeface="Arial"/>
              </a:rPr>
              <a:t>Red VPC/VNet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CC1F6D6-DF0B-D345-9B2A-21B64906C8ED}"/>
              </a:ext>
            </a:extLst>
          </p:cNvPr>
          <p:cNvSpPr/>
          <p:nvPr/>
        </p:nvSpPr>
        <p:spPr>
          <a:xfrm>
            <a:off x="1483925" y="3058213"/>
            <a:ext cx="2107514" cy="8948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3ADBB9-6CD5-26EE-F627-EDA7E043F87A}"/>
              </a:ext>
            </a:extLst>
          </p:cNvPr>
          <p:cNvSpPr txBox="1"/>
          <p:nvPr/>
        </p:nvSpPr>
        <p:spPr>
          <a:xfrm>
            <a:off x="1571373" y="3119927"/>
            <a:ext cx="18451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cs typeface="Arial"/>
              </a:rPr>
              <a:t>Subnet</a:t>
            </a:r>
            <a:endParaRPr lang="en-US" sz="140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E9E7BA2-4E52-CA26-B103-D84630C5E71F}"/>
              </a:ext>
            </a:extLst>
          </p:cNvPr>
          <p:cNvSpPr/>
          <p:nvPr/>
        </p:nvSpPr>
        <p:spPr>
          <a:xfrm>
            <a:off x="1064170" y="4364122"/>
            <a:ext cx="2842084" cy="20211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4D0B042-E950-0D1C-6604-D47938D32157}"/>
              </a:ext>
            </a:extLst>
          </p:cNvPr>
          <p:cNvSpPr/>
          <p:nvPr/>
        </p:nvSpPr>
        <p:spPr>
          <a:xfrm>
            <a:off x="1204087" y="4772982"/>
            <a:ext cx="2562248" cy="147344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B6F33FD-14C9-1B04-77D3-FA4594978FBD}"/>
              </a:ext>
            </a:extLst>
          </p:cNvPr>
          <p:cNvSpPr/>
          <p:nvPr/>
        </p:nvSpPr>
        <p:spPr>
          <a:xfrm>
            <a:off x="1483924" y="5235844"/>
            <a:ext cx="2107515" cy="89486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CCF3A9-C8F5-A66D-B026-2EEC0518345D}"/>
              </a:ext>
            </a:extLst>
          </p:cNvPr>
          <p:cNvSpPr txBox="1"/>
          <p:nvPr/>
        </p:nvSpPr>
        <p:spPr>
          <a:xfrm>
            <a:off x="1274048" y="4418255"/>
            <a:ext cx="24135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cs typeface="Arial"/>
              </a:rPr>
              <a:t>Blue Project</a:t>
            </a:r>
            <a:r>
              <a:rPr lang="en-US" sz="1400" b="1">
                <a:solidFill>
                  <a:srgbClr val="FFFFFF"/>
                </a:solidFill>
                <a:cs typeface="Arial"/>
              </a:rPr>
              <a:t>/Subscription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34939E-21DB-CBE5-74F0-7257E5FDD27A}"/>
              </a:ext>
            </a:extLst>
          </p:cNvPr>
          <p:cNvSpPr txBox="1"/>
          <p:nvPr/>
        </p:nvSpPr>
        <p:spPr>
          <a:xfrm>
            <a:off x="1300200" y="4847968"/>
            <a:ext cx="24135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cs typeface="Arial"/>
              </a:rPr>
              <a:t>Blue VPC/VNet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FA75E3-8EFB-BAB7-ACB0-EA90D27BFB68}"/>
              </a:ext>
            </a:extLst>
          </p:cNvPr>
          <p:cNvSpPr txBox="1"/>
          <p:nvPr/>
        </p:nvSpPr>
        <p:spPr>
          <a:xfrm>
            <a:off x="1558235" y="5300824"/>
            <a:ext cx="18451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cs typeface="Arial"/>
              </a:rPr>
              <a:t>Subnet</a:t>
            </a:r>
            <a:endParaRPr lang="en-US" sz="14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E81DD0D-2F58-5CA3-C858-10F21EBF4172}"/>
              </a:ext>
            </a:extLst>
          </p:cNvPr>
          <p:cNvSpPr/>
          <p:nvPr/>
        </p:nvSpPr>
        <p:spPr>
          <a:xfrm>
            <a:off x="7567447" y="2160215"/>
            <a:ext cx="2842084" cy="20211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C27211-3D66-1028-EBFC-48EDCC5012D9}"/>
              </a:ext>
            </a:extLst>
          </p:cNvPr>
          <p:cNvSpPr txBox="1"/>
          <p:nvPr/>
        </p:nvSpPr>
        <p:spPr>
          <a:xfrm>
            <a:off x="7777324" y="2237359"/>
            <a:ext cx="24135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cs typeface="Arial"/>
              </a:rPr>
              <a:t>Service Project</a:t>
            </a:r>
            <a:r>
              <a:rPr lang="en-US" sz="1200" b="1">
                <a:solidFill>
                  <a:srgbClr val="FFFFFF"/>
                </a:solidFill>
                <a:cs typeface="Arial"/>
              </a:rPr>
              <a:t>/Subscription</a:t>
            </a:r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D7AC58-968F-4B39-CE4E-79703D102227}"/>
              </a:ext>
            </a:extLst>
          </p:cNvPr>
          <p:cNvSpPr/>
          <p:nvPr/>
        </p:nvSpPr>
        <p:spPr>
          <a:xfrm>
            <a:off x="7707364" y="2569075"/>
            <a:ext cx="2562248" cy="147344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A14642-01DE-0864-D38D-524232435DA5}"/>
              </a:ext>
            </a:extLst>
          </p:cNvPr>
          <p:cNvSpPr txBox="1"/>
          <p:nvPr/>
        </p:nvSpPr>
        <p:spPr>
          <a:xfrm>
            <a:off x="7856028" y="2653933"/>
            <a:ext cx="24135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cs typeface="Arial"/>
              </a:rPr>
              <a:t>VPC/VNet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411F287-AFAD-8A14-8F79-853DBFC9C35E}"/>
              </a:ext>
            </a:extLst>
          </p:cNvPr>
          <p:cNvSpPr/>
          <p:nvPr/>
        </p:nvSpPr>
        <p:spPr>
          <a:xfrm>
            <a:off x="7567446" y="4337846"/>
            <a:ext cx="2842084" cy="20211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FB01377-C971-BC77-741A-B214EC2A5A1D}"/>
              </a:ext>
            </a:extLst>
          </p:cNvPr>
          <p:cNvSpPr/>
          <p:nvPr/>
        </p:nvSpPr>
        <p:spPr>
          <a:xfrm>
            <a:off x="7707363" y="4746706"/>
            <a:ext cx="2562248" cy="147344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6F5063-75E5-F70D-06A6-F274ED192573}"/>
              </a:ext>
            </a:extLst>
          </p:cNvPr>
          <p:cNvSpPr txBox="1"/>
          <p:nvPr/>
        </p:nvSpPr>
        <p:spPr>
          <a:xfrm>
            <a:off x="7777324" y="4391979"/>
            <a:ext cx="24135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bg1"/>
                </a:solidFill>
                <a:cs typeface="Arial"/>
              </a:rPr>
              <a:t>Service Project</a:t>
            </a:r>
            <a:r>
              <a:rPr lang="en-US" sz="1200" b="1">
                <a:solidFill>
                  <a:srgbClr val="FFFFFF"/>
                </a:solidFill>
                <a:cs typeface="Arial"/>
              </a:rPr>
              <a:t>/Subscription</a:t>
            </a:r>
            <a:endParaRPr lang="en-US" sz="1200" b="1">
              <a:solidFill>
                <a:srgbClr val="FFFFF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FB0614-D780-C8A4-5292-2F392D5DDA01}"/>
              </a:ext>
            </a:extLst>
          </p:cNvPr>
          <p:cNvSpPr txBox="1"/>
          <p:nvPr/>
        </p:nvSpPr>
        <p:spPr>
          <a:xfrm>
            <a:off x="7803476" y="4821692"/>
            <a:ext cx="24135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FFFFFF"/>
                </a:solidFill>
                <a:cs typeface="Arial"/>
              </a:rPr>
              <a:t>VPC/VNet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7DD4220F-98E2-2336-3EE3-B5595F99C856}"/>
              </a:ext>
            </a:extLst>
          </p:cNvPr>
          <p:cNvSpPr/>
          <p:nvPr/>
        </p:nvSpPr>
        <p:spPr>
          <a:xfrm>
            <a:off x="3796861" y="3258206"/>
            <a:ext cx="3901965" cy="170793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664A79-AB0C-4504-BE22-6A4D4D6CEB7A}"/>
              </a:ext>
            </a:extLst>
          </p:cNvPr>
          <p:cNvSpPr txBox="1"/>
          <p:nvPr/>
        </p:nvSpPr>
        <p:spPr>
          <a:xfrm>
            <a:off x="4112172" y="2890344"/>
            <a:ext cx="22728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  <a:cs typeface="Arial"/>
              </a:rPr>
              <a:t>VPC/VNet Peering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26D6575F-62E3-D6C2-95F1-D8E7391B97F0}"/>
              </a:ext>
            </a:extLst>
          </p:cNvPr>
          <p:cNvSpPr/>
          <p:nvPr/>
        </p:nvSpPr>
        <p:spPr>
          <a:xfrm>
            <a:off x="3796861" y="5531068"/>
            <a:ext cx="3901965" cy="170793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E6ECE3-D892-1957-28E4-E3C30E8FCEDD}"/>
              </a:ext>
            </a:extLst>
          </p:cNvPr>
          <p:cNvSpPr txBox="1"/>
          <p:nvPr/>
        </p:nvSpPr>
        <p:spPr>
          <a:xfrm>
            <a:off x="4112172" y="5163206"/>
            <a:ext cx="22728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  <a:cs typeface="Arial"/>
              </a:rPr>
              <a:t>VPC/VNet Peering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03983B9-4877-7806-DCBA-136BDE708055}"/>
              </a:ext>
            </a:extLst>
          </p:cNvPr>
          <p:cNvSpPr/>
          <p:nvPr/>
        </p:nvSpPr>
        <p:spPr>
          <a:xfrm>
            <a:off x="7987201" y="3071350"/>
            <a:ext cx="2107514" cy="3562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 descr="Kubernetes Logo and symbol, meaning, history, PNG, brand">
            <a:extLst>
              <a:ext uri="{FF2B5EF4-FFF2-40B4-BE49-F238E27FC236}">
                <a16:creationId xmlns:a16="http://schemas.microsoft.com/office/drawing/2014/main" id="{C9047098-24A7-DD9D-84EB-A1A9588D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7" y="2801992"/>
            <a:ext cx="1114096" cy="53143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E596DD69-3332-05B4-6A41-F59117687E36}"/>
              </a:ext>
            </a:extLst>
          </p:cNvPr>
          <p:cNvGrpSpPr/>
          <p:nvPr/>
        </p:nvGrpSpPr>
        <p:grpSpPr>
          <a:xfrm>
            <a:off x="7987201" y="3340647"/>
            <a:ext cx="2567812" cy="625568"/>
            <a:chOff x="8184270" y="2801992"/>
            <a:chExt cx="2567812" cy="625568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9351500-36BF-E79A-9188-F28335129D3C}"/>
                </a:ext>
              </a:extLst>
            </p:cNvPr>
            <p:cNvSpPr/>
            <p:nvPr/>
          </p:nvSpPr>
          <p:spPr>
            <a:xfrm>
              <a:off x="8184270" y="3071350"/>
              <a:ext cx="2107514" cy="3562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11E6D8-07D4-FB0D-1B15-5B84659E9A31}"/>
                </a:ext>
              </a:extLst>
            </p:cNvPr>
            <p:cNvSpPr txBox="1"/>
            <p:nvPr/>
          </p:nvSpPr>
          <p:spPr>
            <a:xfrm>
              <a:off x="8271718" y="3093651"/>
              <a:ext cx="184516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  <a:cs typeface="Arial"/>
                </a:rPr>
                <a:t>Pod Subnet</a:t>
              </a:r>
              <a:endParaRPr lang="en-US" sz="1400"/>
            </a:p>
          </p:txBody>
        </p:sp>
        <p:pic>
          <p:nvPicPr>
            <p:cNvPr id="79" name="Picture 78" descr="Kubernetes Logo and symbol, meaning, history, PNG, brand">
              <a:extLst>
                <a:ext uri="{FF2B5EF4-FFF2-40B4-BE49-F238E27FC236}">
                  <a16:creationId xmlns:a16="http://schemas.microsoft.com/office/drawing/2014/main" id="{9205C7CD-EF0E-C041-3291-A1D56AF9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7986" y="2801992"/>
              <a:ext cx="1114096" cy="531430"/>
            </a:xfrm>
            <a:prstGeom prst="rect">
              <a:avLst/>
            </a:prstGeom>
          </p:spPr>
        </p:pic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D1ED528-055F-18A5-CE74-0A16E2FAC53B}"/>
              </a:ext>
            </a:extLst>
          </p:cNvPr>
          <p:cNvSpPr/>
          <p:nvPr/>
        </p:nvSpPr>
        <p:spPr>
          <a:xfrm>
            <a:off x="7987201" y="5239108"/>
            <a:ext cx="2107514" cy="3562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9B799C-7A06-CE87-D034-285B8988AD9A}"/>
              </a:ext>
            </a:extLst>
          </p:cNvPr>
          <p:cNvSpPr txBox="1"/>
          <p:nvPr/>
        </p:nvSpPr>
        <p:spPr>
          <a:xfrm>
            <a:off x="7969546" y="5287685"/>
            <a:ext cx="18451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FFFFF"/>
                </a:solidFill>
                <a:cs typeface="Arial"/>
              </a:rPr>
              <a:t>Load Balancer Subnet</a:t>
            </a:r>
            <a:endParaRPr lang="en-US" sz="1200"/>
          </a:p>
        </p:txBody>
      </p:sp>
      <p:pic>
        <p:nvPicPr>
          <p:cNvPr id="83" name="Picture 82" descr="Kubernetes Logo and symbol, meaning, history, PNG, brand">
            <a:extLst>
              <a:ext uri="{FF2B5EF4-FFF2-40B4-BE49-F238E27FC236}">
                <a16:creationId xmlns:a16="http://schemas.microsoft.com/office/drawing/2014/main" id="{49235764-1902-B227-8AC5-13D32E94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17" y="4969750"/>
            <a:ext cx="1114096" cy="53143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754DCD2-4FA5-B049-30D0-A519215E280B}"/>
              </a:ext>
            </a:extLst>
          </p:cNvPr>
          <p:cNvGrpSpPr/>
          <p:nvPr/>
        </p:nvGrpSpPr>
        <p:grpSpPr>
          <a:xfrm>
            <a:off x="7987201" y="5508405"/>
            <a:ext cx="2567812" cy="625568"/>
            <a:chOff x="8184270" y="2801992"/>
            <a:chExt cx="2567812" cy="625568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2C5668DF-250C-11E0-0CB6-D9FDAF93CFEC}"/>
                </a:ext>
              </a:extLst>
            </p:cNvPr>
            <p:cNvSpPr/>
            <p:nvPr/>
          </p:nvSpPr>
          <p:spPr>
            <a:xfrm>
              <a:off x="8184270" y="3071350"/>
              <a:ext cx="2107514" cy="3562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FA582DE-838C-1599-CC25-2A782263A7EA}"/>
                </a:ext>
              </a:extLst>
            </p:cNvPr>
            <p:cNvSpPr txBox="1"/>
            <p:nvPr/>
          </p:nvSpPr>
          <p:spPr>
            <a:xfrm>
              <a:off x="8271718" y="3093651"/>
              <a:ext cx="1845168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>
                  <a:solidFill>
                    <a:srgbClr val="FFFFFF"/>
                  </a:solidFill>
                  <a:cs typeface="Arial"/>
                </a:rPr>
                <a:t>Pod Subnet</a:t>
              </a:r>
              <a:endParaRPr lang="en-US" sz="1400"/>
            </a:p>
          </p:txBody>
        </p:sp>
        <p:pic>
          <p:nvPicPr>
            <p:cNvPr id="87" name="Picture 86" descr="Kubernetes Logo and symbol, meaning, history, PNG, brand">
              <a:extLst>
                <a:ext uri="{FF2B5EF4-FFF2-40B4-BE49-F238E27FC236}">
                  <a16:creationId xmlns:a16="http://schemas.microsoft.com/office/drawing/2014/main" id="{E66E4290-F1E2-11B4-2A79-F3360A52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7986" y="2801992"/>
              <a:ext cx="1114096" cy="53143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6463F6-5F74-3F67-94F2-D34AF6B4B83C}"/>
              </a:ext>
            </a:extLst>
          </p:cNvPr>
          <p:cNvSpPr txBox="1"/>
          <p:nvPr/>
        </p:nvSpPr>
        <p:spPr>
          <a:xfrm>
            <a:off x="7982684" y="3119926"/>
            <a:ext cx="18451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FFFFF"/>
                </a:solidFill>
                <a:cs typeface="Arial"/>
              </a:rPr>
              <a:t>Load Balancer Subnet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765C-DB6F-46FC-D06F-85A35D1D51F1}"/>
              </a:ext>
            </a:extLst>
          </p:cNvPr>
          <p:cNvSpPr txBox="1"/>
          <p:nvPr/>
        </p:nvSpPr>
        <p:spPr>
          <a:xfrm>
            <a:off x="2373925" y="1044478"/>
            <a:ext cx="80111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00"/>
                </a:solidFill>
                <a:cs typeface="Arial"/>
              </a:rPr>
              <a:t>The current state of the art: Not a true multi-tenant Kubernetes setup </a:t>
            </a:r>
          </a:p>
        </p:txBody>
      </p:sp>
      <p:pic>
        <p:nvPicPr>
          <p:cNvPr id="7" name="Picture 6" descr="A cartoon of a yellow can with a face on it&#10;&#10;Description automatically generated">
            <a:extLst>
              <a:ext uri="{FF2B5EF4-FFF2-40B4-BE49-F238E27FC236}">
                <a16:creationId xmlns:a16="http://schemas.microsoft.com/office/drawing/2014/main" id="{E2A3655F-5664-7780-BAEE-9B1BE3EC1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69" y="1767793"/>
            <a:ext cx="806904" cy="1408340"/>
          </a:xfrm>
          <a:prstGeom prst="rect">
            <a:avLst/>
          </a:prstGeom>
        </p:spPr>
      </p:pic>
      <p:pic>
        <p:nvPicPr>
          <p:cNvPr id="8" name="Picture 7" descr="A can with a face on it&#10;&#10;Description automatically generated">
            <a:extLst>
              <a:ext uri="{FF2B5EF4-FFF2-40B4-BE49-F238E27FC236}">
                <a16:creationId xmlns:a16="http://schemas.microsoft.com/office/drawing/2014/main" id="{8BDCBA8E-1C4F-105C-C657-6BF24D758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306" y="3947429"/>
            <a:ext cx="1865543" cy="1793424"/>
          </a:xfrm>
          <a:prstGeom prst="rect">
            <a:avLst/>
          </a:prstGeom>
        </p:spPr>
      </p:pic>
      <p:pic>
        <p:nvPicPr>
          <p:cNvPr id="9" name="Picture 8" descr="A cartoon of a yellow can with a face on it&#10;&#10;Description automatically generated">
            <a:extLst>
              <a:ext uri="{FF2B5EF4-FFF2-40B4-BE49-F238E27FC236}">
                <a16:creationId xmlns:a16="http://schemas.microsoft.com/office/drawing/2014/main" id="{E9F93144-5C4B-90C5-4857-A001B948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511" y="1795007"/>
            <a:ext cx="806904" cy="1408340"/>
          </a:xfrm>
          <a:prstGeom prst="rect">
            <a:avLst/>
          </a:prstGeom>
        </p:spPr>
      </p:pic>
      <p:pic>
        <p:nvPicPr>
          <p:cNvPr id="10" name="Picture 9" descr="A can with a face on it&#10;&#10;Description automatically generated">
            <a:extLst>
              <a:ext uri="{FF2B5EF4-FFF2-40B4-BE49-F238E27FC236}">
                <a16:creationId xmlns:a16="http://schemas.microsoft.com/office/drawing/2014/main" id="{455D5C86-17D3-7472-D675-9B40A5A95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193" y="3766000"/>
            <a:ext cx="1865543" cy="179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83723A-D0EE-F90E-74DD-1AF4F01ACBDE}"/>
              </a:ext>
            </a:extLst>
          </p:cNvPr>
          <p:cNvSpPr txBox="1"/>
          <p:nvPr/>
        </p:nvSpPr>
        <p:spPr>
          <a:xfrm>
            <a:off x="628073" y="2456872"/>
            <a:ext cx="107973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Montserrat"/>
                <a:cs typeface="Arial"/>
              </a:rPr>
              <a:t>How to get Network Isolation in a shared multitenant cluster?</a:t>
            </a:r>
          </a:p>
        </p:txBody>
      </p:sp>
    </p:spTree>
    <p:extLst>
      <p:ext uri="{BB962C8B-B14F-4D97-AF65-F5344CB8AC3E}">
        <p14:creationId xmlns:p14="http://schemas.microsoft.com/office/powerpoint/2010/main" val="85007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71F1E-6D89-B0B3-DE19-F45DADF753A5}"/>
              </a:ext>
            </a:extLst>
          </p:cNvPr>
          <p:cNvSpPr txBox="1"/>
          <p:nvPr/>
        </p:nvSpPr>
        <p:spPr>
          <a:xfrm>
            <a:off x="226671" y="206477"/>
            <a:ext cx="7835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What we wanted to achieve?</a:t>
            </a:r>
            <a:endParaRPr lang="en-US" sz="3600" b="1" dirty="0">
              <a:solidFill>
                <a:schemeClr val="bg1"/>
              </a:solidFill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FAE78EC-E7CE-C983-E76E-3C21F827DF19}"/>
              </a:ext>
            </a:extLst>
          </p:cNvPr>
          <p:cNvSpPr txBox="1">
            <a:spLocks/>
          </p:cNvSpPr>
          <p:nvPr/>
        </p:nvSpPr>
        <p:spPr>
          <a:xfrm>
            <a:off x="297316" y="1195850"/>
            <a:ext cx="11615283" cy="3157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00B0F0"/>
                </a:solidFill>
                <a:cs typeface="Arial" panose="020B0604020202020204" pitchFamily="34" charset="0"/>
              </a:rPr>
              <a:t>Share Kubernetes cluster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 host Multi-Network, Multi-Tenant workloads. </a:t>
            </a:r>
            <a:endParaRPr lang="en-US" sz="1600" dirty="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Today, All Pods are provisioned with single interface aka </a:t>
            </a:r>
            <a:r>
              <a:rPr lang="en-US" sz="1600" dirty="0">
                <a:solidFill>
                  <a:srgbClr val="00B0F0"/>
                </a:solidFill>
                <a:cs typeface="Arial" panose="020B0604020202020204" pitchFamily="34" charset="0"/>
              </a:rPr>
              <a:t>“</a:t>
            </a:r>
            <a:r>
              <a:rPr lang="en-US" sz="1600" u="sng" dirty="0">
                <a:solidFill>
                  <a:srgbClr val="00B0F0"/>
                </a:solidFill>
                <a:cs typeface="Arial" panose="020B0604020202020204" pitchFamily="34" charset="0"/>
              </a:rPr>
              <a:t>Default Network</a:t>
            </a:r>
            <a:r>
              <a:rPr lang="en-US" sz="1600" dirty="0">
                <a:solidFill>
                  <a:srgbClr val="00B0F0"/>
                </a:solidFill>
                <a:cs typeface="Arial" panose="020B0604020202020204" pitchFamily="34" charset="0"/>
              </a:rPr>
              <a:t>”.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Default cluster wide Pod-Pod networking.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Allow Pods to </a:t>
            </a:r>
            <a:r>
              <a:rPr lang="en-US" sz="1600" dirty="0">
                <a:solidFill>
                  <a:srgbClr val="00B0F0"/>
                </a:solidFill>
                <a:cs typeface="Arial" panose="020B0604020202020204" pitchFamily="34" charset="0"/>
              </a:rPr>
              <a:t>provision an additional interface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from different network aka </a:t>
            </a:r>
            <a:r>
              <a:rPr lang="en-US" sz="1600" dirty="0">
                <a:solidFill>
                  <a:srgbClr val="00B0F0"/>
                </a:solidFill>
                <a:cs typeface="Arial" panose="020B0604020202020204" pitchFamily="34" charset="0"/>
              </a:rPr>
              <a:t>“Pod/Customer Network”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Allows </a:t>
            </a:r>
            <a:r>
              <a:rPr lang="en-US" sz="1600" dirty="0">
                <a:solidFill>
                  <a:srgbClr val="00B0F0"/>
                </a:solidFill>
                <a:cs typeface="Arial" panose="020B0604020202020204" pitchFamily="34" charset="0"/>
              </a:rPr>
              <a:t>private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cs typeface="Arial" panose="020B0604020202020204" pitchFamily="34" charset="0"/>
              </a:rPr>
              <a:t>access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to other workloads running in </a:t>
            </a:r>
            <a:r>
              <a:rPr lang="en-US" sz="1600" dirty="0">
                <a:solidFill>
                  <a:srgbClr val="00B0F0"/>
                </a:solidFill>
                <a:cs typeface="Arial" panose="020B0604020202020204" pitchFamily="34" charset="0"/>
              </a:rPr>
              <a:t>Customer Network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across shared cluster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cs typeface="Arial" panose="020B0604020202020204" pitchFamily="34" charset="0"/>
              </a:rPr>
              <a:t>Saves cost without compromising security!</a:t>
            </a:r>
            <a:endParaRPr lang="en-US" sz="1600" b="1" dirty="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b="1" dirty="0">
              <a:solidFill>
                <a:srgbClr val="00B0F0"/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800" dirty="0"/>
          </a:p>
          <a:p>
            <a:endParaRPr lang="en-US" sz="1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CE61EC-D81F-FF9A-DEB0-72261BFE8A0D}"/>
              </a:ext>
            </a:extLst>
          </p:cNvPr>
          <p:cNvGrpSpPr/>
          <p:nvPr/>
        </p:nvGrpSpPr>
        <p:grpSpPr>
          <a:xfrm>
            <a:off x="2091267" y="4444999"/>
            <a:ext cx="8114203" cy="2179315"/>
            <a:chOff x="1219200" y="3140364"/>
            <a:chExt cx="9625615" cy="33316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B00D48-F89B-06FF-5190-96DCF8F9C047}"/>
                </a:ext>
              </a:extLst>
            </p:cNvPr>
            <p:cNvSpPr/>
            <p:nvPr/>
          </p:nvSpPr>
          <p:spPr>
            <a:xfrm>
              <a:off x="8322395" y="5047331"/>
              <a:ext cx="2522420" cy="1424725"/>
            </a:xfrm>
            <a:prstGeom prst="rect">
              <a:avLst/>
            </a:prstGeom>
            <a:solidFill>
              <a:srgbClr val="FBEDC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Customer Tenant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76C47B-7301-EA7F-6EA2-41A45974E0BC}"/>
                </a:ext>
              </a:extLst>
            </p:cNvPr>
            <p:cNvSpPr/>
            <p:nvPr/>
          </p:nvSpPr>
          <p:spPr>
            <a:xfrm>
              <a:off x="1219200" y="3140364"/>
              <a:ext cx="6419273" cy="322349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Hosted Service Tenant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606852-0AF9-1772-2CDB-56B3256A35AF}"/>
                </a:ext>
              </a:extLst>
            </p:cNvPr>
            <p:cNvSpPr/>
            <p:nvPr/>
          </p:nvSpPr>
          <p:spPr>
            <a:xfrm>
              <a:off x="3528291" y="3241964"/>
              <a:ext cx="3934691" cy="228370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j-lt"/>
                </a:rPr>
                <a:t>Kubernetes worker node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088075E-C08D-8D5E-2676-10DAE71BC9A8}"/>
                </a:ext>
              </a:extLst>
            </p:cNvPr>
            <p:cNvSpPr/>
            <p:nvPr/>
          </p:nvSpPr>
          <p:spPr>
            <a:xfrm>
              <a:off x="5015346" y="3874720"/>
              <a:ext cx="1634836" cy="909716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+mj-lt"/>
                </a:rPr>
                <a:t>Customer Pod</a:t>
              </a:r>
              <a:endParaRPr lang="en-US" dirty="0">
                <a:latin typeface="+mj-lt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34566F-1B6F-2302-753D-88219F0C8A52}"/>
                </a:ext>
              </a:extLst>
            </p:cNvPr>
            <p:cNvSpPr/>
            <p:nvPr/>
          </p:nvSpPr>
          <p:spPr>
            <a:xfrm>
              <a:off x="5084617" y="4682837"/>
              <a:ext cx="568038" cy="20319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5C76228-AE6C-F5E7-F4EE-A331E2535855}"/>
                </a:ext>
              </a:extLst>
            </p:cNvPr>
            <p:cNvSpPr/>
            <p:nvPr/>
          </p:nvSpPr>
          <p:spPr>
            <a:xfrm>
              <a:off x="5837380" y="4682835"/>
              <a:ext cx="568038" cy="20319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eth1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7CD4E2-695C-43F6-B22E-57ED465E4F87}"/>
                </a:ext>
              </a:extLst>
            </p:cNvPr>
            <p:cNvSpPr txBox="1"/>
            <p:nvPr/>
          </p:nvSpPr>
          <p:spPr>
            <a:xfrm>
              <a:off x="4530437" y="4952929"/>
              <a:ext cx="932873" cy="26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rgbClr val="00B050"/>
                  </a:solidFill>
                </a:rPr>
                <a:t>192.168.0.6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CC392A-84D8-0DBF-6B50-01B37B7C7DFB}"/>
                </a:ext>
              </a:extLst>
            </p:cNvPr>
            <p:cNvSpPr txBox="1"/>
            <p:nvPr/>
          </p:nvSpPr>
          <p:spPr>
            <a:xfrm>
              <a:off x="6132069" y="4941451"/>
              <a:ext cx="932873" cy="269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dirty="0">
                  <a:solidFill>
                    <a:srgbClr val="9E7800"/>
                  </a:solidFill>
                </a:rPr>
                <a:t>10.0.0.7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B0C3BEE-F862-EA30-1984-9CFE4D78FEC3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>
              <a:off x="3672619" y="3969597"/>
              <a:ext cx="779581" cy="2612455"/>
            </a:xfrm>
            <a:prstGeom prst="bentConnector2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EBD323-CF25-FA04-DCC9-B5C5294521F4}"/>
                </a:ext>
              </a:extLst>
            </p:cNvPr>
            <p:cNvSpPr/>
            <p:nvPr/>
          </p:nvSpPr>
          <p:spPr>
            <a:xfrm>
              <a:off x="1327173" y="5093300"/>
              <a:ext cx="1448356" cy="93287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Default Cluster-wide network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1D8B9DAA-AAA0-E177-461D-BA7FF927EBA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166223" y="3841209"/>
              <a:ext cx="758339" cy="2847986"/>
            </a:xfrm>
            <a:prstGeom prst="bent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6EBEF1F-618C-A4B1-483C-7B0082E8D985}"/>
                </a:ext>
              </a:extLst>
            </p:cNvPr>
            <p:cNvSpPr/>
            <p:nvPr/>
          </p:nvSpPr>
          <p:spPr>
            <a:xfrm>
              <a:off x="8969387" y="5155053"/>
              <a:ext cx="1228436" cy="93287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Customer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3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71F1E-6D89-B0B3-DE19-F45DADF753A5}"/>
              </a:ext>
            </a:extLst>
          </p:cNvPr>
          <p:cNvSpPr txBox="1"/>
          <p:nvPr/>
        </p:nvSpPr>
        <p:spPr>
          <a:xfrm>
            <a:off x="226671" y="206477"/>
            <a:ext cx="7835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What are the Challenges</a:t>
            </a:r>
            <a:endParaRPr lang="en-US" sz="3600" b="1" dirty="0">
              <a:solidFill>
                <a:schemeClr val="bg1"/>
              </a:solidFill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FAE78EC-E7CE-C983-E76E-3C21F827DF19}"/>
              </a:ext>
            </a:extLst>
          </p:cNvPr>
          <p:cNvSpPr txBox="1">
            <a:spLocks/>
          </p:cNvSpPr>
          <p:nvPr/>
        </p:nvSpPr>
        <p:spPr>
          <a:xfrm>
            <a:off x="354490" y="1332329"/>
            <a:ext cx="10313510" cy="3064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6C19-923C-BC7C-0285-D468E03D7E0F}"/>
              </a:ext>
            </a:extLst>
          </p:cNvPr>
          <p:cNvSpPr txBox="1">
            <a:spLocks/>
          </p:cNvSpPr>
          <p:nvPr/>
        </p:nvSpPr>
        <p:spPr>
          <a:xfrm>
            <a:off x="506890" y="1484729"/>
            <a:ext cx="6494274" cy="4731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kubelet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is not aware of Multi-Network Pods.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It expects only single Interface (multiple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ips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) to be attached to a Pod.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kube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-scheduler doesn’t know which Node will satisfy Multi-Network Pod needs.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Workaround: Manual scheduling by adding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NodeSelectors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in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PodSpec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Not Scalable!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E8C67E-9075-1D8F-6715-1D00E31E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630" y="1406220"/>
            <a:ext cx="451548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1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71F1E-6D89-B0B3-DE19-F45DADF753A5}"/>
              </a:ext>
            </a:extLst>
          </p:cNvPr>
          <p:cNvSpPr txBox="1"/>
          <p:nvPr/>
        </p:nvSpPr>
        <p:spPr>
          <a:xfrm>
            <a:off x="226671" y="206477"/>
            <a:ext cx="78357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How we are addressing it.</a:t>
            </a:r>
            <a:endParaRPr lang="en-US" sz="3200" b="1" dirty="0">
              <a:solidFill>
                <a:schemeClr val="bg1"/>
              </a:solidFill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FAE78EC-E7CE-C983-E76E-3C21F827DF19}"/>
              </a:ext>
            </a:extLst>
          </p:cNvPr>
          <p:cNvSpPr txBox="1">
            <a:spLocks/>
          </p:cNvSpPr>
          <p:nvPr/>
        </p:nvSpPr>
        <p:spPr>
          <a:xfrm>
            <a:off x="303690" y="1195087"/>
            <a:ext cx="6923765" cy="47267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Extend CNI to attach secondary interface on a Multi-Network Pods.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Today, Kubernetes node is provisioned with single interface.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Allows additional interfaces into the Node for each different network.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When a Multi-network Pod gets deployed then provision the Node’s interface with customer network and project them into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PodNetwork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Namespace.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Trusted Code running in a process isolated containers. Untrusted can be isolated via Kata/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Hyperv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/gVisor.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Later, we have used Device Plugins to make Node’s multi network interfaces first class resource for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kube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-scheduler.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5D93E-03FC-4E54-788B-B41E3EC5D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627" y="1080749"/>
            <a:ext cx="4963218" cy="5630061"/>
          </a:xfrm>
          <a:prstGeom prst="rect">
            <a:avLst/>
          </a:prstGeom>
        </p:spPr>
      </p:pic>
      <p:pic>
        <p:nvPicPr>
          <p:cNvPr id="2" name="Picture 1" descr="A can with a face on it&#10;&#10;Description automatically generated">
            <a:extLst>
              <a:ext uri="{FF2B5EF4-FFF2-40B4-BE49-F238E27FC236}">
                <a16:creationId xmlns:a16="http://schemas.microsoft.com/office/drawing/2014/main" id="{2F2A93D5-8BF8-A86E-79C4-2EF605F6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2992" y="5921812"/>
            <a:ext cx="820853" cy="729711"/>
          </a:xfrm>
          <a:prstGeom prst="rect">
            <a:avLst/>
          </a:prstGeom>
        </p:spPr>
      </p:pic>
      <p:pic>
        <p:nvPicPr>
          <p:cNvPr id="5" name="Picture 4" descr="A cartoon of a yellow can with a face on it&#10;&#10;Description automatically generated">
            <a:extLst>
              <a:ext uri="{FF2B5EF4-FFF2-40B4-BE49-F238E27FC236}">
                <a16:creationId xmlns:a16="http://schemas.microsoft.com/office/drawing/2014/main" id="{6F5952E9-7BDF-DB9C-9AC3-B8E9D3987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143" y="6059054"/>
            <a:ext cx="369117" cy="65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7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71F1E-6D89-B0B3-DE19-F45DADF753A5}"/>
              </a:ext>
            </a:extLst>
          </p:cNvPr>
          <p:cNvSpPr txBox="1"/>
          <p:nvPr/>
        </p:nvSpPr>
        <p:spPr>
          <a:xfrm>
            <a:off x="209581" y="239349"/>
            <a:ext cx="7835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Details of CNI Extensions</a:t>
            </a:r>
            <a:endParaRPr lang="en-US" sz="3600" b="1" dirty="0">
              <a:solidFill>
                <a:schemeClr val="bg1"/>
              </a:solidFill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FAE78EC-E7CE-C983-E76E-3C21F827DF19}"/>
              </a:ext>
            </a:extLst>
          </p:cNvPr>
          <p:cNvSpPr txBox="1">
            <a:spLocks/>
          </p:cNvSpPr>
          <p:nvPr/>
        </p:nvSpPr>
        <p:spPr>
          <a:xfrm>
            <a:off x="1572836" y="3494504"/>
            <a:ext cx="6177148" cy="3064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/>
          </a:p>
          <a:p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E7A9D6A-2356-C63C-6A3F-0C17A3102645}"/>
              </a:ext>
            </a:extLst>
          </p:cNvPr>
          <p:cNvSpPr txBox="1">
            <a:spLocks/>
          </p:cNvSpPr>
          <p:nvPr/>
        </p:nvSpPr>
        <p:spPr>
          <a:xfrm>
            <a:off x="209581" y="1583019"/>
            <a:ext cx="5132936" cy="4758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CRD based approach to define Pod/Customer networks.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Multi-Network Pod will be labeled referencing the CRD.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North star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  <a:hlinkClick r:id="rId3"/>
              </a:rPr>
              <a:t>KEP 3698 – Multi Network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9A5D09-9E20-42D8-C9CA-11D59863473A}"/>
              </a:ext>
            </a:extLst>
          </p:cNvPr>
          <p:cNvSpPr/>
          <p:nvPr/>
        </p:nvSpPr>
        <p:spPr>
          <a:xfrm>
            <a:off x="7210065" y="1332329"/>
            <a:ext cx="4795309" cy="4539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  <a:latin typeface="+mj-lt"/>
              </a:rPr>
              <a:t>Kubernetes worker node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B960D6-5F25-6685-81DA-939E5EEE5711}"/>
              </a:ext>
            </a:extLst>
          </p:cNvPr>
          <p:cNvSpPr/>
          <p:nvPr/>
        </p:nvSpPr>
        <p:spPr>
          <a:xfrm>
            <a:off x="7617212" y="4757851"/>
            <a:ext cx="1477817" cy="58189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kubelet</a:t>
            </a:r>
            <a:endParaRPr lang="en-US" sz="1600" dirty="0">
              <a:latin typeface="+mj-lt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A1114E-23FE-DBFE-CB23-4AF21D0B9F5D}"/>
              </a:ext>
            </a:extLst>
          </p:cNvPr>
          <p:cNvSpPr/>
          <p:nvPr/>
        </p:nvSpPr>
        <p:spPr>
          <a:xfrm>
            <a:off x="7614329" y="3841210"/>
            <a:ext cx="1477817" cy="47065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CNI</a:t>
            </a:r>
            <a:endParaRPr lang="en-US" dirty="0"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0DA83A-C3A6-8A46-9A68-69C0CFA5DFB1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356121" y="4311865"/>
            <a:ext cx="13853" cy="4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5C3C3-4237-EEF3-A297-809CAB83EDDF}"/>
              </a:ext>
            </a:extLst>
          </p:cNvPr>
          <p:cNvSpPr/>
          <p:nvPr/>
        </p:nvSpPr>
        <p:spPr>
          <a:xfrm>
            <a:off x="9785967" y="2807855"/>
            <a:ext cx="1790964" cy="913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blueSoda</a:t>
            </a:r>
            <a:r>
              <a:rPr lang="en-US" sz="1200" b="1" dirty="0">
                <a:latin typeface="+mj-lt"/>
              </a:rPr>
              <a:t> Pod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3E124F-EF17-2624-8D02-90689F811121}"/>
              </a:ext>
            </a:extLst>
          </p:cNvPr>
          <p:cNvSpPr/>
          <p:nvPr/>
        </p:nvSpPr>
        <p:spPr>
          <a:xfrm>
            <a:off x="5504615" y="1358898"/>
            <a:ext cx="1535023" cy="7431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Kubernetes API</a:t>
            </a:r>
            <a:endParaRPr lang="en-US"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A453C6-0118-7003-CE6D-E907F10B6B60}"/>
              </a:ext>
            </a:extLst>
          </p:cNvPr>
          <p:cNvCxnSpPr>
            <a:cxnSpLocks/>
            <a:stCxn id="23" idx="0"/>
            <a:endCxn id="29" idx="3"/>
          </p:cNvCxnSpPr>
          <p:nvPr/>
        </p:nvCxnSpPr>
        <p:spPr>
          <a:xfrm flipH="1" flipV="1">
            <a:off x="7039638" y="1730495"/>
            <a:ext cx="1313600" cy="21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18B90D-50A1-6045-E4CA-1A41A8A8C6F3}"/>
              </a:ext>
            </a:extLst>
          </p:cNvPr>
          <p:cNvSpPr/>
          <p:nvPr/>
        </p:nvSpPr>
        <p:spPr>
          <a:xfrm>
            <a:off x="10126818" y="3601065"/>
            <a:ext cx="508000" cy="2401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7D0EAF-00C0-ABE6-FDAB-015BC5E2C61D}"/>
              </a:ext>
            </a:extLst>
          </p:cNvPr>
          <p:cNvSpPr/>
          <p:nvPr/>
        </p:nvSpPr>
        <p:spPr>
          <a:xfrm>
            <a:off x="10879581" y="3601064"/>
            <a:ext cx="508000" cy="2401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eth1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F91E69-A31F-167D-8A6E-AECF71F8265A}"/>
              </a:ext>
            </a:extLst>
          </p:cNvPr>
          <p:cNvCxnSpPr>
            <a:cxnSpLocks/>
            <a:stCxn id="23" idx="3"/>
            <a:endCxn id="31" idx="1"/>
          </p:cNvCxnSpPr>
          <p:nvPr/>
        </p:nvCxnSpPr>
        <p:spPr>
          <a:xfrm flipV="1">
            <a:off x="9092146" y="3721138"/>
            <a:ext cx="1034672" cy="35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54E1B-1148-3B11-1D22-23ACD91DF320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136590" y="4248302"/>
            <a:ext cx="649138" cy="13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02243B-8436-A804-3AE1-FA8C74C45AF1}"/>
              </a:ext>
            </a:extLst>
          </p:cNvPr>
          <p:cNvSpPr/>
          <p:nvPr/>
        </p:nvSpPr>
        <p:spPr>
          <a:xfrm>
            <a:off x="8220364" y="5643418"/>
            <a:ext cx="774999" cy="41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FEAC345-2103-AD46-C3C2-2D8A957440DA}"/>
              </a:ext>
            </a:extLst>
          </p:cNvPr>
          <p:cNvSpPr/>
          <p:nvPr/>
        </p:nvSpPr>
        <p:spPr>
          <a:xfrm>
            <a:off x="9398228" y="5638305"/>
            <a:ext cx="774999" cy="4139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eth1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C05EDE-E7DA-112F-8521-FF3EB265F482}"/>
              </a:ext>
            </a:extLst>
          </p:cNvPr>
          <p:cNvCxnSpPr>
            <a:stCxn id="40" idx="0"/>
            <a:endCxn id="32" idx="2"/>
          </p:cNvCxnSpPr>
          <p:nvPr/>
        </p:nvCxnSpPr>
        <p:spPr>
          <a:xfrm flipV="1">
            <a:off x="9785728" y="3841210"/>
            <a:ext cx="1288672" cy="179709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30975441-5DBB-1108-C788-912D59AC1576}"/>
              </a:ext>
            </a:extLst>
          </p:cNvPr>
          <p:cNvSpPr/>
          <p:nvPr/>
        </p:nvSpPr>
        <p:spPr>
          <a:xfrm>
            <a:off x="5455517" y="2311924"/>
            <a:ext cx="1471121" cy="908710"/>
          </a:xfrm>
          <a:prstGeom prst="flowChartPunchedCar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Pod Network CRD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BlueSoda</a:t>
            </a:r>
            <a:r>
              <a:rPr lang="en-US" sz="900" b="1" dirty="0">
                <a:solidFill>
                  <a:schemeClr val="tx1"/>
                </a:solidFill>
                <a:highlight>
                  <a:srgbClr val="FFFF00"/>
                </a:highlight>
              </a:rPr>
              <a:t> Network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C869BB-3E66-EA8B-4FDF-D8EC7C8D61BB}"/>
              </a:ext>
            </a:extLst>
          </p:cNvPr>
          <p:cNvSpPr/>
          <p:nvPr/>
        </p:nvSpPr>
        <p:spPr>
          <a:xfrm>
            <a:off x="5504615" y="1358898"/>
            <a:ext cx="1535023" cy="7431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+mj-lt"/>
              </a:rPr>
              <a:t>kube-api</a:t>
            </a:r>
            <a:endParaRPr lang="en-US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EB65BF-EDEF-485D-4240-60F79E1092C5}"/>
              </a:ext>
            </a:extLst>
          </p:cNvPr>
          <p:cNvGrpSpPr/>
          <p:nvPr/>
        </p:nvGrpSpPr>
        <p:grpSpPr>
          <a:xfrm>
            <a:off x="5342516" y="3572928"/>
            <a:ext cx="1591203" cy="1184924"/>
            <a:chOff x="5342516" y="3572928"/>
            <a:chExt cx="1591203" cy="1184924"/>
          </a:xfrm>
          <a:solidFill>
            <a:schemeClr val="accent1">
              <a:lumMod val="75000"/>
            </a:schemeClr>
          </a:solidFill>
        </p:grpSpPr>
        <p:sp>
          <p:nvSpPr>
            <p:cNvPr id="2" name="Flowchart: Card 1">
              <a:extLst>
                <a:ext uri="{FF2B5EF4-FFF2-40B4-BE49-F238E27FC236}">
                  <a16:creationId xmlns:a16="http://schemas.microsoft.com/office/drawing/2014/main" id="{EC74D9FF-9035-84D4-8108-53D668151FF6}"/>
                </a:ext>
              </a:extLst>
            </p:cNvPr>
            <p:cNvSpPr/>
            <p:nvPr/>
          </p:nvSpPr>
          <p:spPr>
            <a:xfrm>
              <a:off x="5342516" y="3572928"/>
              <a:ext cx="1591202" cy="1184924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blueSoda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Pod</a:t>
              </a:r>
            </a:p>
            <a:p>
              <a:pPr algn="ctr"/>
              <a:endParaRPr lang="en-US" sz="11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C4EB82-8C74-088E-FC13-9B859A2A0168}"/>
                </a:ext>
              </a:extLst>
            </p:cNvPr>
            <p:cNvSpPr txBox="1"/>
            <p:nvPr/>
          </p:nvSpPr>
          <p:spPr>
            <a:xfrm>
              <a:off x="5342517" y="4211147"/>
              <a:ext cx="159120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labels:</a:t>
              </a:r>
            </a:p>
            <a:p>
              <a:r>
                <a:rPr lang="en-US" sz="1000" dirty="0"/>
                <a:t>   </a:t>
              </a:r>
              <a:r>
                <a:rPr lang="en-US" sz="1000" dirty="0" err="1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podNetwork</a:t>
              </a:r>
              <a:r>
                <a:rPr lang="en-US" sz="1000" dirty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blueSoda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36D5C8-4BF4-1195-F404-EE678256290B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8607864" y="3841211"/>
            <a:ext cx="1772954" cy="180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8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2CFF-3B96-9AC5-2868-8EE17F1C0396}"/>
              </a:ext>
            </a:extLst>
          </p:cNvPr>
          <p:cNvSpPr txBox="1">
            <a:spLocks/>
          </p:cNvSpPr>
          <p:nvPr/>
        </p:nvSpPr>
        <p:spPr>
          <a:xfrm>
            <a:off x="4202021" y="247456"/>
            <a:ext cx="3264271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solidFill>
                  <a:schemeClr val="bg1"/>
                </a:solidFill>
                <a:latin typeface="Montserrat"/>
                <a:cs typeface="Arial"/>
              </a:rPr>
              <a:t>Bonjour!</a:t>
            </a:r>
            <a:endParaRPr lang="en-US" sz="4800" b="1">
              <a:solidFill>
                <a:schemeClr val="bg1"/>
              </a:solidFill>
              <a:latin typeface="Montserrat"/>
              <a:cs typeface="Arial"/>
            </a:endParaRPr>
          </a:p>
        </p:txBody>
      </p:sp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F991BD9E-3521-1CC6-A412-D4532351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00" y="1615214"/>
            <a:ext cx="2604361" cy="2604361"/>
          </a:xfrm>
          <a:prstGeom prst="rect">
            <a:avLst/>
          </a:prstGeom>
        </p:spPr>
      </p:pic>
      <p:pic>
        <p:nvPicPr>
          <p:cNvPr id="4" name="Picture 3" descr="A person in a pink shirt">
            <a:extLst>
              <a:ext uri="{FF2B5EF4-FFF2-40B4-BE49-F238E27FC236}">
                <a16:creationId xmlns:a16="http://schemas.microsoft.com/office/drawing/2014/main" id="{1662C9DF-2495-6F60-F27D-45FF65159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209" y="1615214"/>
            <a:ext cx="2604361" cy="26043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243B4-1EDF-AE41-9743-E41F1C86B77D}"/>
              </a:ext>
            </a:extLst>
          </p:cNvPr>
          <p:cNvSpPr txBox="1"/>
          <p:nvPr/>
        </p:nvSpPr>
        <p:spPr>
          <a:xfrm>
            <a:off x="1657529" y="4404049"/>
            <a:ext cx="307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Ardalan Kangarlou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NetApp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Distinguished Engineer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08675-AE91-1F8B-B1E6-2032E3B29E49}"/>
              </a:ext>
            </a:extLst>
          </p:cNvPr>
          <p:cNvSpPr txBox="1"/>
          <p:nvPr/>
        </p:nvSpPr>
        <p:spPr>
          <a:xfrm>
            <a:off x="6405880" y="4341388"/>
            <a:ext cx="428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Neha Aggarwal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Microsoft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Principal Group Engineering Manager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5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D4300C7E-E318-98FD-AEEB-6E1BEB316697}"/>
              </a:ext>
            </a:extLst>
          </p:cNvPr>
          <p:cNvSpPr txBox="1"/>
          <p:nvPr/>
        </p:nvSpPr>
        <p:spPr>
          <a:xfrm>
            <a:off x="8099074" y="6078774"/>
            <a:ext cx="1270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00B050"/>
                </a:solidFill>
              </a:rPr>
              <a:t>172.16.32.23</a:t>
            </a:r>
            <a:endParaRPr lang="en-US" sz="1100" b="1" i="1" dirty="0">
              <a:solidFill>
                <a:srgbClr val="00B050"/>
              </a:solidFill>
            </a:endParaRPr>
          </a:p>
        </p:txBody>
      </p:sp>
      <p:sp>
        <p:nvSpPr>
          <p:cNvPr id="35" name="Flowchart: Card 34">
            <a:extLst>
              <a:ext uri="{FF2B5EF4-FFF2-40B4-BE49-F238E27FC236}">
                <a16:creationId xmlns:a16="http://schemas.microsoft.com/office/drawing/2014/main" id="{AC2D6523-94C7-585D-E3B6-9218FC1C4029}"/>
              </a:ext>
            </a:extLst>
          </p:cNvPr>
          <p:cNvSpPr/>
          <p:nvPr/>
        </p:nvSpPr>
        <p:spPr>
          <a:xfrm>
            <a:off x="5455517" y="2311924"/>
            <a:ext cx="1471121" cy="908710"/>
          </a:xfrm>
          <a:prstGeom prst="flowChartPunchedCar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Pod Network CRD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BlueSoda</a:t>
            </a:r>
            <a:r>
              <a:rPr lang="en-US" sz="900" b="1" dirty="0">
                <a:solidFill>
                  <a:schemeClr val="tx1"/>
                </a:solidFill>
                <a:highlight>
                  <a:srgbClr val="FFFF00"/>
                </a:highlight>
              </a:rPr>
              <a:t> Network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FAE78EC-E7CE-C983-E76E-3C21F827DF19}"/>
              </a:ext>
            </a:extLst>
          </p:cNvPr>
          <p:cNvSpPr txBox="1">
            <a:spLocks/>
          </p:cNvSpPr>
          <p:nvPr/>
        </p:nvSpPr>
        <p:spPr>
          <a:xfrm>
            <a:off x="354490" y="1332329"/>
            <a:ext cx="6177148" cy="3064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/>
          </a:p>
          <a:p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9A5D09-9E20-42D8-C9CA-11D59863473A}"/>
              </a:ext>
            </a:extLst>
          </p:cNvPr>
          <p:cNvSpPr/>
          <p:nvPr/>
        </p:nvSpPr>
        <p:spPr>
          <a:xfrm>
            <a:off x="7210065" y="1332329"/>
            <a:ext cx="4795309" cy="4539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  <a:latin typeface="+mj-lt"/>
              </a:rPr>
              <a:t>Kubernetes worker node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FB960D6-5F25-6685-81DA-939E5EEE5711}"/>
              </a:ext>
            </a:extLst>
          </p:cNvPr>
          <p:cNvSpPr/>
          <p:nvPr/>
        </p:nvSpPr>
        <p:spPr>
          <a:xfrm>
            <a:off x="7617212" y="4757851"/>
            <a:ext cx="1477817" cy="58189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kubelet</a:t>
            </a:r>
            <a:endParaRPr lang="en-US" sz="1600" dirty="0">
              <a:latin typeface="+mj-l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0DA83A-C3A6-8A46-9A68-69C0CFA5DFB1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356121" y="4311865"/>
            <a:ext cx="13853" cy="4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5C3C3-4237-EEF3-A297-809CAB83EDDF}"/>
              </a:ext>
            </a:extLst>
          </p:cNvPr>
          <p:cNvSpPr/>
          <p:nvPr/>
        </p:nvSpPr>
        <p:spPr>
          <a:xfrm>
            <a:off x="9785967" y="2807855"/>
            <a:ext cx="1790964" cy="913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+mj-lt"/>
              </a:rPr>
              <a:t>blueSoda</a:t>
            </a:r>
            <a:r>
              <a:rPr lang="en-US" sz="1200" b="1" dirty="0">
                <a:latin typeface="+mj-lt"/>
              </a:rPr>
              <a:t> Pod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3E124F-EF17-2624-8D02-90689F811121}"/>
              </a:ext>
            </a:extLst>
          </p:cNvPr>
          <p:cNvSpPr/>
          <p:nvPr/>
        </p:nvSpPr>
        <p:spPr>
          <a:xfrm>
            <a:off x="5504615" y="1358898"/>
            <a:ext cx="1535023" cy="7431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err="1">
                <a:solidFill>
                  <a:srgbClr val="000000"/>
                </a:solidFill>
              </a:rPr>
              <a:t>kube-api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518B90D-50A1-6045-E4CA-1A41A8A8C6F3}"/>
              </a:ext>
            </a:extLst>
          </p:cNvPr>
          <p:cNvSpPr/>
          <p:nvPr/>
        </p:nvSpPr>
        <p:spPr>
          <a:xfrm>
            <a:off x="10126818" y="3601065"/>
            <a:ext cx="508000" cy="2401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7D0EAF-00C0-ABE6-FDAB-015BC5E2C61D}"/>
              </a:ext>
            </a:extLst>
          </p:cNvPr>
          <p:cNvSpPr/>
          <p:nvPr/>
        </p:nvSpPr>
        <p:spPr>
          <a:xfrm>
            <a:off x="10879581" y="3601064"/>
            <a:ext cx="508000" cy="2401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eth1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F91E69-A31F-167D-8A6E-AECF71F8265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9136590" y="3721138"/>
            <a:ext cx="990228" cy="32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B54E1B-1148-3B11-1D22-23ACD91DF320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136590" y="4248302"/>
            <a:ext cx="649138" cy="13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02243B-8436-A804-3AE1-FA8C74C45AF1}"/>
              </a:ext>
            </a:extLst>
          </p:cNvPr>
          <p:cNvSpPr/>
          <p:nvPr/>
        </p:nvSpPr>
        <p:spPr>
          <a:xfrm>
            <a:off x="8220364" y="5643418"/>
            <a:ext cx="774999" cy="41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FEAC345-2103-AD46-C3C2-2D8A957440DA}"/>
              </a:ext>
            </a:extLst>
          </p:cNvPr>
          <p:cNvSpPr/>
          <p:nvPr/>
        </p:nvSpPr>
        <p:spPr>
          <a:xfrm>
            <a:off x="9398228" y="5638305"/>
            <a:ext cx="774999" cy="4139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eth1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C05EDE-E7DA-112F-8521-FF3EB265F482}"/>
              </a:ext>
            </a:extLst>
          </p:cNvPr>
          <p:cNvCxnSpPr>
            <a:stCxn id="40" idx="0"/>
            <a:endCxn id="32" idx="2"/>
          </p:cNvCxnSpPr>
          <p:nvPr/>
        </p:nvCxnSpPr>
        <p:spPr>
          <a:xfrm flipV="1">
            <a:off x="9785728" y="3841210"/>
            <a:ext cx="1288672" cy="1797095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E3506B7-7AC9-D791-8660-8599E229BE27}"/>
              </a:ext>
            </a:extLst>
          </p:cNvPr>
          <p:cNvGrpSpPr/>
          <p:nvPr/>
        </p:nvGrpSpPr>
        <p:grpSpPr>
          <a:xfrm>
            <a:off x="3067673" y="2075855"/>
            <a:ext cx="2519509" cy="664472"/>
            <a:chOff x="3067673" y="2075855"/>
            <a:chExt cx="2519509" cy="664472"/>
          </a:xfrm>
        </p:grpSpPr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580DB05-2179-73C4-EC81-77A153895B17}"/>
                </a:ext>
              </a:extLst>
            </p:cNvPr>
            <p:cNvSpPr/>
            <p:nvPr/>
          </p:nvSpPr>
          <p:spPr>
            <a:xfrm>
              <a:off x="3190487" y="2321378"/>
              <a:ext cx="2103216" cy="41894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792423-5190-CFFB-2DFF-05C0DCBE1295}"/>
                </a:ext>
              </a:extLst>
            </p:cNvPr>
            <p:cNvSpPr txBox="1"/>
            <p:nvPr/>
          </p:nvSpPr>
          <p:spPr>
            <a:xfrm>
              <a:off x="3067673" y="2075855"/>
              <a:ext cx="251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Deploy </a:t>
              </a:r>
              <a:r>
                <a:rPr lang="en-US" sz="1400" dirty="0" err="1"/>
                <a:t>PodNetwork</a:t>
              </a:r>
              <a:r>
                <a:rPr lang="en-US" sz="1400" dirty="0"/>
                <a:t> CRD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326CF1F-C428-7C3D-A08A-9C62642E195B}"/>
              </a:ext>
            </a:extLst>
          </p:cNvPr>
          <p:cNvSpPr txBox="1"/>
          <p:nvPr/>
        </p:nvSpPr>
        <p:spPr>
          <a:xfrm>
            <a:off x="5646987" y="2895164"/>
            <a:ext cx="1207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Status: </a:t>
            </a:r>
            <a:r>
              <a:rPr lang="en-US" sz="1200" dirty="0">
                <a:highlight>
                  <a:srgbClr val="00FF00"/>
                </a:highlight>
              </a:rPr>
              <a:t>Ready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7E635E-96AE-7B00-5C54-72CC54290958}"/>
              </a:ext>
            </a:extLst>
          </p:cNvPr>
          <p:cNvGrpSpPr/>
          <p:nvPr/>
        </p:nvGrpSpPr>
        <p:grpSpPr>
          <a:xfrm>
            <a:off x="3171513" y="3592473"/>
            <a:ext cx="2519509" cy="605968"/>
            <a:chOff x="3166756" y="2134359"/>
            <a:chExt cx="2519509" cy="605968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2C9251F-5177-7F97-3892-25435514B4AD}"/>
                </a:ext>
              </a:extLst>
            </p:cNvPr>
            <p:cNvSpPr/>
            <p:nvPr/>
          </p:nvSpPr>
          <p:spPr>
            <a:xfrm>
              <a:off x="3190487" y="2321378"/>
              <a:ext cx="2103216" cy="41894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78CFB0-A160-E0D5-26D6-B0CAF525C03E}"/>
                </a:ext>
              </a:extLst>
            </p:cNvPr>
            <p:cNvSpPr txBox="1"/>
            <p:nvPr/>
          </p:nvSpPr>
          <p:spPr>
            <a:xfrm>
              <a:off x="3166756" y="2134359"/>
              <a:ext cx="25195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Deploy Multi-Network Pod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2ACB7E-28A8-F875-13CD-D1B5E67507BE}"/>
              </a:ext>
            </a:extLst>
          </p:cNvPr>
          <p:cNvGrpSpPr/>
          <p:nvPr/>
        </p:nvGrpSpPr>
        <p:grpSpPr>
          <a:xfrm>
            <a:off x="5036154" y="4910403"/>
            <a:ext cx="2662984" cy="664472"/>
            <a:chOff x="2813411" y="2075855"/>
            <a:chExt cx="2773771" cy="66447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553E70F-04DE-F30D-4E86-8E4FD42FDD97}"/>
                </a:ext>
              </a:extLst>
            </p:cNvPr>
            <p:cNvSpPr/>
            <p:nvPr/>
          </p:nvSpPr>
          <p:spPr>
            <a:xfrm>
              <a:off x="3190487" y="2321378"/>
              <a:ext cx="2103216" cy="418949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4B12F6-E6EC-E835-28F4-6C9920361EF2}"/>
                </a:ext>
              </a:extLst>
            </p:cNvPr>
            <p:cNvSpPr txBox="1"/>
            <p:nvPr/>
          </p:nvSpPr>
          <p:spPr>
            <a:xfrm>
              <a:off x="2813411" y="2075855"/>
              <a:ext cx="2773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Multi-Network Pod Scheduled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11BF29-9872-B7AF-D18E-91132D8B6C3D}"/>
              </a:ext>
            </a:extLst>
          </p:cNvPr>
          <p:cNvSpPr txBox="1"/>
          <p:nvPr/>
        </p:nvSpPr>
        <p:spPr>
          <a:xfrm>
            <a:off x="9369843" y="4481638"/>
            <a:ext cx="199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</a:rPr>
              <a:t>Move Node eth1 into </a:t>
            </a:r>
            <a:r>
              <a:rPr lang="en-US" sz="1200" dirty="0" err="1">
                <a:highlight>
                  <a:srgbClr val="00FF00"/>
                </a:highlight>
              </a:rPr>
              <a:t>PodNetwork</a:t>
            </a:r>
            <a:r>
              <a:rPr lang="en-US" sz="1200" dirty="0">
                <a:highlight>
                  <a:srgbClr val="00FF00"/>
                </a:highlight>
              </a:rPr>
              <a:t> Namespace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38DD6-9782-4B4F-D98B-FA5DB65E63C0}"/>
              </a:ext>
            </a:extLst>
          </p:cNvPr>
          <p:cNvSpPr txBox="1"/>
          <p:nvPr/>
        </p:nvSpPr>
        <p:spPr>
          <a:xfrm>
            <a:off x="7947101" y="2687175"/>
            <a:ext cx="1329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</a:rPr>
              <a:t>Gets Customer Network Interface info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676A92-C2A7-FDAA-2532-47C0813CF140}"/>
              </a:ext>
            </a:extLst>
          </p:cNvPr>
          <p:cNvCxnSpPr>
            <a:cxnSpLocks/>
          </p:cNvCxnSpPr>
          <p:nvPr/>
        </p:nvCxnSpPr>
        <p:spPr>
          <a:xfrm flipH="1" flipV="1">
            <a:off x="7039638" y="1730495"/>
            <a:ext cx="1358044" cy="211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668C07-6147-4505-9573-45AA3CE81B80}"/>
              </a:ext>
            </a:extLst>
          </p:cNvPr>
          <p:cNvSpPr/>
          <p:nvPr/>
        </p:nvSpPr>
        <p:spPr>
          <a:xfrm>
            <a:off x="7658773" y="3841210"/>
            <a:ext cx="1477817" cy="47065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CNI</a:t>
            </a:r>
            <a:endParaRPr lang="en-US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8B13A4-C6B4-C2CD-F9F6-063E5FB29F10}"/>
              </a:ext>
            </a:extLst>
          </p:cNvPr>
          <p:cNvSpPr txBox="1"/>
          <p:nvPr/>
        </p:nvSpPr>
        <p:spPr>
          <a:xfrm>
            <a:off x="111320" y="233642"/>
            <a:ext cx="7835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Details of CNI Extensions</a:t>
            </a:r>
            <a:endParaRPr lang="en-US" sz="3600" b="1" dirty="0">
              <a:solidFill>
                <a:schemeClr val="bg1"/>
              </a:solidFill>
              <a:latin typeface="Montserrat" pitchFamily="2" charset="77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1DB947-D110-3862-B116-F68547135036}"/>
              </a:ext>
            </a:extLst>
          </p:cNvPr>
          <p:cNvCxnSpPr>
            <a:cxnSpLocks/>
          </p:cNvCxnSpPr>
          <p:nvPr/>
        </p:nvCxnSpPr>
        <p:spPr>
          <a:xfrm flipH="1">
            <a:off x="8607864" y="3841211"/>
            <a:ext cx="1772954" cy="180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AFDD35-02BB-C5A5-3907-4DA302264E3B}"/>
              </a:ext>
            </a:extLst>
          </p:cNvPr>
          <p:cNvSpPr txBox="1"/>
          <p:nvPr/>
        </p:nvSpPr>
        <p:spPr>
          <a:xfrm>
            <a:off x="10035823" y="2652664"/>
            <a:ext cx="199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</a:rPr>
              <a:t>Configure </a:t>
            </a:r>
            <a:r>
              <a:rPr lang="en-US" sz="1200" dirty="0" err="1">
                <a:highlight>
                  <a:srgbClr val="00FF00"/>
                </a:highlight>
              </a:rPr>
              <a:t>ip</a:t>
            </a:r>
            <a:r>
              <a:rPr lang="en-US" sz="1200" dirty="0">
                <a:highlight>
                  <a:srgbClr val="00FF00"/>
                </a:highlight>
              </a:rPr>
              <a:t> routes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59EC7D-2E60-870D-99F5-C00F74DF379E}"/>
              </a:ext>
            </a:extLst>
          </p:cNvPr>
          <p:cNvGrpSpPr/>
          <p:nvPr/>
        </p:nvGrpSpPr>
        <p:grpSpPr>
          <a:xfrm>
            <a:off x="5342516" y="3572928"/>
            <a:ext cx="1591203" cy="1184924"/>
            <a:chOff x="5342516" y="3572928"/>
            <a:chExt cx="1591203" cy="1184924"/>
          </a:xfrm>
          <a:solidFill>
            <a:schemeClr val="accent1">
              <a:lumMod val="75000"/>
            </a:schemeClr>
          </a:solidFill>
        </p:grpSpPr>
        <p:sp>
          <p:nvSpPr>
            <p:cNvPr id="46" name="Flowchart: Card 45">
              <a:extLst>
                <a:ext uri="{FF2B5EF4-FFF2-40B4-BE49-F238E27FC236}">
                  <a16:creationId xmlns:a16="http://schemas.microsoft.com/office/drawing/2014/main" id="{6C78207A-40AA-A1BD-CB09-22E4E157D2BB}"/>
                </a:ext>
              </a:extLst>
            </p:cNvPr>
            <p:cNvSpPr/>
            <p:nvPr/>
          </p:nvSpPr>
          <p:spPr>
            <a:xfrm>
              <a:off x="5342516" y="3572928"/>
              <a:ext cx="1591202" cy="1184924"/>
            </a:xfrm>
            <a:prstGeom prst="flowChartPunchedCard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+mj-lt"/>
                </a:rPr>
                <a:t>blueSoda</a:t>
              </a:r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 Pod</a:t>
              </a:r>
            </a:p>
            <a:p>
              <a:pPr algn="ctr"/>
              <a:endParaRPr lang="en-US" sz="1100" dirty="0">
                <a:solidFill>
                  <a:schemeClr val="tx1"/>
                </a:solidFill>
                <a:latin typeface="+mj-lt"/>
              </a:endParaRPr>
            </a:p>
            <a:p>
              <a:pPr algn="ctr"/>
              <a:endParaRPr lang="en-US" sz="11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01D234-5CF1-F32B-51C1-268D70BB6D3E}"/>
                </a:ext>
              </a:extLst>
            </p:cNvPr>
            <p:cNvSpPr txBox="1"/>
            <p:nvPr/>
          </p:nvSpPr>
          <p:spPr>
            <a:xfrm>
              <a:off x="5342517" y="4211147"/>
              <a:ext cx="159120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labels:</a:t>
              </a:r>
            </a:p>
            <a:p>
              <a:r>
                <a:rPr lang="en-US" sz="1000" dirty="0"/>
                <a:t>   </a:t>
              </a:r>
              <a:r>
                <a:rPr lang="en-US" sz="1000" dirty="0" err="1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podNetwork</a:t>
              </a:r>
              <a:r>
                <a:rPr lang="en-US" sz="1000" dirty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lang="en-US" sz="1000" dirty="0" err="1">
                  <a:solidFill>
                    <a:schemeClr val="tx1"/>
                  </a:solidFill>
                  <a:highlight>
                    <a:srgbClr val="FFFF00"/>
                  </a:highlight>
                  <a:latin typeface="+mj-lt"/>
                </a:rPr>
                <a:t>blueSoda</a:t>
              </a:r>
              <a:endParaRPr lang="en-US" sz="1000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A9F81799-372A-9C1C-8006-1E3E0B66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11" y="986526"/>
            <a:ext cx="6989747" cy="577862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07E2092-FF5D-C1AE-128D-C1763CF38A28}"/>
              </a:ext>
            </a:extLst>
          </p:cNvPr>
          <p:cNvSpPr/>
          <p:nvPr/>
        </p:nvSpPr>
        <p:spPr>
          <a:xfrm>
            <a:off x="3599821" y="1339583"/>
            <a:ext cx="2125665" cy="23307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875D8A-79E8-6F55-CDB9-3AC2F6609DB6}"/>
              </a:ext>
            </a:extLst>
          </p:cNvPr>
          <p:cNvSpPr/>
          <p:nvPr/>
        </p:nvSpPr>
        <p:spPr>
          <a:xfrm>
            <a:off x="2545823" y="1021349"/>
            <a:ext cx="5472109" cy="204090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6F37B6E-91D9-C60A-B7CE-E281B4329264}"/>
              </a:ext>
            </a:extLst>
          </p:cNvPr>
          <p:cNvSpPr/>
          <p:nvPr/>
        </p:nvSpPr>
        <p:spPr>
          <a:xfrm>
            <a:off x="2607047" y="1179931"/>
            <a:ext cx="503757" cy="27823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A6C334-68AF-D8FB-9446-7E4C89DA79D0}"/>
              </a:ext>
            </a:extLst>
          </p:cNvPr>
          <p:cNvGrpSpPr/>
          <p:nvPr/>
        </p:nvGrpSpPr>
        <p:grpSpPr>
          <a:xfrm>
            <a:off x="2589572" y="2517091"/>
            <a:ext cx="2861574" cy="431959"/>
            <a:chOff x="2589572" y="2517091"/>
            <a:chExt cx="2861574" cy="4319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31077C-246F-E4C0-563C-BF02E43C40CF}"/>
                </a:ext>
              </a:extLst>
            </p:cNvPr>
            <p:cNvSpPr/>
            <p:nvPr/>
          </p:nvSpPr>
          <p:spPr>
            <a:xfrm>
              <a:off x="3595757" y="2713203"/>
              <a:ext cx="1855389" cy="235847"/>
            </a:xfrm>
            <a:prstGeom prst="rect">
              <a:avLst/>
            </a:prstGeom>
            <a:noFill/>
            <a:ln w="31750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3F9E0EA-1C21-B0F0-E826-6FCC1CAAB8A7}"/>
                </a:ext>
              </a:extLst>
            </p:cNvPr>
            <p:cNvSpPr/>
            <p:nvPr/>
          </p:nvSpPr>
          <p:spPr>
            <a:xfrm>
              <a:off x="2589572" y="2517091"/>
              <a:ext cx="521232" cy="307777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99028A1-CE2E-2143-0B85-E32D5EA6E5BA}"/>
              </a:ext>
            </a:extLst>
          </p:cNvPr>
          <p:cNvCxnSpPr>
            <a:cxnSpLocks/>
          </p:cNvCxnSpPr>
          <p:nvPr/>
        </p:nvCxnSpPr>
        <p:spPr>
          <a:xfrm>
            <a:off x="2692400" y="5638305"/>
            <a:ext cx="29545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90D809B-567B-3FF6-CB8B-8D46F7DF83B5}"/>
              </a:ext>
            </a:extLst>
          </p:cNvPr>
          <p:cNvCxnSpPr>
            <a:cxnSpLocks/>
          </p:cNvCxnSpPr>
          <p:nvPr/>
        </p:nvCxnSpPr>
        <p:spPr>
          <a:xfrm>
            <a:off x="2627618" y="5799391"/>
            <a:ext cx="3527649" cy="27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8CC8BAA-2F0D-C058-9B32-78331D8785FA}"/>
              </a:ext>
            </a:extLst>
          </p:cNvPr>
          <p:cNvSpPr txBox="1"/>
          <p:nvPr/>
        </p:nvSpPr>
        <p:spPr>
          <a:xfrm>
            <a:off x="9461159" y="6105447"/>
            <a:ext cx="1270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srgbClr val="0070C0"/>
                </a:solidFill>
                <a:highlight>
                  <a:srgbClr val="00FF00"/>
                </a:highlight>
              </a:rPr>
              <a:t>10.1.0.21</a:t>
            </a:r>
            <a:endParaRPr lang="en-US" sz="1100" b="1" i="1" dirty="0">
              <a:solidFill>
                <a:srgbClr val="0070C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1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15" grpId="0"/>
      <p:bldP spid="16" grpId="0"/>
      <p:bldP spid="26" grpId="0"/>
      <p:bldP spid="58" grpId="0" animBg="1"/>
      <p:bldP spid="61" grpId="0" animBg="1"/>
      <p:bldP spid="62" grpId="0" animBg="1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71F1E-6D89-B0B3-DE19-F45DADF753A5}"/>
              </a:ext>
            </a:extLst>
          </p:cNvPr>
          <p:cNvSpPr txBox="1"/>
          <p:nvPr/>
        </p:nvSpPr>
        <p:spPr>
          <a:xfrm>
            <a:off x="167404" y="224102"/>
            <a:ext cx="7835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PodNetwork</a:t>
            </a:r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 and Pod Manifests</a:t>
            </a:r>
            <a:endParaRPr lang="en-US" sz="3600" b="1" dirty="0">
              <a:solidFill>
                <a:schemeClr val="bg1"/>
              </a:solidFill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FAE78EC-E7CE-C983-E76E-3C21F827DF19}"/>
              </a:ext>
            </a:extLst>
          </p:cNvPr>
          <p:cNvSpPr txBox="1">
            <a:spLocks/>
          </p:cNvSpPr>
          <p:nvPr/>
        </p:nvSpPr>
        <p:spPr>
          <a:xfrm>
            <a:off x="354490" y="1332329"/>
            <a:ext cx="6471184" cy="3064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/>
          </a:p>
          <a:p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224AE42-A3F6-474C-037A-6799FD8D5175}"/>
              </a:ext>
            </a:extLst>
          </p:cNvPr>
          <p:cNvSpPr txBox="1">
            <a:spLocks/>
          </p:cNvSpPr>
          <p:nvPr/>
        </p:nvSpPr>
        <p:spPr>
          <a:xfrm>
            <a:off x="607132" y="1408726"/>
            <a:ext cx="5210419" cy="8472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PodNetwork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defines the customer’s network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2D2E3-D9A8-1A12-541A-D5A1F708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54490" y="2332021"/>
            <a:ext cx="4901001" cy="394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4150E9-FD2A-6D43-CF94-C2447A61C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271491" y="2388586"/>
            <a:ext cx="5314709" cy="354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698C8-5FE5-8C96-772E-09249D2E565C}"/>
              </a:ext>
            </a:extLst>
          </p:cNvPr>
          <p:cNvSpPr txBox="1"/>
          <p:nvPr/>
        </p:nvSpPr>
        <p:spPr>
          <a:xfrm>
            <a:off x="6070192" y="14386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Pod has a label which references the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PodNetwork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so CNI knows to attach a second NIC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3453A4-60DB-254D-09D5-6BB34B9BB74D}"/>
              </a:ext>
            </a:extLst>
          </p:cNvPr>
          <p:cNvCxnSpPr/>
          <p:nvPr/>
        </p:nvCxnSpPr>
        <p:spPr>
          <a:xfrm>
            <a:off x="6724650" y="4143375"/>
            <a:ext cx="4619625" cy="0"/>
          </a:xfrm>
          <a:prstGeom prst="line">
            <a:avLst/>
          </a:prstGeom>
          <a:ln w="444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FAE78EC-E7CE-C983-E76E-3C21F827DF19}"/>
              </a:ext>
            </a:extLst>
          </p:cNvPr>
          <p:cNvSpPr txBox="1">
            <a:spLocks/>
          </p:cNvSpPr>
          <p:nvPr/>
        </p:nvSpPr>
        <p:spPr>
          <a:xfrm>
            <a:off x="354490" y="1332329"/>
            <a:ext cx="6471184" cy="30641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/>
          </a:p>
          <a:p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224AE42-A3F6-474C-037A-6799FD8D5175}"/>
              </a:ext>
            </a:extLst>
          </p:cNvPr>
          <p:cNvSpPr txBox="1">
            <a:spLocks/>
          </p:cNvSpPr>
          <p:nvPr/>
        </p:nvSpPr>
        <p:spPr>
          <a:xfrm>
            <a:off x="506889" y="1484729"/>
            <a:ext cx="5191947" cy="47313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24836A8-5A73-A6C6-D6EB-73CC6B491C03}"/>
              </a:ext>
            </a:extLst>
          </p:cNvPr>
          <p:cNvSpPr txBox="1">
            <a:spLocks/>
          </p:cNvSpPr>
          <p:nvPr/>
        </p:nvSpPr>
        <p:spPr>
          <a:xfrm>
            <a:off x="354490" y="1435933"/>
            <a:ext cx="5076492" cy="453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In our solution, Nodes are provisioned with additional Interfaces.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Nodes added with additional interfaces can only host Multi-Network Pods.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Need to make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kube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-scheduler aware of these additional available interfaces on Node.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This can be achieved via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DevicePlugin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. Advertise additional interfaces as available resources for multi-network pods.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kube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-scheduler will now deploy multi-network to only those nodes that can satisfy the need.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764BF-1561-50E3-487C-ACD1946B52BB}"/>
              </a:ext>
            </a:extLst>
          </p:cNvPr>
          <p:cNvSpPr txBox="1"/>
          <p:nvPr/>
        </p:nvSpPr>
        <p:spPr>
          <a:xfrm>
            <a:off x="175871" y="214383"/>
            <a:ext cx="7835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Details of </a:t>
            </a:r>
            <a:r>
              <a:rPr lang="en-US" sz="2400" b="1" dirty="0" err="1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kube</a:t>
            </a:r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cs typeface="Arial" panose="020B0604020202020204" pitchFamily="34" charset="0"/>
              </a:rPr>
              <a:t>-scheduler Extensions</a:t>
            </a:r>
            <a:endParaRPr lang="en-US" sz="3600" b="1" dirty="0">
              <a:solidFill>
                <a:schemeClr val="bg1"/>
              </a:solidFill>
              <a:latin typeface="Montserrat" pitchFamily="2" charset="77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6DAAA0-41D8-B63A-5D9A-A2ED86244C33}"/>
              </a:ext>
            </a:extLst>
          </p:cNvPr>
          <p:cNvSpPr/>
          <p:nvPr/>
        </p:nvSpPr>
        <p:spPr>
          <a:xfrm>
            <a:off x="7159078" y="1270334"/>
            <a:ext cx="4795309" cy="45391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  <a:latin typeface="+mj-lt"/>
              </a:rPr>
              <a:t>Kubernetes worker node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506E29-38C3-0ABC-2C14-1C8C90FCE641}"/>
              </a:ext>
            </a:extLst>
          </p:cNvPr>
          <p:cNvSpPr/>
          <p:nvPr/>
        </p:nvSpPr>
        <p:spPr>
          <a:xfrm>
            <a:off x="7617212" y="4757851"/>
            <a:ext cx="1477817" cy="58189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+mj-lt"/>
              </a:rPr>
              <a:t>kubelet</a:t>
            </a:r>
            <a:endParaRPr lang="en-US" sz="1600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93B9D3-B11C-2D8A-7BA5-C4F2FB9D3FEC}"/>
              </a:ext>
            </a:extLst>
          </p:cNvPr>
          <p:cNvSpPr/>
          <p:nvPr/>
        </p:nvSpPr>
        <p:spPr>
          <a:xfrm>
            <a:off x="7658773" y="3841210"/>
            <a:ext cx="1477817" cy="470655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CNI</a:t>
            </a:r>
            <a:endParaRPr lang="en-US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664AB8-0F46-7231-AD53-9F46B588E99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356121" y="4311865"/>
            <a:ext cx="13853" cy="4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5A5CC7-823E-E113-81EE-67EA77A61AD6}"/>
              </a:ext>
            </a:extLst>
          </p:cNvPr>
          <p:cNvSpPr/>
          <p:nvPr/>
        </p:nvSpPr>
        <p:spPr>
          <a:xfrm>
            <a:off x="9785967" y="2807855"/>
            <a:ext cx="1790964" cy="9132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+mj-lt"/>
              </a:rPr>
              <a:t>blueSoda</a:t>
            </a:r>
            <a:r>
              <a:rPr lang="en-US" sz="1200" b="1" dirty="0">
                <a:latin typeface="+mj-lt"/>
              </a:rPr>
              <a:t> Pod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B18D76-BEB2-6354-B637-069877225867}"/>
              </a:ext>
            </a:extLst>
          </p:cNvPr>
          <p:cNvSpPr/>
          <p:nvPr/>
        </p:nvSpPr>
        <p:spPr>
          <a:xfrm>
            <a:off x="5504615" y="1358898"/>
            <a:ext cx="1535023" cy="7431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+mj-lt"/>
              </a:rPr>
              <a:t>Kubernetes API</a:t>
            </a:r>
            <a:endParaRPr lang="en-US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1C7BD-ABAB-73C3-869A-20AE25249EEE}"/>
              </a:ext>
            </a:extLst>
          </p:cNvPr>
          <p:cNvSpPr/>
          <p:nvPr/>
        </p:nvSpPr>
        <p:spPr>
          <a:xfrm>
            <a:off x="10126818" y="3601065"/>
            <a:ext cx="508000" cy="2401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C7734D-05C2-7EB3-4065-D01E5BF340E0}"/>
              </a:ext>
            </a:extLst>
          </p:cNvPr>
          <p:cNvSpPr/>
          <p:nvPr/>
        </p:nvSpPr>
        <p:spPr>
          <a:xfrm>
            <a:off x="10879581" y="3601064"/>
            <a:ext cx="508000" cy="2401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eth1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28B202-E531-E427-9246-F8E63500ABE2}"/>
              </a:ext>
            </a:extLst>
          </p:cNvPr>
          <p:cNvSpPr/>
          <p:nvPr/>
        </p:nvSpPr>
        <p:spPr>
          <a:xfrm>
            <a:off x="8220364" y="5643418"/>
            <a:ext cx="774999" cy="41394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eth0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7F54B2B-AB7A-294F-E917-646F3903ACAC}"/>
              </a:ext>
            </a:extLst>
          </p:cNvPr>
          <p:cNvSpPr/>
          <p:nvPr/>
        </p:nvSpPr>
        <p:spPr>
          <a:xfrm>
            <a:off x="9398228" y="5638305"/>
            <a:ext cx="774999" cy="4139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eth1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469C73-CA50-84C2-83F9-FFF3E5740B35}"/>
              </a:ext>
            </a:extLst>
          </p:cNvPr>
          <p:cNvSpPr/>
          <p:nvPr/>
        </p:nvSpPr>
        <p:spPr>
          <a:xfrm>
            <a:off x="5504615" y="1358898"/>
            <a:ext cx="1535023" cy="7431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 err="1">
                <a:solidFill>
                  <a:srgbClr val="000000"/>
                </a:solidFill>
              </a:rPr>
              <a:t>kube-api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Flowchart: Card 21">
            <a:extLst>
              <a:ext uri="{FF2B5EF4-FFF2-40B4-BE49-F238E27FC236}">
                <a16:creationId xmlns:a16="http://schemas.microsoft.com/office/drawing/2014/main" id="{525E4A19-CBB2-2614-B09B-CFBB6F7C1900}"/>
              </a:ext>
            </a:extLst>
          </p:cNvPr>
          <p:cNvSpPr/>
          <p:nvPr/>
        </p:nvSpPr>
        <p:spPr>
          <a:xfrm>
            <a:off x="5294699" y="3548026"/>
            <a:ext cx="1772750" cy="2065377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+mj-lt"/>
              </a:rPr>
              <a:t>blueSoda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 Pod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900" dirty="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  <a:p>
            <a:pPr algn="ctr"/>
            <a:endParaRPr lang="en-US" sz="900" dirty="0">
              <a:solidFill>
                <a:schemeClr val="tx1"/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3C3546-B77F-8218-76AD-75B39E3F8BF6}"/>
              </a:ext>
            </a:extLst>
          </p:cNvPr>
          <p:cNvSpPr txBox="1"/>
          <p:nvPr/>
        </p:nvSpPr>
        <p:spPr>
          <a:xfrm>
            <a:off x="5383720" y="4606341"/>
            <a:ext cx="16086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Spec:</a:t>
            </a:r>
          </a:p>
          <a:p>
            <a:r>
              <a:rPr lang="en-US" sz="1000" dirty="0"/>
              <a:t>   containers: </a:t>
            </a:r>
          </a:p>
          <a:p>
            <a:r>
              <a:rPr lang="en-US" sz="1000" dirty="0"/>
              <a:t>       resources:</a:t>
            </a:r>
          </a:p>
          <a:p>
            <a:r>
              <a:rPr lang="en-US" sz="1000" dirty="0"/>
              <a:t>          limits:</a:t>
            </a:r>
          </a:p>
          <a:p>
            <a:r>
              <a:rPr lang="en-US" sz="1000" dirty="0"/>
              <a:t>            </a:t>
            </a:r>
            <a:r>
              <a:rPr lang="en-US" sz="1000" dirty="0">
                <a:highlight>
                  <a:srgbClr val="FFFF00"/>
                </a:highlight>
              </a:rPr>
              <a:t>network/</a:t>
            </a:r>
            <a:r>
              <a:rPr lang="en-US" sz="1000" dirty="0" err="1">
                <a:highlight>
                  <a:srgbClr val="FFFF00"/>
                </a:highlight>
              </a:rPr>
              <a:t>nic</a:t>
            </a:r>
            <a:r>
              <a:rPr lang="en-US" sz="1000" dirty="0">
                <a:highlight>
                  <a:srgbClr val="FFFF00"/>
                </a:highlight>
              </a:rPr>
              <a:t>: 1  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127D4-2EB8-5B95-C643-35BC9C7A8B64}"/>
              </a:ext>
            </a:extLst>
          </p:cNvPr>
          <p:cNvSpPr txBox="1"/>
          <p:nvPr/>
        </p:nvSpPr>
        <p:spPr>
          <a:xfrm>
            <a:off x="5416250" y="4211147"/>
            <a:ext cx="165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labels:</a:t>
            </a:r>
          </a:p>
          <a:p>
            <a:r>
              <a:rPr lang="en-US" sz="1000" dirty="0"/>
              <a:t>  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podNetwork</a:t>
            </a:r>
            <a:r>
              <a:rPr lang="en-US" sz="1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blueSoda</a:t>
            </a:r>
            <a:endParaRPr lang="en-US" sz="10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B2CE13C-6101-C607-2D92-D60B51E5DE94}"/>
              </a:ext>
            </a:extLst>
          </p:cNvPr>
          <p:cNvSpPr/>
          <p:nvPr/>
        </p:nvSpPr>
        <p:spPr>
          <a:xfrm>
            <a:off x="7658772" y="2514770"/>
            <a:ext cx="1477817" cy="624477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Multi-Network</a:t>
            </a:r>
          </a:p>
          <a:p>
            <a:pPr algn="ctr"/>
            <a:r>
              <a:rPr lang="en-US" sz="1400" dirty="0">
                <a:latin typeface="+mj-lt"/>
              </a:rPr>
              <a:t>Device Plugin</a:t>
            </a:r>
            <a:endParaRPr lang="en-US" dirty="0">
              <a:latin typeface="+mj-lt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DA0562CD-AF4A-46FC-FC60-840BB128884A}"/>
              </a:ext>
            </a:extLst>
          </p:cNvPr>
          <p:cNvCxnSpPr>
            <a:cxnSpLocks/>
            <a:stCxn id="29" idx="1"/>
            <a:endCxn id="5" idx="1"/>
          </p:cNvCxnSpPr>
          <p:nvPr/>
        </p:nvCxnSpPr>
        <p:spPr>
          <a:xfrm rot="10800000" flipV="1">
            <a:off x="7617212" y="2827009"/>
            <a:ext cx="41560" cy="2221788"/>
          </a:xfrm>
          <a:prstGeom prst="curvedConnector3">
            <a:avLst>
              <a:gd name="adj1" fmla="val 738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BE95B7A-1149-6C79-DDEA-2FB42A473912}"/>
              </a:ext>
            </a:extLst>
          </p:cNvPr>
          <p:cNvSpPr txBox="1"/>
          <p:nvPr/>
        </p:nvSpPr>
        <p:spPr>
          <a:xfrm>
            <a:off x="7334573" y="3390290"/>
            <a:ext cx="1652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</a:rPr>
              <a:t>List 1 network/</a:t>
            </a:r>
            <a:r>
              <a:rPr lang="en-US" sz="1200" dirty="0" err="1">
                <a:highlight>
                  <a:srgbClr val="00FF00"/>
                </a:highlight>
              </a:rPr>
              <a:t>nic</a:t>
            </a:r>
            <a:r>
              <a:rPr lang="en-US" sz="1200" dirty="0">
                <a:highlight>
                  <a:srgbClr val="00FF00"/>
                </a:highlight>
              </a:rPr>
              <a:t> available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8E404DF-6978-827F-5F00-22CA317EACB1}"/>
              </a:ext>
            </a:extLst>
          </p:cNvPr>
          <p:cNvSpPr/>
          <p:nvPr/>
        </p:nvSpPr>
        <p:spPr>
          <a:xfrm>
            <a:off x="5383720" y="5825412"/>
            <a:ext cx="1646047" cy="74319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+mj-lt"/>
              </a:rPr>
              <a:t>kube</a:t>
            </a:r>
            <a:r>
              <a:rPr lang="en-US" sz="1400" dirty="0">
                <a:latin typeface="+mj-lt"/>
              </a:rPr>
              <a:t>-scheduler</a:t>
            </a:r>
            <a:endParaRPr lang="en-US" dirty="0">
              <a:latin typeface="+mj-lt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5B4C7F-A178-C5F1-D0FA-C26670642B69}"/>
              </a:ext>
            </a:extLst>
          </p:cNvPr>
          <p:cNvCxnSpPr>
            <a:cxnSpLocks/>
            <a:stCxn id="5" idx="3"/>
            <a:endCxn id="29" idx="3"/>
          </p:cNvCxnSpPr>
          <p:nvPr/>
        </p:nvCxnSpPr>
        <p:spPr>
          <a:xfrm flipV="1">
            <a:off x="9095029" y="2827009"/>
            <a:ext cx="41560" cy="2221788"/>
          </a:xfrm>
          <a:prstGeom prst="curvedConnector3">
            <a:avLst>
              <a:gd name="adj1" fmla="val 6500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4668726-42DE-B135-A923-23516628C096}"/>
              </a:ext>
            </a:extLst>
          </p:cNvPr>
          <p:cNvSpPr txBox="1"/>
          <p:nvPr/>
        </p:nvSpPr>
        <p:spPr>
          <a:xfrm>
            <a:off x="9153161" y="2396367"/>
            <a:ext cx="1790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</a:rPr>
              <a:t>Allocate </a:t>
            </a:r>
            <a:r>
              <a:rPr lang="en-US" sz="1200" dirty="0" err="1">
                <a:highlight>
                  <a:srgbClr val="00FF00"/>
                </a:highlight>
              </a:rPr>
              <a:t>blueSodaApp</a:t>
            </a:r>
            <a:endParaRPr lang="en-US" sz="1200" dirty="0">
              <a:highlight>
                <a:srgbClr val="00FF00"/>
              </a:highligh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D4592B-E6EF-CFAE-D04E-A456AA4A66FD}"/>
              </a:ext>
            </a:extLst>
          </p:cNvPr>
          <p:cNvCxnSpPr>
            <a:stCxn id="5" idx="1"/>
            <a:endCxn id="37" idx="3"/>
          </p:cNvCxnSpPr>
          <p:nvPr/>
        </p:nvCxnSpPr>
        <p:spPr>
          <a:xfrm flipH="1">
            <a:off x="7029767" y="5048797"/>
            <a:ext cx="587445" cy="11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ard 49">
            <a:extLst>
              <a:ext uri="{FF2B5EF4-FFF2-40B4-BE49-F238E27FC236}">
                <a16:creationId xmlns:a16="http://schemas.microsoft.com/office/drawing/2014/main" id="{92C250B3-FD42-08B2-5FF8-676AEE5BC901}"/>
              </a:ext>
            </a:extLst>
          </p:cNvPr>
          <p:cNvSpPr/>
          <p:nvPr/>
        </p:nvSpPr>
        <p:spPr>
          <a:xfrm>
            <a:off x="5455517" y="2311924"/>
            <a:ext cx="1471121" cy="908710"/>
          </a:xfrm>
          <a:prstGeom prst="flowChartPunchedCar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Pod Network CRD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BlueSoda</a:t>
            </a:r>
            <a:r>
              <a:rPr lang="en-US" sz="900" b="1" dirty="0">
                <a:solidFill>
                  <a:schemeClr val="tx1"/>
                </a:solidFill>
                <a:highlight>
                  <a:srgbClr val="FFFF00"/>
                </a:highlight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117658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 animBg="1"/>
      <p:bldP spid="36" grpId="0"/>
      <p:bldP spid="37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53662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Demo: "Multi-network Pods"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D4A3DE4-D438-E396-411A-A4EC82A3D13D}"/>
              </a:ext>
            </a:extLst>
          </p:cNvPr>
          <p:cNvSpPr/>
          <p:nvPr/>
        </p:nvSpPr>
        <p:spPr>
          <a:xfrm>
            <a:off x="6201102" y="1130417"/>
            <a:ext cx="5528663" cy="55042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675861-1D33-1E6A-4BFF-B54B7CE48F86}"/>
              </a:ext>
            </a:extLst>
          </p:cNvPr>
          <p:cNvSpPr txBox="1"/>
          <p:nvPr/>
        </p:nvSpPr>
        <p:spPr>
          <a:xfrm>
            <a:off x="7599128" y="1132107"/>
            <a:ext cx="3346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0000"/>
                </a:solidFill>
                <a:cs typeface="Arial"/>
              </a:rPr>
              <a:t>SodaDB</a:t>
            </a:r>
            <a:r>
              <a:rPr lang="en-US" b="1">
                <a:solidFill>
                  <a:srgbClr val="000000"/>
                </a:solidFill>
                <a:cs typeface="Arial"/>
              </a:rPr>
              <a:t> as a Service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C19182-105A-2E38-878A-96228A56CAE0}"/>
              </a:ext>
            </a:extLst>
          </p:cNvPr>
          <p:cNvSpPr/>
          <p:nvPr/>
        </p:nvSpPr>
        <p:spPr>
          <a:xfrm>
            <a:off x="6778710" y="1847847"/>
            <a:ext cx="4366083" cy="43312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47B1-2741-8237-4F0A-5B172892ACB3}"/>
              </a:ext>
            </a:extLst>
          </p:cNvPr>
          <p:cNvSpPr txBox="1"/>
          <p:nvPr/>
        </p:nvSpPr>
        <p:spPr>
          <a:xfrm>
            <a:off x="7905326" y="1948149"/>
            <a:ext cx="24135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cs typeface="Arial"/>
              </a:rPr>
              <a:t>Kubernetes Cluster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74" name="Picture 73" descr="Kubernetes Logo and symbol, meaning, history, PNG, brand">
            <a:extLst>
              <a:ext uri="{FF2B5EF4-FFF2-40B4-BE49-F238E27FC236}">
                <a16:creationId xmlns:a16="http://schemas.microsoft.com/office/drawing/2014/main" id="{C9047098-24A7-DD9D-84EB-A1A9588D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282" y="1858672"/>
            <a:ext cx="1114096" cy="531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D90D8-AE4E-7AFD-7A03-96E5DEFB8EFD}"/>
              </a:ext>
            </a:extLst>
          </p:cNvPr>
          <p:cNvSpPr txBox="1"/>
          <p:nvPr/>
        </p:nvSpPr>
        <p:spPr>
          <a:xfrm rot="-5400000">
            <a:off x="8959857" y="3068829"/>
            <a:ext cx="11509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Arial"/>
              </a:rPr>
              <a:t>eth0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466E2-E4C6-B53C-5045-E3B0218B90A5}"/>
              </a:ext>
            </a:extLst>
          </p:cNvPr>
          <p:cNvSpPr txBox="1"/>
          <p:nvPr/>
        </p:nvSpPr>
        <p:spPr>
          <a:xfrm rot="-5400000">
            <a:off x="7221209" y="3068829"/>
            <a:ext cx="115091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cs typeface="Arial"/>
              </a:rPr>
              <a:t>eth1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EFA59F-5107-419D-D434-5AF1A17C96F2}"/>
              </a:ext>
            </a:extLst>
          </p:cNvPr>
          <p:cNvGrpSpPr/>
          <p:nvPr/>
        </p:nvGrpSpPr>
        <p:grpSpPr>
          <a:xfrm>
            <a:off x="1204088" y="2304575"/>
            <a:ext cx="6715684" cy="1635426"/>
            <a:chOff x="1429468" y="2562152"/>
            <a:chExt cx="6715684" cy="150663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0FB34CB-89D4-8C6E-A8E1-94DB5A1FE46C}"/>
                </a:ext>
              </a:extLst>
            </p:cNvPr>
            <p:cNvSpPr/>
            <p:nvPr/>
          </p:nvSpPr>
          <p:spPr>
            <a:xfrm>
              <a:off x="1429468" y="2563154"/>
              <a:ext cx="6715684" cy="1505637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112854-8372-D803-2609-AB19256A6A17}"/>
                </a:ext>
              </a:extLst>
            </p:cNvPr>
            <p:cNvSpPr txBox="1"/>
            <p:nvPr/>
          </p:nvSpPr>
          <p:spPr>
            <a:xfrm>
              <a:off x="1524470" y="2562152"/>
              <a:ext cx="2413585" cy="28354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err="1">
                  <a:solidFill>
                    <a:srgbClr val="FFFFFF"/>
                  </a:solidFill>
                  <a:cs typeface="Arial"/>
                </a:rPr>
                <a:t>RedSoda</a:t>
              </a:r>
              <a:r>
                <a:rPr lang="en-US" sz="1400" b="1">
                  <a:solidFill>
                    <a:srgbClr val="FFFFFF"/>
                  </a:solidFill>
                  <a:cs typeface="Arial"/>
                </a:rPr>
                <a:t> VNet</a:t>
              </a:r>
              <a:endParaRPr lang="en-US" sz="1400" b="1">
                <a:solidFill>
                  <a:srgbClr val="FFFFFF"/>
                </a:solidFill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D9CDD8-BCC2-BB08-7B3D-1D870457FC99}"/>
              </a:ext>
            </a:extLst>
          </p:cNvPr>
          <p:cNvSpPr/>
          <p:nvPr/>
        </p:nvSpPr>
        <p:spPr>
          <a:xfrm>
            <a:off x="1457175" y="2537771"/>
            <a:ext cx="2710489" cy="114912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B1D42-A48B-4F5D-0AA0-0E904AB2F418}"/>
              </a:ext>
            </a:extLst>
          </p:cNvPr>
          <p:cNvSpPr txBox="1"/>
          <p:nvPr/>
        </p:nvSpPr>
        <p:spPr>
          <a:xfrm>
            <a:off x="1483687" y="2585764"/>
            <a:ext cx="24135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cs typeface="Arial"/>
              </a:rPr>
              <a:t>Subnet</a:t>
            </a:r>
            <a:endParaRPr lang="en-US" sz="16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1ACC84-56D6-0641-5E15-1ABD8609BAAA}"/>
              </a:ext>
            </a:extLst>
          </p:cNvPr>
          <p:cNvSpPr/>
          <p:nvPr/>
        </p:nvSpPr>
        <p:spPr>
          <a:xfrm>
            <a:off x="9425101" y="2391522"/>
            <a:ext cx="1564136" cy="363056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D00654-F7AF-06B7-3F23-91DB1B67359F}"/>
              </a:ext>
            </a:extLst>
          </p:cNvPr>
          <p:cNvSpPr/>
          <p:nvPr/>
        </p:nvSpPr>
        <p:spPr>
          <a:xfrm>
            <a:off x="9425895" y="2649337"/>
            <a:ext cx="1120135" cy="32452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7E20F4-0176-FE78-3BB9-769F16042981}"/>
              </a:ext>
            </a:extLst>
          </p:cNvPr>
          <p:cNvGrpSpPr/>
          <p:nvPr/>
        </p:nvGrpSpPr>
        <p:grpSpPr>
          <a:xfrm>
            <a:off x="7664365" y="2651788"/>
            <a:ext cx="2046424" cy="1024226"/>
            <a:chOff x="7664365" y="2651788"/>
            <a:chExt cx="2046424" cy="1024226"/>
          </a:xfrm>
        </p:grpSpPr>
        <p:sp>
          <p:nvSpPr>
            <p:cNvPr id="5" name="Flowchart: Predefined Process 4">
              <a:extLst>
                <a:ext uri="{FF2B5EF4-FFF2-40B4-BE49-F238E27FC236}">
                  <a16:creationId xmlns:a16="http://schemas.microsoft.com/office/drawing/2014/main" id="{D988CD37-3B06-337B-CA9B-9EAD0A45F3D9}"/>
                </a:ext>
              </a:extLst>
            </p:cNvPr>
            <p:cNvSpPr/>
            <p:nvPr/>
          </p:nvSpPr>
          <p:spPr>
            <a:xfrm>
              <a:off x="7680922" y="2716488"/>
              <a:ext cx="1996225" cy="880056"/>
            </a:xfrm>
            <a:prstGeom prst="flowChartPredefined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DEA0DB-E4D8-93FF-0D88-31E2EDEE7226}"/>
                </a:ext>
              </a:extLst>
            </p:cNvPr>
            <p:cNvSpPr txBox="1"/>
            <p:nvPr/>
          </p:nvSpPr>
          <p:spPr>
            <a:xfrm rot="16200000">
              <a:off x="7311507" y="3004646"/>
              <a:ext cx="10134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cs typeface="Arial"/>
                </a:rPr>
                <a:t>eth1</a:t>
              </a:r>
              <a:endParaRPr lang="en-US" sz="14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62F1F9-B780-5640-6E5D-EE1067224193}"/>
                </a:ext>
              </a:extLst>
            </p:cNvPr>
            <p:cNvSpPr txBox="1"/>
            <p:nvPr/>
          </p:nvSpPr>
          <p:spPr>
            <a:xfrm rot="16200000">
              <a:off x="9050154" y="3015378"/>
              <a:ext cx="10134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cs typeface="Arial"/>
                </a:rPr>
                <a:t>eth0</a:t>
              </a:r>
              <a:endParaRPr lang="en-US" sz="14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94F3F-2D2E-ED51-DFD9-AC0024F11C40}"/>
              </a:ext>
            </a:extLst>
          </p:cNvPr>
          <p:cNvSpPr txBox="1"/>
          <p:nvPr/>
        </p:nvSpPr>
        <p:spPr>
          <a:xfrm>
            <a:off x="9541568" y="2390433"/>
            <a:ext cx="18340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cs typeface="Arial"/>
              </a:rPr>
              <a:t>Infra VNet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A7A71-401B-47AC-E154-B9F0190FCE92}"/>
              </a:ext>
            </a:extLst>
          </p:cNvPr>
          <p:cNvSpPr txBox="1"/>
          <p:nvPr/>
        </p:nvSpPr>
        <p:spPr>
          <a:xfrm>
            <a:off x="9638160" y="2766067"/>
            <a:ext cx="13510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cs typeface="Arial"/>
              </a:rPr>
              <a:t>Infra</a:t>
            </a:r>
          </a:p>
          <a:p>
            <a:r>
              <a:rPr lang="en-US" sz="1400" b="1">
                <a:solidFill>
                  <a:srgbClr val="FFFFFF"/>
                </a:solidFill>
                <a:cs typeface="Arial"/>
              </a:rPr>
              <a:t>Subnet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7C56D4-C82B-0FBA-9AC3-8641CFE6501E}"/>
              </a:ext>
            </a:extLst>
          </p:cNvPr>
          <p:cNvSpPr/>
          <p:nvPr/>
        </p:nvSpPr>
        <p:spPr>
          <a:xfrm>
            <a:off x="1204088" y="4495071"/>
            <a:ext cx="6715684" cy="1634338"/>
          </a:xfrm>
          <a:prstGeom prst="roundRect">
            <a:avLst/>
          </a:prstGeom>
          <a:solidFill>
            <a:srgbClr val="002C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3F1D8A-35DD-14BF-237B-9BD712646235}"/>
              </a:ext>
            </a:extLst>
          </p:cNvPr>
          <p:cNvSpPr txBox="1"/>
          <p:nvPr/>
        </p:nvSpPr>
        <p:spPr>
          <a:xfrm>
            <a:off x="1299090" y="4493983"/>
            <a:ext cx="24135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>
                <a:solidFill>
                  <a:srgbClr val="FFFFFF"/>
                </a:solidFill>
                <a:cs typeface="Arial"/>
              </a:rPr>
              <a:t>BlueSoda</a:t>
            </a:r>
            <a:r>
              <a:rPr lang="en-US" sz="1400" b="1">
                <a:solidFill>
                  <a:srgbClr val="FFFFFF"/>
                </a:solidFill>
                <a:cs typeface="Arial"/>
              </a:rPr>
              <a:t> VNet</a:t>
            </a: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A64B5-9595-8850-9CF4-04B33D54DF2F}"/>
              </a:ext>
            </a:extLst>
          </p:cNvPr>
          <p:cNvSpPr/>
          <p:nvPr/>
        </p:nvSpPr>
        <p:spPr>
          <a:xfrm>
            <a:off x="1448558" y="4810635"/>
            <a:ext cx="2872867" cy="108516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E56712-ACCF-1890-E283-26476F65B0E4}"/>
              </a:ext>
            </a:extLst>
          </p:cNvPr>
          <p:cNvSpPr txBox="1"/>
          <p:nvPr/>
        </p:nvSpPr>
        <p:spPr>
          <a:xfrm>
            <a:off x="1483687" y="4775172"/>
            <a:ext cx="24135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FFFFFF"/>
                </a:solidFill>
                <a:cs typeface="Arial"/>
              </a:rPr>
              <a:t>Subnet</a:t>
            </a:r>
            <a:endParaRPr lang="en-US" sz="16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4372961-74AC-98C0-9A7E-70645D7A77B6}"/>
              </a:ext>
            </a:extLst>
          </p:cNvPr>
          <p:cNvGrpSpPr/>
          <p:nvPr/>
        </p:nvGrpSpPr>
        <p:grpSpPr>
          <a:xfrm>
            <a:off x="7664365" y="4841196"/>
            <a:ext cx="2046424" cy="1024226"/>
            <a:chOff x="7664365" y="2651788"/>
            <a:chExt cx="2046424" cy="1024226"/>
          </a:xfrm>
        </p:grpSpPr>
        <p:sp>
          <p:nvSpPr>
            <p:cNvPr id="32" name="Flowchart: Predefined Process 31">
              <a:extLst>
                <a:ext uri="{FF2B5EF4-FFF2-40B4-BE49-F238E27FC236}">
                  <a16:creationId xmlns:a16="http://schemas.microsoft.com/office/drawing/2014/main" id="{082E3302-FFD4-0266-4047-DBC8A7F0223B}"/>
                </a:ext>
              </a:extLst>
            </p:cNvPr>
            <p:cNvSpPr/>
            <p:nvPr/>
          </p:nvSpPr>
          <p:spPr>
            <a:xfrm>
              <a:off x="7680922" y="2716488"/>
              <a:ext cx="1996225" cy="880056"/>
            </a:xfrm>
            <a:prstGeom prst="flowChartPredefined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0172C7-E0A6-4E0C-0E56-7A6570D24F99}"/>
                </a:ext>
              </a:extLst>
            </p:cNvPr>
            <p:cNvSpPr txBox="1"/>
            <p:nvPr/>
          </p:nvSpPr>
          <p:spPr>
            <a:xfrm rot="16200000">
              <a:off x="7311507" y="3004646"/>
              <a:ext cx="10134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cs typeface="Arial"/>
                </a:rPr>
                <a:t>eth1</a:t>
              </a:r>
              <a:endParaRPr lang="en-US" sz="1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AED472-0301-C5E4-6275-78219881B3A6}"/>
                </a:ext>
              </a:extLst>
            </p:cNvPr>
            <p:cNvSpPr txBox="1"/>
            <p:nvPr/>
          </p:nvSpPr>
          <p:spPr>
            <a:xfrm rot="16200000">
              <a:off x="9050154" y="3015378"/>
              <a:ext cx="101349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>
                  <a:cs typeface="Arial"/>
                </a:rPr>
                <a:t>eth0</a:t>
              </a:r>
              <a:endParaRPr lang="en-US" sz="140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4BCE0CF-1A75-7B31-7167-BC7ADB7FD204}"/>
              </a:ext>
            </a:extLst>
          </p:cNvPr>
          <p:cNvSpPr txBox="1"/>
          <p:nvPr/>
        </p:nvSpPr>
        <p:spPr>
          <a:xfrm>
            <a:off x="8607215" y="2975513"/>
            <a:ext cx="908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solidFill>
                  <a:srgbClr val="FF0000"/>
                </a:solidFill>
                <a:cs typeface="Arial"/>
              </a:rPr>
              <a:t>SodaDB</a:t>
            </a:r>
          </a:p>
          <a:p>
            <a:pPr algn="ctr"/>
            <a:r>
              <a:rPr lang="en-US" sz="1400">
                <a:solidFill>
                  <a:srgbClr val="FF0000"/>
                </a:solidFill>
                <a:cs typeface="Arial"/>
              </a:rPr>
              <a:t>Pod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57F6E-61EB-8BFA-972F-7F1A9A0E994B}"/>
              </a:ext>
            </a:extLst>
          </p:cNvPr>
          <p:cNvSpPr txBox="1"/>
          <p:nvPr/>
        </p:nvSpPr>
        <p:spPr>
          <a:xfrm>
            <a:off x="8616286" y="5121992"/>
            <a:ext cx="908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solidFill>
                  <a:srgbClr val="002C9D"/>
                </a:solidFill>
                <a:cs typeface="Arial"/>
              </a:rPr>
              <a:t>SodaDB</a:t>
            </a:r>
            <a:endParaRPr lang="en-US" sz="1400">
              <a:solidFill>
                <a:srgbClr val="002C9D"/>
              </a:solidFill>
              <a:cs typeface="Arial"/>
            </a:endParaRPr>
          </a:p>
          <a:p>
            <a:pPr algn="ctr"/>
            <a:r>
              <a:rPr lang="en-US" sz="1400">
                <a:solidFill>
                  <a:srgbClr val="002C9D"/>
                </a:solidFill>
                <a:cs typeface="Arial"/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E721C5-E126-76BF-A989-78D26187DCE2}"/>
              </a:ext>
            </a:extLst>
          </p:cNvPr>
          <p:cNvSpPr/>
          <p:nvPr/>
        </p:nvSpPr>
        <p:spPr>
          <a:xfrm>
            <a:off x="1617360" y="2858018"/>
            <a:ext cx="2364574" cy="697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DD0E0-021D-656A-3203-CC553226CF79}"/>
              </a:ext>
            </a:extLst>
          </p:cNvPr>
          <p:cNvSpPr txBox="1"/>
          <p:nvPr/>
        </p:nvSpPr>
        <p:spPr>
          <a:xfrm>
            <a:off x="2206491" y="2924406"/>
            <a:ext cx="18521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>
                <a:solidFill>
                  <a:srgbClr val="FF0000"/>
                </a:solidFill>
                <a:cs typeface="Arial"/>
              </a:rPr>
              <a:t>redsoda</a:t>
            </a:r>
            <a:r>
              <a:rPr lang="en-US" sz="1600">
                <a:solidFill>
                  <a:srgbClr val="FF0000"/>
                </a:solidFill>
                <a:cs typeface="Arial"/>
              </a:rPr>
              <a:t>-client</a:t>
            </a:r>
            <a:endParaRPr lang="en-US" sz="2000" err="1">
              <a:solidFill>
                <a:srgbClr val="000000"/>
              </a:solidFill>
              <a:cs typeface="Arial"/>
            </a:endParaRPr>
          </a:p>
          <a:p>
            <a:pPr algn="ctr"/>
            <a:r>
              <a:rPr lang="en-US" sz="1600">
                <a:solidFill>
                  <a:srgbClr val="FF0000"/>
                </a:solidFill>
                <a:cs typeface="Arial"/>
              </a:rPr>
              <a:t> VM</a:t>
            </a:r>
            <a:endParaRPr lang="en-US" sz="2000">
              <a:cs typeface="Arial"/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CB31B2F-75BE-3A8C-B5B1-6D8546BDAD35}"/>
              </a:ext>
            </a:extLst>
          </p:cNvPr>
          <p:cNvSpPr/>
          <p:nvPr/>
        </p:nvSpPr>
        <p:spPr>
          <a:xfrm>
            <a:off x="4253837" y="2997039"/>
            <a:ext cx="3441904" cy="44079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BF32BD-E534-4950-04EA-CC38BF43B9F5}"/>
              </a:ext>
            </a:extLst>
          </p:cNvPr>
          <p:cNvSpPr/>
          <p:nvPr/>
        </p:nvSpPr>
        <p:spPr>
          <a:xfrm>
            <a:off x="1619021" y="5091122"/>
            <a:ext cx="2428074" cy="697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414E7AE2-A1DC-47DD-0068-AB416C91F6BB}"/>
              </a:ext>
            </a:extLst>
          </p:cNvPr>
          <p:cNvSpPr/>
          <p:nvPr/>
        </p:nvSpPr>
        <p:spPr>
          <a:xfrm>
            <a:off x="4382498" y="5175715"/>
            <a:ext cx="3305832" cy="404507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13E734-78D8-C14E-BCA8-FFCB8F8B8453}"/>
              </a:ext>
            </a:extLst>
          </p:cNvPr>
          <p:cNvCxnSpPr/>
          <p:nvPr/>
        </p:nvCxnSpPr>
        <p:spPr>
          <a:xfrm>
            <a:off x="9587378" y="3551578"/>
            <a:ext cx="1" cy="1384478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DDFF4F-9682-7224-0942-9CB7F4005DC6}"/>
              </a:ext>
            </a:extLst>
          </p:cNvPr>
          <p:cNvCxnSpPr>
            <a:cxnSpLocks/>
          </p:cNvCxnSpPr>
          <p:nvPr/>
        </p:nvCxnSpPr>
        <p:spPr>
          <a:xfrm>
            <a:off x="7795068" y="3551578"/>
            <a:ext cx="1" cy="1384478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931BF3C-7323-2196-39E5-7506CAB92AF4}"/>
              </a:ext>
            </a:extLst>
          </p:cNvPr>
          <p:cNvSpPr/>
          <p:nvPr/>
        </p:nvSpPr>
        <p:spPr>
          <a:xfrm>
            <a:off x="9265239" y="3976706"/>
            <a:ext cx="654676" cy="579549"/>
          </a:xfrm>
          <a:prstGeom prst="mathMultiply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D23AB6E6-2537-19D0-D124-2E582355A0BB}"/>
              </a:ext>
            </a:extLst>
          </p:cNvPr>
          <p:cNvSpPr/>
          <p:nvPr/>
        </p:nvSpPr>
        <p:spPr>
          <a:xfrm>
            <a:off x="7472929" y="3976706"/>
            <a:ext cx="654676" cy="579549"/>
          </a:xfrm>
          <a:prstGeom prst="mathMultiply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DF6DAC-9E66-6396-D851-1DC4004F9A42}"/>
              </a:ext>
            </a:extLst>
          </p:cNvPr>
          <p:cNvSpPr txBox="1"/>
          <p:nvPr/>
        </p:nvSpPr>
        <p:spPr>
          <a:xfrm>
            <a:off x="165828" y="1191482"/>
            <a:ext cx="57823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70C0"/>
                </a:solidFill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https://github.com/kangarlou/sodadb/demo</a:t>
            </a:r>
            <a:endParaRPr lang="en-US" sz="1600">
              <a:solidFill>
                <a:srgbClr val="0070C0"/>
              </a:solidFill>
              <a:cs typeface="Arial"/>
            </a:endParaRPr>
          </a:p>
          <a:p>
            <a:endParaRPr lang="en-US" sz="1600">
              <a:solidFill>
                <a:srgbClr val="0070C0"/>
              </a:solidFill>
              <a:cs typeface="Arial"/>
            </a:endParaRPr>
          </a:p>
        </p:txBody>
      </p:sp>
      <p:pic>
        <p:nvPicPr>
          <p:cNvPr id="56" name="Picture 55" descr="A can with a face on it&#10;&#10;Description automatically generated">
            <a:extLst>
              <a:ext uri="{FF2B5EF4-FFF2-40B4-BE49-F238E27FC236}">
                <a16:creationId xmlns:a16="http://schemas.microsoft.com/office/drawing/2014/main" id="{12087C02-9295-738E-3634-1946E4435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479" y="4945284"/>
            <a:ext cx="1067259" cy="868141"/>
          </a:xfrm>
          <a:prstGeom prst="rect">
            <a:avLst/>
          </a:prstGeom>
        </p:spPr>
      </p:pic>
      <p:pic>
        <p:nvPicPr>
          <p:cNvPr id="62" name="Picture 61" descr="A cartoon of a yellow can with a face on it&#10;&#10;Description automatically generated">
            <a:extLst>
              <a:ext uri="{FF2B5EF4-FFF2-40B4-BE49-F238E27FC236}">
                <a16:creationId xmlns:a16="http://schemas.microsoft.com/office/drawing/2014/main" id="{173CA389-2DE0-BBAB-D535-811BD38D1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269" y="2854549"/>
            <a:ext cx="444048" cy="700770"/>
          </a:xfrm>
          <a:prstGeom prst="rect">
            <a:avLst/>
          </a:prstGeom>
        </p:spPr>
      </p:pic>
      <p:pic>
        <p:nvPicPr>
          <p:cNvPr id="11" name="Picture 10" descr="A cartoon of a yellow can with a face on it&#10;&#10;Description automatically generated">
            <a:extLst>
              <a:ext uri="{FF2B5EF4-FFF2-40B4-BE49-F238E27FC236}">
                <a16:creationId xmlns:a16="http://schemas.microsoft.com/office/drawing/2014/main" id="{77D500FE-87D3-48FD-0660-44C1AD540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118" y="2778348"/>
            <a:ext cx="444048" cy="700770"/>
          </a:xfrm>
          <a:prstGeom prst="rect">
            <a:avLst/>
          </a:prstGeom>
        </p:spPr>
      </p:pic>
      <p:pic>
        <p:nvPicPr>
          <p:cNvPr id="42" name="Picture 41" descr="A can with a face on it&#10;&#10;Description automatically generated">
            <a:extLst>
              <a:ext uri="{FF2B5EF4-FFF2-40B4-BE49-F238E27FC236}">
                <a16:creationId xmlns:a16="http://schemas.microsoft.com/office/drawing/2014/main" id="{AD0E858A-3510-A280-466F-E18300B0A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79" y="4907183"/>
            <a:ext cx="1067259" cy="86814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CF0A53-80A2-EC7C-69D8-A842114A937F}"/>
              </a:ext>
            </a:extLst>
          </p:cNvPr>
          <p:cNvSpPr txBox="1"/>
          <p:nvPr/>
        </p:nvSpPr>
        <p:spPr>
          <a:xfrm>
            <a:off x="2133919" y="5174119"/>
            <a:ext cx="18521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err="1">
                <a:solidFill>
                  <a:srgbClr val="002C9D"/>
                </a:solidFill>
                <a:cs typeface="Arial"/>
              </a:rPr>
              <a:t>bluesoda</a:t>
            </a:r>
            <a:r>
              <a:rPr lang="en-US" sz="1600">
                <a:solidFill>
                  <a:srgbClr val="002C9D"/>
                </a:solidFill>
                <a:cs typeface="Arial"/>
              </a:rPr>
              <a:t>-client</a:t>
            </a:r>
            <a:endParaRPr lang="en-US" sz="2000">
              <a:solidFill>
                <a:srgbClr val="002C9D"/>
              </a:solidFill>
              <a:cs typeface="Arial"/>
            </a:endParaRPr>
          </a:p>
          <a:p>
            <a:pPr algn="ctr"/>
            <a:r>
              <a:rPr lang="en-US" sz="1600">
                <a:solidFill>
                  <a:srgbClr val="002C9D"/>
                </a:solidFill>
                <a:cs typeface="Arial"/>
              </a:rPr>
              <a:t> VM</a:t>
            </a:r>
            <a:endParaRPr lang="en-US" sz="2000">
              <a:solidFill>
                <a:srgbClr val="002C9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18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769F-F3BD-0C10-42B3-0806E630D166}"/>
              </a:ext>
            </a:extLst>
          </p:cNvPr>
          <p:cNvSpPr txBox="1">
            <a:spLocks/>
          </p:cNvSpPr>
          <p:nvPr/>
        </p:nvSpPr>
        <p:spPr>
          <a:xfrm>
            <a:off x="578376" y="2402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Montserrat"/>
                <a:cs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57763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769F-F3BD-0C10-42B3-0806E630D166}"/>
              </a:ext>
            </a:extLst>
          </p:cNvPr>
          <p:cNvSpPr txBox="1">
            <a:spLocks/>
          </p:cNvSpPr>
          <p:nvPr/>
        </p:nvSpPr>
        <p:spPr>
          <a:xfrm>
            <a:off x="763104" y="2541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Montserrat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151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Agenda</a:t>
            </a:r>
            <a:endParaRPr lang="en-US" sz="4000" b="1">
              <a:solidFill>
                <a:schemeClr val="bg1"/>
              </a:solidFill>
              <a:latin typeface="Montserrat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6BFE4-204E-363F-CE81-DAF58001D03A}"/>
              </a:ext>
            </a:extLst>
          </p:cNvPr>
          <p:cNvSpPr txBox="1"/>
          <p:nvPr/>
        </p:nvSpPr>
        <p:spPr>
          <a:xfrm>
            <a:off x="307910" y="1390261"/>
            <a:ext cx="9805908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 </a:t>
            </a:r>
            <a:endParaRPr lang="en-US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dirty="0"/>
              <a:t>Kubernetes Multitenancy.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dirty="0"/>
              <a:t>State of Network multi-tenancy that exists today.</a:t>
            </a:r>
            <a:endParaRPr lang="en-US" sz="2400" dirty="0">
              <a:cs typeface="Arial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dirty="0"/>
              <a:t>Adding Network isolation on a shared Multitenant cluster.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dirty="0"/>
              <a:t>Demo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dirty="0"/>
              <a:t>Q&amp;A</a:t>
            </a:r>
            <a:endParaRPr lang="en-US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4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What is Multi-tenancy?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DBF10-8FA7-02DE-7FE1-A7A3AA8FB0BC}"/>
              </a:ext>
            </a:extLst>
          </p:cNvPr>
          <p:cNvSpPr txBox="1">
            <a:spLocks/>
          </p:cNvSpPr>
          <p:nvPr/>
        </p:nvSpPr>
        <p:spPr>
          <a:xfrm>
            <a:off x="354490" y="1147602"/>
            <a:ext cx="11543596" cy="412645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One definition for multi-tenancy: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Running multiple instances of the same application or different applications with some level of isolation using a </a:t>
            </a:r>
            <a:r>
              <a:rPr lang="en-US" sz="1800" b="1" u="sng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shared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infrastructure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Motivation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Lower cost and higher scale for IaaS, PaaS, SaaS, and serverless computing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Key multi-tenancy enablers in the last two decades: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Virtualization and containerization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Considerations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Security and privacy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"Zero trust"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"Defense in Depth": Leverage multiple security measures/layers to protect assets (no silver bullets)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The noisy neighbor problem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Isolating resource consumption and interference in a shared environment</a:t>
            </a:r>
          </a:p>
          <a:p>
            <a:pPr>
              <a:spcAft>
                <a:spcPts val="600"/>
              </a:spcAft>
            </a:pPr>
            <a:endParaRPr lang="en-US" dirty="0">
              <a:cs typeface="Arial" panose="020B0604020202020204"/>
            </a:endParaRPr>
          </a:p>
          <a:p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915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Multi-Tenancy in Kubernetes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0DFD2B9-E88E-84E4-77C6-EA7BEE75C469}"/>
              </a:ext>
            </a:extLst>
          </p:cNvPr>
          <p:cNvSpPr txBox="1">
            <a:spLocks/>
          </p:cNvSpPr>
          <p:nvPr/>
        </p:nvSpPr>
        <p:spPr>
          <a:xfrm>
            <a:off x="324202" y="1147602"/>
            <a:ext cx="11543596" cy="412645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Compute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Linux namespaces and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cgroups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Sandbox pods (e.g., Kata containers,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gVisor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or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HyperV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) for untrusted applications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Storage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Namespaced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PersistentVolumeClaim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and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VolumeSnapshot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vs. non-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namespaced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PersistentVolume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and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VolumeSnapshotContent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Protocol- and platform-specific techniques for authentication and limiting volumes/files access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Networking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5FC297"/>
                </a:solidFill>
                <a:cs typeface="Arial"/>
              </a:rPr>
              <a:t>The focus of this talk and more on this later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Kubernetes control plane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Kubernetes namespaces, service accounts, and RBAC to limit access to Kubernetes objects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3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BAB7E1-4C31-E15A-2291-10019E622146}"/>
              </a:ext>
            </a:extLst>
          </p:cNvPr>
          <p:cNvSpPr/>
          <p:nvPr/>
        </p:nvSpPr>
        <p:spPr>
          <a:xfrm>
            <a:off x="7313391" y="2412498"/>
            <a:ext cx="4791363" cy="4052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EAE9AA-9F51-B68F-ACC5-B4E3E867E833}"/>
              </a:ext>
            </a:extLst>
          </p:cNvPr>
          <p:cNvSpPr/>
          <p:nvPr/>
        </p:nvSpPr>
        <p:spPr>
          <a:xfrm>
            <a:off x="8859076" y="1150166"/>
            <a:ext cx="1734206" cy="80141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Master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The Classic Multi-Tenancy Example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5C5516A-026D-E072-5CAE-CEA6B148A14F}"/>
              </a:ext>
            </a:extLst>
          </p:cNvPr>
          <p:cNvSpPr txBox="1">
            <a:spLocks/>
          </p:cNvSpPr>
          <p:nvPr/>
        </p:nvSpPr>
        <p:spPr>
          <a:xfrm>
            <a:off x="380765" y="1147602"/>
            <a:ext cx="5618391" cy="4126458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The "Red Soda" and "Blue Soda" pods running in the same Kubernetes cluster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SodaDB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: 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https://github.com/kangarlou/sodadb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 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A toy, in-memory JSON over HTTP key-value store to demonstrate network connectivity in Kubernetes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SodaDB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 supports adding, updating, getting, listing, and deleting records using a REST API: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Create and update: 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Arial" panose="020B0604020202020204" pitchFamily="34" charset="0"/>
            </a:endParaRPr>
          </a:p>
          <a:p>
            <a:pPr marL="1543050" lvl="3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curl --header "Content-Type: application/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json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"    --header "Accept: application/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json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" -X POST -s 10.1.0.5:8080 -d '{"id":0, "brand":"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RedClassic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", "revenue":1000000000, "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soda_formula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":"???????????"}'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Arial" panose="020B0604020202020204" pitchFamily="34" charset="0"/>
            </a:endParaRP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Get:</a:t>
            </a:r>
          </a:p>
          <a:p>
            <a:pPr marL="1543050" lvl="3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curl -X GET 10.1.0.5:8080/record-id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Arial"/>
            </a:endParaRP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Delete: 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Arial" panose="020B0604020202020204" pitchFamily="34" charset="0"/>
            </a:endParaRPr>
          </a:p>
          <a:p>
            <a:pPr marL="1543050" lvl="3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curl -X DELETE 10.1.0.5:8080/record-id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Arial" panose="020B0604020202020204" pitchFamily="34" charset="0"/>
            </a:endParaRP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List: 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Arial" panose="020B0604020202020204" pitchFamily="34" charset="0"/>
            </a:endParaRPr>
          </a:p>
          <a:p>
            <a:pPr marL="1543050" lvl="3" indent="-1714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curl -X GET 10.1.0.5:8080/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cs typeface="Arial" panose="020B0604020202020204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cs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cs typeface="Arial" panose="020B0604020202020204"/>
            </a:endParaRPr>
          </a:p>
        </p:txBody>
      </p:sp>
      <p:pic>
        <p:nvPicPr>
          <p:cNvPr id="9" name="Picture 8" descr="Kubernetes Logo and symbol, meaning, history, PNG, brand">
            <a:extLst>
              <a:ext uri="{FF2B5EF4-FFF2-40B4-BE49-F238E27FC236}">
                <a16:creationId xmlns:a16="http://schemas.microsoft.com/office/drawing/2014/main" id="{8A255135-6844-38E2-86D1-3AF68EB50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182" y="1020807"/>
            <a:ext cx="1114096" cy="53143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6D2092-3693-D904-3B7F-AD5AA2EC0ED7}"/>
              </a:ext>
            </a:extLst>
          </p:cNvPr>
          <p:cNvSpPr/>
          <p:nvPr/>
        </p:nvSpPr>
        <p:spPr>
          <a:xfrm>
            <a:off x="7624777" y="2873226"/>
            <a:ext cx="1938838" cy="14746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313F3-28FC-8019-1896-50E6A23C4CA6}"/>
              </a:ext>
            </a:extLst>
          </p:cNvPr>
          <p:cNvSpPr txBox="1"/>
          <p:nvPr/>
        </p:nvSpPr>
        <p:spPr>
          <a:xfrm>
            <a:off x="7670560" y="2874818"/>
            <a:ext cx="1878724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cs typeface="Arial"/>
              </a:rPr>
              <a:t>Worker Node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0" descr="Kubernetes Logo and symbol, meaning, history, PNG, brand">
            <a:extLst>
              <a:ext uri="{FF2B5EF4-FFF2-40B4-BE49-F238E27FC236}">
                <a16:creationId xmlns:a16="http://schemas.microsoft.com/office/drawing/2014/main" id="{24BD1B99-E32E-3E0E-1A1B-0E9D3AA65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259" y="2177338"/>
            <a:ext cx="1114096" cy="53143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5C4BAC-7B14-2AA5-7A4B-0BF1C278F8AD}"/>
              </a:ext>
            </a:extLst>
          </p:cNvPr>
          <p:cNvSpPr/>
          <p:nvPr/>
        </p:nvSpPr>
        <p:spPr>
          <a:xfrm>
            <a:off x="7831800" y="3429794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SodaDB</a:t>
            </a:r>
          </a:p>
          <a:p>
            <a:pPr algn="ctr"/>
            <a:r>
              <a:rPr lang="en-US">
                <a:cs typeface="Arial"/>
              </a:rPr>
              <a:t>Pod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A1F486-5F49-1BB5-16A0-59560B29F561}"/>
              </a:ext>
            </a:extLst>
          </p:cNvPr>
          <p:cNvSpPr/>
          <p:nvPr/>
        </p:nvSpPr>
        <p:spPr>
          <a:xfrm>
            <a:off x="10010703" y="2870041"/>
            <a:ext cx="1950385" cy="14861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1CF152-0CAB-9596-F835-B9CA5DEE6794}"/>
              </a:ext>
            </a:extLst>
          </p:cNvPr>
          <p:cNvSpPr txBox="1"/>
          <p:nvPr/>
        </p:nvSpPr>
        <p:spPr>
          <a:xfrm>
            <a:off x="10010306" y="2883179"/>
            <a:ext cx="1878724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cs typeface="Arial"/>
              </a:rPr>
              <a:t>Worker Node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1C69366-015F-34B6-BA17-D56D35AF165D}"/>
              </a:ext>
            </a:extLst>
          </p:cNvPr>
          <p:cNvSpPr/>
          <p:nvPr/>
        </p:nvSpPr>
        <p:spPr>
          <a:xfrm>
            <a:off x="10341939" y="3446515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SodaDB</a:t>
            </a:r>
          </a:p>
          <a:p>
            <a:pPr algn="ctr"/>
            <a:r>
              <a:rPr lang="en-US">
                <a:cs typeface="Arial"/>
              </a:rPr>
              <a:t>Pod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06664B-93CF-9AD6-6E81-3E9229965CDD}"/>
              </a:ext>
            </a:extLst>
          </p:cNvPr>
          <p:cNvSpPr/>
          <p:nvPr/>
        </p:nvSpPr>
        <p:spPr>
          <a:xfrm>
            <a:off x="7976713" y="4614997"/>
            <a:ext cx="3612929" cy="14977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DA7641-7431-6F11-C2D4-5118EB4F1D8B}"/>
              </a:ext>
            </a:extLst>
          </p:cNvPr>
          <p:cNvSpPr txBox="1"/>
          <p:nvPr/>
        </p:nvSpPr>
        <p:spPr>
          <a:xfrm>
            <a:off x="8068679" y="4628135"/>
            <a:ext cx="1878724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cs typeface="Arial"/>
              </a:rPr>
              <a:t>Worker Node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89AF23-C64B-B3E4-5E64-F709AF425CBB}"/>
              </a:ext>
            </a:extLst>
          </p:cNvPr>
          <p:cNvSpPr/>
          <p:nvPr/>
        </p:nvSpPr>
        <p:spPr>
          <a:xfrm>
            <a:off x="8160645" y="5206202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SodaDB</a:t>
            </a:r>
          </a:p>
          <a:p>
            <a:pPr algn="ctr"/>
            <a:r>
              <a:rPr lang="en-US">
                <a:cs typeface="Arial"/>
              </a:rPr>
              <a:t>Pod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72559D-1E4E-E170-94E8-A90A7B236234}"/>
              </a:ext>
            </a:extLst>
          </p:cNvPr>
          <p:cNvSpPr/>
          <p:nvPr/>
        </p:nvSpPr>
        <p:spPr>
          <a:xfrm>
            <a:off x="9947403" y="5179926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cs typeface="Arial"/>
              </a:rPr>
              <a:t>SodaDB</a:t>
            </a:r>
          </a:p>
          <a:p>
            <a:pPr algn="ctr"/>
            <a:r>
              <a:rPr lang="en-US">
                <a:cs typeface="Arial"/>
              </a:rPr>
              <a:t>Pod</a:t>
            </a: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F8E1F18-834E-DEC4-691E-5D635934D8F3}"/>
              </a:ext>
            </a:extLst>
          </p:cNvPr>
          <p:cNvSpPr/>
          <p:nvPr/>
        </p:nvSpPr>
        <p:spPr>
          <a:xfrm>
            <a:off x="9614964" y="1950960"/>
            <a:ext cx="184727" cy="46181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an with a face on it&#10;&#10;Description automatically generated">
            <a:extLst>
              <a:ext uri="{FF2B5EF4-FFF2-40B4-BE49-F238E27FC236}">
                <a16:creationId xmlns:a16="http://schemas.microsoft.com/office/drawing/2014/main" id="{9EF0C4EF-AC73-8CA2-9933-02A8987AF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623" y="3076570"/>
            <a:ext cx="1008295" cy="849998"/>
          </a:xfrm>
          <a:prstGeom prst="rect">
            <a:avLst/>
          </a:prstGeom>
        </p:spPr>
      </p:pic>
      <p:pic>
        <p:nvPicPr>
          <p:cNvPr id="14" name="Picture 13" descr="A cartoon of a yellow can with a face on it&#10;&#10;Description automatically generated">
            <a:extLst>
              <a:ext uri="{FF2B5EF4-FFF2-40B4-BE49-F238E27FC236}">
                <a16:creationId xmlns:a16="http://schemas.microsoft.com/office/drawing/2014/main" id="{025453DC-F3AA-37BD-1744-16E6E0CD4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7226" y="3155720"/>
            <a:ext cx="416834" cy="655412"/>
          </a:xfrm>
          <a:prstGeom prst="rect">
            <a:avLst/>
          </a:prstGeom>
        </p:spPr>
      </p:pic>
      <p:pic>
        <p:nvPicPr>
          <p:cNvPr id="16" name="Picture 15" descr="A can with a face on it&#10;&#10;Description automatically generated">
            <a:extLst>
              <a:ext uri="{FF2B5EF4-FFF2-40B4-BE49-F238E27FC236}">
                <a16:creationId xmlns:a16="http://schemas.microsoft.com/office/drawing/2014/main" id="{A187B827-0A1A-9EC2-83C1-8F061C586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050" y="4718497"/>
            <a:ext cx="1017820" cy="830948"/>
          </a:xfrm>
          <a:prstGeom prst="rect">
            <a:avLst/>
          </a:prstGeom>
        </p:spPr>
      </p:pic>
      <p:pic>
        <p:nvPicPr>
          <p:cNvPr id="17" name="Picture 16" descr="A cartoon of a yellow can with a face on it&#10;&#10;Description automatically generated">
            <a:extLst>
              <a:ext uri="{FF2B5EF4-FFF2-40B4-BE49-F238E27FC236}">
                <a16:creationId xmlns:a16="http://schemas.microsoft.com/office/drawing/2014/main" id="{90AFE1E8-40C0-CB82-A956-68E4815BF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797" y="4852077"/>
            <a:ext cx="416834" cy="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Kubernetes Network Multi-Tenancy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DBF10-8FA7-02DE-7FE1-A7A3AA8FB0BC}"/>
              </a:ext>
            </a:extLst>
          </p:cNvPr>
          <p:cNvSpPr txBox="1">
            <a:spLocks/>
          </p:cNvSpPr>
          <p:nvPr/>
        </p:nvSpPr>
        <p:spPr>
          <a:xfrm>
            <a:off x="354490" y="1147602"/>
            <a:ext cx="11543596" cy="412645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Some widely-used concepts: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Pod networking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Network Policy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Service Mesh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… (and introducing a new concept today: "multi-network pods")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Revisiting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 "Defense in Depth":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Scope: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Within a Kubernetes node vs. across nodes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Within a Kubernetes cluster vs. across clusters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Layer: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20B0604020202020204" pitchFamily="34" charset="0"/>
              <a:buChar char="§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Implementation at what layer(s) of the OSI model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>
              <a:cs typeface="Arial" panose="020B0604020202020204"/>
            </a:endParaRPr>
          </a:p>
          <a:p>
            <a:endParaRPr lang="en-US" sz="2400">
              <a:cs typeface="Arial" panose="020B0604020202020204"/>
            </a:endParaRPr>
          </a:p>
        </p:txBody>
      </p:sp>
      <p:pic>
        <p:nvPicPr>
          <p:cNvPr id="3" name="Picture 2" descr="OSI-model-layers-Diagram">
            <a:extLst>
              <a:ext uri="{FF2B5EF4-FFF2-40B4-BE49-F238E27FC236}">
                <a16:creationId xmlns:a16="http://schemas.microsoft.com/office/drawing/2014/main" id="{FAA43237-9738-DDBD-C5B2-8C357398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22" y="1359414"/>
            <a:ext cx="3215424" cy="43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8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Kubernetes Networking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DBF10-8FA7-02DE-7FE1-A7A3AA8FB0BC}"/>
              </a:ext>
            </a:extLst>
          </p:cNvPr>
          <p:cNvSpPr txBox="1">
            <a:spLocks/>
          </p:cNvSpPr>
          <p:nvPr/>
        </p:nvSpPr>
        <p:spPr>
          <a:xfrm>
            <a:off x="386687" y="1179799"/>
            <a:ext cx="11414808" cy="266685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A flat, shared networking namespace between pods and hosts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Enable full network communication between all the hosts and pods in the Kubernetes cluster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Facilitate self-registration for service discovery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One IP address per pod as opposed to one per container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Compatible with the VM networking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/>
              </a:rPr>
              <a:t>Simplifies dynamic port allocation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>
              <a:solidFill>
                <a:srgbClr val="262626"/>
              </a:solidFill>
              <a:cs typeface="Arial" panose="020B0604020202020204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>
              <a:cs typeface="Arial" panose="020B0604020202020204"/>
            </a:endParaRPr>
          </a:p>
          <a:p>
            <a:endParaRPr lang="en-US" sz="2400">
              <a:cs typeface="Arial" panose="020B060402020202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34F46B-219C-7BC3-FA5A-7732E2A6620A}"/>
              </a:ext>
            </a:extLst>
          </p:cNvPr>
          <p:cNvGrpSpPr/>
          <p:nvPr/>
        </p:nvGrpSpPr>
        <p:grpSpPr>
          <a:xfrm>
            <a:off x="5177999" y="4562498"/>
            <a:ext cx="1982237" cy="1081025"/>
            <a:chOff x="4877492" y="4594695"/>
            <a:chExt cx="1982237" cy="108102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870909-1D12-68DD-F812-3DA9DAC54A5F}"/>
                </a:ext>
              </a:extLst>
            </p:cNvPr>
            <p:cNvSpPr/>
            <p:nvPr/>
          </p:nvSpPr>
          <p:spPr>
            <a:xfrm>
              <a:off x="4877492" y="4874307"/>
              <a:ext cx="1734206" cy="80141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cs typeface="Arial"/>
                </a:rPr>
                <a:t>Master</a:t>
              </a:r>
              <a:endParaRPr lang="en-US"/>
            </a:p>
          </p:txBody>
        </p:sp>
        <p:pic>
          <p:nvPicPr>
            <p:cNvPr id="15" name="Picture 14" descr="Kubernetes Logo and symbol, meaning, history, PNG, brand">
              <a:extLst>
                <a:ext uri="{FF2B5EF4-FFF2-40B4-BE49-F238E27FC236}">
                  <a16:creationId xmlns:a16="http://schemas.microsoft.com/office/drawing/2014/main" id="{BD87EBB1-9A59-B8BB-BCE2-047F54CC7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5633" y="4594695"/>
              <a:ext cx="1114096" cy="53143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FEC130-E558-A084-58F7-D6050600B885}"/>
              </a:ext>
            </a:extLst>
          </p:cNvPr>
          <p:cNvGrpSpPr/>
          <p:nvPr/>
        </p:nvGrpSpPr>
        <p:grpSpPr>
          <a:xfrm>
            <a:off x="2001002" y="5245086"/>
            <a:ext cx="2085493" cy="1238520"/>
            <a:chOff x="7463791" y="2808832"/>
            <a:chExt cx="2085493" cy="14746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5942B3-A455-3307-5C9A-374A643407ED}"/>
                </a:ext>
              </a:extLst>
            </p:cNvPr>
            <p:cNvSpPr/>
            <p:nvPr/>
          </p:nvSpPr>
          <p:spPr>
            <a:xfrm>
              <a:off x="7463791" y="2808832"/>
              <a:ext cx="1938838" cy="14746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403846-6140-4219-A8F5-917D987887BE}"/>
                </a:ext>
              </a:extLst>
            </p:cNvPr>
            <p:cNvSpPr txBox="1"/>
            <p:nvPr/>
          </p:nvSpPr>
          <p:spPr>
            <a:xfrm>
              <a:off x="7670560" y="2874818"/>
              <a:ext cx="187872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cs typeface="Arial"/>
                </a:rPr>
                <a:t>Worker Node</a:t>
              </a:r>
              <a:endParaRPr lang="en-US" sz="1400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DCF53C-7D7B-BB5D-FE5A-E96C7C07D5C4}"/>
              </a:ext>
            </a:extLst>
          </p:cNvPr>
          <p:cNvSpPr/>
          <p:nvPr/>
        </p:nvSpPr>
        <p:spPr>
          <a:xfrm>
            <a:off x="2347546" y="5651400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Arial"/>
              </a:rPr>
              <a:t>Pod</a:t>
            </a:r>
            <a:endParaRPr lang="en-US" sz="1600"/>
          </a:p>
        </p:txBody>
      </p:sp>
      <p:pic>
        <p:nvPicPr>
          <p:cNvPr id="9" name="Picture 8" descr="Kubernetes Logo and symbol, meaning, history, PNG, brand">
            <a:extLst>
              <a:ext uri="{FF2B5EF4-FFF2-40B4-BE49-F238E27FC236}">
                <a16:creationId xmlns:a16="http://schemas.microsoft.com/office/drawing/2014/main" id="{8B1B5D04-852D-1DA7-8833-1B574A85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808" y="4978493"/>
            <a:ext cx="1114096" cy="53143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FEC51EA-60CB-38DF-8D5B-29E610C582C2}"/>
              </a:ext>
            </a:extLst>
          </p:cNvPr>
          <p:cNvGrpSpPr/>
          <p:nvPr/>
        </p:nvGrpSpPr>
        <p:grpSpPr>
          <a:xfrm>
            <a:off x="8139931" y="5202156"/>
            <a:ext cx="2085493" cy="1238520"/>
            <a:chOff x="7463791" y="2808832"/>
            <a:chExt cx="2085493" cy="147463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4A1ECEC-A76C-414D-34DB-0FD92DA89BB4}"/>
                </a:ext>
              </a:extLst>
            </p:cNvPr>
            <p:cNvSpPr/>
            <p:nvPr/>
          </p:nvSpPr>
          <p:spPr>
            <a:xfrm>
              <a:off x="7463791" y="2808832"/>
              <a:ext cx="1938838" cy="14746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E95AE2-6D2F-041E-E319-BA0B6BD41894}"/>
                </a:ext>
              </a:extLst>
            </p:cNvPr>
            <p:cNvSpPr txBox="1"/>
            <p:nvPr/>
          </p:nvSpPr>
          <p:spPr>
            <a:xfrm>
              <a:off x="7670560" y="2874818"/>
              <a:ext cx="187872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cs typeface="Arial"/>
                </a:rPr>
                <a:t>Worker Node</a:t>
              </a:r>
              <a:endParaRPr lang="en-US" sz="1400">
                <a:solidFill>
                  <a:srgbClr val="FFFFFF"/>
                </a:solidFill>
              </a:endParaRP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1CB900-FCA8-FAEA-170B-4DCCA7FF0324}"/>
              </a:ext>
            </a:extLst>
          </p:cNvPr>
          <p:cNvSpPr/>
          <p:nvPr/>
        </p:nvSpPr>
        <p:spPr>
          <a:xfrm>
            <a:off x="8486475" y="5608470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Arial"/>
              </a:rPr>
              <a:t>Pod</a:t>
            </a:r>
            <a:endParaRPr lang="en-US" sz="1600"/>
          </a:p>
        </p:txBody>
      </p:sp>
      <p:pic>
        <p:nvPicPr>
          <p:cNvPr id="27" name="Picture 26" descr="Kubernetes Logo and symbol, meaning, history, PNG, brand">
            <a:extLst>
              <a:ext uri="{FF2B5EF4-FFF2-40B4-BE49-F238E27FC236}">
                <a16:creationId xmlns:a16="http://schemas.microsoft.com/office/drawing/2014/main" id="{E4676569-0200-48AD-9463-03E06ECED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737" y="4935563"/>
            <a:ext cx="1114096" cy="53143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F9F9FDD-A467-D782-0599-C5677F07A840}"/>
              </a:ext>
            </a:extLst>
          </p:cNvPr>
          <p:cNvGrpSpPr/>
          <p:nvPr/>
        </p:nvGrpSpPr>
        <p:grpSpPr>
          <a:xfrm>
            <a:off x="5091931" y="3098607"/>
            <a:ext cx="2085493" cy="1238520"/>
            <a:chOff x="7463791" y="2808832"/>
            <a:chExt cx="2085493" cy="147463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DE2424F-4941-22AF-EF2E-C9AD51FEA967}"/>
                </a:ext>
              </a:extLst>
            </p:cNvPr>
            <p:cNvSpPr/>
            <p:nvPr/>
          </p:nvSpPr>
          <p:spPr>
            <a:xfrm>
              <a:off x="7463791" y="2808832"/>
              <a:ext cx="1938838" cy="147463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D5B3FB-5DE6-0ECD-DA1A-FF5DDD7ACA0F}"/>
                </a:ext>
              </a:extLst>
            </p:cNvPr>
            <p:cNvSpPr txBox="1"/>
            <p:nvPr/>
          </p:nvSpPr>
          <p:spPr>
            <a:xfrm>
              <a:off x="7670560" y="2874818"/>
              <a:ext cx="187872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cs typeface="Arial"/>
                </a:rPr>
                <a:t>Worker Node</a:t>
              </a:r>
              <a:endParaRPr lang="en-US" sz="1400">
                <a:solidFill>
                  <a:srgbClr val="FFFFFF"/>
                </a:solidFill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464818-8110-273C-7ED6-F3BE69AEE34A}"/>
              </a:ext>
            </a:extLst>
          </p:cNvPr>
          <p:cNvSpPr/>
          <p:nvPr/>
        </p:nvSpPr>
        <p:spPr>
          <a:xfrm>
            <a:off x="5438475" y="3504921"/>
            <a:ext cx="1392621" cy="7225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Arial"/>
              </a:rPr>
              <a:t>Pod</a:t>
            </a:r>
            <a:endParaRPr lang="en-US" sz="1600"/>
          </a:p>
        </p:txBody>
      </p:sp>
      <p:pic>
        <p:nvPicPr>
          <p:cNvPr id="32" name="Picture 31" descr="Kubernetes Logo and symbol, meaning, history, PNG, brand">
            <a:extLst>
              <a:ext uri="{FF2B5EF4-FFF2-40B4-BE49-F238E27FC236}">
                <a16:creationId xmlns:a16="http://schemas.microsoft.com/office/drawing/2014/main" id="{34C466BF-60E8-6484-B1B0-C6DC1419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737" y="2832014"/>
            <a:ext cx="1114096" cy="53143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D60AC8-011F-3029-C1D9-BA459FEDC52E}"/>
              </a:ext>
            </a:extLst>
          </p:cNvPr>
          <p:cNvCxnSpPr/>
          <p:nvPr/>
        </p:nvCxnSpPr>
        <p:spPr>
          <a:xfrm flipV="1">
            <a:off x="3929368" y="5917004"/>
            <a:ext cx="4236290" cy="10730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90C16-71B5-A77A-6969-8B78F820F59F}"/>
              </a:ext>
            </a:extLst>
          </p:cNvPr>
          <p:cNvCxnSpPr>
            <a:cxnSpLocks/>
          </p:cNvCxnSpPr>
          <p:nvPr/>
        </p:nvCxnSpPr>
        <p:spPr>
          <a:xfrm>
            <a:off x="7009566" y="3759789"/>
            <a:ext cx="2068346" cy="1438143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3A9988-4B46-A8DF-95A2-F2CDF2F33560}"/>
              </a:ext>
            </a:extLst>
          </p:cNvPr>
          <p:cNvCxnSpPr>
            <a:cxnSpLocks/>
          </p:cNvCxnSpPr>
          <p:nvPr/>
        </p:nvCxnSpPr>
        <p:spPr>
          <a:xfrm flipV="1">
            <a:off x="3940100" y="3749057"/>
            <a:ext cx="1177559" cy="2114281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B84464-339F-278F-EA8E-F6CEE6C0297A}"/>
              </a:ext>
            </a:extLst>
          </p:cNvPr>
          <p:cNvCxnSpPr>
            <a:cxnSpLocks/>
          </p:cNvCxnSpPr>
          <p:nvPr/>
        </p:nvCxnSpPr>
        <p:spPr>
          <a:xfrm>
            <a:off x="6934438" y="5294521"/>
            <a:ext cx="1231220" cy="579551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C93934-F5E1-814A-7038-495DA6BE37F5}"/>
              </a:ext>
            </a:extLst>
          </p:cNvPr>
          <p:cNvCxnSpPr>
            <a:cxnSpLocks/>
          </p:cNvCxnSpPr>
          <p:nvPr/>
        </p:nvCxnSpPr>
        <p:spPr>
          <a:xfrm flipV="1">
            <a:off x="5979255" y="4317874"/>
            <a:ext cx="125785" cy="568815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32A8D0-F5AE-AEDB-7E9E-CA9445443225}"/>
              </a:ext>
            </a:extLst>
          </p:cNvPr>
          <p:cNvCxnSpPr>
            <a:cxnSpLocks/>
          </p:cNvCxnSpPr>
          <p:nvPr/>
        </p:nvCxnSpPr>
        <p:spPr>
          <a:xfrm flipV="1">
            <a:off x="3918636" y="5283790"/>
            <a:ext cx="1231220" cy="643942"/>
          </a:xfrm>
          <a:prstGeom prst="straightConnector1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0A3F5F-60F4-671A-901A-8780BAC8FF0F}"/>
              </a:ext>
            </a:extLst>
          </p:cNvPr>
          <p:cNvCxnSpPr>
            <a:cxnSpLocks/>
          </p:cNvCxnSpPr>
          <p:nvPr/>
        </p:nvCxnSpPr>
        <p:spPr>
          <a:xfrm>
            <a:off x="3736185" y="6153114"/>
            <a:ext cx="4762177" cy="2"/>
          </a:xfrm>
          <a:prstGeom prst="straightConnector1">
            <a:avLst/>
          </a:prstGeom>
          <a:ln>
            <a:solidFill>
              <a:srgbClr val="C74689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FB161E-58E1-26A3-FAA0-DBABDFAEE15C}"/>
              </a:ext>
            </a:extLst>
          </p:cNvPr>
          <p:cNvCxnSpPr>
            <a:cxnSpLocks/>
          </p:cNvCxnSpPr>
          <p:nvPr/>
        </p:nvCxnSpPr>
        <p:spPr>
          <a:xfrm>
            <a:off x="6303777" y="4264212"/>
            <a:ext cx="2162389" cy="1855499"/>
          </a:xfrm>
          <a:prstGeom prst="straightConnector1">
            <a:avLst/>
          </a:prstGeom>
          <a:ln>
            <a:solidFill>
              <a:srgbClr val="C74689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601E62-E30D-37AF-22AF-E5EC9ED8EF2C}"/>
              </a:ext>
            </a:extLst>
          </p:cNvPr>
          <p:cNvCxnSpPr>
            <a:cxnSpLocks/>
          </p:cNvCxnSpPr>
          <p:nvPr/>
        </p:nvCxnSpPr>
        <p:spPr>
          <a:xfrm flipH="1">
            <a:off x="3700985" y="4199818"/>
            <a:ext cx="2610974" cy="1910369"/>
          </a:xfrm>
          <a:prstGeom prst="straightConnector1">
            <a:avLst/>
          </a:prstGeom>
          <a:ln>
            <a:solidFill>
              <a:srgbClr val="C74689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B5F141-C58E-CB8D-35A1-2B47350A71ED}"/>
              </a:ext>
            </a:extLst>
          </p:cNvPr>
          <p:cNvCxnSpPr>
            <a:cxnSpLocks/>
          </p:cNvCxnSpPr>
          <p:nvPr/>
        </p:nvCxnSpPr>
        <p:spPr>
          <a:xfrm>
            <a:off x="6719792" y="5509169"/>
            <a:ext cx="1767839" cy="654680"/>
          </a:xfrm>
          <a:prstGeom prst="straightConnector1">
            <a:avLst/>
          </a:prstGeom>
          <a:ln>
            <a:solidFill>
              <a:srgbClr val="C74689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F32BEF-AF7D-F71C-C9C7-3FE9300976EA}"/>
              </a:ext>
            </a:extLst>
          </p:cNvPr>
          <p:cNvCxnSpPr>
            <a:cxnSpLocks/>
          </p:cNvCxnSpPr>
          <p:nvPr/>
        </p:nvCxnSpPr>
        <p:spPr>
          <a:xfrm flipV="1">
            <a:off x="3757651" y="5423314"/>
            <a:ext cx="1542458" cy="686868"/>
          </a:xfrm>
          <a:prstGeom prst="straightConnector1">
            <a:avLst/>
          </a:prstGeom>
          <a:ln>
            <a:solidFill>
              <a:srgbClr val="C74689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F8A24B-2EB4-0115-EC28-C37AFE81451E}"/>
              </a:ext>
            </a:extLst>
          </p:cNvPr>
          <p:cNvCxnSpPr>
            <a:cxnSpLocks/>
          </p:cNvCxnSpPr>
          <p:nvPr/>
        </p:nvCxnSpPr>
        <p:spPr>
          <a:xfrm flipV="1">
            <a:off x="6150974" y="4232018"/>
            <a:ext cx="136515" cy="590278"/>
          </a:xfrm>
          <a:prstGeom prst="straightConnector1">
            <a:avLst/>
          </a:prstGeom>
          <a:ln>
            <a:solidFill>
              <a:srgbClr val="C74689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6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DB-4209-1F1E-6367-3CEA8F20707C}"/>
              </a:ext>
            </a:extLst>
          </p:cNvPr>
          <p:cNvSpPr txBox="1">
            <a:spLocks/>
          </p:cNvSpPr>
          <p:nvPr/>
        </p:nvSpPr>
        <p:spPr>
          <a:xfrm>
            <a:off x="383804" y="0"/>
            <a:ext cx="8124929" cy="9293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Pod Networking by Example –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  <a:latin typeface="Montserrat"/>
                <a:cs typeface="Arial"/>
              </a:rPr>
              <a:t>Same Node Multi-tenancy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19A3C6-CD8E-5AA7-42DF-C9C63247CC77}"/>
              </a:ext>
            </a:extLst>
          </p:cNvPr>
          <p:cNvSpPr txBox="1">
            <a:spLocks/>
          </p:cNvSpPr>
          <p:nvPr/>
        </p:nvSpPr>
        <p:spPr>
          <a:xfrm>
            <a:off x="381227" y="1067391"/>
            <a:ext cx="11495395" cy="2095212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$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kubectl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get pods -A -o wide | grep -E '</a:t>
            </a:r>
            <a:r>
              <a:rPr lang="en-US" sz="1400" err="1">
                <a:solidFill>
                  <a:srgbClr val="FF0000"/>
                </a:solidFill>
                <a:ea typeface="+mn-lt"/>
                <a:cs typeface="+mn-lt"/>
              </a:rPr>
              <a:t>red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|</a:t>
            </a:r>
            <a:r>
              <a:rPr lang="en-US" sz="1400" err="1">
                <a:solidFill>
                  <a:srgbClr val="0070C0"/>
                </a:solidFill>
                <a:ea typeface="+mn-lt"/>
                <a:cs typeface="+mn-lt"/>
              </a:rPr>
              <a:t>blue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400">
                <a:solidFill>
                  <a:srgbClr val="FF0000"/>
                </a:solidFill>
                <a:ea typeface="+mn-lt"/>
                <a:cs typeface="+mn-lt"/>
              </a:rPr>
              <a:t>red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         </a:t>
            </a:r>
            <a:r>
              <a:rPr lang="en-US" sz="1400">
                <a:solidFill>
                  <a:srgbClr val="FF0000"/>
                </a:solidFill>
                <a:ea typeface="+mn-lt"/>
                <a:cs typeface="+mn-lt"/>
              </a:rPr>
              <a:t>sodadb-red-7f8cf4449-qxx4g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                                   1/1     Running             0               26h    </a:t>
            </a:r>
            <a:r>
              <a:rPr lang="en-US" sz="1400">
                <a:solidFill>
                  <a:srgbClr val="FF0000"/>
                </a:solidFill>
                <a:ea typeface="+mn-lt"/>
                <a:cs typeface="+mn-lt"/>
              </a:rPr>
              <a:t> 29.23.131.6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   </a:t>
            </a:r>
            <a:r>
              <a:rPr lang="en-US" sz="1400">
                <a:solidFill>
                  <a:srgbClr val="00B050"/>
                </a:solidFill>
                <a:ea typeface="+mn-lt"/>
                <a:cs typeface="+mn-lt"/>
              </a:rPr>
              <a:t>node1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 &lt;none&gt;           &lt;none&gt;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400">
                <a:solidFill>
                  <a:srgbClr val="0070C0"/>
                </a:solidFill>
                <a:ea typeface="+mn-lt"/>
                <a:cs typeface="+mn-lt"/>
              </a:rPr>
              <a:t>blue          sodadb-blue-cfb868d94-9lsdk   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                                 1/1     Running             0               26h     </a:t>
            </a:r>
            <a:r>
              <a:rPr lang="en-US" sz="1400">
                <a:solidFill>
                  <a:srgbClr val="0070C0"/>
                </a:solidFill>
                <a:ea typeface="+mn-lt"/>
                <a:cs typeface="+mn-lt"/>
              </a:rPr>
              <a:t>29.23.131.14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 </a:t>
            </a:r>
            <a:r>
              <a:rPr lang="en-US" sz="1400">
                <a:solidFill>
                  <a:srgbClr val="00B050"/>
                </a:solidFill>
                <a:ea typeface="+mn-lt"/>
                <a:cs typeface="+mn-lt"/>
              </a:rPr>
              <a:t>node1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&lt;none&gt;           &lt;none&gt;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cs typeface="Arial"/>
              </a:rPr>
              <a:t>$ root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@</a:t>
            </a:r>
            <a:r>
              <a:rPr lang="en-US" sz="1400">
                <a:solidFill>
                  <a:srgbClr val="00B050"/>
                </a:solidFill>
                <a:ea typeface="+mn-lt"/>
                <a:cs typeface="+mn-lt"/>
              </a:rPr>
              <a:t>node1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~ $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ps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-aux | grep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sodadb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| grep -v grep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cs typeface="Arial"/>
            </a:endParaRPr>
          </a:p>
          <a:p>
            <a:pPr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        </a:t>
            </a:r>
            <a:r>
              <a:rPr lang="en-US" sz="1400">
                <a:solidFill>
                  <a:srgbClr val="FF0000"/>
                </a:solidFill>
                <a:ea typeface="+mn-lt"/>
                <a:cs typeface="+mn-lt"/>
              </a:rPr>
              <a:t>9025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0.0  0.0 1229552 5188 ?       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Ssl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Mar05   0:00 /root/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sodadb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-company=</a:t>
            </a:r>
            <a:r>
              <a:rPr lang="en-US" sz="1400">
                <a:solidFill>
                  <a:srgbClr val="FF0000"/>
                </a:solidFill>
                <a:ea typeface="+mn-lt"/>
                <a:cs typeface="+mn-lt"/>
              </a:rPr>
              <a:t>Red-Soda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network_interface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=eth0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        </a:t>
            </a:r>
            <a:r>
              <a:rPr lang="en-US" sz="1400">
                <a:solidFill>
                  <a:srgbClr val="0070C0"/>
                </a:solidFill>
                <a:ea typeface="+mn-lt"/>
                <a:cs typeface="+mn-lt"/>
              </a:rPr>
              <a:t>9623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0.0  0.0 1229552 5180 ?        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Ssl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Mar05   0:00 /root/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sodadb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-company=</a:t>
            </a:r>
            <a:r>
              <a:rPr lang="en-US" sz="1400">
                <a:solidFill>
                  <a:srgbClr val="0070C0"/>
                </a:solidFill>
                <a:ea typeface="+mn-lt"/>
                <a:cs typeface="+mn-lt"/>
              </a:rPr>
              <a:t>Blue-Soda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</a:t>
            </a:r>
            <a:r>
              <a:rPr lang="en-US" sz="1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network_interface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=eth0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1050">
              <a:cs typeface="Arial" panose="020B060402020202020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7330251-EE88-97A0-3C0B-2B9188A4D68E}"/>
              </a:ext>
            </a:extLst>
          </p:cNvPr>
          <p:cNvSpPr txBox="1">
            <a:spLocks/>
          </p:cNvSpPr>
          <p:nvPr/>
        </p:nvSpPr>
        <p:spPr>
          <a:xfrm>
            <a:off x="381226" y="3299917"/>
            <a:ext cx="5604817" cy="3307972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$ root@</a:t>
            </a:r>
            <a:r>
              <a:rPr lang="en-US" sz="1050">
                <a:solidFill>
                  <a:srgbClr val="00B050"/>
                </a:solidFill>
                <a:ea typeface="+mn-lt"/>
                <a:cs typeface="+mn-lt"/>
              </a:rPr>
              <a:t>node1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~ $ ls -l /proc/</a:t>
            </a:r>
            <a:r>
              <a:rPr lang="en-US" sz="1050">
                <a:solidFill>
                  <a:srgbClr val="FF0000"/>
                </a:solidFill>
                <a:ea typeface="+mn-lt"/>
                <a:cs typeface="+mn-lt"/>
              </a:rPr>
              <a:t>9025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/ns/</a:t>
            </a:r>
          </a:p>
          <a:p>
            <a:pPr>
              <a:buNone/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total 0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18:23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cgroup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cgroup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:[4026532278]'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18:23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ipc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ipc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:[4026532913]'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18:23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mnt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mnt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:[4026532276]'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18:23 net -&gt;</a:t>
            </a:r>
            <a:r>
              <a:rPr lang="en-US" sz="1050">
                <a:solidFill>
                  <a:srgbClr val="FF0000"/>
                </a:solidFill>
                <a:ea typeface="+mn-lt"/>
                <a:cs typeface="+mn-lt"/>
              </a:rPr>
              <a:t> 'net:[4026532583]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18:23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pid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pid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:[4026532277]'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21:54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pid_for_children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pid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:[4026532277]'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21:54 time -&gt; 'time:[4026531834]'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21:54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time_for_children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'time:[4026531834]'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21:54 user -&gt; 'user:[4026531837]'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18:23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uts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uts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:[4026532912]'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3680934-0566-5E03-CF7C-906E6BD1827C}"/>
              </a:ext>
            </a:extLst>
          </p:cNvPr>
          <p:cNvSpPr txBox="1">
            <a:spLocks/>
          </p:cNvSpPr>
          <p:nvPr/>
        </p:nvSpPr>
        <p:spPr>
          <a:xfrm>
            <a:off x="6118915" y="3299916"/>
            <a:ext cx="5755070" cy="3307972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$ root@</a:t>
            </a:r>
            <a:r>
              <a:rPr lang="en-US" sz="1050">
                <a:solidFill>
                  <a:srgbClr val="00B050"/>
                </a:solidFill>
                <a:ea typeface="+mn-lt"/>
                <a:cs typeface="+mn-lt"/>
              </a:rPr>
              <a:t>node1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~ $ ls -l /proc/</a:t>
            </a:r>
            <a:r>
              <a:rPr lang="en-US" sz="1050">
                <a:solidFill>
                  <a:srgbClr val="0070C0"/>
                </a:solidFill>
                <a:ea typeface="+mn-lt"/>
                <a:cs typeface="+mn-lt"/>
              </a:rPr>
              <a:t>9623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/ns/</a:t>
            </a:r>
          </a:p>
          <a:p>
            <a:pPr>
              <a:buNone/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total 0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cgroup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cgroup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:[4026533454]'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ipc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ipc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:[4026533331]'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mnt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mnt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:[4026533452]'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net -&gt; </a:t>
            </a:r>
            <a:r>
              <a:rPr lang="en-US" sz="1050">
                <a:solidFill>
                  <a:srgbClr val="0070C0"/>
                </a:solidFill>
                <a:ea typeface="+mn-lt"/>
                <a:cs typeface="+mn-lt"/>
              </a:rPr>
              <a:t>'net:[4026533187]'</a:t>
            </a:r>
            <a:endParaRPr lang="en-US" sz="320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pid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pid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:[4026533453]'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pid_for_children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pid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:[4026533453]'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time -&gt; 'time:[4026531834]'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time_for_children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'time:[4026531834]'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user -&gt; 'user:[4026531837]'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lrwxrwxrwx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1 root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root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0 Mar  6 21:56 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uts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-&gt; '</a:t>
            </a:r>
            <a:r>
              <a:rPr lang="en-US" sz="105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uts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:[4026533330]'</a:t>
            </a:r>
            <a:endParaRPr lang="en-US" sz="3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F95CE8-94FC-1494-1E26-1A7AA5BEB17A}"/>
              </a:ext>
            </a:extLst>
          </p:cNvPr>
          <p:cNvSpPr/>
          <p:nvPr/>
        </p:nvSpPr>
        <p:spPr>
          <a:xfrm>
            <a:off x="388876" y="4625695"/>
            <a:ext cx="9665368" cy="26736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25595-068B-AC7F-81FE-78256AD9729B}"/>
              </a:ext>
            </a:extLst>
          </p:cNvPr>
          <p:cNvSpPr txBox="1"/>
          <p:nvPr/>
        </p:nvSpPr>
        <p:spPr>
          <a:xfrm>
            <a:off x="10456611" y="4305824"/>
            <a:ext cx="16433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7030A0"/>
                </a:solidFill>
                <a:cs typeface="Arial"/>
              </a:rPr>
              <a:t>The network namespaces</a:t>
            </a:r>
            <a:endParaRPr lang="en-US" sz="160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3692DE-5DCD-F119-485B-58AD66FDCF28}"/>
              </a:ext>
            </a:extLst>
          </p:cNvPr>
          <p:cNvCxnSpPr/>
          <p:nvPr/>
        </p:nvCxnSpPr>
        <p:spPr>
          <a:xfrm flipH="1">
            <a:off x="10056103" y="4597918"/>
            <a:ext cx="473242" cy="16042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2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NEU_2024">
      <a:dk1>
        <a:srgbClr val="000000"/>
      </a:dk1>
      <a:lt1>
        <a:srgbClr val="FFFFFF"/>
      </a:lt1>
      <a:dk2>
        <a:srgbClr val="4B3B71"/>
      </a:dk2>
      <a:lt2>
        <a:srgbClr val="EAE9E8"/>
      </a:lt2>
      <a:accent1>
        <a:srgbClr val="59BBEA"/>
      </a:accent1>
      <a:accent2>
        <a:srgbClr val="53759D"/>
      </a:accent2>
      <a:accent3>
        <a:srgbClr val="59BF92"/>
      </a:accent3>
      <a:accent4>
        <a:srgbClr val="F04F50"/>
      </a:accent4>
      <a:accent5>
        <a:srgbClr val="BF1F4C"/>
      </a:accent5>
      <a:accent6>
        <a:srgbClr val="30275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ec49255b-3cd4-426a-988c-3c39b4b089b0" xsi:nil="true"/>
    <lcf76f155ced4ddcb4097134ff3c332f xmlns="ec49255b-3cd4-426a-988c-3c39b4b089b0">
      <Terms xmlns="http://schemas.microsoft.com/office/infopath/2007/PartnerControls"/>
    </lcf76f155ced4ddcb4097134ff3c332f>
    <_ip_UnifiedCompliancePolicyProperties xmlns="http://schemas.microsoft.com/sharepoint/v3" xsi:nil="true"/>
    <Addional_x0020_Info xmlns="ec49255b-3cd4-426a-988c-3c39b4b089b0">
      <Url xsi:nil="true"/>
      <Description xsi:nil="true"/>
    </Addional_x0020_Info>
    <TaxCatchAll xmlns="230e9df3-be65-4c73-a93b-d1236ebd677e" xsi:nil="true"/>
    <SharedWithUsers xmlns="d5ff4122-f2c7-4083-bb2a-6b73c0404617">
      <UserInfo>
        <DisplayName>Neha Aggarwal</DisplayName>
        <AccountId>3205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78DFA3C79B948953B25C9A63B0B81" ma:contentTypeVersion="24" ma:contentTypeDescription="Create a new document." ma:contentTypeScope="" ma:versionID="6687afd2cdf08b29e873b46a671571ca">
  <xsd:schema xmlns:xsd="http://www.w3.org/2001/XMLSchema" xmlns:xs="http://www.w3.org/2001/XMLSchema" xmlns:p="http://schemas.microsoft.com/office/2006/metadata/properties" xmlns:ns1="http://schemas.microsoft.com/sharepoint/v3" xmlns:ns2="ec49255b-3cd4-426a-988c-3c39b4b089b0" xmlns:ns3="d5ff4122-f2c7-4083-bb2a-6b73c0404617" xmlns:ns4="230e9df3-be65-4c73-a93b-d1236ebd677e" targetNamespace="http://schemas.microsoft.com/office/2006/metadata/properties" ma:root="true" ma:fieldsID="986f3a69abc61b8318af775cd5f93673" ns1:_="" ns2:_="" ns3:_="" ns4:_="">
    <xsd:import namespace="http://schemas.microsoft.com/sharepoint/v3"/>
    <xsd:import namespace="ec49255b-3cd4-426a-988c-3c39b4b089b0"/>
    <xsd:import namespace="d5ff4122-f2c7-4083-bb2a-6b73c0404617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Addional_x0020_Info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9255b-3cd4-426a-988c-3c39b4b08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Addional_x0020_Info" ma:index="17" nillable="true" ma:displayName="Addional Info" ma:format="Hyperlink" ma:internalName="Addional_x0020_Info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f4122-f2c7-4083-bb2a-6b73c04046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b9b00cd7-a7bc-43ae-b81f-6b769127a2f0}" ma:internalName="TaxCatchAll" ma:showField="CatchAllData" ma:web="d5ff4122-f2c7-4083-bb2a-6b73c04046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CE9966-2724-47A5-B574-215EA296E8D4}">
  <ds:schemaRefs>
    <ds:schemaRef ds:uri="http://schemas.microsoft.com/office/2006/documentManagement/types"/>
    <ds:schemaRef ds:uri="d5ff4122-f2c7-4083-bb2a-6b73c0404617"/>
    <ds:schemaRef ds:uri="230e9df3-be65-4c73-a93b-d1236ebd677e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sharepoint/v3"/>
    <ds:schemaRef ds:uri="ec49255b-3cd4-426a-988c-3c39b4b089b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102F62A-6FB5-4559-8A3E-E3B13DCCADCE}">
  <ds:schemaRefs>
    <ds:schemaRef ds:uri="230e9df3-be65-4c73-a93b-d1236ebd677e"/>
    <ds:schemaRef ds:uri="d5ff4122-f2c7-4083-bb2a-6b73c0404617"/>
    <ds:schemaRef ds:uri="ec49255b-3cd4-426a-988c-3c39b4b089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072DF14-809C-46A4-96EB-2CD0987F8B3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Multi-TenancyCon_EU-ppt</Template>
  <TotalTime>4646</TotalTime>
  <Words>2302</Words>
  <Application>Microsoft Macintosh PowerPoint</Application>
  <PresentationFormat>Widescreen</PresentationFormat>
  <Paragraphs>441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Consolas</vt:lpstr>
      <vt:lpstr>Montserrat</vt:lpstr>
      <vt:lpstr>Wingdings</vt:lpstr>
      <vt:lpstr>Wingdings,Sans-Serif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Contini</dc:creator>
  <cp:lastModifiedBy>Kangarlou, Ardalan</cp:lastModifiedBy>
  <cp:revision>6</cp:revision>
  <dcterms:created xsi:type="dcterms:W3CDTF">2019-07-29T21:37:05Z</dcterms:created>
  <dcterms:modified xsi:type="dcterms:W3CDTF">2024-03-19T13:26:14Z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0x01010063478DFA3C79B948953B25C9A63B0B81</vt:lpwstr>
  </property>
  <property fmtid="{D5CDD505-2E9C-101B-9397-08002B2CF9AE}" pid="3" name="ClassificationContentMarkingFooterLocations">
    <vt:lpwstr>Office Theme:8</vt:lpwstr>
  </property>
  <property fmtid="{D5CDD505-2E9C-101B-9397-08002B2CF9AE}" pid="4" name="ClassificationContentMarkingFooterText">
    <vt:lpwstr>Classified as Microsoft Confidential</vt:lpwstr>
  </property>
  <property fmtid="{D5CDD505-2E9C-101B-9397-08002B2CF9AE}" pid="5" name="MediaServiceImageTags">
    <vt:lpwstr/>
  </property>
</Properties>
</file>