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91" r:id="rId25"/>
    <p:sldId id="290" r:id="rId26"/>
    <p:sldId id="280" r:id="rId27"/>
    <p:sldId id="282" r:id="rId28"/>
    <p:sldId id="283" r:id="rId29"/>
    <p:sldId id="286" r:id="rId30"/>
    <p:sldId id="29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6C7"/>
    <a:srgbClr val="00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67"/>
    <p:restoredTop sz="94838"/>
  </p:normalViewPr>
  <p:slideViewPr>
    <p:cSldViewPr snapToGrid="0">
      <p:cViewPr varScale="1">
        <p:scale>
          <a:sx n="106" d="100"/>
          <a:sy n="106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f848f96c7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7f848f96c7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f848f96c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7f848f96c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f848f96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7f848f96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848f96c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7f848f96c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f848f96c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7f848f96c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be554972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7be554972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f848f96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7f848f96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f848f96c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7f848f96c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f848f96c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7f848f96c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be55497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g27be55497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523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125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21184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7309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082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078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0247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697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f848f96c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g27f848f96c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576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043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be55497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27be55497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e554972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More than 87% of enterprise respondents are using the services of multiple cloud at the same time.</a:t>
            </a:r>
            <a:endParaRPr/>
          </a:p>
        </p:txBody>
      </p:sp>
      <p:sp>
        <p:nvSpPr>
          <p:cNvPr id="101" name="Google Shape;101;g27be554972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be554972e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7be554972e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c5009bfb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7c5009bfb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be554972e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g27be554972e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e554972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7be554972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A picture containing text, screenshot, graphic design, graphic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9" y="0"/>
            <a:ext cx="1218438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A picture containing text, screenshot, font, graphic de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9" y="0"/>
            <a:ext cx="1218438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4355" y="69574"/>
            <a:ext cx="1003088" cy="88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 descr="A picture containing screenshot, text, rectangle, de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" y="0"/>
            <a:ext cx="12188190" cy="686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44355" y="69574"/>
            <a:ext cx="1003088" cy="884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5296" y="154610"/>
            <a:ext cx="1444210" cy="89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6872975" y="1549425"/>
            <a:ext cx="4821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9"/>
              <a:buFont typeface="Arial"/>
              <a:buNone/>
            </a:pPr>
            <a:r>
              <a:rPr lang="en-US" sz="1599" b="1" dirty="0">
                <a:solidFill>
                  <a:schemeClr val="dk1"/>
                </a:solidFill>
              </a:rPr>
              <a:t>Advantage</a:t>
            </a:r>
            <a:endParaRPr dirty="0">
              <a:solidFill>
                <a:schemeClr val="dk1"/>
              </a:solidFill>
            </a:endParaRPr>
          </a:p>
          <a:p>
            <a:pPr marL="285635" lvl="0" indent="-28563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99"/>
              <a:buChar char="•"/>
            </a:pPr>
            <a:r>
              <a:rPr lang="en-US" sz="1599" dirty="0">
                <a:solidFill>
                  <a:schemeClr val="dk1"/>
                </a:solidFill>
              </a:rPr>
              <a:t>Modular design</a:t>
            </a:r>
            <a:endParaRPr dirty="0">
              <a:solidFill>
                <a:schemeClr val="dk1"/>
              </a:solidFill>
            </a:endParaRPr>
          </a:p>
          <a:p>
            <a:pPr marL="285635" lvl="0" indent="-28563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99"/>
              <a:buChar char="•"/>
            </a:pPr>
            <a:r>
              <a:rPr lang="en-US" sz="1599" dirty="0">
                <a:solidFill>
                  <a:schemeClr val="dk1"/>
                </a:solidFill>
              </a:rPr>
              <a:t>Placement and override API structure</a:t>
            </a:r>
            <a:endParaRPr sz="1599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99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chemeClr val="dk1"/>
                </a:solidFill>
              </a:rPr>
              <a:t>Disadvantage</a:t>
            </a:r>
            <a:endParaRPr sz="1599" b="1" dirty="0">
              <a:solidFill>
                <a:schemeClr val="dk1"/>
              </a:solidFill>
            </a:endParaRPr>
          </a:p>
          <a:p>
            <a:pPr marL="285635" lvl="0" indent="-28563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99"/>
              <a:buChar char="•"/>
            </a:pPr>
            <a:r>
              <a:rPr lang="en-US" sz="1599" dirty="0">
                <a:solidFill>
                  <a:schemeClr val="dk1"/>
                </a:solidFill>
              </a:rPr>
              <a:t>Not compatible with K8s native APIs, especially the lack of expansion capabilities for CRDs, require extra learning and adoption efforts</a:t>
            </a:r>
            <a:endParaRPr sz="1599" dirty="0">
              <a:solidFill>
                <a:schemeClr val="dk1"/>
              </a:solidFill>
            </a:endParaRPr>
          </a:p>
          <a:p>
            <a:pPr marL="285635" lvl="0" indent="-28563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99"/>
              <a:buChar char="•"/>
            </a:pPr>
            <a:r>
              <a:rPr lang="en-US" sz="1599" dirty="0">
                <a:solidFill>
                  <a:schemeClr val="dk1"/>
                </a:solidFill>
              </a:rPr>
              <a:t>Lack of turnkey solution, customizations on building blocks result in no standard</a:t>
            </a:r>
            <a:endParaRPr sz="1599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99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599" dirty="0">
              <a:solidFill>
                <a:schemeClr val="dk1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00" y="1461675"/>
            <a:ext cx="6356575" cy="4767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 err="1">
                <a:solidFill>
                  <a:schemeClr val="lt1"/>
                </a:solidFill>
              </a:rPr>
              <a:t>KubeFed’s</a:t>
            </a:r>
            <a:r>
              <a:rPr lang="en-US" sz="4000" b="1" dirty="0">
                <a:solidFill>
                  <a:schemeClr val="lt1"/>
                </a:solidFill>
              </a:rPr>
              <a:t> Dilemma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Migration and Integration</a:t>
            </a:r>
            <a:endParaRPr dirty="0"/>
          </a:p>
        </p:txBody>
      </p:sp>
      <p:sp>
        <p:nvSpPr>
          <p:cNvPr id="149" name="Google Shape;149;p25"/>
          <p:cNvSpPr txBox="1"/>
          <p:nvPr/>
        </p:nvSpPr>
        <p:spPr>
          <a:xfrm>
            <a:off x="838200" y="1413475"/>
            <a:ext cx="105156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When users switch from a single-cluster architecture to a multi-cluster federation, the core demands of users are often </a:t>
            </a: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 dirty="0"/>
              <a:t>to reduce intrusive modifications as much as possible(migration) </a:t>
            </a:r>
            <a:endParaRPr sz="2000" b="1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 dirty="0"/>
              <a:t>be as compatible with the wider Kubernetes ecosystem as possible(integration)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However, </a:t>
            </a:r>
            <a:r>
              <a:rPr lang="en-US" sz="2000" dirty="0" err="1"/>
              <a:t>KubeFed</a:t>
            </a:r>
            <a:r>
              <a:rPr lang="en-US" sz="2000" dirty="0"/>
              <a:t> does not solve the above problem as well.</a:t>
            </a:r>
            <a:endParaRPr sz="2000" dirty="0"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650" y="3850900"/>
            <a:ext cx="5679450" cy="28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Typical Cases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6781375" y="1482550"/>
            <a:ext cx="4865700" cy="4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Situation 1: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Assume we have several clusters and several kinds of workloads: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Deployment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err="1"/>
              <a:t>CloneSet</a:t>
            </a:r>
            <a:r>
              <a:rPr lang="en-US" sz="1600" dirty="0"/>
              <a:t> from </a:t>
            </a:r>
            <a:r>
              <a:rPr lang="en-US" sz="1600" dirty="0" err="1"/>
              <a:t>OpenKruise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Custom Resources controlled by operators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hope to: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Use a unified strategy to dynamically allocate replicas across multiple clusters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Which means we need to: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Resolve the replicas number of different workloads and their required resources</a:t>
            </a:r>
            <a:endParaRPr sz="1600" dirty="0"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4560"/>
            <a:ext cx="6476575" cy="490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Typical Cases</a:t>
            </a:r>
            <a:endParaRPr dirty="0"/>
          </a:p>
        </p:txBody>
      </p:sp>
      <p:sp>
        <p:nvSpPr>
          <p:cNvPr id="165" name="Google Shape;165;p27"/>
          <p:cNvSpPr txBox="1"/>
          <p:nvPr/>
        </p:nvSpPr>
        <p:spPr>
          <a:xfrm>
            <a:off x="6781375" y="1482550"/>
            <a:ext cx="4865700" cy="4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Situation 2: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Assume we have registered several clusters into a federation and start to propagate workloads: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hope to: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Automatically identify dependent objects of different CRDs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Aggregate the status of resource objects on different clusters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Which means we need to: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Resolve the dependency of different workloads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Resolve the status of different workloads and define how they are aggregated</a:t>
            </a:r>
            <a:endParaRPr sz="1600" dirty="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14" y="1362750"/>
            <a:ext cx="6078959" cy="522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Typical Cases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6781375" y="1482550"/>
            <a:ext cx="4865700" cy="4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Situation 3: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Assume we propagate several workflows to different clusters using a multi-cluster federation.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Since the federated controller and the operators in member clusters will update resource objects at the same time, resource objects will change repeatedly and deadlock will occur.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Typical cases: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workflow-controller updates the status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err="1"/>
              <a:t>hpa</a:t>
            </a:r>
            <a:r>
              <a:rPr lang="en-US" sz="1600" dirty="0"/>
              <a:t>-controller updates the replicas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Which means we need to: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Decide which value to use when a conflict occurs</a:t>
            </a:r>
            <a:endParaRPr sz="1600" dirty="0"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25" y="1232335"/>
            <a:ext cx="5850477" cy="536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066375" y="2893900"/>
            <a:ext cx="7751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Resource Interpreter Framework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Interpreter Operation</a:t>
            </a:r>
            <a:endParaRPr dirty="0"/>
          </a:p>
        </p:txBody>
      </p:sp>
      <p:sp>
        <p:nvSpPr>
          <p:cNvPr id="185" name="Google Shape;185;p30"/>
          <p:cNvSpPr txBox="1"/>
          <p:nvPr/>
        </p:nvSpPr>
        <p:spPr>
          <a:xfrm>
            <a:off x="988275" y="1557275"/>
            <a:ext cx="9807900" cy="48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 solve the above problems, </a:t>
            </a:r>
            <a:r>
              <a:rPr lang="en-US" sz="1800" dirty="0" err="1"/>
              <a:t>Karmada</a:t>
            </a:r>
            <a:r>
              <a:rPr lang="en-US" sz="1800" dirty="0"/>
              <a:t> (a </a:t>
            </a:r>
            <a:r>
              <a:rPr lang="en-US" sz="1800" dirty="0">
                <a:solidFill>
                  <a:srgbClr val="444950"/>
                </a:solidFill>
                <a:highlight>
                  <a:srgbClr val="FFFFFF"/>
                </a:highlight>
              </a:rPr>
              <a:t>Multi-Cluster Kubernetes Orchestration)</a:t>
            </a:r>
            <a:r>
              <a:rPr lang="en-US" sz="1800" dirty="0"/>
              <a:t> implements a common </a:t>
            </a:r>
            <a:r>
              <a:rPr lang="en-US" sz="1800" b="1" dirty="0"/>
              <a:t>Resource Interpreter Framework</a:t>
            </a:r>
            <a:r>
              <a:rPr lang="en-US" sz="1800" dirty="0"/>
              <a:t> to interpret resource structure. </a:t>
            </a:r>
            <a:r>
              <a:rPr lang="en-US" sz="1800" dirty="0">
                <a:solidFill>
                  <a:srgbClr val="1C1E21"/>
                </a:solidFill>
              </a:rPr>
              <a:t>Users can customize resource interpreters based on their CRs.</a:t>
            </a:r>
            <a:endParaRPr sz="1800" dirty="0">
              <a:solidFill>
                <a:srgbClr val="1C1E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C1E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1C1E21"/>
                </a:solidFill>
              </a:rPr>
              <a:t>Karmada</a:t>
            </a:r>
            <a:r>
              <a:rPr lang="en-US" sz="1800" dirty="0">
                <a:solidFill>
                  <a:srgbClr val="1C1E21"/>
                </a:solidFill>
              </a:rPr>
              <a:t> defines several </a:t>
            </a:r>
            <a:r>
              <a:rPr lang="en-US" sz="1800" b="1" dirty="0">
                <a:solidFill>
                  <a:srgbClr val="1C1E21"/>
                </a:solidFill>
              </a:rPr>
              <a:t>interpreter operations</a:t>
            </a:r>
            <a:r>
              <a:rPr lang="en-US" sz="1800" dirty="0">
                <a:solidFill>
                  <a:srgbClr val="1C1E21"/>
                </a:solidFill>
              </a:rPr>
              <a:t>: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b="1" dirty="0" err="1">
                <a:solidFill>
                  <a:srgbClr val="1C1E21"/>
                </a:solidFill>
              </a:rPr>
              <a:t>InterpretReplica</a:t>
            </a:r>
            <a:r>
              <a:rPr lang="en-US" sz="1800" dirty="0">
                <a:solidFill>
                  <a:srgbClr val="1C1E21"/>
                </a:solidFill>
              </a:rPr>
              <a:t>: indicates how to figure out the replica declaration of a specific object.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b="1" dirty="0" err="1">
                <a:solidFill>
                  <a:srgbClr val="1C1E21"/>
                </a:solidFill>
              </a:rPr>
              <a:t>ReviseReplica</a:t>
            </a:r>
            <a:r>
              <a:rPr lang="en-US" sz="1800" dirty="0">
                <a:solidFill>
                  <a:srgbClr val="1C1E21"/>
                </a:solidFill>
              </a:rPr>
              <a:t>: indicates how to modify the replica by adopting the replica scheduling policy.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b="1" dirty="0" err="1">
                <a:solidFill>
                  <a:srgbClr val="1C1E21"/>
                </a:solidFill>
              </a:rPr>
              <a:t>InterpretStatus</a:t>
            </a:r>
            <a:r>
              <a:rPr lang="en-US" sz="1800" dirty="0">
                <a:solidFill>
                  <a:srgbClr val="1C1E21"/>
                </a:solidFill>
              </a:rPr>
              <a:t>: indicates how to figure out how to get the status.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b="1" dirty="0">
                <a:solidFill>
                  <a:srgbClr val="1C1E21"/>
                </a:solidFill>
              </a:rPr>
              <a:t>Retain</a:t>
            </a:r>
            <a:r>
              <a:rPr lang="en-US" sz="1800" dirty="0">
                <a:solidFill>
                  <a:srgbClr val="1C1E21"/>
                </a:solidFill>
              </a:rPr>
              <a:t>: indicates how to retain the desired resource template to resolve conflicts between federation and member clusters.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b="1" dirty="0" err="1">
                <a:solidFill>
                  <a:srgbClr val="1C1E21"/>
                </a:solidFill>
              </a:rPr>
              <a:t>AggregateStatus</a:t>
            </a:r>
            <a:r>
              <a:rPr lang="en-US" sz="1800" dirty="0">
                <a:solidFill>
                  <a:srgbClr val="1C1E21"/>
                </a:solidFill>
              </a:rPr>
              <a:t>: indicates how to figure out how to aggregate status to resource template.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b="1" dirty="0" err="1">
                <a:solidFill>
                  <a:srgbClr val="1C1E21"/>
                </a:solidFill>
              </a:rPr>
              <a:t>InterpretHealth</a:t>
            </a:r>
            <a:r>
              <a:rPr lang="en-US" sz="1800" dirty="0">
                <a:solidFill>
                  <a:srgbClr val="1C1E21"/>
                </a:solidFill>
              </a:rPr>
              <a:t>: indicates how to figure out the health status of a specific object.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b="1" dirty="0" err="1">
                <a:solidFill>
                  <a:srgbClr val="1C1E21"/>
                </a:solidFill>
              </a:rPr>
              <a:t>InterpretDependency</a:t>
            </a:r>
            <a:r>
              <a:rPr lang="en-US" sz="1800" dirty="0">
                <a:solidFill>
                  <a:srgbClr val="1C1E21"/>
                </a:solidFill>
              </a:rPr>
              <a:t>: indicates how to figure out the dependencies of a specific object.</a:t>
            </a: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Custom Interpreters</a:t>
            </a:r>
            <a:endParaRPr dirty="0"/>
          </a:p>
        </p:txBody>
      </p:sp>
      <p:sp>
        <p:nvSpPr>
          <p:cNvPr id="191" name="Google Shape;191;p31"/>
          <p:cNvSpPr txBox="1"/>
          <p:nvPr/>
        </p:nvSpPr>
        <p:spPr>
          <a:xfrm>
            <a:off x="988275" y="1557275"/>
            <a:ext cx="9807900" cy="40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Resource Interpreter Framework</a:t>
            </a:r>
            <a:r>
              <a:rPr lang="en-US" sz="1800" dirty="0"/>
              <a:t> consists of built-in and customized interpreters: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dirty="0">
                <a:solidFill>
                  <a:srgbClr val="1C1E21"/>
                </a:solidFill>
              </a:rPr>
              <a:t>built-in interpreter: used for common Kubernetes native or well-known extended resources.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dirty="0">
                <a:solidFill>
                  <a:srgbClr val="1C1E21"/>
                </a:solidFill>
              </a:rPr>
              <a:t>customized interpreter: interprets custom resources or overrides the built-in interpreters.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C1E2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dirty="0">
                <a:solidFill>
                  <a:srgbClr val="1C1E21"/>
                </a:solidFill>
              </a:rPr>
              <a:t>Running a webhook at runtime.</a:t>
            </a:r>
            <a:endParaRPr sz="1800" dirty="0">
              <a:solidFill>
                <a:srgbClr val="1C1E21"/>
              </a:solidFill>
            </a:endParaRPr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Clr>
                <a:srgbClr val="1C1E21"/>
              </a:buClr>
              <a:buSzPts val="1800"/>
              <a:buChar char="●"/>
            </a:pPr>
            <a:r>
              <a:rPr lang="en-US" sz="1800" dirty="0">
                <a:solidFill>
                  <a:srgbClr val="1C1E21"/>
                </a:solidFill>
              </a:rPr>
              <a:t>Defining declarative configuration. Users can quickly customize resource interpreters for both Kubernetes resources and CR resources by the rules declared in the </a:t>
            </a:r>
            <a:r>
              <a:rPr lang="en-US" sz="1800" i="1" dirty="0" err="1">
                <a:solidFill>
                  <a:srgbClr val="1C1E21"/>
                </a:solidFill>
              </a:rPr>
              <a:t>ResourceInterpreterCustomization</a:t>
            </a:r>
            <a:r>
              <a:rPr lang="en-US" sz="1800" dirty="0">
                <a:solidFill>
                  <a:srgbClr val="1C1E21"/>
                </a:solidFill>
              </a:rPr>
              <a:t> API specification.</a:t>
            </a:r>
            <a:endParaRPr sz="1800" dirty="0">
              <a:solidFill>
                <a:srgbClr val="1C1E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1C1E2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err="1">
                <a:solidFill>
                  <a:srgbClr val="1C1E21"/>
                </a:solidFill>
              </a:rPr>
              <a:t>ResourceInterpreterCustomization</a:t>
            </a:r>
            <a:r>
              <a:rPr lang="en-US" sz="1800" i="1" dirty="0">
                <a:solidFill>
                  <a:srgbClr val="1C1E21"/>
                </a:solidFill>
              </a:rPr>
              <a:t> </a:t>
            </a:r>
            <a:r>
              <a:rPr lang="en-US" sz="1800" dirty="0">
                <a:solidFill>
                  <a:srgbClr val="1C1E21"/>
                </a:solidFill>
              </a:rPr>
              <a:t>is a CRD which defines the implementation of  interpreter operations by Lua scripts.</a:t>
            </a:r>
            <a:endParaRPr sz="1800" dirty="0">
              <a:solidFill>
                <a:srgbClr val="1C1E2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Example Code For </a:t>
            </a:r>
            <a:r>
              <a:rPr lang="en-US" sz="4000" b="1" dirty="0" err="1">
                <a:solidFill>
                  <a:schemeClr val="lt1"/>
                </a:solidFill>
              </a:rPr>
              <a:t>CloneSet</a:t>
            </a:r>
            <a:endParaRPr dirty="0"/>
          </a:p>
        </p:txBody>
      </p:sp>
      <p:sp>
        <p:nvSpPr>
          <p:cNvPr id="197" name="Google Shape;197;p32"/>
          <p:cNvSpPr txBox="1"/>
          <p:nvPr/>
        </p:nvSpPr>
        <p:spPr>
          <a:xfrm>
            <a:off x="473650" y="1915200"/>
            <a:ext cx="318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InterpretReplicas: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0" y="2578175"/>
            <a:ext cx="4817776" cy="252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300" y="1855300"/>
            <a:ext cx="6459049" cy="44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2"/>
          <p:cNvSpPr txBox="1"/>
          <p:nvPr/>
        </p:nvSpPr>
        <p:spPr>
          <a:xfrm>
            <a:off x="5540300" y="1192150"/>
            <a:ext cx="318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AggregateStatus: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Example Code For Workflow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5" y="2677235"/>
            <a:ext cx="5185075" cy="243768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3"/>
          <p:cNvSpPr txBox="1"/>
          <p:nvPr/>
        </p:nvSpPr>
        <p:spPr>
          <a:xfrm>
            <a:off x="287175" y="2048300"/>
            <a:ext cx="318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Retain: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5669550" y="1710897"/>
            <a:ext cx="3189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InterpretHealth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0E9AE0-40E0-27A9-EB68-C619A3C3F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550" y="2371725"/>
            <a:ext cx="6294850" cy="2114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501181" y="3221372"/>
            <a:ext cx="10515600" cy="1862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i="1" dirty="0" err="1">
                <a:solidFill>
                  <a:schemeClr val="lt1"/>
                </a:solidFill>
              </a:rPr>
              <a:t>Tiecheng</a:t>
            </a:r>
            <a:r>
              <a:rPr lang="en-US" sz="3600" i="1" dirty="0">
                <a:solidFill>
                  <a:schemeClr val="lt1"/>
                </a:solidFill>
              </a:rPr>
              <a:t> Shen, Volcano Engine</a:t>
            </a:r>
          </a:p>
          <a:p>
            <a:pPr>
              <a:lnSpc>
                <a:spcPct val="90000"/>
              </a:lnSpc>
              <a:buClr>
                <a:schemeClr val="lt1"/>
              </a:buClr>
              <a:buSzPts val="3600"/>
            </a:pPr>
            <a:r>
              <a:rPr lang="en-US" altLang="zh-CN" sz="3600" i="1" dirty="0">
                <a:solidFill>
                  <a:schemeClr val="lt1"/>
                </a:solidFill>
              </a:rPr>
              <a:t>Rong Zhang,</a:t>
            </a:r>
            <a:r>
              <a:rPr lang="zh-CN" altLang="en-US" sz="3600" i="1" dirty="0">
                <a:solidFill>
                  <a:schemeClr val="lt1"/>
                </a:solidFill>
              </a:rPr>
              <a:t> </a:t>
            </a:r>
            <a:r>
              <a:rPr lang="en-US" altLang="zh-CN" sz="3600" i="1" dirty="0">
                <a:solidFill>
                  <a:schemeClr val="lt1"/>
                </a:solidFill>
              </a:rPr>
              <a:t>vivo</a:t>
            </a:r>
            <a:endParaRPr lang="en-US" sz="3600" i="1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559904" y="19709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3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Non-intrusively Enable </a:t>
            </a:r>
            <a:r>
              <a:rPr lang="en-US" sz="3800" b="1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OpenKruise</a:t>
            </a:r>
            <a:r>
              <a:rPr lang="en-US" sz="3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Argo Workflow in a Multi-Cluster Federation</a:t>
            </a:r>
            <a:endParaRPr sz="17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1932900" y="2828375"/>
            <a:ext cx="8015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Adoption in vivo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-355279" y="-157686"/>
            <a:ext cx="1045844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  </a:t>
            </a:r>
            <a:r>
              <a:rPr lang="zh-CN" altLang="en-US" sz="4000" b="1" dirty="0">
                <a:solidFill>
                  <a:schemeClr val="lt1"/>
                </a:solidFill>
              </a:rPr>
              <a:t>  </a:t>
            </a:r>
            <a:r>
              <a:rPr lang="en-US" sz="4000" b="1" dirty="0">
                <a:solidFill>
                  <a:schemeClr val="lt1"/>
                </a:solidFill>
              </a:rPr>
              <a:t>Current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status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of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Container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Platform</a:t>
            </a:r>
            <a:endParaRPr lang="en-US" dirty="0"/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37ADC55A-7244-6A93-D065-08F55D0E22C5}"/>
              </a:ext>
            </a:extLst>
          </p:cNvPr>
          <p:cNvGrpSpPr/>
          <p:nvPr/>
        </p:nvGrpSpPr>
        <p:grpSpPr>
          <a:xfrm>
            <a:off x="331088" y="1423015"/>
            <a:ext cx="5534132" cy="2076493"/>
            <a:chOff x="331088" y="1423015"/>
            <a:chExt cx="5534132" cy="2076493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E20BDC2D-2E42-6FF9-919E-2B55D99B1AEB}"/>
                </a:ext>
              </a:extLst>
            </p:cNvPr>
            <p:cNvSpPr/>
            <p:nvPr/>
          </p:nvSpPr>
          <p:spPr>
            <a:xfrm>
              <a:off x="331088" y="2121784"/>
              <a:ext cx="687815" cy="376955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CICD</a:t>
              </a:r>
              <a:endParaRPr kumimoji="1" lang="zh-CN" altLang="en-US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97B04A4D-59E8-2F7B-4C23-C5C0B0A01C6A}"/>
                </a:ext>
              </a:extLst>
            </p:cNvPr>
            <p:cNvSpPr/>
            <p:nvPr/>
          </p:nvSpPr>
          <p:spPr>
            <a:xfrm>
              <a:off x="1789774" y="2121784"/>
              <a:ext cx="1205975" cy="376956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旗黑可变vivo定制版" panose="00000500000000000000" pitchFamily="2" charset="-122"/>
                </a:rPr>
                <a:t>Container</a:t>
              </a:r>
            </a:p>
            <a:p>
              <a:pPr algn="ctr"/>
              <a:r>
                <a:rPr kumimoji="1" lang="en-US" altLang="zh-CN" dirty="0">
                  <a:ea typeface="旗黑可变vivo定制版" panose="00000500000000000000" pitchFamily="2" charset="-122"/>
                </a:rPr>
                <a:t>Platform</a:t>
              </a:r>
            </a:p>
          </p:txBody>
        </p:sp>
        <p:sp>
          <p:nvSpPr>
            <p:cNvPr id="46" name="圆角矩形 45">
              <a:extLst>
                <a:ext uri="{FF2B5EF4-FFF2-40B4-BE49-F238E27FC236}">
                  <a16:creationId xmlns:a16="http://schemas.microsoft.com/office/drawing/2014/main" id="{99B48CB8-F945-8F47-7200-E508730E20E6}"/>
                </a:ext>
              </a:extLst>
            </p:cNvPr>
            <p:cNvSpPr/>
            <p:nvPr/>
          </p:nvSpPr>
          <p:spPr>
            <a:xfrm>
              <a:off x="4659244" y="1423015"/>
              <a:ext cx="1205975" cy="376956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DE0728F3-ABCB-797E-4E13-4EE0828EE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946" y="1423015"/>
              <a:ext cx="768045" cy="339820"/>
            </a:xfrm>
            <a:prstGeom prst="rect">
              <a:avLst/>
            </a:prstGeom>
          </p:spPr>
        </p:pic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F20C2310-7A17-9493-E78D-C9285C642D0B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1018903" y="2310262"/>
              <a:ext cx="770871" cy="0"/>
            </a:xfrm>
            <a:prstGeom prst="straightConnector1">
              <a:avLst/>
            </a:prstGeom>
            <a:ln w="15875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475CC295-1F75-395D-F71B-45B15A213F77}"/>
                </a:ext>
              </a:extLst>
            </p:cNvPr>
            <p:cNvCxnSpPr>
              <a:stCxn id="26" idx="3"/>
              <a:endCxn id="46" idx="1"/>
            </p:cNvCxnSpPr>
            <p:nvPr/>
          </p:nvCxnSpPr>
          <p:spPr>
            <a:xfrm flipV="1">
              <a:off x="2995749" y="1611493"/>
              <a:ext cx="1663495" cy="69876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689C7F9-C5C3-38A2-48DD-90E413FDEDF6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2995749" y="2310261"/>
              <a:ext cx="1663496" cy="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022DE7EF-8518-7C3D-CFB3-A121F0EE1826}"/>
                </a:ext>
              </a:extLst>
            </p:cNvPr>
            <p:cNvCxnSpPr>
              <a:cxnSpLocks/>
              <a:endCxn id="145" idx="1"/>
            </p:cNvCxnSpPr>
            <p:nvPr/>
          </p:nvCxnSpPr>
          <p:spPr>
            <a:xfrm>
              <a:off x="2987223" y="2310263"/>
              <a:ext cx="1672022" cy="63195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圆角矩形 142">
              <a:extLst>
                <a:ext uri="{FF2B5EF4-FFF2-40B4-BE49-F238E27FC236}">
                  <a16:creationId xmlns:a16="http://schemas.microsoft.com/office/drawing/2014/main" id="{3768170A-24B1-4683-3501-82CBA82116E1}"/>
                </a:ext>
              </a:extLst>
            </p:cNvPr>
            <p:cNvSpPr/>
            <p:nvPr/>
          </p:nvSpPr>
          <p:spPr>
            <a:xfrm>
              <a:off x="4659245" y="2113235"/>
              <a:ext cx="1205975" cy="376956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AFBBFBF5-EA76-FC53-247A-DFD21203A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947" y="2113235"/>
              <a:ext cx="768045" cy="339820"/>
            </a:xfrm>
            <a:prstGeom prst="rect">
              <a:avLst/>
            </a:prstGeom>
          </p:spPr>
        </p:pic>
        <p:sp>
          <p:nvSpPr>
            <p:cNvPr id="145" name="圆角矩形 144">
              <a:extLst>
                <a:ext uri="{FF2B5EF4-FFF2-40B4-BE49-F238E27FC236}">
                  <a16:creationId xmlns:a16="http://schemas.microsoft.com/office/drawing/2014/main" id="{E3836B54-7B17-FBD4-E595-37E7C4527856}"/>
                </a:ext>
              </a:extLst>
            </p:cNvPr>
            <p:cNvSpPr/>
            <p:nvPr/>
          </p:nvSpPr>
          <p:spPr>
            <a:xfrm>
              <a:off x="4659245" y="2753741"/>
              <a:ext cx="1205975" cy="376956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pic>
          <p:nvPicPr>
            <p:cNvPr id="146" name="图片 145">
              <a:extLst>
                <a:ext uri="{FF2B5EF4-FFF2-40B4-BE49-F238E27FC236}">
                  <a16:creationId xmlns:a16="http://schemas.microsoft.com/office/drawing/2014/main" id="{39090FC6-0D65-7FDD-2E90-790BD9504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947" y="2753741"/>
              <a:ext cx="768045" cy="339820"/>
            </a:xfrm>
            <a:prstGeom prst="rect">
              <a:avLst/>
            </a:prstGeom>
          </p:spPr>
        </p:pic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60F5F7AC-9D30-CDE7-4D75-79FE6D164777}"/>
                </a:ext>
              </a:extLst>
            </p:cNvPr>
            <p:cNvSpPr txBox="1"/>
            <p:nvPr/>
          </p:nvSpPr>
          <p:spPr>
            <a:xfrm>
              <a:off x="1610837" y="3160954"/>
              <a:ext cx="19858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/>
                <a:t>Multi-Cluster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in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vivo</a:t>
              </a:r>
              <a:r>
                <a:rPr kumimoji="1" lang="zh-CN" altLang="en-US" sz="1600" dirty="0"/>
                <a:t> </a:t>
              </a:r>
            </a:p>
          </p:txBody>
        </p:sp>
      </p:grp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C69FC8A-FA41-98B7-9175-D9B7C7EA52F3}"/>
              </a:ext>
            </a:extLst>
          </p:cNvPr>
          <p:cNvSpPr txBox="1"/>
          <p:nvPr/>
        </p:nvSpPr>
        <p:spPr>
          <a:xfrm>
            <a:off x="6411432" y="1316806"/>
            <a:ext cx="5001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>
                <a:solidFill>
                  <a:schemeClr val="tx1"/>
                </a:solidFill>
              </a:rPr>
              <a:t>Multi-Cluster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in</a:t>
            </a:r>
            <a:r>
              <a:rPr kumimoji="1" lang="zh-CN" altLang="en-US" sz="18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vivo</a:t>
            </a:r>
          </a:p>
          <a:p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Platform provides cluster admin permission import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>
                <a:solidFill>
                  <a:srgbClr val="24292F"/>
                </a:solidFill>
                <a:latin typeface="+mn-lt"/>
              </a:rPr>
              <a:t>Each cluster runs independently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>
                <a:solidFill>
                  <a:srgbClr val="24292F"/>
                </a:solidFill>
                <a:latin typeface="+mn-lt"/>
              </a:rPr>
              <a:t>Integrate functions such as continuous integration, continuous delivery, and monitoring and alerting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>
                <a:solidFill>
                  <a:srgbClr val="24292F"/>
                </a:solidFill>
                <a:latin typeface="+mn-lt"/>
              </a:rPr>
              <a:t>The platform provides the ability to view resource usage across multiple clusters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>
                <a:solidFill>
                  <a:srgbClr val="24292F"/>
                </a:solidFill>
                <a:latin typeface="+mn-lt"/>
              </a:rPr>
              <a:t>Aggregation of APIs across multiple clusters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4DB0CF16-5526-1277-61ED-2ABBCB640D00}"/>
              </a:ext>
            </a:extLst>
          </p:cNvPr>
          <p:cNvSpPr/>
          <p:nvPr/>
        </p:nvSpPr>
        <p:spPr>
          <a:xfrm>
            <a:off x="294939" y="4773141"/>
            <a:ext cx="723964" cy="467852"/>
          </a:xfrm>
          <a:prstGeom prst="roundRect">
            <a:avLst>
              <a:gd name="adj" fmla="val 20183"/>
            </a:avLst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CICD</a:t>
            </a:r>
            <a:endParaRPr kumimoji="1" lang="zh-CN" altLang="en-US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73D3AAD0-5C64-D54E-B9EA-295C64243B77}"/>
              </a:ext>
            </a:extLst>
          </p:cNvPr>
          <p:cNvSpPr/>
          <p:nvPr/>
        </p:nvSpPr>
        <p:spPr>
          <a:xfrm>
            <a:off x="1464127" y="4801917"/>
            <a:ext cx="1008519" cy="410299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Container</a:t>
            </a:r>
          </a:p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Platform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29EA0E75-447C-34DF-9968-462910518F1F}"/>
              </a:ext>
            </a:extLst>
          </p:cNvPr>
          <p:cNvSpPr/>
          <p:nvPr/>
        </p:nvSpPr>
        <p:spPr>
          <a:xfrm>
            <a:off x="2833403" y="4801918"/>
            <a:ext cx="1313326" cy="413732"/>
          </a:xfrm>
          <a:prstGeom prst="roundRect">
            <a:avLst/>
          </a:prstGeom>
          <a:solidFill>
            <a:srgbClr val="D5F6C7"/>
          </a:solidFill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Federation</a:t>
            </a:r>
          </a:p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Control Plane</a:t>
            </a:r>
          </a:p>
        </p:txBody>
      </p: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C5FE68CA-A576-5271-8016-5E42F483E556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018903" y="5007067"/>
            <a:ext cx="445224" cy="0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08C1CEF9-1C61-FBCF-BA84-539204060B83}"/>
              </a:ext>
            </a:extLst>
          </p:cNvPr>
          <p:cNvCxnSpPr>
            <a:cxnSpLocks/>
            <a:stCxn id="35" idx="3"/>
            <a:endCxn id="63" idx="1"/>
          </p:cNvCxnSpPr>
          <p:nvPr/>
        </p:nvCxnSpPr>
        <p:spPr>
          <a:xfrm>
            <a:off x="2472646" y="5007067"/>
            <a:ext cx="360757" cy="1717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4F55BA37-DF04-C1A6-1695-CC1B70D63989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4146729" y="5008784"/>
            <a:ext cx="512516" cy="12469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1FEAADE5-6262-A868-0202-6A9EC6EF2E3B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4146729" y="4286296"/>
            <a:ext cx="512514" cy="722488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8B37A908-50EC-2A79-8C60-19B85F7D4F58}"/>
              </a:ext>
            </a:extLst>
          </p:cNvPr>
          <p:cNvCxnSpPr>
            <a:cxnSpLocks/>
            <a:stCxn id="63" idx="3"/>
            <a:endCxn id="153" idx="1"/>
          </p:cNvCxnSpPr>
          <p:nvPr/>
        </p:nvCxnSpPr>
        <p:spPr>
          <a:xfrm>
            <a:off x="4146729" y="5008784"/>
            <a:ext cx="512515" cy="608238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圆角矩形 148">
            <a:extLst>
              <a:ext uri="{FF2B5EF4-FFF2-40B4-BE49-F238E27FC236}">
                <a16:creationId xmlns:a16="http://schemas.microsoft.com/office/drawing/2014/main" id="{0D19E7EE-56C8-91B9-5BB8-24D68DA0250E}"/>
              </a:ext>
            </a:extLst>
          </p:cNvPr>
          <p:cNvSpPr/>
          <p:nvPr/>
        </p:nvSpPr>
        <p:spPr>
          <a:xfrm>
            <a:off x="4659243" y="4097818"/>
            <a:ext cx="1205975" cy="376956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150" name="图片 149">
            <a:extLst>
              <a:ext uri="{FF2B5EF4-FFF2-40B4-BE49-F238E27FC236}">
                <a16:creationId xmlns:a16="http://schemas.microsoft.com/office/drawing/2014/main" id="{3459FA6C-ED6A-CCFE-F9CC-A98AFEE4D2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45" y="4097818"/>
            <a:ext cx="768045" cy="339820"/>
          </a:xfrm>
          <a:prstGeom prst="rect">
            <a:avLst/>
          </a:prstGeom>
        </p:spPr>
      </p:pic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F5CC3611-5702-D3D6-F3C4-310A360E8C3B}"/>
              </a:ext>
            </a:extLst>
          </p:cNvPr>
          <p:cNvSpPr/>
          <p:nvPr/>
        </p:nvSpPr>
        <p:spPr>
          <a:xfrm>
            <a:off x="4659244" y="4788038"/>
            <a:ext cx="1205975" cy="376956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7986818C-5BBE-FD84-CE48-22BD399EBC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46" y="4788038"/>
            <a:ext cx="768045" cy="339820"/>
          </a:xfrm>
          <a:prstGeom prst="rect">
            <a:avLst/>
          </a:prstGeom>
        </p:spPr>
      </p:pic>
      <p:sp>
        <p:nvSpPr>
          <p:cNvPr id="153" name="圆角矩形 152">
            <a:extLst>
              <a:ext uri="{FF2B5EF4-FFF2-40B4-BE49-F238E27FC236}">
                <a16:creationId xmlns:a16="http://schemas.microsoft.com/office/drawing/2014/main" id="{F42C4C63-5B4B-67C5-C67A-2412FE8A5CBD}"/>
              </a:ext>
            </a:extLst>
          </p:cNvPr>
          <p:cNvSpPr/>
          <p:nvPr/>
        </p:nvSpPr>
        <p:spPr>
          <a:xfrm>
            <a:off x="4659244" y="5428544"/>
            <a:ext cx="1205975" cy="376956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154" name="图片 153">
            <a:extLst>
              <a:ext uri="{FF2B5EF4-FFF2-40B4-BE49-F238E27FC236}">
                <a16:creationId xmlns:a16="http://schemas.microsoft.com/office/drawing/2014/main" id="{8E443235-E500-9D94-F7FF-9772B689F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946" y="5428544"/>
            <a:ext cx="768045" cy="339820"/>
          </a:xfrm>
          <a:prstGeom prst="rect">
            <a:avLst/>
          </a:prstGeom>
        </p:spPr>
      </p:pic>
      <p:sp>
        <p:nvSpPr>
          <p:cNvPr id="160" name="文本框 159">
            <a:extLst>
              <a:ext uri="{FF2B5EF4-FFF2-40B4-BE49-F238E27FC236}">
                <a16:creationId xmlns:a16="http://schemas.microsoft.com/office/drawing/2014/main" id="{F22B5E0B-D2DB-FF48-0A9F-41826C75EFAD}"/>
              </a:ext>
            </a:extLst>
          </p:cNvPr>
          <p:cNvSpPr txBox="1"/>
          <p:nvPr/>
        </p:nvSpPr>
        <p:spPr>
          <a:xfrm>
            <a:off x="1610836" y="5805500"/>
            <a:ext cx="2801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Multi-Cluster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Federation</a:t>
            </a:r>
            <a:endParaRPr kumimoji="1" lang="zh-CN" altLang="en-US" sz="16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6EBB677-FCB6-BED0-9449-E65810E23308}"/>
              </a:ext>
            </a:extLst>
          </p:cNvPr>
          <p:cNvSpPr txBox="1"/>
          <p:nvPr/>
        </p:nvSpPr>
        <p:spPr>
          <a:xfrm>
            <a:off x="6486905" y="3950332"/>
            <a:ext cx="541015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b="1" dirty="0">
                <a:solidFill>
                  <a:srgbClr val="24292F"/>
                </a:solidFill>
                <a:latin typeface="+mn-lt"/>
              </a:rPr>
              <a:t>M</a:t>
            </a:r>
            <a:r>
              <a:rPr lang="en" altLang="zh-CN" sz="1800" b="1" i="0" dirty="0">
                <a:solidFill>
                  <a:srgbClr val="24292F"/>
                </a:solidFill>
                <a:effectLst/>
                <a:latin typeface="+mn-lt"/>
              </a:rPr>
              <a:t>ulti-Cluster </a:t>
            </a:r>
            <a:r>
              <a:rPr lang="en" altLang="zh-CN" sz="1800" b="1" dirty="0">
                <a:solidFill>
                  <a:srgbClr val="24292F"/>
                </a:solidFill>
                <a:latin typeface="+mn-lt"/>
              </a:rPr>
              <a:t>F</a:t>
            </a:r>
            <a:r>
              <a:rPr lang="en" altLang="zh-CN" sz="1800" b="1" i="0" dirty="0">
                <a:solidFill>
                  <a:srgbClr val="24292F"/>
                </a:solidFill>
                <a:effectLst/>
                <a:latin typeface="+mn-lt"/>
              </a:rPr>
              <a:t>ederation</a:t>
            </a:r>
            <a:r>
              <a:rPr lang="zh-CN" altLang="en-US" sz="1800" b="1" i="0" dirty="0">
                <a:solidFill>
                  <a:srgbClr val="24292F"/>
                </a:solidFill>
                <a:effectLst/>
                <a:latin typeface="+mn-lt"/>
              </a:rPr>
              <a:t> </a:t>
            </a:r>
            <a:r>
              <a:rPr lang="en-US" altLang="zh-CN" sz="1800" b="1" i="0" dirty="0">
                <a:solidFill>
                  <a:srgbClr val="24292F"/>
                </a:solidFill>
                <a:effectLst/>
                <a:latin typeface="+mn-lt"/>
              </a:rPr>
              <a:t>in</a:t>
            </a:r>
            <a:r>
              <a:rPr lang="zh-CN" altLang="en-US" sz="1800" b="1" i="0" dirty="0">
                <a:solidFill>
                  <a:srgbClr val="24292F"/>
                </a:solidFill>
                <a:effectLst/>
                <a:latin typeface="+mn-lt"/>
              </a:rPr>
              <a:t> </a:t>
            </a:r>
            <a:r>
              <a:rPr lang="en-US" altLang="zh-CN" sz="1800" b="1" i="0" dirty="0">
                <a:solidFill>
                  <a:srgbClr val="24292F"/>
                </a:solidFill>
                <a:effectLst/>
                <a:latin typeface="+mn-lt"/>
              </a:rPr>
              <a:t>vivo</a:t>
            </a:r>
            <a:endParaRPr lang="en" altLang="zh-CN" sz="1800" b="1" i="0" dirty="0">
              <a:solidFill>
                <a:srgbClr val="24292F"/>
              </a:solidFill>
              <a:effectLst/>
              <a:latin typeface="+mn-lt"/>
            </a:endParaRPr>
          </a:p>
          <a:p>
            <a:endParaRPr kumimoji="1" lang="en-US" altLang="zh-CN" b="1" dirty="0"/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>
                <a:solidFill>
                  <a:srgbClr val="24292F"/>
                </a:solidFill>
                <a:latin typeface="+mn-lt"/>
              </a:rPr>
              <a:t>Federation of Kubernetes resources</a:t>
            </a:r>
            <a:r>
              <a:rPr lang="zh-CN" altLang="en-US" sz="1600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24292F"/>
                </a:solidFill>
                <a:latin typeface="+mn-lt"/>
              </a:rPr>
              <a:t>and</a:t>
            </a:r>
            <a:r>
              <a:rPr lang="zh-CN" altLang="en-US" sz="1600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24292F"/>
                </a:solidFill>
                <a:latin typeface="+mn-lt"/>
              </a:rPr>
              <a:t>other</a:t>
            </a:r>
            <a:r>
              <a:rPr lang="zh-CN" altLang="en-US" sz="1600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24292F"/>
                </a:solidFill>
                <a:latin typeface="+mn-lt"/>
              </a:rPr>
              <a:t>CRD</a:t>
            </a:r>
            <a:endParaRPr lang="en" altLang="zh-CN" sz="1600" dirty="0">
              <a:solidFill>
                <a:srgbClr val="24292F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>
                <a:solidFill>
                  <a:srgbClr val="24292F"/>
                </a:solidFill>
                <a:latin typeface="+mn-lt"/>
              </a:rPr>
              <a:t>Unified scheduling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>
                <a:solidFill>
                  <a:srgbClr val="24292F"/>
                </a:solidFill>
                <a:latin typeface="+mn-lt"/>
              </a:rPr>
              <a:t>Unified application delivery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>
                <a:solidFill>
                  <a:srgbClr val="24292F"/>
                </a:solidFill>
                <a:latin typeface="+mn-lt"/>
              </a:rPr>
              <a:t>Unified application access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 err="1">
                <a:solidFill>
                  <a:srgbClr val="24292F"/>
                </a:solidFill>
                <a:latin typeface="+mn-lt"/>
              </a:rPr>
              <a:t>FedHpa</a:t>
            </a:r>
            <a:r>
              <a:rPr lang="zh-CN" altLang="en-US" sz="1600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24292F"/>
                </a:solidFill>
                <a:latin typeface="+mn-lt"/>
              </a:rPr>
              <a:t>and</a:t>
            </a:r>
            <a:r>
              <a:rPr lang="zh-CN" altLang="en-US" sz="1600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sz="1600" dirty="0" err="1">
                <a:solidFill>
                  <a:srgbClr val="24292F"/>
                </a:solidFill>
                <a:latin typeface="+mn-lt"/>
              </a:rPr>
              <a:t>CronHpa</a:t>
            </a:r>
            <a:endParaRPr lang="en-US" altLang="zh-CN" sz="1600" dirty="0">
              <a:solidFill>
                <a:srgbClr val="24292F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>
                <a:solidFill>
                  <a:srgbClr val="24292F"/>
                </a:solidFill>
                <a:latin typeface="+mn-lt"/>
              </a:rPr>
              <a:t>Automated intervention for fault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382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63" grpId="0" animBg="1"/>
      <p:bldP spid="149" grpId="0" animBg="1"/>
      <p:bldP spid="151" grpId="0" animBg="1"/>
      <p:bldP spid="153" grpId="0" animBg="1"/>
      <p:bldP spid="160" grpId="0"/>
      <p:bldP spid="1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0" y="-60587"/>
            <a:ext cx="11226543" cy="1187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zh-CN" altLang="en-US" sz="4000" b="1" dirty="0">
                <a:solidFill>
                  <a:schemeClr val="lt1"/>
                </a:solidFill>
              </a:rPr>
              <a:t>  </a:t>
            </a:r>
            <a:r>
              <a:rPr lang="en-US" sz="4000" b="1" dirty="0">
                <a:solidFill>
                  <a:schemeClr val="lt1"/>
                </a:solidFill>
              </a:rPr>
              <a:t>Production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Factors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for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Federation cluster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20AEC8-CDD9-1CC9-A23A-2B2D4A753F55}"/>
              </a:ext>
            </a:extLst>
          </p:cNvPr>
          <p:cNvSpPr txBox="1"/>
          <p:nvPr/>
        </p:nvSpPr>
        <p:spPr>
          <a:xfrm>
            <a:off x="307177" y="1970997"/>
            <a:ext cx="24711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tx1"/>
                </a:solidFill>
              </a:rPr>
              <a:t>1.</a:t>
            </a:r>
            <a:r>
              <a:rPr kumimoji="1" lang="zh-CN" altLang="en-US" sz="1600" b="1" dirty="0">
                <a:solidFill>
                  <a:schemeClr val="tx1"/>
                </a:solidFill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</a:rPr>
              <a:t>Federation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monitoring and alerting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i="0" dirty="0">
                <a:solidFill>
                  <a:schemeClr val="tx1"/>
                </a:solidFill>
                <a:effectLst/>
                <a:latin typeface="+mn-lt"/>
              </a:rPr>
              <a:t>Log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i="0" dirty="0">
                <a:solidFill>
                  <a:schemeClr val="tx1"/>
                </a:solidFill>
                <a:effectLst/>
                <a:latin typeface="+mn-lt"/>
              </a:rPr>
              <a:t>Control</a:t>
            </a:r>
            <a:r>
              <a:rPr kumimoji="1" lang="zh-CN" alt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1" lang="en-US" altLang="zh-CN" i="0" dirty="0">
                <a:solidFill>
                  <a:schemeClr val="tx1"/>
                </a:solidFill>
                <a:effectLst/>
                <a:latin typeface="+mn-lt"/>
              </a:rPr>
              <a:t>Plane</a:t>
            </a:r>
            <a:r>
              <a:rPr kumimoji="1" lang="zh-CN" altLang="en-US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1" lang="en-US" altLang="zh-CN" i="0" dirty="0">
                <a:solidFill>
                  <a:schemeClr val="tx1"/>
                </a:solidFill>
                <a:effectLst/>
                <a:latin typeface="+mn-lt"/>
              </a:rPr>
              <a:t>Operation</a:t>
            </a:r>
            <a:endParaRPr kumimoji="1" lang="en-US" altLang="zh-CN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D1D6CE-D8C9-FAEB-9BDC-3DCE39BAB27F}"/>
              </a:ext>
            </a:extLst>
          </p:cNvPr>
          <p:cNvSpPr txBox="1"/>
          <p:nvPr/>
        </p:nvSpPr>
        <p:spPr>
          <a:xfrm>
            <a:off x="2778279" y="1953913"/>
            <a:ext cx="2804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1F2328"/>
                </a:solidFill>
                <a:effectLst/>
                <a:latin typeface="+mn-lt"/>
              </a:rPr>
              <a:t>1.</a:t>
            </a:r>
            <a:r>
              <a:rPr lang="zh-CN" altLang="en-US" sz="1600" b="1" i="0" dirty="0">
                <a:solidFill>
                  <a:srgbClr val="1F2328"/>
                </a:solidFill>
                <a:effectLst/>
                <a:latin typeface="+mn-lt"/>
              </a:rPr>
              <a:t> 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n-lt"/>
              </a:rPr>
              <a:t>Multi-cluster networking</a:t>
            </a:r>
            <a:endParaRPr kumimoji="1" lang="en-US" altLang="zh-CN" sz="1600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Calico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rgbClr val="24292F"/>
                </a:solidFill>
                <a:latin typeface="+mn-lt"/>
              </a:rPr>
              <a:t>C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loud vendors</a:t>
            </a:r>
            <a:endParaRPr kumimoji="1" lang="en-US" altLang="zh-CN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1518C5-AE8C-5C09-D01A-F63DF30CAC88}"/>
              </a:ext>
            </a:extLst>
          </p:cNvPr>
          <p:cNvSpPr txBox="1"/>
          <p:nvPr/>
        </p:nvSpPr>
        <p:spPr>
          <a:xfrm>
            <a:off x="307177" y="3036295"/>
            <a:ext cx="22924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solidFill>
                  <a:schemeClr val="accent1"/>
                </a:solidFill>
              </a:rPr>
              <a:t>2.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Cluster</a:t>
            </a:r>
            <a:r>
              <a:rPr kumimoji="1" lang="zh-CN" altLang="en-US" sz="1600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</a:rPr>
              <a:t>Addons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4292F"/>
                </a:solidFill>
                <a:effectLst/>
                <a:latin typeface="+mn-lt"/>
              </a:rPr>
              <a:t>OpenKruise</a:t>
            </a:r>
            <a:endParaRPr lang="en" altLang="zh-CN" b="0" i="0" dirty="0">
              <a:solidFill>
                <a:srgbClr val="24292F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Argo Workflow</a:t>
            </a:r>
            <a:endParaRPr kumimoji="1" lang="en-US" altLang="zh-CN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2DE7BC-76D2-05CA-B255-60D0DD8B19AA}"/>
              </a:ext>
            </a:extLst>
          </p:cNvPr>
          <p:cNvSpPr txBox="1"/>
          <p:nvPr/>
        </p:nvSpPr>
        <p:spPr>
          <a:xfrm>
            <a:off x="9196059" y="3045231"/>
            <a:ext cx="32874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1F2328"/>
                </a:solidFill>
                <a:effectLst/>
                <a:latin typeface="+mn-lt"/>
              </a:rPr>
              <a:t>2.</a:t>
            </a:r>
            <a:r>
              <a:rPr lang="zh-CN" altLang="en-US" sz="1600" b="1" i="0" dirty="0">
                <a:solidFill>
                  <a:srgbClr val="1F2328"/>
                </a:solidFill>
                <a:effectLst/>
                <a:latin typeface="+mn-lt"/>
              </a:rPr>
              <a:t> 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n-lt"/>
              </a:rPr>
              <a:t>Multi-cluster RBAC</a:t>
            </a:r>
            <a:endParaRPr kumimoji="1" lang="en-US" altLang="zh-CN" sz="1600" b="1" dirty="0">
              <a:solidFill>
                <a:schemeClr val="tx1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Unified permission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Flexible authorization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Security audit and monitoring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124535-2E31-A9B3-E5F2-7A1D8A285838}"/>
              </a:ext>
            </a:extLst>
          </p:cNvPr>
          <p:cNvSpPr txBox="1"/>
          <p:nvPr/>
        </p:nvSpPr>
        <p:spPr>
          <a:xfrm>
            <a:off x="2778277" y="4415802"/>
            <a:ext cx="2708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0" dirty="0">
                <a:solidFill>
                  <a:srgbClr val="1F2328"/>
                </a:solidFill>
                <a:effectLst/>
                <a:latin typeface="+mn-lt"/>
              </a:rPr>
              <a:t>3.</a:t>
            </a:r>
            <a:r>
              <a:rPr lang="zh-CN" altLang="en-US" sz="1600" b="1" i="0" dirty="0">
                <a:solidFill>
                  <a:srgbClr val="1F2328"/>
                </a:solidFill>
                <a:effectLst/>
                <a:latin typeface="+mn-lt"/>
              </a:rPr>
              <a:t> 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n-lt"/>
              </a:rPr>
              <a:t>Multi-cluster storage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  <a:ea typeface="+mn-ea"/>
              </a:rPr>
              <a:t>Distributed file 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  <a:ea typeface="+mn-ea"/>
              </a:rPr>
              <a:t>Data migration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  <a:ea typeface="+mn-ea"/>
              </a:rPr>
              <a:t>Storage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  <a:ea typeface="+mn-ea"/>
              </a:rPr>
              <a:t>Storage Capacity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810830-5C6B-E675-55F6-A803F9C9A9AC}"/>
              </a:ext>
            </a:extLst>
          </p:cNvPr>
          <p:cNvSpPr txBox="1"/>
          <p:nvPr/>
        </p:nvSpPr>
        <p:spPr>
          <a:xfrm>
            <a:off x="2778277" y="3036295"/>
            <a:ext cx="311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1F2328"/>
                </a:solidFill>
                <a:effectLst/>
                <a:latin typeface="+mn-lt"/>
              </a:rPr>
              <a:t>2.</a:t>
            </a:r>
            <a:r>
              <a:rPr lang="zh-CN" altLang="en-US" sz="1600" b="1" i="0" dirty="0">
                <a:solidFill>
                  <a:srgbClr val="1F2328"/>
                </a:solidFill>
                <a:effectLst/>
                <a:latin typeface="+mn-lt"/>
              </a:rPr>
              <a:t> 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n-lt"/>
              </a:rPr>
              <a:t>Multi-cluster Service Mesh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 Istio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+mn-lt"/>
              </a:rPr>
              <a:t> </a:t>
            </a:r>
            <a:r>
              <a:rPr lang="en" altLang="zh-CN" b="0" i="0" dirty="0" err="1">
                <a:solidFill>
                  <a:srgbClr val="24292F"/>
                </a:solidFill>
                <a:effectLst/>
                <a:latin typeface="+mn-lt"/>
              </a:rPr>
              <a:t>Linkerd</a:t>
            </a:r>
            <a:endParaRPr lang="en" altLang="zh-CN" b="0" i="0" dirty="0">
              <a:solidFill>
                <a:srgbClr val="24292F"/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+mn-lt"/>
              </a:rPr>
              <a:t> 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Consul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4292F"/>
                </a:solidFill>
                <a:effectLst/>
                <a:latin typeface="+mn-lt"/>
              </a:rPr>
              <a:t> 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Envoy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238D4F-3ABE-994E-AFBF-BA881F7A86B0}"/>
              </a:ext>
            </a:extLst>
          </p:cNvPr>
          <p:cNvSpPr txBox="1"/>
          <p:nvPr/>
        </p:nvSpPr>
        <p:spPr>
          <a:xfrm>
            <a:off x="5904198" y="4890304"/>
            <a:ext cx="2970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1F2328"/>
                </a:solidFill>
                <a:latin typeface="+mn-lt"/>
              </a:rPr>
              <a:t>4</a:t>
            </a:r>
            <a:r>
              <a:rPr lang="en-US" altLang="zh-CN" sz="1600" b="1" i="0" dirty="0">
                <a:solidFill>
                  <a:srgbClr val="1F2328"/>
                </a:solidFill>
                <a:effectLst/>
                <a:latin typeface="+mn-lt"/>
              </a:rPr>
              <a:t>.</a:t>
            </a:r>
            <a:r>
              <a:rPr lang="zh-CN" altLang="en-US" sz="1600" b="1" i="0" dirty="0">
                <a:solidFill>
                  <a:srgbClr val="1F2328"/>
                </a:solidFill>
                <a:effectLst/>
                <a:latin typeface="+mn-lt"/>
              </a:rPr>
              <a:t> 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n-lt"/>
              </a:rPr>
              <a:t>Multi-cluster event</a:t>
            </a:r>
            <a:endParaRPr lang="en" altLang="zh-CN" sz="1600" b="1" dirty="0">
              <a:solidFill>
                <a:srgbClr val="24292F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  <a:ea typeface="+mn-ea"/>
              </a:rPr>
              <a:t>Troubleshooting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  <a:ea typeface="+mn-ea"/>
              </a:rPr>
              <a:t>Data analysis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  <a:ea typeface="+mn-ea"/>
              </a:rPr>
              <a:t>decision support</a:t>
            </a:r>
          </a:p>
          <a:p>
            <a:pPr algn="l"/>
            <a:endParaRPr lang="en" altLang="zh-CN" b="0" i="0" dirty="0">
              <a:solidFill>
                <a:srgbClr val="24292F"/>
              </a:solidFill>
              <a:effectLst/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4A9DFA-9BAC-53AC-29FF-60943745CD06}"/>
              </a:ext>
            </a:extLst>
          </p:cNvPr>
          <p:cNvSpPr txBox="1"/>
          <p:nvPr/>
        </p:nvSpPr>
        <p:spPr>
          <a:xfrm>
            <a:off x="5904199" y="3963048"/>
            <a:ext cx="2970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rgbClr val="24292F"/>
                </a:solidFill>
                <a:latin typeface="+mn-lt"/>
              </a:rPr>
              <a:t>3.</a:t>
            </a:r>
            <a:r>
              <a:rPr lang="zh-CN" altLang="en-US" sz="1600" b="1" dirty="0">
                <a:solidFill>
                  <a:srgbClr val="24292F"/>
                </a:solidFill>
                <a:latin typeface="+mn-lt"/>
              </a:rPr>
              <a:t> </a:t>
            </a:r>
            <a:r>
              <a:rPr lang="en" altLang="zh-CN" sz="1600" b="1" i="0" dirty="0">
                <a:solidFill>
                  <a:srgbClr val="24292F"/>
                </a:solidFill>
                <a:effectLst/>
                <a:latin typeface="+mn-lt"/>
              </a:rPr>
              <a:t>Multi-cluster search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data query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Share and collaborate on data</a:t>
            </a:r>
            <a:endParaRPr lang="en" altLang="zh-CN" b="1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1DB02E-C342-21F6-2BB6-9413C7E49DB8}"/>
              </a:ext>
            </a:extLst>
          </p:cNvPr>
          <p:cNvSpPr txBox="1"/>
          <p:nvPr/>
        </p:nvSpPr>
        <p:spPr>
          <a:xfrm>
            <a:off x="9196059" y="1970997"/>
            <a:ext cx="280479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24292F"/>
                </a:solidFill>
                <a:effectLst/>
                <a:latin typeface="+mn-lt"/>
              </a:rPr>
              <a:t>1.</a:t>
            </a:r>
            <a:r>
              <a:rPr lang="zh-CN" altLang="en-US" sz="1600" b="1" dirty="0">
                <a:solidFill>
                  <a:srgbClr val="24292F"/>
                </a:solidFill>
                <a:latin typeface="+mn-lt"/>
              </a:rPr>
              <a:t> 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n-lt"/>
              </a:rPr>
              <a:t>Multi-cluster</a:t>
            </a:r>
            <a:r>
              <a:rPr lang="en" altLang="zh-CN" sz="1600" b="1" i="0" dirty="0">
                <a:solidFill>
                  <a:srgbClr val="24292F"/>
                </a:solidFill>
                <a:effectLst/>
                <a:latin typeface="+mn-lt"/>
              </a:rPr>
              <a:t> scheduling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Cross-cluster scheduling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Rescheduling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Simulation scheduling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FFBA3F-9F9C-6E44-B911-713F249F0EAF}"/>
              </a:ext>
            </a:extLst>
          </p:cNvPr>
          <p:cNvSpPr txBox="1"/>
          <p:nvPr/>
        </p:nvSpPr>
        <p:spPr>
          <a:xfrm>
            <a:off x="5904201" y="1978211"/>
            <a:ext cx="29707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+mn-lt"/>
              </a:rPr>
              <a:t>1.</a:t>
            </a:r>
            <a:r>
              <a:rPr lang="zh-CN" altLang="en-US" sz="1600" b="1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r>
              <a:rPr lang="en" altLang="zh-CN" sz="1600" b="1" i="0" dirty="0">
                <a:solidFill>
                  <a:schemeClr val="accent1"/>
                </a:solidFill>
                <a:effectLst/>
                <a:latin typeface="+mn-lt"/>
              </a:rPr>
              <a:t>Multi-cluster Application</a:t>
            </a:r>
            <a:endParaRPr lang="en" altLang="zh-CN" sz="1600" b="1" dirty="0">
              <a:solidFill>
                <a:schemeClr val="accent1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" altLang="zh-CN" dirty="0">
                <a:latin typeface="+mn-lt"/>
                <a:ea typeface="旗黑可变vivo定制版" panose="00000500000000000000" pitchFamily="2" charset="-122"/>
              </a:rPr>
              <a:t>P</a:t>
            </a:r>
            <a:r>
              <a:rPr kumimoji="1" lang="en" altLang="zh-CN" sz="1400" dirty="0">
                <a:latin typeface="+mn-lt"/>
                <a:ea typeface="旗黑可变vivo定制版" panose="00000500000000000000" pitchFamily="2" charset="-122"/>
              </a:rPr>
              <a:t>artition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 Upgrade</a:t>
            </a:r>
            <a:endParaRPr lang="en" altLang="zh-CN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Rolling Upgrade</a:t>
            </a:r>
            <a:endParaRPr kumimoji="1" lang="en-US" altLang="zh-CN" i="0" dirty="0">
              <a:solidFill>
                <a:schemeClr val="tx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Rollback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endParaRPr kumimoji="1"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7B9E36-C402-48A7-DE3C-5E43E1C9BAD4}"/>
              </a:ext>
            </a:extLst>
          </p:cNvPr>
          <p:cNvSpPr txBox="1"/>
          <p:nvPr/>
        </p:nvSpPr>
        <p:spPr>
          <a:xfrm>
            <a:off x="5893219" y="3040326"/>
            <a:ext cx="3114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en-US" altLang="zh-CN" sz="1600" b="1" i="0" dirty="0">
                <a:solidFill>
                  <a:schemeClr val="accent1"/>
                </a:solidFill>
                <a:effectLst/>
                <a:latin typeface="+mn-lt"/>
              </a:rPr>
              <a:t>.</a:t>
            </a:r>
            <a:r>
              <a:rPr lang="zh-CN" altLang="en-US" sz="1600" b="1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r>
              <a:rPr lang="en" altLang="zh-CN" sz="1600" b="1" i="0" dirty="0">
                <a:solidFill>
                  <a:schemeClr val="accent1"/>
                </a:solidFill>
                <a:effectLst/>
                <a:latin typeface="+mn-lt"/>
              </a:rPr>
              <a:t>Application</a:t>
            </a:r>
            <a:r>
              <a:rPr lang="zh-CN" altLang="en-US" sz="1600" b="1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r>
              <a:rPr lang="en-US" altLang="zh-CN" sz="1600" b="1" i="0" dirty="0">
                <a:solidFill>
                  <a:schemeClr val="accent1"/>
                </a:solidFill>
                <a:effectLst/>
                <a:latin typeface="+mn-lt"/>
              </a:rPr>
              <a:t>M</a:t>
            </a:r>
            <a:r>
              <a:rPr lang="en-US" altLang="zh-CN" sz="1600" b="1" dirty="0">
                <a:solidFill>
                  <a:schemeClr val="accent1"/>
                </a:solidFill>
                <a:latin typeface="+mn-lt"/>
              </a:rPr>
              <a:t>igration</a:t>
            </a:r>
            <a:endParaRPr lang="en" altLang="zh-CN" sz="1600" b="1" dirty="0">
              <a:solidFill>
                <a:schemeClr val="accent1"/>
              </a:solidFill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dirty="0">
                <a:solidFill>
                  <a:srgbClr val="24292F"/>
                </a:solidFill>
                <a:latin typeface="+mn-lt"/>
              </a:rPr>
              <a:t>Online</a:t>
            </a:r>
            <a:r>
              <a:rPr lang="zh-CN" altLang="en-US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24292F"/>
                </a:solidFill>
                <a:latin typeface="+mn-lt"/>
              </a:rPr>
              <a:t>business</a:t>
            </a:r>
            <a:r>
              <a:rPr lang="zh-CN" altLang="en-US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24292F"/>
                </a:solidFill>
                <a:latin typeface="+mn-lt"/>
              </a:rPr>
              <a:t>migration</a:t>
            </a:r>
            <a:endParaRPr lang="en" altLang="zh-CN" i="0" dirty="0">
              <a:solidFill>
                <a:srgbClr val="24292F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+mn-lt"/>
              </a:rPr>
              <a:t>Online</a:t>
            </a:r>
            <a:r>
              <a:rPr kumimoji="1" lang="zh-CN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+mn-lt"/>
              </a:rPr>
              <a:t>business</a:t>
            </a:r>
            <a:r>
              <a:rPr kumimoji="1" lang="zh-CN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+mn-lt"/>
              </a:rPr>
              <a:t>rollback</a:t>
            </a:r>
            <a:endParaRPr kumimoji="1" lang="en-US" altLang="zh-CN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8B5C0A-6611-7E83-BF54-DAD0AD8EEA01}"/>
              </a:ext>
            </a:extLst>
          </p:cNvPr>
          <p:cNvSpPr txBox="1"/>
          <p:nvPr/>
        </p:nvSpPr>
        <p:spPr>
          <a:xfrm>
            <a:off x="449745" y="1490474"/>
            <a:ext cx="1309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chemeClr val="tx1"/>
                </a:solidFill>
              </a:rPr>
              <a:t>Operators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232539-17A0-8862-10E9-C28575C0D413}"/>
              </a:ext>
            </a:extLst>
          </p:cNvPr>
          <p:cNvSpPr txBox="1"/>
          <p:nvPr/>
        </p:nvSpPr>
        <p:spPr>
          <a:xfrm>
            <a:off x="5904199" y="1470835"/>
            <a:ext cx="242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1800" b="1" dirty="0">
                <a:solidFill>
                  <a:schemeClr val="tx1"/>
                </a:solidFill>
                <a:latin typeface="+mn-lt"/>
              </a:rPr>
              <a:t>Container</a:t>
            </a:r>
            <a:r>
              <a:rPr lang="en" altLang="zh-CN" sz="1800" b="0" i="0" dirty="0">
                <a:solidFill>
                  <a:srgbClr val="24292F"/>
                </a:solidFill>
                <a:effectLst/>
                <a:latin typeface="+mn-lt"/>
              </a:rPr>
              <a:t> </a:t>
            </a:r>
            <a:r>
              <a:rPr kumimoji="1" lang="en" altLang="zh-CN" sz="1800" b="1" dirty="0">
                <a:solidFill>
                  <a:schemeClr val="tx1"/>
                </a:solidFill>
                <a:latin typeface="+mn-lt"/>
              </a:rPr>
              <a:t>Platform</a:t>
            </a:r>
            <a:endParaRPr kumimoji="1" lang="zh-CN" alt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F1F07D-0206-FA22-ED91-C7EE8BAF158D}"/>
              </a:ext>
            </a:extLst>
          </p:cNvPr>
          <p:cNvSpPr txBox="1"/>
          <p:nvPr/>
        </p:nvSpPr>
        <p:spPr>
          <a:xfrm>
            <a:off x="2957719" y="1470835"/>
            <a:ext cx="2291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chemeClr val="tx1"/>
                </a:solidFill>
              </a:rPr>
              <a:t>Network/Storage</a:t>
            </a:r>
            <a:endParaRPr kumimoji="1"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5772A5-37FF-9CEB-46E8-EF48A90EC8F9}"/>
              </a:ext>
            </a:extLst>
          </p:cNvPr>
          <p:cNvSpPr txBox="1"/>
          <p:nvPr/>
        </p:nvSpPr>
        <p:spPr>
          <a:xfrm>
            <a:off x="9130716" y="1490474"/>
            <a:ext cx="187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chemeClr val="tx1"/>
                </a:solidFill>
              </a:rPr>
              <a:t>Control</a:t>
            </a:r>
            <a:r>
              <a:rPr kumimoji="1" lang="zh-CN" altLang="en-US" sz="1800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  <a:r>
              <a:rPr kumimoji="1" lang="en-US" altLang="zh-CN" sz="1800" b="1" dirty="0">
                <a:solidFill>
                  <a:schemeClr val="tx1"/>
                </a:solidFill>
              </a:rPr>
              <a:t>Plane</a:t>
            </a:r>
            <a:endParaRPr kumimoji="1"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00C42A1-FB31-5528-D775-99CDB800D2BE}"/>
              </a:ext>
            </a:extLst>
          </p:cNvPr>
          <p:cNvSpPr txBox="1"/>
          <p:nvPr/>
        </p:nvSpPr>
        <p:spPr>
          <a:xfrm>
            <a:off x="9196059" y="4236624"/>
            <a:ext cx="22924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1F2328"/>
                </a:solidFill>
                <a:latin typeface="+mn-lt"/>
              </a:rPr>
              <a:t>3</a:t>
            </a:r>
            <a:r>
              <a:rPr lang="en-US" altLang="zh-CN" sz="1600" b="1" i="0" dirty="0">
                <a:solidFill>
                  <a:srgbClr val="1F2328"/>
                </a:solidFill>
                <a:effectLst/>
                <a:latin typeface="+mn-lt"/>
              </a:rPr>
              <a:t>.</a:t>
            </a:r>
            <a:r>
              <a:rPr lang="zh-CN" altLang="en-US" sz="1600" b="1" i="0" dirty="0">
                <a:solidFill>
                  <a:srgbClr val="1F2328"/>
                </a:solidFill>
                <a:effectLst/>
                <a:latin typeface="+mn-lt"/>
              </a:rPr>
              <a:t> </a:t>
            </a:r>
            <a:r>
              <a:rPr lang="en" altLang="zh-CN" sz="1600" b="1" i="0" dirty="0">
                <a:solidFill>
                  <a:srgbClr val="1F2328"/>
                </a:solidFill>
                <a:effectLst/>
                <a:latin typeface="+mn-lt"/>
              </a:rPr>
              <a:t>Multi-cluster HPA</a:t>
            </a:r>
            <a:endParaRPr kumimoji="1" lang="en-US" altLang="zh-CN" sz="1600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 err="1">
                <a:solidFill>
                  <a:srgbClr val="24292F"/>
                </a:solidFill>
                <a:latin typeface="+mn-lt"/>
              </a:rPr>
              <a:t>FedHPA</a:t>
            </a:r>
            <a:endParaRPr lang="en" altLang="zh-CN" b="0" i="0" dirty="0">
              <a:solidFill>
                <a:srgbClr val="24292F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chemeClr val="tx1"/>
                </a:solidFill>
                <a:latin typeface="+mn-lt"/>
              </a:rPr>
              <a:t>CronHpa</a:t>
            </a:r>
            <a:endParaRPr kumimoji="1" lang="en-US" altLang="zh-CN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Manual scaling</a:t>
            </a:r>
            <a:endParaRPr kumimoji="1" lang="en-US" altLang="zh-CN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6678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Cluster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addons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 err="1">
                <a:solidFill>
                  <a:schemeClr val="lt1"/>
                </a:solidFill>
              </a:rPr>
              <a:t>OpenKruise</a:t>
            </a:r>
            <a:endParaRPr 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40B131-71F8-4D00-4326-C1729D3BA2BD}"/>
              </a:ext>
            </a:extLst>
          </p:cNvPr>
          <p:cNvSpPr txBox="1"/>
          <p:nvPr/>
        </p:nvSpPr>
        <p:spPr>
          <a:xfrm>
            <a:off x="688640" y="3028890"/>
            <a:ext cx="328748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1" dirty="0" err="1">
                <a:solidFill>
                  <a:srgbClr val="24292F"/>
                </a:solidFill>
                <a:latin typeface="+mn-lt"/>
              </a:rPr>
              <a:t>Openkruise</a:t>
            </a:r>
            <a:r>
              <a:rPr lang="zh-CN" altLang="en-US" sz="1800" b="1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24292F"/>
                </a:solidFill>
                <a:latin typeface="+mn-lt"/>
              </a:rPr>
              <a:t>in</a:t>
            </a:r>
            <a:r>
              <a:rPr lang="zh-CN" altLang="en-US" sz="1800" b="1" dirty="0">
                <a:solidFill>
                  <a:srgbClr val="24292F"/>
                </a:solidFill>
                <a:latin typeface="+mn-lt"/>
              </a:rPr>
              <a:t> </a:t>
            </a:r>
            <a:r>
              <a:rPr lang="en-US" altLang="zh-CN" sz="1800" b="1" dirty="0">
                <a:solidFill>
                  <a:srgbClr val="24292F"/>
                </a:solidFill>
                <a:latin typeface="+mn-lt"/>
              </a:rPr>
              <a:t>vivo</a:t>
            </a:r>
            <a:endParaRPr lang="en" altLang="zh-CN" sz="1800" b="1" dirty="0">
              <a:solidFill>
                <a:srgbClr val="24292F"/>
              </a:solidFill>
              <a:latin typeface="+mn-lt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en-US" altLang="zh-CN" dirty="0" err="1">
                <a:solidFill>
                  <a:srgbClr val="24292F"/>
                </a:solidFill>
                <a:latin typeface="+mn-lt"/>
              </a:rPr>
              <a:t>CloneSet</a:t>
            </a:r>
            <a:endParaRPr lang="en-US" altLang="zh-CN" dirty="0">
              <a:solidFill>
                <a:srgbClr val="24292F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i="0" dirty="0">
                <a:solidFill>
                  <a:srgbClr val="1C1E21"/>
                </a:solidFill>
                <a:effectLst/>
                <a:latin typeface="+mn-lt"/>
              </a:rPr>
              <a:t>Advanced </a:t>
            </a:r>
            <a:r>
              <a:rPr lang="en" altLang="zh-CN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endParaRPr lang="en" altLang="zh-CN" i="0" dirty="0">
              <a:solidFill>
                <a:srgbClr val="1C1E21"/>
              </a:solidFill>
              <a:effectLst/>
              <a:latin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382653-01EA-901F-C9F9-375AFF8BDF52}"/>
              </a:ext>
            </a:extLst>
          </p:cNvPr>
          <p:cNvSpPr txBox="1"/>
          <p:nvPr/>
        </p:nvSpPr>
        <p:spPr>
          <a:xfrm>
            <a:off x="688640" y="1677593"/>
            <a:ext cx="114901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>
                <a:latin typeface="+mn-lt"/>
              </a:rPr>
              <a:t>Intro</a:t>
            </a:r>
            <a:r>
              <a:rPr kumimoji="1" lang="zh-CN" altLang="en-US" sz="1800" b="1" dirty="0">
                <a:latin typeface="+mn-lt"/>
              </a:rPr>
              <a:t>：</a:t>
            </a:r>
            <a:r>
              <a:rPr lang="en" altLang="zh-CN" sz="1600" b="0" i="0" dirty="0" err="1">
                <a:solidFill>
                  <a:srgbClr val="1C1E21"/>
                </a:solidFill>
                <a:effectLst/>
                <a:latin typeface="+mn-lt"/>
              </a:rPr>
              <a:t>OpenKruise</a:t>
            </a:r>
            <a:r>
              <a:rPr lang="en" altLang="zh-CN" sz="1600" b="0" i="0" dirty="0">
                <a:solidFill>
                  <a:srgbClr val="1C1E21"/>
                </a:solidFill>
                <a:effectLst/>
                <a:latin typeface="+mn-lt"/>
              </a:rPr>
              <a:t> is an extended component suite for Kubernetes, which mainly focuses on automated management of large-scale applications, such as </a:t>
            </a:r>
            <a:r>
              <a:rPr lang="en" altLang="zh-CN" sz="1600" b="0" i="1" dirty="0">
                <a:solidFill>
                  <a:srgbClr val="1C1E21"/>
                </a:solidFill>
                <a:effectLst/>
                <a:latin typeface="+mn-lt"/>
              </a:rPr>
              <a:t>deployment, upgrade, ops and availability protection</a:t>
            </a:r>
            <a:r>
              <a:rPr lang="en" altLang="zh-CN" sz="1600" b="0" i="0" dirty="0">
                <a:solidFill>
                  <a:srgbClr val="1C1E21"/>
                </a:solidFill>
                <a:effectLst/>
                <a:latin typeface="+mn-lt"/>
              </a:rPr>
              <a:t>.</a:t>
            </a:r>
            <a:endParaRPr kumimoji="1" lang="zh-CN" altLang="en-US" sz="1600" dirty="0">
              <a:latin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228C47-1787-EF08-248E-7266D9D76A07}"/>
              </a:ext>
            </a:extLst>
          </p:cNvPr>
          <p:cNvSpPr txBox="1"/>
          <p:nvPr/>
        </p:nvSpPr>
        <p:spPr>
          <a:xfrm>
            <a:off x="4718659" y="3028890"/>
            <a:ext cx="7131094" cy="291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sz="1800" b="1" dirty="0">
                <a:solidFill>
                  <a:srgbClr val="24292F"/>
                </a:solidFill>
                <a:latin typeface="+mn-lt"/>
              </a:rPr>
              <a:t>Container platform function based on </a:t>
            </a:r>
            <a:r>
              <a:rPr lang="en" altLang="zh-CN" sz="1800" b="1" dirty="0" err="1">
                <a:solidFill>
                  <a:srgbClr val="24292F"/>
                </a:solidFill>
                <a:latin typeface="+mn-lt"/>
              </a:rPr>
              <a:t>Openkruise</a:t>
            </a:r>
            <a:endParaRPr kumimoji="1" lang="en" altLang="zh-CN" sz="1400" dirty="0">
              <a:latin typeface="+mn-lt"/>
              <a:ea typeface="旗黑可变vivo定制版" panose="00000500000000000000" pitchFamily="2" charset="-122"/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" altLang="zh-CN" dirty="0">
                <a:latin typeface="+mn-lt"/>
                <a:ea typeface="旗黑可变vivo定制版" panose="00000500000000000000" pitchFamily="2" charset="-122"/>
              </a:rPr>
              <a:t>Partition upgrade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Rolling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+mn-lt"/>
              </a:rPr>
              <a:t>u</a:t>
            </a:r>
            <a:r>
              <a:rPr lang="en" altLang="zh-CN" b="0" i="0" dirty="0" err="1">
                <a:solidFill>
                  <a:srgbClr val="24292F"/>
                </a:solidFill>
                <a:effectLst/>
                <a:latin typeface="+mn-lt"/>
              </a:rPr>
              <a:t>pgrade</a:t>
            </a:r>
            <a:endParaRPr kumimoji="1" lang="en" altLang="zh-CN" dirty="0">
              <a:latin typeface="+mn-lt"/>
              <a:ea typeface="旗黑可变vivo定制版" panose="00000500000000000000" pitchFamily="2" charset="-122"/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" altLang="zh-CN" dirty="0">
                <a:latin typeface="+mn-lt"/>
                <a:ea typeface="旗黑可变vivo定制版" panose="00000500000000000000" pitchFamily="2" charset="-122"/>
              </a:rPr>
              <a:t>Rollback by partition 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" altLang="zh-CN" b="1" dirty="0">
                <a:solidFill>
                  <a:srgbClr val="1C1E21"/>
                </a:solidFill>
                <a:latin typeface="+mn-lt"/>
              </a:rPr>
              <a:t>I</a:t>
            </a:r>
            <a:r>
              <a:rPr lang="en" altLang="zh-CN" i="0" dirty="0">
                <a:solidFill>
                  <a:srgbClr val="1C1E21"/>
                </a:solidFill>
                <a:effectLst/>
                <a:latin typeface="+mn-lt"/>
              </a:rPr>
              <a:t>n-place update</a:t>
            </a:r>
            <a:endParaRPr kumimoji="1" lang="en" altLang="zh-CN" dirty="0">
              <a:latin typeface="+mn-lt"/>
              <a:ea typeface="旗黑可变vivo定制版" panose="00000500000000000000" pitchFamily="2" charset="-122"/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" altLang="zh-CN" i="0" dirty="0" err="1">
                <a:solidFill>
                  <a:srgbClr val="1C1E21"/>
                </a:solidFill>
                <a:effectLst/>
                <a:latin typeface="+mn-lt"/>
              </a:rPr>
              <a:t>MaxUnavailable</a:t>
            </a:r>
            <a:r>
              <a:rPr lang="zh-CN" altLang="en-US" i="0" dirty="0">
                <a:solidFill>
                  <a:srgbClr val="1C1E21"/>
                </a:solidFill>
                <a:effectLst/>
                <a:latin typeface="+mn-lt"/>
              </a:rPr>
              <a:t> </a:t>
            </a:r>
            <a:r>
              <a:rPr lang="en-US" altLang="zh-CN" i="0" dirty="0">
                <a:solidFill>
                  <a:srgbClr val="1C1E21"/>
                </a:solidFill>
                <a:effectLst/>
                <a:latin typeface="+mn-lt"/>
              </a:rPr>
              <a:t>and</a:t>
            </a:r>
            <a:r>
              <a:rPr lang="zh-CN" altLang="en-US" i="0" dirty="0">
                <a:solidFill>
                  <a:srgbClr val="1C1E21"/>
                </a:solidFill>
                <a:effectLst/>
                <a:latin typeface="+mn-lt"/>
              </a:rPr>
              <a:t> </a:t>
            </a:r>
            <a:r>
              <a:rPr lang="en" altLang="zh-CN" i="0" dirty="0" err="1">
                <a:solidFill>
                  <a:srgbClr val="1C1E21"/>
                </a:solidFill>
                <a:effectLst/>
                <a:latin typeface="+mn-lt"/>
              </a:rPr>
              <a:t>MaxSurge</a:t>
            </a:r>
            <a:endParaRPr kumimoji="1" lang="en" altLang="zh-CN" dirty="0">
              <a:latin typeface="+mn-lt"/>
              <a:ea typeface="旗黑可变vivo定制版" panose="00000500000000000000" pitchFamily="2" charset="-122"/>
            </a:endParaRP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CN" dirty="0">
                <a:latin typeface="+mn-lt"/>
                <a:ea typeface="旗黑可变vivo定制版" panose="00000500000000000000" pitchFamily="2" charset="-122"/>
              </a:rPr>
              <a:t>Application traffic is not interrupted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" altLang="zh-CN" i="0" dirty="0">
                <a:solidFill>
                  <a:srgbClr val="1C1E21"/>
                </a:solidFill>
                <a:effectLst/>
                <a:latin typeface="+mn-lt"/>
              </a:rPr>
              <a:t>Selective Pod deletion</a:t>
            </a:r>
          </a:p>
          <a:p>
            <a:pPr marL="742950" lvl="2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" altLang="zh-CN" i="0" dirty="0">
                <a:solidFill>
                  <a:srgbClr val="1C1E21"/>
                </a:solidFill>
                <a:effectLst/>
                <a:latin typeface="+mn-lt"/>
              </a:rPr>
              <a:t>Scale up with rate limit</a:t>
            </a:r>
          </a:p>
        </p:txBody>
      </p:sp>
    </p:spTree>
    <p:extLst>
      <p:ext uri="{BB962C8B-B14F-4D97-AF65-F5344CB8AC3E}">
        <p14:creationId xmlns:p14="http://schemas.microsoft.com/office/powerpoint/2010/main" val="2071403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309692" y="-10023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Integration </a:t>
            </a:r>
            <a:r>
              <a:rPr lang="en-US" sz="4000" b="1" dirty="0" err="1">
                <a:solidFill>
                  <a:schemeClr val="lt1"/>
                </a:solidFill>
              </a:rPr>
              <a:t>OpenKruise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D104774-FDCC-4C61-2BE9-3DE01AD49924}"/>
              </a:ext>
            </a:extLst>
          </p:cNvPr>
          <p:cNvSpPr txBox="1"/>
          <p:nvPr/>
        </p:nvSpPr>
        <p:spPr>
          <a:xfrm>
            <a:off x="6938128" y="1867823"/>
            <a:ext cx="4740299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404040"/>
                </a:solidFill>
                <a:latin typeface="+mn-lt"/>
              </a:rPr>
              <a:t>Setup</a:t>
            </a:r>
            <a:r>
              <a:rPr lang="zh-CN" altLang="en-US" sz="1800" b="1" dirty="0">
                <a:solidFill>
                  <a:srgbClr val="404040"/>
                </a:solidFill>
                <a:latin typeface="+mn-lt"/>
              </a:rPr>
              <a:t> </a:t>
            </a:r>
            <a:r>
              <a:rPr lang="en-US" altLang="zh-CN" sz="1800" b="1" dirty="0" err="1">
                <a:solidFill>
                  <a:srgbClr val="404040"/>
                </a:solidFill>
                <a:latin typeface="+mn-lt"/>
              </a:rPr>
              <a:t>OpenKruise</a:t>
            </a:r>
            <a:endParaRPr lang="en-US" altLang="zh-CN" sz="1800" b="1" dirty="0">
              <a:solidFill>
                <a:srgbClr val="404040"/>
              </a:solidFill>
              <a:latin typeface="+mn-lt"/>
            </a:endParaRPr>
          </a:p>
          <a:p>
            <a:endParaRPr lang="en-US" altLang="zh-CN" sz="1800" b="1" dirty="0">
              <a:solidFill>
                <a:srgbClr val="404040"/>
              </a:solidFill>
              <a:latin typeface="+mn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>
                <a:solidFill>
                  <a:srgbClr val="404040"/>
                </a:solidFill>
                <a:latin typeface="+mn-lt"/>
              </a:rPr>
              <a:t>Install </a:t>
            </a:r>
            <a:r>
              <a:rPr lang="en-US" altLang="zh-CN" sz="1600" dirty="0" err="1">
                <a:solidFill>
                  <a:srgbClr val="404040"/>
                </a:solidFill>
                <a:latin typeface="+mn-lt"/>
              </a:rPr>
              <a:t>Cloneset</a:t>
            </a:r>
            <a:r>
              <a:rPr lang="zh-CN" altLang="en-US" sz="1600" dirty="0">
                <a:solidFill>
                  <a:srgbClr val="404040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404040"/>
                </a:solidFill>
                <a:latin typeface="+mn-lt"/>
              </a:rPr>
              <a:t>CRD and </a:t>
            </a:r>
            <a:r>
              <a:rPr lang="en" altLang="zh-CN" sz="1600" i="0" dirty="0">
                <a:solidFill>
                  <a:srgbClr val="1C1E21"/>
                </a:solidFill>
                <a:effectLst/>
                <a:latin typeface="+mn-lt"/>
              </a:rPr>
              <a:t>Advanced </a:t>
            </a:r>
            <a:r>
              <a:rPr lang="en" altLang="zh-CN" sz="1600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r>
              <a:rPr lang="zh-CN" altLang="en-US" sz="1600" i="0" dirty="0">
                <a:solidFill>
                  <a:srgbClr val="1C1E21"/>
                </a:solidFill>
                <a:effectLst/>
                <a:latin typeface="+mn-lt"/>
              </a:rPr>
              <a:t> </a:t>
            </a:r>
            <a:r>
              <a:rPr lang="en-US" altLang="zh-CN" sz="1600" i="0" dirty="0">
                <a:solidFill>
                  <a:srgbClr val="1C1E21"/>
                </a:solidFill>
                <a:effectLst/>
                <a:latin typeface="+mn-lt"/>
              </a:rPr>
              <a:t>CRD</a:t>
            </a:r>
            <a:r>
              <a:rPr lang="en" altLang="zh-CN" sz="1600" i="0" dirty="0">
                <a:solidFill>
                  <a:srgbClr val="1C1E21"/>
                </a:solidFill>
                <a:effectLst/>
                <a:latin typeface="+mn-lt"/>
              </a:rPr>
              <a:t> on the</a:t>
            </a:r>
            <a:r>
              <a:rPr lang="zh-CN" altLang="en-US" sz="1600" i="0" dirty="0">
                <a:solidFill>
                  <a:srgbClr val="1C1E21"/>
                </a:solidFill>
                <a:effectLst/>
                <a:latin typeface="+mn-lt"/>
              </a:rPr>
              <a:t> </a:t>
            </a:r>
            <a:r>
              <a:rPr kumimoji="1" lang="en-US" altLang="zh-CN" sz="1600" dirty="0">
                <a:ea typeface="旗黑可变vivo定制版" panose="00000500000000000000" pitchFamily="2" charset="-122"/>
              </a:rPr>
              <a:t>Federation</a:t>
            </a:r>
          </a:p>
          <a:p>
            <a:r>
              <a:rPr lang="en" altLang="zh-CN" sz="1600" i="0" dirty="0">
                <a:solidFill>
                  <a:srgbClr val="1C1E21"/>
                </a:solidFill>
                <a:effectLst/>
                <a:latin typeface="+mn-lt"/>
              </a:rPr>
              <a:t>     Control plane</a:t>
            </a:r>
            <a:endParaRPr lang="zh-CN" altLang="en-US" sz="1600" i="0" dirty="0">
              <a:solidFill>
                <a:srgbClr val="1C1E21"/>
              </a:solidFill>
              <a:effectLst/>
              <a:latin typeface="+mn-lt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i="0" dirty="0">
                <a:solidFill>
                  <a:srgbClr val="1C1E21"/>
                </a:solidFill>
                <a:effectLst/>
                <a:latin typeface="+mn-lt"/>
              </a:rPr>
              <a:t>Deploy </a:t>
            </a:r>
            <a:r>
              <a:rPr lang="en" altLang="zh-CN" sz="1600" dirty="0" err="1">
                <a:solidFill>
                  <a:srgbClr val="1C1E21"/>
                </a:solidFill>
                <a:latin typeface="+mn-lt"/>
              </a:rPr>
              <a:t>O</a:t>
            </a:r>
            <a:r>
              <a:rPr lang="en" altLang="zh-CN" sz="1600" i="0" dirty="0" err="1">
                <a:solidFill>
                  <a:srgbClr val="1C1E21"/>
                </a:solidFill>
                <a:effectLst/>
                <a:latin typeface="+mn-lt"/>
              </a:rPr>
              <a:t>penKruise</a:t>
            </a:r>
            <a:r>
              <a:rPr lang="en" altLang="zh-CN" sz="1600" i="0" dirty="0">
                <a:solidFill>
                  <a:srgbClr val="1C1E21"/>
                </a:solidFill>
                <a:effectLst/>
                <a:latin typeface="+mn-lt"/>
              </a:rPr>
              <a:t> with chart in the member cluster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</a:rPr>
              <a:t>Custom </a:t>
            </a:r>
            <a:r>
              <a:rPr lang="en-US" altLang="zh-CN" sz="1600" dirty="0" err="1">
                <a:solidFill>
                  <a:schemeClr val="tx1"/>
                </a:solidFill>
              </a:rPr>
              <a:t>Cloneset</a:t>
            </a:r>
            <a:r>
              <a:rPr lang="en-US" altLang="zh-CN" sz="1600" dirty="0">
                <a:solidFill>
                  <a:schemeClr val="tx1"/>
                </a:solidFill>
              </a:rPr>
              <a:t> and Advanced </a:t>
            </a:r>
            <a:r>
              <a:rPr lang="en" altLang="zh-CN" sz="1600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r>
              <a:rPr lang="en" altLang="zh-CN" sz="1600" i="0" dirty="0">
                <a:solidFill>
                  <a:srgbClr val="1C1E21"/>
                </a:solidFill>
                <a:effectLst/>
                <a:latin typeface="+mn-lt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Interpreters</a:t>
            </a:r>
            <a:r>
              <a:rPr lang="zh-CN" altLang="en-US" sz="1600" dirty="0">
                <a:solidFill>
                  <a:srgbClr val="1C1E21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1C1E21"/>
                </a:solidFill>
              </a:rPr>
              <a:t>by Lua scripts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>
                <a:solidFill>
                  <a:srgbClr val="1C1E21"/>
                </a:solidFill>
              </a:rPr>
              <a:t>Deploy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lang="en-US" altLang="zh-CN" sz="1600" dirty="0" err="1">
                <a:solidFill>
                  <a:srgbClr val="1C1E21"/>
                </a:solidFill>
              </a:rPr>
              <a:t>CloneSet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lang="en-US" altLang="zh-CN" sz="1600" dirty="0">
                <a:solidFill>
                  <a:srgbClr val="1C1E21"/>
                </a:solidFill>
              </a:rPr>
              <a:t>and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Advanced </a:t>
            </a:r>
            <a:r>
              <a:rPr lang="en" altLang="zh-CN" sz="1600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r>
              <a:rPr lang="en" altLang="zh-CN" sz="1600" i="0" dirty="0">
                <a:solidFill>
                  <a:srgbClr val="1C1E21"/>
                </a:solidFill>
                <a:effectLst/>
                <a:latin typeface="+mn-lt"/>
              </a:rPr>
              <a:t> </a:t>
            </a:r>
            <a:endParaRPr lang="en-US" altLang="zh-CN" sz="1600" dirty="0">
              <a:solidFill>
                <a:srgbClr val="1C1E2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>
                <a:solidFill>
                  <a:srgbClr val="1C1E21"/>
                </a:solidFill>
              </a:rPr>
              <a:t>Get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lang="en-US" altLang="zh-CN" sz="1600" dirty="0" err="1">
                <a:solidFill>
                  <a:srgbClr val="1C1E21"/>
                </a:solidFill>
              </a:rPr>
              <a:t>Cloneset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lang="en-US" altLang="zh-CN" sz="1600" dirty="0">
                <a:solidFill>
                  <a:srgbClr val="1C1E21"/>
                </a:solidFill>
              </a:rPr>
              <a:t>and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Advanced </a:t>
            </a:r>
            <a:r>
              <a:rPr lang="en" altLang="zh-CN" sz="1600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r>
              <a:rPr lang="zh-CN" altLang="en-US" sz="1600" dirty="0">
                <a:solidFill>
                  <a:srgbClr val="1C1E21"/>
                </a:solidFill>
              </a:rPr>
              <a:t>  </a:t>
            </a:r>
            <a:r>
              <a:rPr lang="en-US" altLang="zh-CN" sz="1600" dirty="0">
                <a:solidFill>
                  <a:srgbClr val="1C1E21"/>
                </a:solidFill>
              </a:rPr>
              <a:t>status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lang="en-US" altLang="zh-CN" sz="1600" dirty="0">
                <a:solidFill>
                  <a:srgbClr val="1C1E21"/>
                </a:solidFill>
              </a:rPr>
              <a:t>on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lang="en-US" altLang="zh-CN" sz="1600" dirty="0">
                <a:solidFill>
                  <a:srgbClr val="1C1E21"/>
                </a:solidFill>
              </a:rPr>
              <a:t>the</a:t>
            </a:r>
            <a:r>
              <a:rPr lang="zh-CN" altLang="en-US" sz="1600" dirty="0">
                <a:solidFill>
                  <a:srgbClr val="1C1E21"/>
                </a:solidFill>
              </a:rPr>
              <a:t> </a:t>
            </a:r>
            <a:r>
              <a:rPr kumimoji="1" lang="en-US" altLang="zh-CN" sz="1600" dirty="0">
                <a:ea typeface="旗黑可变vivo定制版" panose="00000500000000000000" pitchFamily="2" charset="-122"/>
              </a:rPr>
              <a:t>Federation</a:t>
            </a:r>
            <a:r>
              <a:rPr kumimoji="1" lang="zh-CN" altLang="en-US" sz="1600" dirty="0">
                <a:ea typeface="旗黑可变vivo定制版" panose="00000500000000000000" pitchFamily="2" charset="-122"/>
              </a:rPr>
              <a:t> </a:t>
            </a:r>
            <a:r>
              <a:rPr lang="en" altLang="zh-CN" sz="1600" i="0" dirty="0">
                <a:solidFill>
                  <a:srgbClr val="1C1E21"/>
                </a:solidFill>
                <a:effectLst/>
                <a:latin typeface="+mn-lt"/>
              </a:rPr>
              <a:t>Control plane</a:t>
            </a:r>
            <a:endParaRPr lang="zh-CN" altLang="en-US" sz="1600" i="0" dirty="0">
              <a:solidFill>
                <a:srgbClr val="1C1E21"/>
              </a:solidFill>
              <a:effectLst/>
              <a:latin typeface="+mn-lt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600" dirty="0">
              <a:solidFill>
                <a:srgbClr val="1C1E2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endParaRPr lang="en" altLang="zh-CN" sz="1600" i="0" dirty="0">
              <a:solidFill>
                <a:srgbClr val="1C1E21"/>
              </a:solidFill>
              <a:effectLst/>
              <a:latin typeface="+mn-lt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4194F1F5-89F7-06AC-B9D3-7CBED7604E93}"/>
              </a:ext>
            </a:extLst>
          </p:cNvPr>
          <p:cNvSpPr/>
          <p:nvPr/>
        </p:nvSpPr>
        <p:spPr>
          <a:xfrm>
            <a:off x="3567488" y="4472727"/>
            <a:ext cx="2383284" cy="1325699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D09175-24E0-4605-613D-55ABDD8CE4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29" y="5404266"/>
            <a:ext cx="768045" cy="339820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403F9CC5-398A-52E3-4F31-CE03A440427E}"/>
              </a:ext>
            </a:extLst>
          </p:cNvPr>
          <p:cNvSpPr/>
          <p:nvPr/>
        </p:nvSpPr>
        <p:spPr>
          <a:xfrm>
            <a:off x="309692" y="4472727"/>
            <a:ext cx="2383284" cy="1325699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7085AD-A71C-E914-CE8D-41540BAFAD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29" y="5370381"/>
            <a:ext cx="768045" cy="339820"/>
          </a:xfrm>
          <a:prstGeom prst="rect">
            <a:avLst/>
          </a:prstGeom>
        </p:spPr>
      </p:pic>
      <p:sp>
        <p:nvSpPr>
          <p:cNvPr id="16" name="圆角矩形 15">
            <a:extLst>
              <a:ext uri="{FF2B5EF4-FFF2-40B4-BE49-F238E27FC236}">
                <a16:creationId xmlns:a16="http://schemas.microsoft.com/office/drawing/2014/main" id="{591A1CAB-25E7-80F3-995E-04B0D4E3B645}"/>
              </a:ext>
            </a:extLst>
          </p:cNvPr>
          <p:cNvSpPr/>
          <p:nvPr/>
        </p:nvSpPr>
        <p:spPr>
          <a:xfrm>
            <a:off x="1395550" y="1741101"/>
            <a:ext cx="3468547" cy="1325699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ea typeface="旗黑可变vivo定制版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1AB721-F79C-21E8-8A92-D1A055292069}"/>
              </a:ext>
            </a:extLst>
          </p:cNvPr>
          <p:cNvSpPr txBox="1"/>
          <p:nvPr/>
        </p:nvSpPr>
        <p:spPr>
          <a:xfrm>
            <a:off x="2243858" y="1791402"/>
            <a:ext cx="15736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Federation</a:t>
            </a:r>
          </a:p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Control Plane</a:t>
            </a:r>
          </a:p>
          <a:p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82107A5-7A3C-585B-2296-678FF54FB8FB}"/>
              </a:ext>
            </a:extLst>
          </p:cNvPr>
          <p:cNvSpPr/>
          <p:nvPr/>
        </p:nvSpPr>
        <p:spPr>
          <a:xfrm>
            <a:off x="1936121" y="2349069"/>
            <a:ext cx="887989" cy="387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Cloneset</a:t>
            </a:r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9486-0484-725F-2635-8F8105EEB3F5}"/>
              </a:ext>
            </a:extLst>
          </p:cNvPr>
          <p:cNvSpPr/>
          <p:nvPr/>
        </p:nvSpPr>
        <p:spPr>
          <a:xfrm>
            <a:off x="3160182" y="2338437"/>
            <a:ext cx="1145118" cy="387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sz="1400" i="0" dirty="0">
                <a:solidFill>
                  <a:srgbClr val="1C1E21"/>
                </a:solidFill>
                <a:effectLst/>
                <a:latin typeface="+mn-lt"/>
              </a:rPr>
              <a:t>Advanced </a:t>
            </a:r>
            <a:r>
              <a:rPr lang="en" altLang="zh-CN" sz="1400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92864F-9BE0-971F-46EF-6E346369C761}"/>
              </a:ext>
            </a:extLst>
          </p:cNvPr>
          <p:cNvSpPr/>
          <p:nvPr/>
        </p:nvSpPr>
        <p:spPr>
          <a:xfrm>
            <a:off x="507562" y="4618585"/>
            <a:ext cx="887989" cy="387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cloneset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163E6F8-D406-6860-74E3-BC5F6A880060}"/>
              </a:ext>
            </a:extLst>
          </p:cNvPr>
          <p:cNvSpPr/>
          <p:nvPr/>
        </p:nvSpPr>
        <p:spPr>
          <a:xfrm>
            <a:off x="3680332" y="4618585"/>
            <a:ext cx="887989" cy="387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cloneset</a:t>
            </a:r>
            <a:endParaRPr kumimoji="1"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556CEC-AD17-4468-F31A-3CED8F1BD41D}"/>
              </a:ext>
            </a:extLst>
          </p:cNvPr>
          <p:cNvSpPr/>
          <p:nvPr/>
        </p:nvSpPr>
        <p:spPr>
          <a:xfrm>
            <a:off x="4681165" y="4618585"/>
            <a:ext cx="1145118" cy="387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sz="1400" i="0" dirty="0">
                <a:solidFill>
                  <a:srgbClr val="1C1E21"/>
                </a:solidFill>
                <a:effectLst/>
                <a:latin typeface="+mn-lt"/>
              </a:rPr>
              <a:t>Advanced </a:t>
            </a:r>
            <a:r>
              <a:rPr lang="en" altLang="zh-CN" sz="1400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FCD10E-0382-3C46-E329-F1D235AB3933}"/>
              </a:ext>
            </a:extLst>
          </p:cNvPr>
          <p:cNvSpPr/>
          <p:nvPr/>
        </p:nvSpPr>
        <p:spPr>
          <a:xfrm>
            <a:off x="1501334" y="4636384"/>
            <a:ext cx="1145118" cy="387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altLang="zh-CN" sz="1400" i="0" dirty="0">
                <a:solidFill>
                  <a:srgbClr val="1C1E21"/>
                </a:solidFill>
                <a:effectLst/>
                <a:latin typeface="+mn-lt"/>
              </a:rPr>
              <a:t>Advanced </a:t>
            </a:r>
            <a:r>
              <a:rPr lang="en" altLang="zh-CN" sz="1400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6CB51739-A78D-7B3A-CC3D-3DA0659E5D3F}"/>
              </a:ext>
            </a:extLst>
          </p:cNvPr>
          <p:cNvCxnSpPr>
            <a:stCxn id="18" idx="2"/>
          </p:cNvCxnSpPr>
          <p:nvPr/>
        </p:nvCxnSpPr>
        <p:spPr>
          <a:xfrm flipH="1">
            <a:off x="1011529" y="2736993"/>
            <a:ext cx="1368587" cy="188159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6431762-3ED7-13D9-1195-30E7041C31E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86511" y="2754792"/>
            <a:ext cx="1737816" cy="1863793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67854BE-ED78-5C62-F830-C3AE9E7D9829}"/>
              </a:ext>
            </a:extLst>
          </p:cNvPr>
          <p:cNvCxnSpPr/>
          <p:nvPr/>
        </p:nvCxnSpPr>
        <p:spPr>
          <a:xfrm flipH="1">
            <a:off x="2319925" y="2715816"/>
            <a:ext cx="1368587" cy="1881592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2DED97AC-9945-C550-21FE-6899A792B05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680332" y="2715816"/>
            <a:ext cx="1573392" cy="1902769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B9F25581-DD62-6EC9-B7AC-285FFA143F07}"/>
              </a:ext>
            </a:extLst>
          </p:cNvPr>
          <p:cNvCxnSpPr/>
          <p:nvPr/>
        </p:nvCxnSpPr>
        <p:spPr>
          <a:xfrm>
            <a:off x="2386511" y="1225467"/>
            <a:ext cx="0" cy="11129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67FFA81-EC7B-23C3-4074-0AF277B39008}"/>
              </a:ext>
            </a:extLst>
          </p:cNvPr>
          <p:cNvCxnSpPr/>
          <p:nvPr/>
        </p:nvCxnSpPr>
        <p:spPr>
          <a:xfrm>
            <a:off x="3757052" y="1236099"/>
            <a:ext cx="0" cy="11129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D939DC6-8669-0FDC-3D52-BCC8A71457BA}"/>
              </a:ext>
            </a:extLst>
          </p:cNvPr>
          <p:cNvSpPr txBox="1"/>
          <p:nvPr/>
        </p:nvSpPr>
        <p:spPr>
          <a:xfrm>
            <a:off x="521324" y="1238867"/>
            <a:ext cx="186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Create </a:t>
            </a:r>
            <a:r>
              <a:rPr kumimoji="1" lang="en-US" altLang="zh-CN" dirty="0" err="1"/>
              <a:t>Cloneset</a:t>
            </a:r>
            <a:r>
              <a:rPr kumimoji="1" lang="en-US" altLang="zh-CN" dirty="0"/>
              <a:t> CR</a:t>
            </a:r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F0F800A-2A51-9EE3-9CB8-B5B0DB8C67FC}"/>
              </a:ext>
            </a:extLst>
          </p:cNvPr>
          <p:cNvSpPr txBox="1"/>
          <p:nvPr/>
        </p:nvSpPr>
        <p:spPr>
          <a:xfrm>
            <a:off x="3732741" y="1249176"/>
            <a:ext cx="2794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Create </a:t>
            </a:r>
            <a:r>
              <a:rPr lang="en-US" altLang="zh-CN" sz="1400" dirty="0">
                <a:solidFill>
                  <a:schemeClr val="tx1"/>
                </a:solidFill>
              </a:rPr>
              <a:t>Advanced </a:t>
            </a:r>
            <a:r>
              <a:rPr lang="en" altLang="zh-CN" sz="1400" i="0" dirty="0" err="1">
                <a:solidFill>
                  <a:srgbClr val="1C1E21"/>
                </a:solidFill>
                <a:effectLst/>
                <a:latin typeface="+mn-lt"/>
              </a:rPr>
              <a:t>StatefulSet</a:t>
            </a:r>
            <a:r>
              <a:rPr kumimoji="1" lang="en-US" altLang="zh-CN" dirty="0"/>
              <a:t> CR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182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360727" y="-12800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</a:rPr>
              <a:t>Overview of publishing your Application </a:t>
            </a:r>
            <a:endParaRPr 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49E129C-86AF-0793-7558-125FCDD05EFD}"/>
              </a:ext>
            </a:extLst>
          </p:cNvPr>
          <p:cNvGrpSpPr/>
          <p:nvPr/>
        </p:nvGrpSpPr>
        <p:grpSpPr>
          <a:xfrm>
            <a:off x="1015580" y="1243605"/>
            <a:ext cx="9281360" cy="5355180"/>
            <a:chOff x="164041" y="1295224"/>
            <a:chExt cx="9325685" cy="5741971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EAD3CF7-920E-CD46-080B-FA3B6D12998D}"/>
                </a:ext>
              </a:extLst>
            </p:cNvPr>
            <p:cNvSpPr txBox="1"/>
            <p:nvPr/>
          </p:nvSpPr>
          <p:spPr>
            <a:xfrm>
              <a:off x="977548" y="6342006"/>
              <a:ext cx="4374905" cy="6951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" altLang="zh-CN" dirty="0" err="1">
                  <a:latin typeface="+mn-lt"/>
                  <a:ea typeface="旗黑可变vivo定制版" panose="00000500000000000000" pitchFamily="2" charset="-122"/>
                </a:rPr>
                <a:t>Karmada</a:t>
              </a:r>
              <a:r>
                <a:rPr kumimoji="1" lang="zh-CN" altLang="en-US" dirty="0">
                  <a:latin typeface="+mn-lt"/>
                  <a:ea typeface="旗黑可变vivo定制版" panose="00000500000000000000" pitchFamily="2" charset="-122"/>
                </a:rPr>
                <a:t> </a:t>
              </a:r>
              <a:r>
                <a:rPr kumimoji="1" lang="en" altLang="zh-CN" dirty="0" err="1">
                  <a:latin typeface="+mn-lt"/>
                  <a:ea typeface="旗黑可变vivo定制版" panose="00000500000000000000" pitchFamily="2" charset="-122"/>
                </a:rPr>
                <a:t>PropagationPolicy</a:t>
              </a:r>
              <a:r>
                <a:rPr kumimoji="1" lang="zh-CN" altLang="en-US" dirty="0">
                  <a:latin typeface="+mn-lt"/>
                  <a:ea typeface="旗黑可变vivo定制版" panose="00000500000000000000" pitchFamily="2" charset="-122"/>
                </a:rPr>
                <a:t> </a:t>
              </a:r>
              <a:r>
                <a:rPr kumimoji="1" lang="en-US" altLang="zh-CN" dirty="0">
                  <a:latin typeface="+mn-lt"/>
                  <a:ea typeface="旗黑可变vivo定制版" panose="00000500000000000000" pitchFamily="2" charset="-122"/>
                </a:rPr>
                <a:t>/</a:t>
              </a:r>
              <a:r>
                <a:rPr kumimoji="1" lang="en-US" altLang="zh-CN" dirty="0" err="1">
                  <a:latin typeface="+mn-lt"/>
                  <a:ea typeface="旗黑可变vivo定制版" panose="00000500000000000000" pitchFamily="2" charset="-122"/>
                </a:rPr>
                <a:t>OverridePolicy</a:t>
              </a:r>
              <a:endParaRPr kumimoji="1" lang="zh-CN" altLang="en-US" dirty="0">
                <a:latin typeface="+mn-lt"/>
                <a:ea typeface="旗黑可变vivo定制版" panose="00000500000000000000" pitchFamily="2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6F6F363-26F8-D5A1-1452-DB045A607F5A}"/>
                </a:ext>
              </a:extLst>
            </p:cNvPr>
            <p:cNvGrpSpPr/>
            <p:nvPr/>
          </p:nvGrpSpPr>
          <p:grpSpPr>
            <a:xfrm>
              <a:off x="164041" y="1295224"/>
              <a:ext cx="9325685" cy="5011448"/>
              <a:chOff x="164041" y="1295224"/>
              <a:chExt cx="9325685" cy="5011448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01232DC3-E050-F521-78F0-7C680149F94C}"/>
                  </a:ext>
                </a:extLst>
              </p:cNvPr>
              <p:cNvGrpSpPr/>
              <p:nvPr/>
            </p:nvGrpSpPr>
            <p:grpSpPr>
              <a:xfrm>
                <a:off x="875607" y="1295224"/>
                <a:ext cx="4131209" cy="1924869"/>
                <a:chOff x="2098062" y="1909836"/>
                <a:chExt cx="8960268" cy="5066171"/>
              </a:xfrm>
            </p:grpSpPr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CCFC22E6-B4FC-1C16-0F8A-CDABE856C2B4}"/>
                    </a:ext>
                  </a:extLst>
                </p:cNvPr>
                <p:cNvSpPr/>
                <p:nvPr/>
              </p:nvSpPr>
              <p:spPr>
                <a:xfrm>
                  <a:off x="5063939" y="3561083"/>
                  <a:ext cx="3389934" cy="1620209"/>
                </a:xfrm>
                <a:prstGeom prst="ellipse">
                  <a:avLst/>
                </a:prstGeom>
                <a:solidFill>
                  <a:srgbClr val="D5D3FC">
                    <a:alpha val="51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CloneSet</a:t>
                  </a:r>
                  <a:endParaRPr kumimoji="1" lang="zh-CN" altLang="en-US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5A3D6324-444E-778F-E5D7-401C57446FB1}"/>
                    </a:ext>
                  </a:extLst>
                </p:cNvPr>
                <p:cNvSpPr/>
                <p:nvPr/>
              </p:nvSpPr>
              <p:spPr>
                <a:xfrm>
                  <a:off x="8453872" y="2864407"/>
                  <a:ext cx="2604458" cy="12513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secret</a:t>
                  </a:r>
                  <a:endParaRPr kumimoji="1" lang="zh-CN" altLang="en-US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D0B09260-B9E3-128E-D981-D00442121EFE}"/>
                    </a:ext>
                  </a:extLst>
                </p:cNvPr>
                <p:cNvSpPr/>
                <p:nvPr/>
              </p:nvSpPr>
              <p:spPr>
                <a:xfrm>
                  <a:off x="4143858" y="1909836"/>
                  <a:ext cx="4389439" cy="11407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Configmap</a:t>
                  </a:r>
                  <a:endParaRPr kumimoji="1" lang="en-US" altLang="zh-CN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  <a:p>
                  <a:pPr algn="ctr"/>
                  <a:endParaRPr kumimoji="1" lang="en-US" altLang="zh-C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F00DCA1B-1D15-961F-4BBB-74BA960F4753}"/>
                    </a:ext>
                  </a:extLst>
                </p:cNvPr>
                <p:cNvSpPr/>
                <p:nvPr/>
              </p:nvSpPr>
              <p:spPr>
                <a:xfrm>
                  <a:off x="2098062" y="3263642"/>
                  <a:ext cx="2841771" cy="114075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service</a:t>
                  </a:r>
                  <a:endParaRPr kumimoji="1" lang="zh-CN" altLang="en-US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</p:txBody>
            </p:sp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5082BF21-DB1E-3B17-4C9D-0300AC66BC27}"/>
                    </a:ext>
                  </a:extLst>
                </p:cNvPr>
                <p:cNvSpPr/>
                <p:nvPr/>
              </p:nvSpPr>
              <p:spPr>
                <a:xfrm>
                  <a:off x="7967303" y="4921350"/>
                  <a:ext cx="2792579" cy="144551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err="1">
                      <a:solidFill>
                        <a:schemeClr val="tx1"/>
                      </a:solidFill>
                      <a:latin typeface="旗黑可变vivo定制版" panose="00000500000000000000" pitchFamily="2" charset="-122"/>
                      <a:ea typeface="旗黑可变vivo定制版" panose="00000500000000000000" pitchFamily="2" charset="-122"/>
                    </a:rPr>
                    <a:t>pvc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旗黑可变vivo定制版" panose="00000500000000000000" pitchFamily="2" charset="-122"/>
                      <a:ea typeface="旗黑可变vivo定制版" panose="00000500000000000000" pitchFamily="2" charset="-122"/>
                    </a:rPr>
                    <a:t>/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  <a:latin typeface="旗黑可变vivo定制版" panose="00000500000000000000" pitchFamily="2" charset="-122"/>
                      <a:ea typeface="旗黑可变vivo定制版" panose="00000500000000000000" pitchFamily="2" charset="-122"/>
                    </a:rPr>
                    <a:t>pv</a:t>
                  </a:r>
                  <a:endParaRPr kumimoji="1" lang="en-US" altLang="zh-CN" dirty="0">
                    <a:solidFill>
                      <a:schemeClr val="tx1"/>
                    </a:solidFill>
                    <a:latin typeface="旗黑可变vivo定制版" panose="00000500000000000000" pitchFamily="2" charset="-122"/>
                    <a:ea typeface="旗黑可变vivo定制版" panose="00000500000000000000" pitchFamily="2" charset="-122"/>
                  </a:endParaRPr>
                </a:p>
                <a:p>
                  <a:endParaRPr lang="zh-CN" altLang="en-US" dirty="0">
                    <a:solidFill>
                      <a:schemeClr val="tx1"/>
                    </a:solidFill>
                    <a:ea typeface="旗黑可变vivo定制版 60" panose="00000500000000000000" pitchFamily="2" charset="-122"/>
                  </a:endParaRPr>
                </a:p>
              </p:txBody>
            </p:sp>
            <p:cxnSp>
              <p:nvCxnSpPr>
                <p:cNvPr id="63" name="直线箭头连接符 62">
                  <a:extLst>
                    <a:ext uri="{FF2B5EF4-FFF2-40B4-BE49-F238E27FC236}">
                      <a16:creationId xmlns:a16="http://schemas.microsoft.com/office/drawing/2014/main" id="{B8265894-4223-966C-0B05-86B48937ED8B}"/>
                    </a:ext>
                  </a:extLst>
                </p:cNvPr>
                <p:cNvCxnSpPr>
                  <a:cxnSpLocks/>
                  <a:stCxn id="58" idx="7"/>
                  <a:endCxn id="59" idx="3"/>
                </p:cNvCxnSpPr>
                <p:nvPr/>
              </p:nvCxnSpPr>
              <p:spPr>
                <a:xfrm>
                  <a:off x="7957429" y="3798355"/>
                  <a:ext cx="877856" cy="1341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箭头连接符 127">
                  <a:extLst>
                    <a:ext uri="{FF2B5EF4-FFF2-40B4-BE49-F238E27FC236}">
                      <a16:creationId xmlns:a16="http://schemas.microsoft.com/office/drawing/2014/main" id="{90823243-EBFC-A5A4-D8D7-5740EA8C3021}"/>
                    </a:ext>
                  </a:extLst>
                </p:cNvPr>
                <p:cNvCxnSpPr/>
                <p:nvPr/>
              </p:nvCxnSpPr>
              <p:spPr>
                <a:xfrm>
                  <a:off x="7479504" y="5029534"/>
                  <a:ext cx="691729" cy="2958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箭头连接符 128">
                  <a:extLst>
                    <a:ext uri="{FF2B5EF4-FFF2-40B4-BE49-F238E27FC236}">
                      <a16:creationId xmlns:a16="http://schemas.microsoft.com/office/drawing/2014/main" id="{A31B1E1A-2CBA-32D9-581D-0A9B0E7A17F7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H="1" flipV="1">
                  <a:off x="6187085" y="2975326"/>
                  <a:ext cx="571822" cy="5857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129">
                  <a:extLst>
                    <a:ext uri="{FF2B5EF4-FFF2-40B4-BE49-F238E27FC236}">
                      <a16:creationId xmlns:a16="http://schemas.microsoft.com/office/drawing/2014/main" id="{8A7804BA-BBC5-4E55-BC2C-48BAEB4DA251}"/>
                    </a:ext>
                  </a:extLst>
                </p:cNvPr>
                <p:cNvCxnSpPr>
                  <a:cxnSpLocks/>
                  <a:endCxn id="61" idx="5"/>
                </p:cNvCxnSpPr>
                <p:nvPr/>
              </p:nvCxnSpPr>
              <p:spPr>
                <a:xfrm flipH="1">
                  <a:off x="4523664" y="4236655"/>
                  <a:ext cx="561101" cy="6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箭头连接符 130">
                  <a:extLst>
                    <a:ext uri="{FF2B5EF4-FFF2-40B4-BE49-F238E27FC236}">
                      <a16:creationId xmlns:a16="http://schemas.microsoft.com/office/drawing/2014/main" id="{96E2D486-DA98-A668-C8CA-3BEEE2875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18587" y="5029534"/>
                  <a:ext cx="368795" cy="5661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41B69B2F-8122-09CF-CCEE-974129E82F06}"/>
                    </a:ext>
                  </a:extLst>
                </p:cNvPr>
                <p:cNvSpPr/>
                <p:nvPr/>
              </p:nvSpPr>
              <p:spPr>
                <a:xfrm>
                  <a:off x="3365177" y="5530497"/>
                  <a:ext cx="3819089" cy="144551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kumimoji="1" lang="en-US" altLang="zh-CN" dirty="0">
                    <a:solidFill>
                      <a:schemeClr val="tx1"/>
                    </a:solidFill>
                    <a:latin typeface="旗黑可变vivo定制版" panose="00000500000000000000" pitchFamily="2" charset="-122"/>
                    <a:ea typeface="旗黑可变vivo定制版" panose="00000500000000000000" pitchFamily="2" charset="-122"/>
                  </a:endParaRP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09A5B04-7DF8-E66D-E4B4-994E919DBCE4}"/>
                  </a:ext>
                </a:extLst>
              </p:cNvPr>
              <p:cNvGrpSpPr/>
              <p:nvPr/>
            </p:nvGrpSpPr>
            <p:grpSpPr>
              <a:xfrm>
                <a:off x="164041" y="3607940"/>
                <a:ext cx="5452504" cy="2698732"/>
                <a:chOff x="201355" y="7828183"/>
                <a:chExt cx="12873241" cy="4809353"/>
              </a:xfrm>
            </p:grpSpPr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4E43E450-AA3E-93F9-2FFD-BFC2852A518A}"/>
                    </a:ext>
                  </a:extLst>
                </p:cNvPr>
                <p:cNvSpPr/>
                <p:nvPr/>
              </p:nvSpPr>
              <p:spPr>
                <a:xfrm>
                  <a:off x="4866934" y="9624143"/>
                  <a:ext cx="3791622" cy="1687334"/>
                </a:xfrm>
                <a:prstGeom prst="ellipse">
                  <a:avLst/>
                </a:prstGeom>
                <a:solidFill>
                  <a:srgbClr val="D5D3FC">
                    <a:alpha val="51000"/>
                  </a:srgb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B5E50746-5814-A406-B60B-6ECC658F116B}"/>
                    </a:ext>
                  </a:extLst>
                </p:cNvPr>
                <p:cNvSpPr/>
                <p:nvPr/>
              </p:nvSpPr>
              <p:spPr>
                <a:xfrm>
                  <a:off x="8249875" y="8734680"/>
                  <a:ext cx="4824721" cy="123896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game-2408-prd-332212-xxx-secret</a:t>
                  </a:r>
                  <a:endParaRPr kumimoji="1" lang="zh-CN" altLang="en-US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016F8AE1-6230-8150-BB64-376A5C63FB80}"/>
                    </a:ext>
                  </a:extLst>
                </p:cNvPr>
                <p:cNvSpPr/>
                <p:nvPr/>
              </p:nvSpPr>
              <p:spPr>
                <a:xfrm>
                  <a:off x="3387043" y="7828183"/>
                  <a:ext cx="4824720" cy="130298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game-2408-prd-332212-xxx-cm</a:t>
                  </a:r>
                  <a:endParaRPr kumimoji="1" lang="zh-CN" altLang="en-US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</p:txBody>
            </p:sp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6FEA2041-E1FE-4542-2ADD-D2BEDBA1451E}"/>
                    </a:ext>
                  </a:extLst>
                </p:cNvPr>
                <p:cNvSpPr/>
                <p:nvPr/>
              </p:nvSpPr>
              <p:spPr>
                <a:xfrm>
                  <a:off x="201355" y="8886247"/>
                  <a:ext cx="4541669" cy="16873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game-2408-prd-332212-xxx-svc</a:t>
                  </a:r>
                  <a:endParaRPr kumimoji="1" lang="zh-CN" altLang="en-US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</p:txBody>
            </p:sp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AF247826-D029-93ED-33D3-834B2B826BF2}"/>
                    </a:ext>
                  </a:extLst>
                </p:cNvPr>
                <p:cNvSpPr/>
                <p:nvPr/>
              </p:nvSpPr>
              <p:spPr>
                <a:xfrm>
                  <a:off x="8082690" y="10816031"/>
                  <a:ext cx="4368394" cy="172759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game-2408-prd-332212-xxx-pvc</a:t>
                  </a:r>
                  <a:endParaRPr kumimoji="1" lang="zh-CN" altLang="en-US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  <a:p>
                  <a:pPr algn="ctr"/>
                  <a:endParaRPr kumimoji="1" lang="zh-CN" altLang="en-US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直线箭头连接符 50">
                  <a:extLst>
                    <a:ext uri="{FF2B5EF4-FFF2-40B4-BE49-F238E27FC236}">
                      <a16:creationId xmlns:a16="http://schemas.microsoft.com/office/drawing/2014/main" id="{976B2137-1FE2-0F20-6922-62C9C8220558}"/>
                    </a:ext>
                  </a:extLst>
                </p:cNvPr>
                <p:cNvCxnSpPr>
                  <a:cxnSpLocks/>
                  <a:stCxn id="46" idx="7"/>
                  <a:endCxn id="47" idx="3"/>
                </p:cNvCxnSpPr>
                <p:nvPr/>
              </p:nvCxnSpPr>
              <p:spPr>
                <a:xfrm flipV="1">
                  <a:off x="8103287" y="9792200"/>
                  <a:ext cx="853152" cy="7904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线箭头连接符 51">
                  <a:extLst>
                    <a:ext uri="{FF2B5EF4-FFF2-40B4-BE49-F238E27FC236}">
                      <a16:creationId xmlns:a16="http://schemas.microsoft.com/office/drawing/2014/main" id="{E8F56235-FDCA-76D9-9A33-42021CA8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9311" y="11177928"/>
                  <a:ext cx="472456" cy="2104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线箭头连接符 52">
                  <a:extLst>
                    <a:ext uri="{FF2B5EF4-FFF2-40B4-BE49-F238E27FC236}">
                      <a16:creationId xmlns:a16="http://schemas.microsoft.com/office/drawing/2014/main" id="{960ECF42-9B3B-6C69-D63E-CFE462D60037}"/>
                    </a:ext>
                  </a:extLst>
                </p:cNvPr>
                <p:cNvCxnSpPr>
                  <a:cxnSpLocks/>
                  <a:stCxn id="46" idx="0"/>
                </p:cNvCxnSpPr>
                <p:nvPr/>
              </p:nvCxnSpPr>
              <p:spPr>
                <a:xfrm flipH="1" flipV="1">
                  <a:off x="6227618" y="9038384"/>
                  <a:ext cx="535128" cy="58575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线箭头连接符 53">
                  <a:extLst>
                    <a:ext uri="{FF2B5EF4-FFF2-40B4-BE49-F238E27FC236}">
                      <a16:creationId xmlns:a16="http://schemas.microsoft.com/office/drawing/2014/main" id="{A7AD546E-A17A-5800-CB72-1BEA0E4714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63512" y="10068353"/>
                  <a:ext cx="466360" cy="16257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线箭头连接符 54">
                  <a:extLst>
                    <a:ext uri="{FF2B5EF4-FFF2-40B4-BE49-F238E27FC236}">
                      <a16:creationId xmlns:a16="http://schemas.microsoft.com/office/drawing/2014/main" id="{BDB561FA-50FA-4191-A939-BC1B1994E599}"/>
                    </a:ext>
                  </a:extLst>
                </p:cNvPr>
                <p:cNvCxnSpPr>
                  <a:cxnSpLocks/>
                  <a:endCxn id="56" idx="7"/>
                </p:cNvCxnSpPr>
                <p:nvPr/>
              </p:nvCxnSpPr>
              <p:spPr>
                <a:xfrm flipH="1">
                  <a:off x="5208332" y="11177928"/>
                  <a:ext cx="689021" cy="1335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74261059-C8F8-0134-0EAB-FA9311E1B8E9}"/>
                    </a:ext>
                  </a:extLst>
                </p:cNvPr>
                <p:cNvSpPr/>
                <p:nvPr/>
              </p:nvSpPr>
              <p:spPr>
                <a:xfrm>
                  <a:off x="1192411" y="11084011"/>
                  <a:ext cx="4704945" cy="15535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  <a:ea typeface="旗黑可变vivo定制版" panose="00000500000000000000" pitchFamily="2" charset="-122"/>
                    </a:rPr>
                    <a:t>game-2408-prd-332212-xxx-crd</a:t>
                  </a:r>
                  <a:endParaRPr kumimoji="1" lang="zh-CN" altLang="en-US" dirty="0">
                    <a:solidFill>
                      <a:schemeClr val="tx1"/>
                    </a:solidFill>
                    <a:ea typeface="旗黑可变vivo定制版" panose="00000500000000000000" pitchFamily="2" charset="-122"/>
                  </a:endParaRPr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D3050AF-BB90-0DC8-8FCF-5F8253609A59}"/>
                    </a:ext>
                  </a:extLst>
                </p:cNvPr>
                <p:cNvSpPr txBox="1"/>
                <p:nvPr/>
              </p:nvSpPr>
              <p:spPr>
                <a:xfrm>
                  <a:off x="4664382" y="9938155"/>
                  <a:ext cx="4541673" cy="1082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dirty="0">
                      <a:latin typeface="+mn-lt"/>
                      <a:ea typeface="旗黑可变vivo定制版" panose="00000500000000000000" pitchFamily="2" charset="-122"/>
                    </a:rPr>
                    <a:t>game-2408-prd-</a:t>
                  </a:r>
                </a:p>
                <a:p>
                  <a:pPr algn="ctr"/>
                  <a:r>
                    <a:rPr kumimoji="1" lang="en-US" altLang="zh-CN" dirty="0">
                      <a:latin typeface="旗黑可变vivo定制版" panose="00000500000000000000" pitchFamily="2" charset="-122"/>
                      <a:ea typeface="旗黑可变vivo定制版" panose="00000500000000000000" pitchFamily="2" charset="-122"/>
                    </a:rPr>
                    <a:t>2212-cloneset</a:t>
                  </a:r>
                  <a:endParaRPr kumimoji="1" lang="zh-CN" altLang="en-US" dirty="0">
                    <a:latin typeface="旗黑可变vivo定制版" panose="00000500000000000000" pitchFamily="2" charset="-122"/>
                    <a:ea typeface="旗黑可变vivo定制版" panose="00000500000000000000" pitchFamily="2" charset="-122"/>
                  </a:endParaRPr>
                </a:p>
              </p:txBody>
            </p: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E72A778-4497-F6F6-C61D-AA7F412E40B7}"/>
                  </a:ext>
                </a:extLst>
              </p:cNvPr>
              <p:cNvSpPr txBox="1"/>
              <p:nvPr/>
            </p:nvSpPr>
            <p:spPr>
              <a:xfrm>
                <a:off x="1609571" y="2770633"/>
                <a:ext cx="2251123" cy="408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" altLang="zh-CN" dirty="0">
                    <a:latin typeface="+mn-lt"/>
                  </a:rPr>
                  <a:t>Service discovery</a:t>
                </a:r>
                <a:endParaRPr kumimoji="1" lang="zh-CN" altLang="en-US" dirty="0">
                  <a:latin typeface="+mn-lt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4EDE22C-277C-0FED-257C-1DED6A88D9EB}"/>
                  </a:ext>
                </a:extLst>
              </p:cNvPr>
              <p:cNvSpPr txBox="1"/>
              <p:nvPr/>
            </p:nvSpPr>
            <p:spPr>
              <a:xfrm>
                <a:off x="5932421" y="1619192"/>
                <a:ext cx="3557305" cy="416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800" b="1" dirty="0">
                    <a:latin typeface="+mn-lt"/>
                    <a:ea typeface="旗黑可变vivo定制版" panose="00000500000000000000" pitchFamily="2" charset="-122"/>
                  </a:rPr>
                  <a:t>update(</a:t>
                </a:r>
                <a:r>
                  <a:rPr kumimoji="1" lang="en-US" altLang="zh-CN" sz="1800" b="1" dirty="0" err="1">
                    <a:latin typeface="+mn-lt"/>
                    <a:ea typeface="旗黑可变vivo定制版" panose="00000500000000000000" pitchFamily="2" charset="-122"/>
                  </a:rPr>
                  <a:t>OverridePolicy</a:t>
                </a:r>
                <a:r>
                  <a:rPr kumimoji="1" lang="en-US" altLang="zh-CN" sz="1800" b="1" dirty="0">
                    <a:latin typeface="+mn-lt"/>
                    <a:ea typeface="旗黑可变vivo定制版" panose="00000500000000000000" pitchFamily="2" charset="-122"/>
                  </a:rPr>
                  <a:t>)</a:t>
                </a:r>
              </a:p>
              <a:p>
                <a:pPr marL="285750" lvl="1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kumimoji="1" lang="en-US" altLang="zh-CN" sz="1600" dirty="0" err="1">
                    <a:latin typeface="+mn-lt"/>
                    <a:ea typeface="旗黑可变vivo定制版" panose="00000500000000000000" pitchFamily="2" charset="-122"/>
                  </a:rPr>
                  <a:t>ImageOverrider</a:t>
                </a:r>
                <a:endParaRPr kumimoji="1" lang="en-US" altLang="zh-CN" sz="1600" dirty="0">
                  <a:latin typeface="+mn-lt"/>
                  <a:ea typeface="旗黑可变vivo定制版" panose="00000500000000000000" pitchFamily="2" charset="-122"/>
                </a:endParaRPr>
              </a:p>
              <a:p>
                <a:pPr marL="685800" lvl="2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" altLang="zh-CN" dirty="0">
                    <a:latin typeface="+mn-lt"/>
                    <a:ea typeface="旗黑可变vivo定制版" panose="00000500000000000000" pitchFamily="2" charset="-122"/>
                  </a:rPr>
                  <a:t>in-place update</a:t>
                </a:r>
                <a:endParaRPr kumimoji="1" lang="en-US" altLang="zh-CN" dirty="0">
                  <a:latin typeface="+mn-lt"/>
                  <a:ea typeface="旗黑可变vivo定制版" panose="00000500000000000000" pitchFamily="2" charset="-122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kumimoji="1" lang="en-US" altLang="zh-CN" sz="1600" dirty="0" err="1">
                    <a:latin typeface="+mn-lt"/>
                    <a:ea typeface="旗黑可变vivo定制版" panose="00000500000000000000" pitchFamily="2" charset="-122"/>
                  </a:rPr>
                  <a:t>CommandOverrider</a:t>
                </a:r>
                <a:endParaRPr kumimoji="1" lang="en-US" altLang="zh-CN" sz="1600" dirty="0">
                  <a:latin typeface="+mn-lt"/>
                  <a:ea typeface="旗黑可变vivo定制版" panose="00000500000000000000" pitchFamily="2" charset="-122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kumimoji="1" lang="en-US" altLang="zh-CN" sz="1600" dirty="0" err="1">
                    <a:latin typeface="+mn-lt"/>
                    <a:ea typeface="旗黑可变vivo定制版" panose="00000500000000000000" pitchFamily="2" charset="-122"/>
                  </a:rPr>
                  <a:t>ArgsOverrider</a:t>
                </a:r>
                <a:endParaRPr kumimoji="1" lang="en-US" altLang="zh-CN" sz="1600" dirty="0">
                  <a:latin typeface="+mn-lt"/>
                  <a:ea typeface="旗黑可变vivo定制版" panose="00000500000000000000" pitchFamily="2" charset="-122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Wingdings" pitchFamily="2" charset="2"/>
                  <a:buChar char="l"/>
                </a:pPr>
                <a:r>
                  <a:rPr kumimoji="1" lang="en-US" altLang="zh-CN" sz="1600" dirty="0" err="1">
                    <a:latin typeface="+mn-lt"/>
                    <a:ea typeface="旗黑可变vivo定制版" panose="00000500000000000000" pitchFamily="2" charset="-122"/>
                  </a:rPr>
                  <a:t>PlaintextOverrider</a:t>
                </a:r>
                <a:endParaRPr kumimoji="1" lang="en-US" altLang="zh-CN" sz="1600" dirty="0">
                  <a:latin typeface="+mn-lt"/>
                  <a:ea typeface="旗黑可变vivo定制版" panose="00000500000000000000" pitchFamily="2" charset="-122"/>
                </a:endParaRPr>
              </a:p>
              <a:p>
                <a:pPr marL="685800" lvl="2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" altLang="zh-CN" sz="1400" dirty="0">
                    <a:latin typeface="+mn-lt"/>
                    <a:ea typeface="旗黑可变vivo定制版" panose="00000500000000000000" pitchFamily="2" charset="-122"/>
                  </a:rPr>
                  <a:t>Rolling upgrade</a:t>
                </a:r>
              </a:p>
              <a:p>
                <a:pPr marL="685800" lvl="2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" altLang="zh-CN" dirty="0">
                    <a:latin typeface="+mn-lt"/>
                    <a:ea typeface="旗黑可变vivo定制版" panose="00000500000000000000" pitchFamily="2" charset="-122"/>
                  </a:rPr>
                  <a:t>P</a:t>
                </a:r>
                <a:r>
                  <a:rPr kumimoji="1" lang="en" altLang="zh-CN" sz="1400" dirty="0">
                    <a:latin typeface="+mn-lt"/>
                    <a:ea typeface="旗黑可变vivo定制版" panose="00000500000000000000" pitchFamily="2" charset="-122"/>
                  </a:rPr>
                  <a:t>artition upgrade</a:t>
                </a:r>
              </a:p>
              <a:p>
                <a:pPr marL="685800" lvl="2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" altLang="zh-CN" sz="1400" dirty="0">
                    <a:latin typeface="+mn-lt"/>
                    <a:ea typeface="旗黑可变vivo定制版" panose="00000500000000000000" pitchFamily="2" charset="-122"/>
                  </a:rPr>
                  <a:t>Rollback by partition </a:t>
                </a:r>
              </a:p>
              <a:p>
                <a:pPr marL="685800" lvl="2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i="0" dirty="0" err="1">
                    <a:solidFill>
                      <a:srgbClr val="1C1E21"/>
                    </a:solidFill>
                    <a:effectLst/>
                    <a:latin typeface="+mn-lt"/>
                  </a:rPr>
                  <a:t>MaxUnavailable</a:t>
                </a:r>
                <a:r>
                  <a:rPr lang="zh-CN" altLang="en-US" i="0" dirty="0">
                    <a:solidFill>
                      <a:srgbClr val="1C1E21"/>
                    </a:solidFill>
                    <a:effectLst/>
                    <a:latin typeface="+mn-lt"/>
                  </a:rPr>
                  <a:t> </a:t>
                </a:r>
                <a:r>
                  <a:rPr lang="en-US" altLang="zh-CN" i="0" dirty="0">
                    <a:solidFill>
                      <a:srgbClr val="1C1E21"/>
                    </a:solidFill>
                    <a:effectLst/>
                    <a:latin typeface="+mn-lt"/>
                  </a:rPr>
                  <a:t>and</a:t>
                </a:r>
                <a:r>
                  <a:rPr lang="zh-CN" altLang="en-US" i="0" dirty="0">
                    <a:solidFill>
                      <a:srgbClr val="1C1E21"/>
                    </a:solidFill>
                    <a:effectLst/>
                    <a:latin typeface="+mn-lt"/>
                  </a:rPr>
                  <a:t> </a:t>
                </a:r>
                <a:r>
                  <a:rPr lang="en" altLang="zh-CN" i="0" dirty="0" err="1">
                    <a:solidFill>
                      <a:srgbClr val="1C1E21"/>
                    </a:solidFill>
                    <a:effectLst/>
                    <a:latin typeface="+mn-lt"/>
                  </a:rPr>
                  <a:t>MaxSurge</a:t>
                </a:r>
                <a:endParaRPr kumimoji="1" lang="en" altLang="zh-CN" sz="1400" dirty="0">
                  <a:latin typeface="+mn-lt"/>
                  <a:ea typeface="旗黑可变vivo定制版" panose="00000500000000000000" pitchFamily="2" charset="-122"/>
                </a:endParaRPr>
              </a:p>
              <a:p>
                <a:pPr marL="685800" lvl="2" indent="-2286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zh-CN" i="0" dirty="0">
                    <a:solidFill>
                      <a:srgbClr val="1C1E21"/>
                    </a:solidFill>
                    <a:effectLst/>
                    <a:latin typeface="+mn-lt"/>
                  </a:rPr>
                  <a:t>Scale up with rate limit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56CA41C-996C-6613-8977-5A72203710CA}"/>
                  </a:ext>
                </a:extLst>
              </p:cNvPr>
              <p:cNvSpPr txBox="1"/>
              <p:nvPr/>
            </p:nvSpPr>
            <p:spPr>
              <a:xfrm>
                <a:off x="631910" y="3215068"/>
                <a:ext cx="4374905" cy="307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旗黑可变vivo定制版" panose="00000500000000000000" pitchFamily="2" charset="-122"/>
                    <a:ea typeface="旗黑可变vivo定制版" panose="00000500000000000000" pitchFamily="2" charset="-122"/>
                  </a:rPr>
                  <a:t>k8s</a:t>
                </a:r>
                <a:endParaRPr kumimoji="1" lang="zh-CN" altLang="en-US" dirty="0">
                  <a:latin typeface="旗黑可变vivo定制版" panose="00000500000000000000" pitchFamily="2" charset="-122"/>
                  <a:ea typeface="旗黑可变vivo定制版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108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130628" y="-12504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altLang="zh-CN" sz="4000" b="1" dirty="0">
                <a:solidFill>
                  <a:schemeClr val="lt1"/>
                </a:solidFill>
              </a:rPr>
              <a:t>Partition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Upgrade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r>
              <a:rPr lang="en-US" altLang="zh-CN" sz="4000" b="1" dirty="0">
                <a:solidFill>
                  <a:schemeClr val="lt1"/>
                </a:solidFill>
              </a:rPr>
              <a:t>Case</a:t>
            </a:r>
            <a:r>
              <a:rPr lang="zh-CN" altLang="en-US" sz="4000" b="1" dirty="0">
                <a:solidFill>
                  <a:schemeClr val="lt1"/>
                </a:solidFill>
              </a:rPr>
              <a:t> </a:t>
            </a:r>
            <a:endParaRPr lang="en-US" altLang="zh-CN" sz="4000" b="1" dirty="0">
              <a:solidFill>
                <a:schemeClr val="lt1"/>
              </a:solidFill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292E351-D9A5-BF92-6CEF-8B8A9C9A1759}"/>
              </a:ext>
            </a:extLst>
          </p:cNvPr>
          <p:cNvSpPr/>
          <p:nvPr/>
        </p:nvSpPr>
        <p:spPr>
          <a:xfrm>
            <a:off x="1848656" y="2109967"/>
            <a:ext cx="723964" cy="467852"/>
          </a:xfrm>
          <a:prstGeom prst="roundRect">
            <a:avLst>
              <a:gd name="adj" fmla="val 20183"/>
            </a:avLst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/>
              <a:t>CICD</a:t>
            </a:r>
            <a:endParaRPr kumimoji="1" lang="zh-CN" altLang="en-US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E947E14A-7B69-4B98-4B6F-29AC01619573}"/>
              </a:ext>
            </a:extLst>
          </p:cNvPr>
          <p:cNvSpPr/>
          <p:nvPr/>
        </p:nvSpPr>
        <p:spPr>
          <a:xfrm>
            <a:off x="3404719" y="2109965"/>
            <a:ext cx="2519274" cy="467853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Container</a:t>
            </a:r>
          </a:p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Platform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E7995183-2E03-B0AC-CB14-DFD2EE2A8BB4}"/>
              </a:ext>
            </a:extLst>
          </p:cNvPr>
          <p:cNvSpPr/>
          <p:nvPr/>
        </p:nvSpPr>
        <p:spPr>
          <a:xfrm>
            <a:off x="6674596" y="2135310"/>
            <a:ext cx="1313326" cy="413732"/>
          </a:xfrm>
          <a:prstGeom prst="roundRect">
            <a:avLst/>
          </a:prstGeom>
          <a:noFill/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Federation</a:t>
            </a:r>
          </a:p>
          <a:p>
            <a:pPr algn="ctr"/>
            <a:r>
              <a:rPr kumimoji="1" lang="en-US" altLang="zh-CN" dirty="0">
                <a:ea typeface="旗黑可变vivo定制版" panose="00000500000000000000" pitchFamily="2" charset="-122"/>
              </a:rPr>
              <a:t>Control Plane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49B870C-7BDD-AA56-81BB-E0815C43317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572620" y="2343892"/>
            <a:ext cx="832099" cy="1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E5B9A7F-9D7B-12FC-EDC1-8AED85CEBE2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5923993" y="2342176"/>
            <a:ext cx="750603" cy="1716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AB9A4189-053A-B006-DA99-5BB3707B2C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" y="2003922"/>
            <a:ext cx="626137" cy="676507"/>
          </a:xfrm>
          <a:prstGeom prst="rect">
            <a:avLst/>
          </a:prstGeom>
        </p:spPr>
      </p:pic>
      <p:sp>
        <p:nvSpPr>
          <p:cNvPr id="23" name="圆角矩形 22">
            <a:extLst>
              <a:ext uri="{FF2B5EF4-FFF2-40B4-BE49-F238E27FC236}">
                <a16:creationId xmlns:a16="http://schemas.microsoft.com/office/drawing/2014/main" id="{9B1A643E-26FA-0347-E12F-DF21C1BCD21B}"/>
              </a:ext>
            </a:extLst>
          </p:cNvPr>
          <p:cNvSpPr/>
          <p:nvPr/>
        </p:nvSpPr>
        <p:spPr>
          <a:xfrm>
            <a:off x="8874928" y="2543231"/>
            <a:ext cx="2519274" cy="1025804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134473F-E7CB-B883-CCD2-01C1976C74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52" y="3179003"/>
            <a:ext cx="768045" cy="339820"/>
          </a:xfrm>
          <a:prstGeom prst="rect">
            <a:avLst/>
          </a:prstGeom>
        </p:spPr>
      </p:pic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9EEE1F8-21A4-2BB6-DD2D-29C2E814DCFA}"/>
              </a:ext>
            </a:extLst>
          </p:cNvPr>
          <p:cNvCxnSpPr>
            <a:cxnSpLocks/>
            <a:stCxn id="4" idx="3"/>
            <a:endCxn id="144" idx="1"/>
          </p:cNvCxnSpPr>
          <p:nvPr/>
        </p:nvCxnSpPr>
        <p:spPr>
          <a:xfrm flipV="1">
            <a:off x="7987922" y="1580184"/>
            <a:ext cx="887006" cy="761992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5F020582-C593-B03A-A9E9-7F55712CDC53}"/>
              </a:ext>
            </a:extLst>
          </p:cNvPr>
          <p:cNvCxnSpPr>
            <a:cxnSpLocks/>
            <a:stCxn id="4" idx="3"/>
            <a:endCxn id="23" idx="1"/>
          </p:cNvCxnSpPr>
          <p:nvPr/>
        </p:nvCxnSpPr>
        <p:spPr>
          <a:xfrm>
            <a:off x="7987922" y="2342176"/>
            <a:ext cx="887006" cy="713957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A008AA95-5492-20B3-0C4C-1C1078A3A65C}"/>
              </a:ext>
            </a:extLst>
          </p:cNvPr>
          <p:cNvCxnSpPr>
            <a:cxnSpLocks/>
          </p:cNvCxnSpPr>
          <p:nvPr/>
        </p:nvCxnSpPr>
        <p:spPr>
          <a:xfrm flipV="1">
            <a:off x="975810" y="2342175"/>
            <a:ext cx="832099" cy="1"/>
          </a:xfrm>
          <a:prstGeom prst="straightConnector1">
            <a:avLst/>
          </a:prstGeom>
          <a:ln w="158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571F126-808A-B4D8-5815-CE93238D0B79}"/>
              </a:ext>
            </a:extLst>
          </p:cNvPr>
          <p:cNvSpPr txBox="1"/>
          <p:nvPr/>
        </p:nvSpPr>
        <p:spPr>
          <a:xfrm>
            <a:off x="9635183" y="2093086"/>
            <a:ext cx="97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BEB66151-9D47-99D5-D7F0-80EB07E86F94}"/>
              </a:ext>
            </a:extLst>
          </p:cNvPr>
          <p:cNvSpPr txBox="1"/>
          <p:nvPr/>
        </p:nvSpPr>
        <p:spPr>
          <a:xfrm>
            <a:off x="9717869" y="3603178"/>
            <a:ext cx="974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Cluster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A9104462-3535-08CF-184B-539F579CF270}"/>
              </a:ext>
            </a:extLst>
          </p:cNvPr>
          <p:cNvSpPr/>
          <p:nvPr/>
        </p:nvSpPr>
        <p:spPr>
          <a:xfrm>
            <a:off x="9126396" y="2685165"/>
            <a:ext cx="8255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0D583072-A015-6BE5-7093-F722F73C409B}"/>
              </a:ext>
            </a:extLst>
          </p:cNvPr>
          <p:cNvSpPr/>
          <p:nvPr/>
        </p:nvSpPr>
        <p:spPr>
          <a:xfrm>
            <a:off x="9126396" y="3120313"/>
            <a:ext cx="8255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279CC060-A7A2-9FCF-3B44-3C543F32F0BD}"/>
              </a:ext>
            </a:extLst>
          </p:cNvPr>
          <p:cNvSpPr/>
          <p:nvPr/>
        </p:nvSpPr>
        <p:spPr>
          <a:xfrm>
            <a:off x="10247216" y="2681436"/>
            <a:ext cx="8255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BCE7F564-C697-5BDF-694B-408F06C10CA3}"/>
              </a:ext>
            </a:extLst>
          </p:cNvPr>
          <p:cNvSpPr/>
          <p:nvPr/>
        </p:nvSpPr>
        <p:spPr>
          <a:xfrm>
            <a:off x="8874928" y="1067282"/>
            <a:ext cx="2519274" cy="1025804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145" name="图片 144">
            <a:extLst>
              <a:ext uri="{FF2B5EF4-FFF2-40B4-BE49-F238E27FC236}">
                <a16:creationId xmlns:a16="http://schemas.microsoft.com/office/drawing/2014/main" id="{FEC4E655-82A2-11EC-CE0F-E91D91C9DA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52" y="1703054"/>
            <a:ext cx="768045" cy="339820"/>
          </a:xfrm>
          <a:prstGeom prst="rect">
            <a:avLst/>
          </a:prstGeom>
        </p:spPr>
      </p:pic>
      <p:sp>
        <p:nvSpPr>
          <p:cNvPr id="146" name="矩形 145">
            <a:extLst>
              <a:ext uri="{FF2B5EF4-FFF2-40B4-BE49-F238E27FC236}">
                <a16:creationId xmlns:a16="http://schemas.microsoft.com/office/drawing/2014/main" id="{4DA2DE6D-4A3A-35AC-35EE-F311E9AE198A}"/>
              </a:ext>
            </a:extLst>
          </p:cNvPr>
          <p:cNvSpPr/>
          <p:nvPr/>
        </p:nvSpPr>
        <p:spPr>
          <a:xfrm>
            <a:off x="9121853" y="1269684"/>
            <a:ext cx="8255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9664759-DA19-698B-6F93-2CF2C6BD4398}"/>
              </a:ext>
            </a:extLst>
          </p:cNvPr>
          <p:cNvSpPr/>
          <p:nvPr/>
        </p:nvSpPr>
        <p:spPr>
          <a:xfrm>
            <a:off x="9126396" y="1644364"/>
            <a:ext cx="8255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90BDF60-43CB-E580-2358-F9D030C5C24C}"/>
              </a:ext>
            </a:extLst>
          </p:cNvPr>
          <p:cNvSpPr/>
          <p:nvPr/>
        </p:nvSpPr>
        <p:spPr>
          <a:xfrm>
            <a:off x="10283085" y="1269684"/>
            <a:ext cx="825500" cy="228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5" name="圆角矩形 154">
            <a:extLst>
              <a:ext uri="{FF2B5EF4-FFF2-40B4-BE49-F238E27FC236}">
                <a16:creationId xmlns:a16="http://schemas.microsoft.com/office/drawing/2014/main" id="{B13787A2-17A8-09DF-63F6-502A36848F72}"/>
              </a:ext>
            </a:extLst>
          </p:cNvPr>
          <p:cNvSpPr/>
          <p:nvPr/>
        </p:nvSpPr>
        <p:spPr>
          <a:xfrm>
            <a:off x="247895" y="4059697"/>
            <a:ext cx="3088942" cy="19831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0BCE6F43-1A00-BD94-3173-6C7BAFB9C182}"/>
              </a:ext>
            </a:extLst>
          </p:cNvPr>
          <p:cNvSpPr/>
          <p:nvPr/>
        </p:nvSpPr>
        <p:spPr>
          <a:xfrm>
            <a:off x="4280471" y="4049844"/>
            <a:ext cx="3088942" cy="19814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7" name="圆角矩形 156">
            <a:extLst>
              <a:ext uri="{FF2B5EF4-FFF2-40B4-BE49-F238E27FC236}">
                <a16:creationId xmlns:a16="http://schemas.microsoft.com/office/drawing/2014/main" id="{123CB329-F970-E6A7-88F2-33C32D2FC92A}"/>
              </a:ext>
            </a:extLst>
          </p:cNvPr>
          <p:cNvSpPr/>
          <p:nvPr/>
        </p:nvSpPr>
        <p:spPr>
          <a:xfrm>
            <a:off x="8374375" y="4049844"/>
            <a:ext cx="3160897" cy="198147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9" name="直线箭头连接符 158">
            <a:extLst>
              <a:ext uri="{FF2B5EF4-FFF2-40B4-BE49-F238E27FC236}">
                <a16:creationId xmlns:a16="http://schemas.microsoft.com/office/drawing/2014/main" id="{D3703567-1DF9-D063-440C-80A744109CC8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 flipV="1">
            <a:off x="3336837" y="5040580"/>
            <a:ext cx="943634" cy="107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B7A029BD-740D-B2F5-7F3E-366C09F298C0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7369413" y="5040580"/>
            <a:ext cx="102126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D516CE9-3087-394C-B65C-9EECB371FE86}"/>
              </a:ext>
            </a:extLst>
          </p:cNvPr>
          <p:cNvSpPr txBox="1"/>
          <p:nvPr/>
        </p:nvSpPr>
        <p:spPr>
          <a:xfrm>
            <a:off x="326780" y="6031316"/>
            <a:ext cx="30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                </a:t>
            </a:r>
            <a:r>
              <a:rPr kumimoji="1" lang="en-US" altLang="zh-CN" dirty="0"/>
              <a:t>Setup1</a:t>
            </a:r>
          </a:p>
          <a:p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Upgrade one instance in cluster A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DDF7A4B-5FD0-EE4D-5D1C-93A31851285E}"/>
              </a:ext>
            </a:extLst>
          </p:cNvPr>
          <p:cNvSpPr txBox="1"/>
          <p:nvPr/>
        </p:nvSpPr>
        <p:spPr>
          <a:xfrm>
            <a:off x="4491477" y="6031316"/>
            <a:ext cx="3043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                </a:t>
            </a:r>
            <a:r>
              <a:rPr kumimoji="1" lang="en-US" altLang="zh-CN" dirty="0"/>
              <a:t>Setup2</a:t>
            </a:r>
          </a:p>
          <a:p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Upgrade one instance in cluster B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4EA1C4D6-9FD9-60BF-9865-2B3359EA0B7A}"/>
              </a:ext>
            </a:extLst>
          </p:cNvPr>
          <p:cNvSpPr txBox="1"/>
          <p:nvPr/>
        </p:nvSpPr>
        <p:spPr>
          <a:xfrm>
            <a:off x="8612689" y="6036970"/>
            <a:ext cx="3043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                      </a:t>
            </a:r>
            <a:r>
              <a:rPr kumimoji="1" lang="en-US" altLang="zh-CN" dirty="0"/>
              <a:t>Setup3</a:t>
            </a:r>
          </a:p>
          <a:p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Upgrade two instances in cluster A</a:t>
            </a:r>
          </a:p>
          <a:p>
            <a:r>
              <a:rPr lang="en" altLang="zh-CN" b="0" i="0" dirty="0">
                <a:solidFill>
                  <a:srgbClr val="24292F"/>
                </a:solidFill>
                <a:effectLst/>
                <a:latin typeface="-apple-system"/>
              </a:rPr>
              <a:t>Upgrade two instances in cluster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AC94FCF-4AF0-A489-7A24-EDC9966C3B50}"/>
              </a:ext>
            </a:extLst>
          </p:cNvPr>
          <p:cNvSpPr txBox="1"/>
          <p:nvPr/>
        </p:nvSpPr>
        <p:spPr>
          <a:xfrm>
            <a:off x="1232983" y="3639961"/>
            <a:ext cx="16878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50" dirty="0">
                <a:latin typeface="+mn-lt"/>
                <a:ea typeface="旗黑可变vivo定制版" panose="00000500000000000000" pitchFamily="2" charset="-122"/>
              </a:rPr>
              <a:t>Update</a:t>
            </a:r>
            <a:r>
              <a:rPr kumimoji="1" lang="zh-CN" altLang="en-US" sz="1050" dirty="0">
                <a:latin typeface="+mn-lt"/>
                <a:ea typeface="旗黑可变vivo定制版" panose="00000500000000000000" pitchFamily="2" charset="-122"/>
              </a:rPr>
              <a:t> </a:t>
            </a:r>
            <a:r>
              <a:rPr kumimoji="1" lang="en-US" altLang="zh-CN" sz="1050" dirty="0">
                <a:latin typeface="+mn-lt"/>
                <a:ea typeface="旗黑可变vivo定制版" panose="00000500000000000000" pitchFamily="2" charset="-122"/>
              </a:rPr>
              <a:t> </a:t>
            </a:r>
            <a:r>
              <a:rPr kumimoji="1" lang="en-US" altLang="zh-CN" sz="1050" dirty="0" err="1">
                <a:latin typeface="+mn-lt"/>
                <a:ea typeface="旗黑可变vivo定制版" panose="00000500000000000000" pitchFamily="2" charset="-122"/>
              </a:rPr>
              <a:t>OverridePolicy</a:t>
            </a:r>
            <a:endParaRPr lang="zh-CN" altLang="en-US" sz="1050" dirty="0"/>
          </a:p>
        </p:txBody>
      </p:sp>
      <p:cxnSp>
        <p:nvCxnSpPr>
          <p:cNvPr id="169" name="直线箭头连接符 168">
            <a:extLst>
              <a:ext uri="{FF2B5EF4-FFF2-40B4-BE49-F238E27FC236}">
                <a16:creationId xmlns:a16="http://schemas.microsoft.com/office/drawing/2014/main" id="{D88ED6C8-7A59-14D5-A8A3-80E5D01A2D72}"/>
              </a:ext>
            </a:extLst>
          </p:cNvPr>
          <p:cNvCxnSpPr>
            <a:cxnSpLocks/>
          </p:cNvCxnSpPr>
          <p:nvPr/>
        </p:nvCxnSpPr>
        <p:spPr>
          <a:xfrm>
            <a:off x="1822113" y="3101267"/>
            <a:ext cx="0" cy="9307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AC7CA53-9DDB-56AE-C30F-8C25591691C5}"/>
              </a:ext>
            </a:extLst>
          </p:cNvPr>
          <p:cNvSpPr txBox="1"/>
          <p:nvPr/>
        </p:nvSpPr>
        <p:spPr>
          <a:xfrm>
            <a:off x="3293761" y="4647284"/>
            <a:ext cx="125087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50" dirty="0">
                <a:latin typeface="+mn-lt"/>
                <a:ea typeface="旗黑可变vivo定制版" panose="00000500000000000000" pitchFamily="2" charset="-122"/>
              </a:rPr>
              <a:t>Update</a:t>
            </a:r>
            <a:r>
              <a:rPr kumimoji="1" lang="zh-CN" altLang="en-US" sz="1050" dirty="0">
                <a:latin typeface="+mn-lt"/>
                <a:ea typeface="旗黑可变vivo定制版" panose="00000500000000000000" pitchFamily="2" charset="-122"/>
              </a:rPr>
              <a:t> </a:t>
            </a:r>
            <a:endParaRPr kumimoji="1" lang="en-US" altLang="zh-CN" sz="1050" dirty="0">
              <a:latin typeface="+mn-lt"/>
              <a:ea typeface="旗黑可变vivo定制版" panose="00000500000000000000" pitchFamily="2" charset="-122"/>
            </a:endParaRPr>
          </a:p>
          <a:p>
            <a:r>
              <a:rPr kumimoji="1" lang="en-US" altLang="zh-CN" sz="1050" dirty="0" err="1">
                <a:latin typeface="+mn-lt"/>
                <a:ea typeface="旗黑可变vivo定制版" panose="00000500000000000000" pitchFamily="2" charset="-122"/>
              </a:rPr>
              <a:t>OverridePolicy</a:t>
            </a:r>
            <a:endParaRPr lang="zh-CN" altLang="en-US" sz="1050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43CF55AE-E707-2471-2EB0-42BB56A0066F}"/>
              </a:ext>
            </a:extLst>
          </p:cNvPr>
          <p:cNvSpPr txBox="1"/>
          <p:nvPr/>
        </p:nvSpPr>
        <p:spPr>
          <a:xfrm>
            <a:off x="7238180" y="4623594"/>
            <a:ext cx="11260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050" dirty="0">
                <a:latin typeface="+mn-lt"/>
                <a:ea typeface="旗黑可变vivo定制版" panose="00000500000000000000" pitchFamily="2" charset="-122"/>
              </a:rPr>
              <a:t>   </a:t>
            </a:r>
            <a:r>
              <a:rPr kumimoji="1" lang="en-US" altLang="zh-CN" sz="1050" dirty="0">
                <a:latin typeface="+mn-lt"/>
                <a:ea typeface="旗黑可变vivo定制版" panose="00000500000000000000" pitchFamily="2" charset="-122"/>
              </a:rPr>
              <a:t>Update</a:t>
            </a:r>
          </a:p>
          <a:p>
            <a:r>
              <a:rPr kumimoji="1" lang="zh-CN" altLang="en-US" sz="1050" dirty="0">
                <a:latin typeface="+mn-lt"/>
                <a:ea typeface="旗黑可变vivo定制版" panose="00000500000000000000" pitchFamily="2" charset="-122"/>
              </a:rPr>
              <a:t>  </a:t>
            </a:r>
            <a:r>
              <a:rPr kumimoji="1" lang="en-US" altLang="zh-CN" sz="1050" dirty="0" err="1">
                <a:latin typeface="+mn-lt"/>
                <a:ea typeface="旗黑可变vivo定制版" panose="00000500000000000000" pitchFamily="2" charset="-122"/>
              </a:rPr>
              <a:t>OverridePolicy</a:t>
            </a:r>
            <a:endParaRPr lang="zh-CN" altLang="en-US" sz="1050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B19C3D2-3A8F-5641-6946-33F2946106D8}"/>
              </a:ext>
            </a:extLst>
          </p:cNvPr>
          <p:cNvSpPr txBox="1"/>
          <p:nvPr/>
        </p:nvSpPr>
        <p:spPr>
          <a:xfrm>
            <a:off x="362243" y="4054225"/>
            <a:ext cx="30889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ea typeface="旗黑可变vivo定制版" panose="00000500000000000000" pitchFamily="2" charset="-122"/>
              </a:rPr>
              <a:t>OverridePolicy</a:t>
            </a:r>
            <a:r>
              <a:rPr lang="en" altLang="zh-CN" dirty="0"/>
              <a:t>.</a:t>
            </a:r>
            <a:r>
              <a:rPr lang="en" altLang="zh-CN" dirty="0" err="1"/>
              <a:t>PlaintextOverrider</a:t>
            </a:r>
            <a:endParaRPr lang="en" altLang="zh-CN" dirty="0"/>
          </a:p>
          <a:p>
            <a:r>
              <a:rPr lang="en" altLang="zh-CN" dirty="0"/>
              <a:t>{ </a:t>
            </a:r>
          </a:p>
          <a:p>
            <a:r>
              <a:rPr lang="en" altLang="zh-CN" dirty="0"/>
              <a:t>Path:"/spec/</a:t>
            </a:r>
            <a:r>
              <a:rPr lang="en" altLang="zh-CN" dirty="0" err="1"/>
              <a:t>updateStrategy</a:t>
            </a:r>
            <a:r>
              <a:rPr lang="en" altLang="zh-CN" dirty="0"/>
              <a:t>/partition", </a:t>
            </a:r>
          </a:p>
          <a:p>
            <a:r>
              <a:rPr lang="en" altLang="zh-CN" dirty="0"/>
              <a:t>Operator: "replace", </a:t>
            </a:r>
          </a:p>
          <a:p>
            <a:r>
              <a:rPr lang="en" altLang="zh-CN" dirty="0"/>
              <a:t>Value: 2,</a:t>
            </a:r>
          </a:p>
          <a:p>
            <a:r>
              <a:rPr lang="en" altLang="zh-CN" dirty="0"/>
              <a:t>} </a:t>
            </a:r>
          </a:p>
          <a:p>
            <a:r>
              <a:rPr lang="en" altLang="zh-CN" dirty="0" err="1"/>
              <a:t>TargetCluster</a:t>
            </a:r>
            <a:r>
              <a:rPr lang="en-US" altLang="zh-CN" dirty="0"/>
              <a:t>.</a:t>
            </a:r>
            <a:r>
              <a:rPr lang="en" altLang="zh-CN" dirty="0" err="1"/>
              <a:t>ClusterNames</a:t>
            </a:r>
            <a:r>
              <a:rPr lang="en" altLang="zh-CN" dirty="0"/>
              <a:t>{</a:t>
            </a:r>
          </a:p>
          <a:p>
            <a:r>
              <a:rPr lang="en" altLang="zh-CN" dirty="0" err="1"/>
              <a:t>ClusterNames</a:t>
            </a:r>
            <a:r>
              <a:rPr lang="en" altLang="zh-CN" dirty="0"/>
              <a:t>: [</a:t>
            </a:r>
            <a:r>
              <a:rPr lang="zh-CN" altLang="en-US" dirty="0"/>
              <a:t>“</a:t>
            </a:r>
            <a:r>
              <a:rPr lang="en-US" altLang="zh-CN" dirty="0" err="1"/>
              <a:t>clusterA</a:t>
            </a:r>
            <a:r>
              <a:rPr lang="zh-CN" altLang="en-US" dirty="0"/>
              <a:t>”</a:t>
            </a:r>
            <a:r>
              <a:rPr lang="en" altLang="zh-CN" dirty="0"/>
              <a:t>]</a:t>
            </a:r>
          </a:p>
          <a:p>
            <a:r>
              <a:rPr lang="en" altLang="zh-CN" dirty="0"/>
              <a:t>}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D95C4109-CB59-4AC8-EBEF-EC2DDD5AD91D}"/>
              </a:ext>
            </a:extLst>
          </p:cNvPr>
          <p:cNvSpPr txBox="1"/>
          <p:nvPr/>
        </p:nvSpPr>
        <p:spPr>
          <a:xfrm>
            <a:off x="4364232" y="4060771"/>
            <a:ext cx="32547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ea typeface="旗黑可变vivo定制版" panose="00000500000000000000" pitchFamily="2" charset="-122"/>
              </a:rPr>
              <a:t>OverridePolicy</a:t>
            </a:r>
            <a:r>
              <a:rPr lang="en" altLang="zh-CN" dirty="0"/>
              <a:t>.</a:t>
            </a:r>
            <a:r>
              <a:rPr lang="en" altLang="zh-CN" dirty="0" err="1"/>
              <a:t>PlaintextOverrider</a:t>
            </a:r>
            <a:endParaRPr lang="en" altLang="zh-CN" dirty="0"/>
          </a:p>
          <a:p>
            <a:r>
              <a:rPr lang="en" altLang="zh-CN" dirty="0"/>
              <a:t>{ </a:t>
            </a:r>
          </a:p>
          <a:p>
            <a:r>
              <a:rPr lang="en" altLang="zh-CN" dirty="0"/>
              <a:t>Path:"/spec/</a:t>
            </a:r>
            <a:r>
              <a:rPr lang="en" altLang="zh-CN" dirty="0" err="1"/>
              <a:t>updateStrategy</a:t>
            </a:r>
            <a:r>
              <a:rPr lang="en" altLang="zh-CN" dirty="0"/>
              <a:t>/partition", Operator: "replace", </a:t>
            </a:r>
          </a:p>
          <a:p>
            <a:r>
              <a:rPr lang="en" altLang="zh-CN" dirty="0"/>
              <a:t>Value: 2,</a:t>
            </a:r>
          </a:p>
          <a:p>
            <a:r>
              <a:rPr lang="en" altLang="zh-CN" dirty="0"/>
              <a:t>} </a:t>
            </a:r>
          </a:p>
          <a:p>
            <a:r>
              <a:rPr lang="en" altLang="zh-CN" dirty="0" err="1"/>
              <a:t>TargetCluster</a:t>
            </a:r>
            <a:r>
              <a:rPr lang="en-US" altLang="zh-CN" dirty="0"/>
              <a:t>.</a:t>
            </a:r>
            <a:r>
              <a:rPr lang="en" altLang="zh-CN" dirty="0" err="1"/>
              <a:t>ClusterNames</a:t>
            </a:r>
            <a:r>
              <a:rPr lang="en" altLang="zh-CN" dirty="0"/>
              <a:t>{</a:t>
            </a:r>
          </a:p>
          <a:p>
            <a:r>
              <a:rPr lang="en" altLang="zh-CN" dirty="0" err="1"/>
              <a:t>ClusterNames</a:t>
            </a:r>
            <a:r>
              <a:rPr lang="en" altLang="zh-CN" dirty="0"/>
              <a:t>: [</a:t>
            </a:r>
            <a:r>
              <a:rPr lang="zh-CN" altLang="en-US" dirty="0"/>
              <a:t>“</a:t>
            </a:r>
            <a:r>
              <a:rPr lang="en-US" altLang="zh-CN" dirty="0" err="1"/>
              <a:t>clusterB</a:t>
            </a:r>
            <a:r>
              <a:rPr lang="zh-CN" altLang="en-US" dirty="0"/>
              <a:t>”</a:t>
            </a:r>
            <a:r>
              <a:rPr lang="en" altLang="zh-CN" dirty="0"/>
              <a:t>]</a:t>
            </a:r>
          </a:p>
          <a:p>
            <a:r>
              <a:rPr lang="en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0CCED1A7-F0EB-43C5-9FC8-389A243360F9}"/>
              </a:ext>
            </a:extLst>
          </p:cNvPr>
          <p:cNvSpPr txBox="1"/>
          <p:nvPr/>
        </p:nvSpPr>
        <p:spPr>
          <a:xfrm>
            <a:off x="8410995" y="4031561"/>
            <a:ext cx="32547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ea typeface="旗黑可变vivo定制版" panose="00000500000000000000" pitchFamily="2" charset="-122"/>
              </a:rPr>
              <a:t>OverridePolicy</a:t>
            </a:r>
            <a:r>
              <a:rPr lang="en" altLang="zh-CN" dirty="0"/>
              <a:t>.</a:t>
            </a:r>
            <a:r>
              <a:rPr lang="en" altLang="zh-CN" dirty="0" err="1"/>
              <a:t>PlaintextOverrider</a:t>
            </a:r>
            <a:endParaRPr lang="en" altLang="zh-CN" dirty="0"/>
          </a:p>
          <a:p>
            <a:r>
              <a:rPr lang="en" altLang="zh-CN" dirty="0"/>
              <a:t>{ </a:t>
            </a:r>
          </a:p>
          <a:p>
            <a:r>
              <a:rPr lang="en" altLang="zh-CN" dirty="0"/>
              <a:t>Path:"/spec/</a:t>
            </a:r>
            <a:r>
              <a:rPr lang="en" altLang="zh-CN" dirty="0" err="1"/>
              <a:t>updateStrategy</a:t>
            </a:r>
            <a:r>
              <a:rPr lang="en" altLang="zh-CN" dirty="0"/>
              <a:t>/partition", Operator: "replace", </a:t>
            </a:r>
          </a:p>
          <a:p>
            <a:r>
              <a:rPr lang="en" altLang="zh-CN" dirty="0"/>
              <a:t>Value: 0,</a:t>
            </a:r>
          </a:p>
          <a:p>
            <a:r>
              <a:rPr lang="en" altLang="zh-CN" dirty="0"/>
              <a:t>} </a:t>
            </a:r>
          </a:p>
          <a:p>
            <a:r>
              <a:rPr lang="en" altLang="zh-CN" dirty="0" err="1"/>
              <a:t>TargetCluster</a:t>
            </a:r>
            <a:r>
              <a:rPr lang="en-US" altLang="zh-CN" dirty="0"/>
              <a:t>.</a:t>
            </a:r>
            <a:r>
              <a:rPr lang="en" altLang="zh-CN" dirty="0" err="1"/>
              <a:t>ClusterNames</a:t>
            </a:r>
            <a:r>
              <a:rPr lang="en" altLang="zh-CN" dirty="0"/>
              <a:t>{</a:t>
            </a:r>
          </a:p>
          <a:p>
            <a:r>
              <a:rPr lang="en" altLang="zh-CN" dirty="0" err="1"/>
              <a:t>ClusterNames</a:t>
            </a:r>
            <a:r>
              <a:rPr lang="en" altLang="zh-CN" dirty="0"/>
              <a:t>: [</a:t>
            </a:r>
            <a:r>
              <a:rPr lang="zh-CN" altLang="en-US" dirty="0"/>
              <a:t>“</a:t>
            </a:r>
            <a:r>
              <a:rPr lang="en-US" altLang="zh-CN" dirty="0" err="1"/>
              <a:t>clusterA</a:t>
            </a:r>
            <a:r>
              <a:rPr lang="zh-CN" altLang="en-US" dirty="0"/>
              <a:t>”，“</a:t>
            </a:r>
            <a:r>
              <a:rPr lang="en-US" altLang="zh-CN" dirty="0" err="1"/>
              <a:t>clusterB</a:t>
            </a:r>
            <a:r>
              <a:rPr lang="zh-CN" altLang="en-US" dirty="0"/>
              <a:t>”</a:t>
            </a:r>
            <a:r>
              <a:rPr lang="en" altLang="zh-CN" dirty="0"/>
              <a:t>]</a:t>
            </a:r>
          </a:p>
          <a:p>
            <a:r>
              <a:rPr lang="en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C9D5601-CBB1-49D3-8EFA-A0E30B3FC19C}"/>
              </a:ext>
            </a:extLst>
          </p:cNvPr>
          <p:cNvSpPr txBox="1"/>
          <p:nvPr/>
        </p:nvSpPr>
        <p:spPr>
          <a:xfrm>
            <a:off x="9211531" y="1224793"/>
            <a:ext cx="58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pod1</a:t>
            </a:r>
            <a:endParaRPr kumimoji="1"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6E47BA2-00F8-AE51-6172-5FBC16E971CD}"/>
              </a:ext>
            </a:extLst>
          </p:cNvPr>
          <p:cNvSpPr txBox="1"/>
          <p:nvPr/>
        </p:nvSpPr>
        <p:spPr>
          <a:xfrm>
            <a:off x="9211531" y="1598803"/>
            <a:ext cx="58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pod2</a:t>
            </a:r>
            <a:endParaRPr kumimoji="1" lang="zh-CN" altLang="en-US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7B876EA5-4662-B35B-A3E4-204C7F339EA2}"/>
              </a:ext>
            </a:extLst>
          </p:cNvPr>
          <p:cNvSpPr txBox="1"/>
          <p:nvPr/>
        </p:nvSpPr>
        <p:spPr>
          <a:xfrm>
            <a:off x="10352071" y="1224792"/>
            <a:ext cx="58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pod3</a:t>
            </a:r>
            <a:endParaRPr kumimoji="1" lang="zh-CN" altLang="en-US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CDE86CA3-EF4E-2AC4-C819-8539E0AEBE7A}"/>
              </a:ext>
            </a:extLst>
          </p:cNvPr>
          <p:cNvSpPr txBox="1"/>
          <p:nvPr/>
        </p:nvSpPr>
        <p:spPr>
          <a:xfrm>
            <a:off x="9221526" y="2620985"/>
            <a:ext cx="58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pod4</a:t>
            </a:r>
            <a:endParaRPr kumimoji="1" lang="zh-CN" altLang="en-US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56224419-FB7E-5726-01AF-41EB386DAAC2}"/>
              </a:ext>
            </a:extLst>
          </p:cNvPr>
          <p:cNvSpPr txBox="1"/>
          <p:nvPr/>
        </p:nvSpPr>
        <p:spPr>
          <a:xfrm>
            <a:off x="9211531" y="3063215"/>
            <a:ext cx="58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pod5</a:t>
            </a:r>
            <a:endParaRPr kumimoji="1" lang="zh-CN" altLang="en-US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8205789-9974-4ED7-FB00-1A31C0A8D785}"/>
              </a:ext>
            </a:extLst>
          </p:cNvPr>
          <p:cNvSpPr txBox="1"/>
          <p:nvPr/>
        </p:nvSpPr>
        <p:spPr>
          <a:xfrm>
            <a:off x="10331327" y="2624207"/>
            <a:ext cx="588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pod6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81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55" grpId="0" animBg="1"/>
      <p:bldP spid="156" grpId="0" animBg="1"/>
      <p:bldP spid="157" grpId="0" animBg="1"/>
      <p:bldP spid="162" grpId="0"/>
      <p:bldP spid="165" grpId="0"/>
      <p:bldP spid="166" grpId="0"/>
      <p:bldP spid="168" grpId="0"/>
      <p:bldP spid="174" grpId="0"/>
      <p:bldP spid="175" grpId="0"/>
      <p:bldP spid="178" grpId="0"/>
      <p:bldP spid="181" grpId="0"/>
      <p:bldP spid="182" grpId="0"/>
      <p:bldP spid="187" grpId="0"/>
      <p:bldP spid="187" grpId="1"/>
      <p:bldP spid="188" grpId="0"/>
      <p:bldP spid="188" grpId="1"/>
      <p:bldP spid="189" grpId="0"/>
      <p:bldP spid="189" grpId="1"/>
      <p:bldP spid="191" grpId="0"/>
      <p:bldP spid="191" grpId="1"/>
      <p:bldP spid="193" grpId="0"/>
      <p:bldP spid="193" grpId="1"/>
      <p:bldP spid="194" grpId="0"/>
      <p:bldP spid="19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altLang="zh-CN" sz="4000" b="1" dirty="0">
                <a:solidFill>
                  <a:schemeClr val="lt1"/>
                </a:solidFill>
              </a:rPr>
              <a:t>Online business migration</a:t>
            </a:r>
            <a:endParaRPr lang="en-US" altLang="zh-CN" sz="4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B0B0014-34AB-E916-D433-B85CD2D3574C}"/>
              </a:ext>
            </a:extLst>
          </p:cNvPr>
          <p:cNvGrpSpPr/>
          <p:nvPr/>
        </p:nvGrpSpPr>
        <p:grpSpPr>
          <a:xfrm>
            <a:off x="383804" y="1640038"/>
            <a:ext cx="6501290" cy="3577923"/>
            <a:chOff x="1010355" y="2572837"/>
            <a:chExt cx="9855137" cy="781357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2973A05-C6B5-25C5-95B0-E1140C30779B}"/>
                </a:ext>
              </a:extLst>
            </p:cNvPr>
            <p:cNvSpPr/>
            <p:nvPr/>
          </p:nvSpPr>
          <p:spPr>
            <a:xfrm>
              <a:off x="1059182" y="2572837"/>
              <a:ext cx="9806310" cy="965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旗黑可变vivo定制版 60" panose="00000500000000000000" pitchFamily="2" charset="-122"/>
                  <a:ea typeface="旗黑可变vivo定制版 60" panose="00000500000000000000" pitchFamily="2" charset="-122"/>
                </a:rPr>
                <a:t>CI/CD</a:t>
              </a:r>
              <a:endParaRPr kumimoji="1" lang="zh-CN" altLang="en-US" dirty="0">
                <a:solidFill>
                  <a:schemeClr val="tx1"/>
                </a:solidFill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5B6ACD-80FB-1329-6F94-A5861EE0C23F}"/>
                </a:ext>
              </a:extLst>
            </p:cNvPr>
            <p:cNvSpPr/>
            <p:nvPr/>
          </p:nvSpPr>
          <p:spPr>
            <a:xfrm>
              <a:off x="7548338" y="8379623"/>
              <a:ext cx="3173888" cy="8078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Karmada</a:t>
              </a:r>
              <a:endParaRPr kumimoji="1" lang="zh-CN" altLang="en-US" dirty="0">
                <a:solidFill>
                  <a:schemeClr val="tx1"/>
                </a:solidFill>
                <a:ea typeface="旗黑可变vivo定制版 60" panose="00000500000000000000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F4DA3AD-571F-96D0-4539-8C162DCD553B}"/>
                </a:ext>
              </a:extLst>
            </p:cNvPr>
            <p:cNvSpPr/>
            <p:nvPr/>
          </p:nvSpPr>
          <p:spPr>
            <a:xfrm>
              <a:off x="1059186" y="4463928"/>
              <a:ext cx="9702645" cy="2755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900" dirty="0">
                  <a:solidFill>
                    <a:schemeClr val="bg1"/>
                  </a:solidFill>
                  <a:latin typeface="旗黑可变vivo定制版 60" panose="00000500000000000000" pitchFamily="2" charset="-122"/>
                  <a:ea typeface="旗黑可变vivo定制版 60" panose="00000500000000000000" pitchFamily="2" charset="-122"/>
                </a:rPr>
                <a:t>容器平台</a:t>
              </a:r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32008092-32C1-B6B4-E10E-7B9737F46FDE}"/>
                </a:ext>
              </a:extLst>
            </p:cNvPr>
            <p:cNvSpPr/>
            <p:nvPr/>
          </p:nvSpPr>
          <p:spPr>
            <a:xfrm rot="5400000">
              <a:off x="5407199" y="6201196"/>
              <a:ext cx="1333746" cy="7036694"/>
            </a:xfrm>
            <a:prstGeom prst="leftBrace">
              <a:avLst>
                <a:gd name="adj1" fmla="val 8333"/>
                <a:gd name="adj2" fmla="val 16739"/>
              </a:avLst>
            </a:prstGeom>
            <a:ln w="22225">
              <a:solidFill>
                <a:schemeClr val="tx1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6318CB-CEF7-4515-462A-D0C429C64342}"/>
                </a:ext>
              </a:extLst>
            </p:cNvPr>
            <p:cNvSpPr/>
            <p:nvPr/>
          </p:nvSpPr>
          <p:spPr>
            <a:xfrm>
              <a:off x="1732796" y="5423329"/>
              <a:ext cx="1499627" cy="951884"/>
            </a:xfrm>
            <a:prstGeom prst="rect">
              <a:avLst/>
            </a:prstGeom>
            <a:solidFill>
              <a:srgbClr val="D5D3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旗黑可变vivo定制版 60" panose="00000500000000000000" pitchFamily="2" charset="-122"/>
                  <a:ea typeface="旗黑可变vivo定制版 60" panose="00000500000000000000" pitchFamily="2" charset="-122"/>
                </a:rPr>
                <a:t>DB</a:t>
              </a:r>
              <a:endParaRPr kumimoji="1" lang="zh-CN" altLang="en-US" sz="1600" dirty="0">
                <a:solidFill>
                  <a:schemeClr val="tx1"/>
                </a:solidFill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AFBD136-EADA-ABC2-182C-E815C1840C9F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5910509" y="3627531"/>
              <a:ext cx="4" cy="83639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46DBDADB-9C5E-E188-AAFC-43141C592C9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2555727" y="6548188"/>
              <a:ext cx="4057219" cy="3815714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A3FC6DB-7FDD-4104-5494-D10F26243897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5910509" y="6548188"/>
              <a:ext cx="702436" cy="3826079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57CA3082-57AD-E39A-6232-DD107AB36652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6612946" y="6548188"/>
              <a:ext cx="2979476" cy="3826079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E9ADEC4-457C-FE97-4384-13B8C7C226CB}"/>
                </a:ext>
              </a:extLst>
            </p:cNvPr>
            <p:cNvSpPr txBox="1"/>
            <p:nvPr/>
          </p:nvSpPr>
          <p:spPr>
            <a:xfrm>
              <a:off x="6074072" y="3773931"/>
              <a:ext cx="2518199" cy="67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0" i="0" dirty="0">
                  <a:solidFill>
                    <a:srgbClr val="24292F"/>
                  </a:solidFill>
                  <a:effectLst/>
                  <a:latin typeface="-apple-system"/>
                </a:rPr>
                <a:t> </a:t>
              </a:r>
              <a:r>
                <a:rPr lang="en" altLang="zh-CN" b="0" i="0" dirty="0">
                  <a:solidFill>
                    <a:srgbClr val="24292F"/>
                  </a:solidFill>
                  <a:effectLst/>
                  <a:latin typeface="-apple-system"/>
                </a:rPr>
                <a:t>Application</a:t>
              </a:r>
              <a:endParaRPr kumimoji="1" lang="zh-CN" altLang="en-US" sz="14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77AD1B3-F028-7456-DB45-D9BB9B84D960}"/>
                </a:ext>
              </a:extLst>
            </p:cNvPr>
            <p:cNvSpPr txBox="1"/>
            <p:nvPr/>
          </p:nvSpPr>
          <p:spPr>
            <a:xfrm>
              <a:off x="9135281" y="4607427"/>
              <a:ext cx="1586944" cy="114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/>
                <a:t>Container</a:t>
              </a:r>
            </a:p>
            <a:p>
              <a:pPr algn="ctr"/>
              <a:r>
                <a:rPr kumimoji="1" lang="en-US" altLang="zh-CN" dirty="0"/>
                <a:t>Platform</a:t>
              </a:r>
            </a:p>
          </p:txBody>
        </p:sp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B12ABC84-28D8-FD91-F5EF-BB0FD77DCC62}"/>
                </a:ext>
              </a:extLst>
            </p:cNvPr>
            <p:cNvSpPr/>
            <p:nvPr/>
          </p:nvSpPr>
          <p:spPr>
            <a:xfrm>
              <a:off x="4970824" y="5322001"/>
              <a:ext cx="3284244" cy="1226187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iskarmada</a:t>
              </a:r>
              <a:endParaRPr kumimoji="1" lang="en-US" altLang="zh-CN" dirty="0">
                <a:solidFill>
                  <a:schemeClr val="tx1"/>
                </a:solidFill>
                <a:ea typeface="旗黑可变vivo定制版 60" panose="00000500000000000000" pitchFamily="2" charset="-122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1CFD1B36-D2BE-481B-08CA-841D1755829A}"/>
                </a:ext>
              </a:extLst>
            </p:cNvPr>
            <p:cNvCxnSpPr/>
            <p:nvPr/>
          </p:nvCxnSpPr>
          <p:spPr>
            <a:xfrm>
              <a:off x="2150327" y="3676350"/>
              <a:ext cx="0" cy="172664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FE948A-6B5D-72D9-157B-27A207C52EC4}"/>
                </a:ext>
              </a:extLst>
            </p:cNvPr>
            <p:cNvSpPr txBox="1"/>
            <p:nvPr/>
          </p:nvSpPr>
          <p:spPr>
            <a:xfrm>
              <a:off x="1010355" y="3726826"/>
              <a:ext cx="3573981" cy="67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b="0" i="0" dirty="0">
                  <a:solidFill>
                    <a:srgbClr val="24292F"/>
                  </a:solidFill>
                  <a:effectLst/>
                  <a:latin typeface="+mn-lt"/>
                </a:rPr>
                <a:t>Migration whitelist</a:t>
              </a:r>
              <a:endParaRPr kumimoji="1" lang="zh-CN" altLang="en-US" sz="1400" dirty="0">
                <a:latin typeface="+mn-lt"/>
                <a:ea typeface="旗黑可变vivo定制版 60" panose="00000500000000000000" pitchFamily="2" charset="-122"/>
              </a:endParaRPr>
            </a:p>
          </p:txBody>
        </p: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A2587A91-7831-9507-2E71-18EAAADE8783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3232422" y="5935094"/>
              <a:ext cx="1738401" cy="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4F09CA49-CFA6-FD95-75DF-525AAB4ED1CB}"/>
                </a:ext>
              </a:extLst>
            </p:cNvPr>
            <p:cNvCxnSpPr>
              <a:cxnSpLocks/>
              <a:stCxn id="5" idx="0"/>
              <a:endCxn id="17" idx="0"/>
            </p:cNvCxnSpPr>
            <p:nvPr/>
          </p:nvCxnSpPr>
          <p:spPr>
            <a:xfrm>
              <a:off x="5910509" y="4463928"/>
              <a:ext cx="702436" cy="85807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FADE24E3-221F-C8D1-2A5F-42245EF50675}"/>
                </a:ext>
              </a:extLst>
            </p:cNvPr>
            <p:cNvCxnSpPr>
              <a:cxnSpLocks/>
              <a:stCxn id="17" idx="3"/>
              <a:endCxn id="4" idx="0"/>
            </p:cNvCxnSpPr>
            <p:nvPr/>
          </p:nvCxnSpPr>
          <p:spPr>
            <a:xfrm>
              <a:off x="8255067" y="5935096"/>
              <a:ext cx="880215" cy="2444527"/>
            </a:xfrm>
            <a:prstGeom prst="bentConnector2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C9C3C8-4DA3-FCC6-3BC9-D29A2E28AD73}"/>
                </a:ext>
              </a:extLst>
            </p:cNvPr>
            <p:cNvSpPr txBox="1"/>
            <p:nvPr/>
          </p:nvSpPr>
          <p:spPr>
            <a:xfrm>
              <a:off x="8405303" y="5225667"/>
              <a:ext cx="1103146" cy="67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旗黑可变vivo定制版 60" panose="00000500000000000000" pitchFamily="2" charset="-122"/>
                  <a:ea typeface="旗黑可变vivo定制版 60" panose="00000500000000000000" pitchFamily="2" charset="-122"/>
                </a:rPr>
                <a:t>yes</a:t>
              </a:r>
              <a:endParaRPr kumimoji="1" lang="zh-CN" altLang="en-US" sz="14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09000AB-59D1-ED44-D5DA-47358D6F358D}"/>
                </a:ext>
              </a:extLst>
            </p:cNvPr>
            <p:cNvSpPr txBox="1"/>
            <p:nvPr/>
          </p:nvSpPr>
          <p:spPr>
            <a:xfrm>
              <a:off x="6206953" y="6621561"/>
              <a:ext cx="1103145" cy="67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旗黑可变vivo定制版 60" panose="00000500000000000000" pitchFamily="2" charset="-122"/>
                  <a:ea typeface="旗黑可变vivo定制版 60" panose="00000500000000000000" pitchFamily="2" charset="-122"/>
                </a:rPr>
                <a:t>no</a:t>
              </a:r>
              <a:endParaRPr kumimoji="1" lang="zh-CN" altLang="en-US" sz="14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C9D91DE8-E401-9D0D-602F-49BA585FC9CA}"/>
              </a:ext>
            </a:extLst>
          </p:cNvPr>
          <p:cNvSpPr txBox="1"/>
          <p:nvPr/>
        </p:nvSpPr>
        <p:spPr>
          <a:xfrm>
            <a:off x="1938092" y="2869160"/>
            <a:ext cx="1241927" cy="31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24292F"/>
                </a:solidFill>
                <a:latin typeface="+mn-lt"/>
              </a:rPr>
              <a:t>get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+mn-lt"/>
              </a:rPr>
              <a:t> whitelist</a:t>
            </a:r>
            <a:endParaRPr kumimoji="1" lang="zh-CN" altLang="en-US" sz="1400" dirty="0">
              <a:latin typeface="+mn-lt"/>
              <a:ea typeface="旗黑可变vivo定制版 60" panose="00000500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C81C39E-0B6D-A915-05A1-CDF922D52E3C}"/>
              </a:ext>
            </a:extLst>
          </p:cNvPr>
          <p:cNvSpPr txBox="1"/>
          <p:nvPr/>
        </p:nvSpPr>
        <p:spPr>
          <a:xfrm>
            <a:off x="5066997" y="3771508"/>
            <a:ext cx="2477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4292F"/>
                </a:solidFill>
                <a:latin typeface="+mn-lt"/>
              </a:rPr>
              <a:t>Application being managed </a:t>
            </a:r>
          </a:p>
          <a:p>
            <a:r>
              <a:rPr lang="en" altLang="zh-CN" dirty="0">
                <a:solidFill>
                  <a:srgbClr val="24292F"/>
                </a:solidFill>
                <a:latin typeface="+mn-lt"/>
              </a:rPr>
              <a:t>by </a:t>
            </a:r>
            <a:r>
              <a:rPr lang="en" altLang="zh-CN" dirty="0" err="1">
                <a:solidFill>
                  <a:srgbClr val="24292F"/>
                </a:solidFill>
                <a:latin typeface="+mn-lt"/>
              </a:rPr>
              <a:t>Karmada</a:t>
            </a:r>
            <a:endParaRPr lang="zh-CN" altLang="en-US" dirty="0">
              <a:solidFill>
                <a:srgbClr val="24292F"/>
              </a:solidFill>
              <a:latin typeface="+mn-lt"/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8AA361C9-E6DF-E622-92F9-0EABCAC3D8AD}"/>
              </a:ext>
            </a:extLst>
          </p:cNvPr>
          <p:cNvSpPr/>
          <p:nvPr/>
        </p:nvSpPr>
        <p:spPr>
          <a:xfrm>
            <a:off x="416014" y="5237673"/>
            <a:ext cx="1205975" cy="376956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1237C25-5CAF-7B3C-BA21-42F486AE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0" y="5237673"/>
            <a:ext cx="768045" cy="339820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C25517DA-F910-C995-E2F7-9B24215EDF96}"/>
              </a:ext>
            </a:extLst>
          </p:cNvPr>
          <p:cNvSpPr/>
          <p:nvPr/>
        </p:nvSpPr>
        <p:spPr>
          <a:xfrm>
            <a:off x="3097004" y="5237673"/>
            <a:ext cx="1205975" cy="376956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3F499B1-E571-3975-C82C-90C4AE1DD3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706" y="5237673"/>
            <a:ext cx="768045" cy="339820"/>
          </a:xfrm>
          <a:prstGeom prst="rect">
            <a:avLst/>
          </a:prstGeom>
        </p:spPr>
      </p:pic>
      <p:sp>
        <p:nvSpPr>
          <p:cNvPr id="37" name="圆角矩形 36">
            <a:extLst>
              <a:ext uri="{FF2B5EF4-FFF2-40B4-BE49-F238E27FC236}">
                <a16:creationId xmlns:a16="http://schemas.microsoft.com/office/drawing/2014/main" id="{C03B2D85-A25E-4D80-F16D-5BAF9B19FE35}"/>
              </a:ext>
            </a:extLst>
          </p:cNvPr>
          <p:cNvSpPr/>
          <p:nvPr/>
        </p:nvSpPr>
        <p:spPr>
          <a:xfrm>
            <a:off x="5442279" y="5254231"/>
            <a:ext cx="1348304" cy="420036"/>
          </a:xfrm>
          <a:prstGeom prst="roundRect">
            <a:avLst/>
          </a:prstGeom>
          <a:ln w="15875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latin typeface="旗黑可变vivo定制版" panose="00000500000000000000" pitchFamily="2" charset="-122"/>
              <a:ea typeface="旗黑可变vivo定制版" panose="00000500000000000000" pitchFamily="2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5EEDA86-5032-0570-8EF9-30A98388B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81" y="5254231"/>
            <a:ext cx="768045" cy="33982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515D5F76-C6C4-EC9A-D7CD-1C6E19FB340C}"/>
              </a:ext>
            </a:extLst>
          </p:cNvPr>
          <p:cNvSpPr txBox="1"/>
          <p:nvPr/>
        </p:nvSpPr>
        <p:spPr>
          <a:xfrm>
            <a:off x="7164915" y="2122994"/>
            <a:ext cx="60960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1800" b="1" dirty="0"/>
              <a:t>Migration process</a:t>
            </a:r>
            <a:endParaRPr lang="en-US" altLang="zh-CN" sz="1800" b="1" dirty="0"/>
          </a:p>
          <a:p>
            <a:endParaRPr lang="zh-CN" altLang="en-US" b="1" dirty="0"/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Add the application to the migration whitelist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Deploy the application</a:t>
            </a: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Manage the application through </a:t>
            </a:r>
            <a:r>
              <a:rPr lang="en" altLang="zh-CN" sz="1600" b="0" i="0" dirty="0" err="1">
                <a:solidFill>
                  <a:srgbClr val="24292F"/>
                </a:solidFill>
                <a:effectLst/>
                <a:latin typeface="+mn-lt"/>
              </a:rPr>
              <a:t>Karmada</a:t>
            </a:r>
            <a:endParaRPr lang="en" altLang="zh-CN" sz="1600" b="0" i="0" dirty="0">
              <a:solidFill>
                <a:srgbClr val="24292F"/>
              </a:solidFill>
              <a:effectLst/>
              <a:latin typeface="+mn-lt"/>
            </a:endParaRPr>
          </a:p>
          <a:p>
            <a:pPr marL="285750" indent="-285750" algn="l">
              <a:buFont typeface="Wingdings" pitchFamily="2" charset="2"/>
              <a:buChar char="l"/>
            </a:pP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Finally, the application is deployed, and the user is</a:t>
            </a:r>
          </a:p>
          <a:p>
            <a:pPr algn="l"/>
            <a:r>
              <a:rPr lang="en" altLang="zh-CN" sz="1600" dirty="0">
                <a:solidFill>
                  <a:srgbClr val="24292F"/>
                </a:solidFill>
                <a:latin typeface="+mn-lt"/>
              </a:rPr>
              <a:t>     </a:t>
            </a: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completely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+mn-lt"/>
              </a:rPr>
              <a:t>  </a:t>
            </a: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unaware of the migration process.</a:t>
            </a:r>
          </a:p>
          <a:p>
            <a:pPr algn="l"/>
            <a:r>
              <a:rPr lang="en-US" altLang="zh-CN" sz="1600" b="0" i="0" dirty="0">
                <a:solidFill>
                  <a:srgbClr val="24292F"/>
                </a:solidFill>
                <a:effectLst/>
                <a:latin typeface="+mn-lt"/>
              </a:rPr>
              <a:t>     </a:t>
            </a: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Both management methods are supported</a:t>
            </a:r>
          </a:p>
        </p:txBody>
      </p:sp>
    </p:spTree>
    <p:extLst>
      <p:ext uri="{BB962C8B-B14F-4D97-AF65-F5344CB8AC3E}">
        <p14:creationId xmlns:p14="http://schemas.microsoft.com/office/powerpoint/2010/main" val="3109470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250357" y="-158288"/>
            <a:ext cx="11691286" cy="12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000"/>
            </a:pPr>
            <a:r>
              <a:rPr lang="en" altLang="zh-CN" sz="4000" b="1" dirty="0">
                <a:solidFill>
                  <a:schemeClr val="lt1"/>
                </a:solidFill>
              </a:rPr>
              <a:t>Strategies</a:t>
            </a:r>
            <a:r>
              <a:rPr lang="en" altLang="zh-CN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" altLang="zh-CN" sz="4000" b="1" dirty="0">
                <a:solidFill>
                  <a:schemeClr val="lt1"/>
                </a:solidFill>
              </a:rPr>
              <a:t>for</a:t>
            </a:r>
            <a:r>
              <a:rPr lang="zh-CN" altLang="en-US" sz="4800" b="0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US" altLang="zh-CN" sz="4000" b="1" i="0" dirty="0">
                <a:solidFill>
                  <a:schemeClr val="lt1"/>
                </a:solidFill>
                <a:effectLst/>
                <a:latin typeface="-apple-system"/>
              </a:rPr>
              <a:t>o</a:t>
            </a:r>
            <a:r>
              <a:rPr lang="en-US" altLang="zh-CN" sz="4000" b="1" dirty="0">
                <a:solidFill>
                  <a:schemeClr val="lt1"/>
                </a:solidFill>
              </a:rPr>
              <a:t>nline business migration</a:t>
            </a:r>
            <a:endParaRPr lang="en-US" altLang="zh-CN" sz="4000" dirty="0"/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E502FDDF-309B-0410-393D-E87E9039B99F}"/>
              </a:ext>
            </a:extLst>
          </p:cNvPr>
          <p:cNvGrpSpPr/>
          <p:nvPr/>
        </p:nvGrpSpPr>
        <p:grpSpPr>
          <a:xfrm>
            <a:off x="173946" y="1576552"/>
            <a:ext cx="6876211" cy="3923100"/>
            <a:chOff x="173946" y="1576552"/>
            <a:chExt cx="7487929" cy="3871419"/>
          </a:xfrm>
        </p:grpSpPr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FE7D0C58-D6AC-DD00-B1CE-EFF99C1BA97B}"/>
                </a:ext>
              </a:extLst>
            </p:cNvPr>
            <p:cNvSpPr/>
            <p:nvPr/>
          </p:nvSpPr>
          <p:spPr>
            <a:xfrm>
              <a:off x="1471448" y="2148356"/>
              <a:ext cx="956582" cy="634374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   CICD</a:t>
              </a:r>
              <a:endParaRPr kumimoji="1" lang="zh-CN" altLang="en-US" dirty="0"/>
            </a:p>
          </p:txBody>
        </p:sp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0A38C10B-20EB-4E94-8D25-C281673CCCE0}"/>
                </a:ext>
              </a:extLst>
            </p:cNvPr>
            <p:cNvSpPr/>
            <p:nvPr/>
          </p:nvSpPr>
          <p:spPr>
            <a:xfrm>
              <a:off x="3038675" y="2148356"/>
              <a:ext cx="1277382" cy="634375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Container</a:t>
              </a:r>
            </a:p>
            <a:p>
              <a:pPr algn="ctr"/>
              <a:r>
                <a:rPr kumimoji="1" lang="en-US" altLang="zh-CN" dirty="0"/>
                <a:t>Platform</a:t>
              </a:r>
            </a:p>
          </p:txBody>
        </p:sp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1EF7A68D-BEE1-9FE8-4B28-A5650A030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46" y="2106606"/>
              <a:ext cx="681839" cy="667595"/>
            </a:xfrm>
            <a:prstGeom prst="rect">
              <a:avLst/>
            </a:prstGeom>
          </p:spPr>
        </p:pic>
        <p:sp>
          <p:nvSpPr>
            <p:cNvPr id="139" name="圆角矩形 138">
              <a:extLst>
                <a:ext uri="{FF2B5EF4-FFF2-40B4-BE49-F238E27FC236}">
                  <a16:creationId xmlns:a16="http://schemas.microsoft.com/office/drawing/2014/main" id="{285DDC54-0CF2-9264-C6C5-FB9D0B8257D5}"/>
                </a:ext>
              </a:extLst>
            </p:cNvPr>
            <p:cNvSpPr/>
            <p:nvPr/>
          </p:nvSpPr>
          <p:spPr>
            <a:xfrm>
              <a:off x="4773450" y="1668939"/>
              <a:ext cx="924982" cy="540409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sp>
          <p:nvSpPr>
            <p:cNvPr id="141" name="圆角矩形 140">
              <a:extLst>
                <a:ext uri="{FF2B5EF4-FFF2-40B4-BE49-F238E27FC236}">
                  <a16:creationId xmlns:a16="http://schemas.microsoft.com/office/drawing/2014/main" id="{2B2DD806-0496-3899-89EA-571C60D11564}"/>
                </a:ext>
              </a:extLst>
            </p:cNvPr>
            <p:cNvSpPr/>
            <p:nvPr/>
          </p:nvSpPr>
          <p:spPr>
            <a:xfrm>
              <a:off x="6201171" y="2114496"/>
              <a:ext cx="1460704" cy="702094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DBEC227-924C-A529-831A-C125EE32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420" y="2160669"/>
              <a:ext cx="845571" cy="327496"/>
            </a:xfrm>
            <a:prstGeom prst="rect">
              <a:avLst/>
            </a:prstGeom>
          </p:spPr>
        </p:pic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5E111750-9FE2-71B5-DD27-A995429842C6}"/>
                </a:ext>
              </a:extLst>
            </p:cNvPr>
            <p:cNvSpPr txBox="1"/>
            <p:nvPr/>
          </p:nvSpPr>
          <p:spPr>
            <a:xfrm>
              <a:off x="6634249" y="2514593"/>
              <a:ext cx="665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Test</a:t>
              </a:r>
            </a:p>
          </p:txBody>
        </p:sp>
        <p:pic>
          <p:nvPicPr>
            <p:cNvPr id="150" name="图片 149">
              <a:extLst>
                <a:ext uri="{FF2B5EF4-FFF2-40B4-BE49-F238E27FC236}">
                  <a16:creationId xmlns:a16="http://schemas.microsoft.com/office/drawing/2014/main" id="{1D8EC48D-F316-5F7E-8AF7-9465D9ADB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176" y="1703803"/>
              <a:ext cx="561377" cy="384261"/>
            </a:xfrm>
            <a:prstGeom prst="rect">
              <a:avLst/>
            </a:prstGeom>
          </p:spPr>
        </p:pic>
        <p:cxnSp>
          <p:nvCxnSpPr>
            <p:cNvPr id="157" name="直线箭头连接符 156">
              <a:extLst>
                <a:ext uri="{FF2B5EF4-FFF2-40B4-BE49-F238E27FC236}">
                  <a16:creationId xmlns:a16="http://schemas.microsoft.com/office/drawing/2014/main" id="{B66836AE-3E3B-CA67-C739-031FA28C9A46}"/>
                </a:ext>
              </a:extLst>
            </p:cNvPr>
            <p:cNvCxnSpPr>
              <a:cxnSpLocks/>
              <a:stCxn id="59" idx="3"/>
              <a:endCxn id="139" idx="1"/>
            </p:cNvCxnSpPr>
            <p:nvPr/>
          </p:nvCxnSpPr>
          <p:spPr>
            <a:xfrm flipV="1">
              <a:off x="4316057" y="1939144"/>
              <a:ext cx="457393" cy="52640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290675CC-93F2-FC0E-E039-D015753A7038}"/>
                </a:ext>
              </a:extLst>
            </p:cNvPr>
            <p:cNvCxnSpPr>
              <a:cxnSpLocks/>
              <a:stCxn id="139" idx="3"/>
              <a:endCxn id="141" idx="1"/>
            </p:cNvCxnSpPr>
            <p:nvPr/>
          </p:nvCxnSpPr>
          <p:spPr>
            <a:xfrm>
              <a:off x="5698432" y="1939144"/>
              <a:ext cx="502739" cy="526399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线箭头连接符 162">
              <a:extLst>
                <a:ext uri="{FF2B5EF4-FFF2-40B4-BE49-F238E27FC236}">
                  <a16:creationId xmlns:a16="http://schemas.microsoft.com/office/drawing/2014/main" id="{FE35A6B8-173A-B723-7C1A-4F5E980683E2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789609" y="2465543"/>
              <a:ext cx="68183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C9092701-A00F-16F7-6FFF-C506CDA08EB8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2428030" y="2457237"/>
              <a:ext cx="610645" cy="830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19046C00-BA8E-9C88-1D2B-AC8B0CD689A3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>
              <a:off x="4313144" y="2461389"/>
              <a:ext cx="1888027" cy="415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圆角矩形 178">
              <a:extLst>
                <a:ext uri="{FF2B5EF4-FFF2-40B4-BE49-F238E27FC236}">
                  <a16:creationId xmlns:a16="http://schemas.microsoft.com/office/drawing/2014/main" id="{0665A865-2AE1-CA83-D809-530B43889690}"/>
                </a:ext>
              </a:extLst>
            </p:cNvPr>
            <p:cNvSpPr/>
            <p:nvPr/>
          </p:nvSpPr>
          <p:spPr>
            <a:xfrm>
              <a:off x="1471448" y="3409786"/>
              <a:ext cx="956582" cy="634374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   CICD</a:t>
              </a:r>
              <a:endParaRPr kumimoji="1" lang="zh-CN" altLang="en-US" dirty="0"/>
            </a:p>
          </p:txBody>
        </p:sp>
        <p:sp>
          <p:nvSpPr>
            <p:cNvPr id="180" name="圆角矩形 179">
              <a:extLst>
                <a:ext uri="{FF2B5EF4-FFF2-40B4-BE49-F238E27FC236}">
                  <a16:creationId xmlns:a16="http://schemas.microsoft.com/office/drawing/2014/main" id="{3B93684F-FA39-EED3-11A7-21C1A7038FA1}"/>
                </a:ext>
              </a:extLst>
            </p:cNvPr>
            <p:cNvSpPr/>
            <p:nvPr/>
          </p:nvSpPr>
          <p:spPr>
            <a:xfrm>
              <a:off x="3038675" y="3409786"/>
              <a:ext cx="1277382" cy="634375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 </a:t>
              </a:r>
              <a:r>
                <a:rPr kumimoji="1" lang="en-US" altLang="zh-CN" dirty="0"/>
                <a:t>Container</a:t>
              </a:r>
            </a:p>
            <a:p>
              <a:r>
                <a:rPr kumimoji="1" lang="zh-CN" altLang="en-US" dirty="0"/>
                <a:t>  </a:t>
              </a:r>
              <a:r>
                <a:rPr kumimoji="1" lang="en-US" altLang="zh-CN" dirty="0"/>
                <a:t>Platform</a:t>
              </a:r>
            </a:p>
          </p:txBody>
        </p:sp>
        <p:pic>
          <p:nvPicPr>
            <p:cNvPr id="181" name="图片 180">
              <a:extLst>
                <a:ext uri="{FF2B5EF4-FFF2-40B4-BE49-F238E27FC236}">
                  <a16:creationId xmlns:a16="http://schemas.microsoft.com/office/drawing/2014/main" id="{56C8E3D3-04DE-2715-652C-E4808AD96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46" y="3368036"/>
              <a:ext cx="681839" cy="667595"/>
            </a:xfrm>
            <a:prstGeom prst="rect">
              <a:avLst/>
            </a:prstGeom>
          </p:spPr>
        </p:pic>
        <p:sp>
          <p:nvSpPr>
            <p:cNvPr id="182" name="圆角矩形 181">
              <a:extLst>
                <a:ext uri="{FF2B5EF4-FFF2-40B4-BE49-F238E27FC236}">
                  <a16:creationId xmlns:a16="http://schemas.microsoft.com/office/drawing/2014/main" id="{0333E1D0-FEEF-F0EB-31AD-5F26DFD7B805}"/>
                </a:ext>
              </a:extLst>
            </p:cNvPr>
            <p:cNvSpPr/>
            <p:nvPr/>
          </p:nvSpPr>
          <p:spPr>
            <a:xfrm>
              <a:off x="4773450" y="2930369"/>
              <a:ext cx="924982" cy="540409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sp>
          <p:nvSpPr>
            <p:cNvPr id="183" name="圆角矩形 182">
              <a:extLst>
                <a:ext uri="{FF2B5EF4-FFF2-40B4-BE49-F238E27FC236}">
                  <a16:creationId xmlns:a16="http://schemas.microsoft.com/office/drawing/2014/main" id="{0247C0C1-A2FC-AE27-F1D3-1E55D35D65C8}"/>
                </a:ext>
              </a:extLst>
            </p:cNvPr>
            <p:cNvSpPr/>
            <p:nvPr/>
          </p:nvSpPr>
          <p:spPr>
            <a:xfrm>
              <a:off x="6201171" y="3375926"/>
              <a:ext cx="1460704" cy="702094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pic>
          <p:nvPicPr>
            <p:cNvPr id="184" name="图片 183">
              <a:extLst>
                <a:ext uri="{FF2B5EF4-FFF2-40B4-BE49-F238E27FC236}">
                  <a16:creationId xmlns:a16="http://schemas.microsoft.com/office/drawing/2014/main" id="{69B8A6D0-E607-BEA7-6212-B15DF30C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420" y="3422099"/>
              <a:ext cx="845571" cy="327496"/>
            </a:xfrm>
            <a:prstGeom prst="rect">
              <a:avLst/>
            </a:prstGeom>
          </p:spPr>
        </p:pic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04085C61-D94B-1E47-094D-7AF67D0C29E0}"/>
                </a:ext>
              </a:extLst>
            </p:cNvPr>
            <p:cNvSpPr txBox="1"/>
            <p:nvPr/>
          </p:nvSpPr>
          <p:spPr>
            <a:xfrm>
              <a:off x="6634249" y="3776023"/>
              <a:ext cx="665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Pre</a:t>
              </a:r>
            </a:p>
          </p:txBody>
        </p:sp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0383644F-FFA1-6CEF-29EA-AB9588C0C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176" y="2965233"/>
              <a:ext cx="561377" cy="384261"/>
            </a:xfrm>
            <a:prstGeom prst="rect">
              <a:avLst/>
            </a:prstGeom>
          </p:spPr>
        </p:pic>
        <p:cxnSp>
          <p:nvCxnSpPr>
            <p:cNvPr id="187" name="直线箭头连接符 186">
              <a:extLst>
                <a:ext uri="{FF2B5EF4-FFF2-40B4-BE49-F238E27FC236}">
                  <a16:creationId xmlns:a16="http://schemas.microsoft.com/office/drawing/2014/main" id="{8555626C-3501-A16C-049C-C1CE90A2B00C}"/>
                </a:ext>
              </a:extLst>
            </p:cNvPr>
            <p:cNvCxnSpPr>
              <a:cxnSpLocks/>
              <a:stCxn id="180" idx="3"/>
              <a:endCxn id="182" idx="1"/>
            </p:cNvCxnSpPr>
            <p:nvPr/>
          </p:nvCxnSpPr>
          <p:spPr>
            <a:xfrm flipV="1">
              <a:off x="4316057" y="3200574"/>
              <a:ext cx="457393" cy="52640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线箭头连接符 187">
              <a:extLst>
                <a:ext uri="{FF2B5EF4-FFF2-40B4-BE49-F238E27FC236}">
                  <a16:creationId xmlns:a16="http://schemas.microsoft.com/office/drawing/2014/main" id="{7EC19076-6B84-226C-DB7F-5C7B5676205E}"/>
                </a:ext>
              </a:extLst>
            </p:cNvPr>
            <p:cNvCxnSpPr>
              <a:cxnSpLocks/>
              <a:stCxn id="182" idx="3"/>
              <a:endCxn id="183" idx="1"/>
            </p:cNvCxnSpPr>
            <p:nvPr/>
          </p:nvCxnSpPr>
          <p:spPr>
            <a:xfrm>
              <a:off x="5698432" y="3200574"/>
              <a:ext cx="502739" cy="526399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箭头连接符 188">
              <a:extLst>
                <a:ext uri="{FF2B5EF4-FFF2-40B4-BE49-F238E27FC236}">
                  <a16:creationId xmlns:a16="http://schemas.microsoft.com/office/drawing/2014/main" id="{FC0FDAE3-5E79-3565-0B9E-00E1F76F46BD}"/>
                </a:ext>
              </a:extLst>
            </p:cNvPr>
            <p:cNvCxnSpPr>
              <a:cxnSpLocks/>
              <a:endCxn id="179" idx="1"/>
            </p:cNvCxnSpPr>
            <p:nvPr/>
          </p:nvCxnSpPr>
          <p:spPr>
            <a:xfrm>
              <a:off x="789609" y="3726973"/>
              <a:ext cx="68183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线箭头连接符 190">
              <a:extLst>
                <a:ext uri="{FF2B5EF4-FFF2-40B4-BE49-F238E27FC236}">
                  <a16:creationId xmlns:a16="http://schemas.microsoft.com/office/drawing/2014/main" id="{17435333-03A7-E002-AF25-5694BF5C0EA8}"/>
                </a:ext>
              </a:extLst>
            </p:cNvPr>
            <p:cNvCxnSpPr>
              <a:cxnSpLocks/>
              <a:endCxn id="180" idx="1"/>
            </p:cNvCxnSpPr>
            <p:nvPr/>
          </p:nvCxnSpPr>
          <p:spPr>
            <a:xfrm>
              <a:off x="2428030" y="3718667"/>
              <a:ext cx="610645" cy="830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线箭头连接符 191">
              <a:extLst>
                <a:ext uri="{FF2B5EF4-FFF2-40B4-BE49-F238E27FC236}">
                  <a16:creationId xmlns:a16="http://schemas.microsoft.com/office/drawing/2014/main" id="{7B6374DB-EEC8-7CE1-7174-50460D29C7D2}"/>
                </a:ext>
              </a:extLst>
            </p:cNvPr>
            <p:cNvCxnSpPr>
              <a:cxnSpLocks/>
              <a:endCxn id="183" idx="1"/>
            </p:cNvCxnSpPr>
            <p:nvPr/>
          </p:nvCxnSpPr>
          <p:spPr>
            <a:xfrm>
              <a:off x="4313144" y="3722819"/>
              <a:ext cx="1888027" cy="415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圆角矩形 192">
              <a:extLst>
                <a:ext uri="{FF2B5EF4-FFF2-40B4-BE49-F238E27FC236}">
                  <a16:creationId xmlns:a16="http://schemas.microsoft.com/office/drawing/2014/main" id="{65575B73-CB0E-7935-D8D0-3225037CB3C1}"/>
                </a:ext>
              </a:extLst>
            </p:cNvPr>
            <p:cNvSpPr/>
            <p:nvPr/>
          </p:nvSpPr>
          <p:spPr>
            <a:xfrm>
              <a:off x="1471448" y="4773957"/>
              <a:ext cx="956582" cy="634374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dirty="0"/>
                <a:t>   CICD</a:t>
              </a:r>
              <a:endParaRPr kumimoji="1" lang="zh-CN" altLang="en-US" dirty="0"/>
            </a:p>
          </p:txBody>
        </p:sp>
        <p:sp>
          <p:nvSpPr>
            <p:cNvPr id="194" name="圆角矩形 193">
              <a:extLst>
                <a:ext uri="{FF2B5EF4-FFF2-40B4-BE49-F238E27FC236}">
                  <a16:creationId xmlns:a16="http://schemas.microsoft.com/office/drawing/2014/main" id="{1CBBC991-A6C9-06A5-78AB-9EF990988B65}"/>
                </a:ext>
              </a:extLst>
            </p:cNvPr>
            <p:cNvSpPr/>
            <p:nvPr/>
          </p:nvSpPr>
          <p:spPr>
            <a:xfrm>
              <a:off x="3038675" y="4773957"/>
              <a:ext cx="1277382" cy="634375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Container</a:t>
              </a:r>
            </a:p>
            <a:p>
              <a:pPr algn="ctr"/>
              <a:r>
                <a:rPr kumimoji="1" lang="en-US" altLang="zh-CN" dirty="0"/>
                <a:t>Platform</a:t>
              </a:r>
            </a:p>
          </p:txBody>
        </p:sp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DEC0A828-A491-469F-ADBD-BB2A252EF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46" y="4732207"/>
              <a:ext cx="681839" cy="667595"/>
            </a:xfrm>
            <a:prstGeom prst="rect">
              <a:avLst/>
            </a:prstGeom>
          </p:spPr>
        </p:pic>
        <p:sp>
          <p:nvSpPr>
            <p:cNvPr id="196" name="圆角矩形 195">
              <a:extLst>
                <a:ext uri="{FF2B5EF4-FFF2-40B4-BE49-F238E27FC236}">
                  <a16:creationId xmlns:a16="http://schemas.microsoft.com/office/drawing/2014/main" id="{30307659-FFD9-2913-DE8B-6776FBDB533A}"/>
                </a:ext>
              </a:extLst>
            </p:cNvPr>
            <p:cNvSpPr/>
            <p:nvPr/>
          </p:nvSpPr>
          <p:spPr>
            <a:xfrm>
              <a:off x="4773450" y="4294540"/>
              <a:ext cx="924982" cy="540409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sp>
          <p:nvSpPr>
            <p:cNvPr id="197" name="圆角矩形 196">
              <a:extLst>
                <a:ext uri="{FF2B5EF4-FFF2-40B4-BE49-F238E27FC236}">
                  <a16:creationId xmlns:a16="http://schemas.microsoft.com/office/drawing/2014/main" id="{EE73C4E3-29B7-BC9A-7FC7-ADE8A9A444F1}"/>
                </a:ext>
              </a:extLst>
            </p:cNvPr>
            <p:cNvSpPr/>
            <p:nvPr/>
          </p:nvSpPr>
          <p:spPr>
            <a:xfrm>
              <a:off x="6201171" y="4740097"/>
              <a:ext cx="1460704" cy="702094"/>
            </a:xfrm>
            <a:prstGeom prst="roundRect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en-US" altLang="zh-CN" dirty="0">
                <a:latin typeface="旗黑可变vivo定制版" panose="00000500000000000000" pitchFamily="2" charset="-122"/>
                <a:ea typeface="旗黑可变vivo定制版" panose="00000500000000000000" pitchFamily="2" charset="-122"/>
              </a:endParaRPr>
            </a:p>
          </p:txBody>
        </p:sp>
        <p:pic>
          <p:nvPicPr>
            <p:cNvPr id="198" name="图片 197">
              <a:extLst>
                <a:ext uri="{FF2B5EF4-FFF2-40B4-BE49-F238E27FC236}">
                  <a16:creationId xmlns:a16="http://schemas.microsoft.com/office/drawing/2014/main" id="{4F3AE32A-8EA0-A4C8-A2BE-7670BF7F0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2420" y="4786270"/>
              <a:ext cx="845571" cy="327496"/>
            </a:xfrm>
            <a:prstGeom prst="rect">
              <a:avLst/>
            </a:prstGeom>
          </p:spPr>
        </p:pic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3E8818C7-DCEC-41ED-3463-9FFF4846129A}"/>
                </a:ext>
              </a:extLst>
            </p:cNvPr>
            <p:cNvSpPr txBox="1"/>
            <p:nvPr/>
          </p:nvSpPr>
          <p:spPr>
            <a:xfrm>
              <a:off x="6634249" y="5140194"/>
              <a:ext cx="665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Prd</a:t>
              </a:r>
              <a:endParaRPr kumimoji="1" lang="en-US" altLang="zh-CN" dirty="0">
                <a:solidFill>
                  <a:schemeClr val="dk1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0" name="图片 199">
              <a:extLst>
                <a:ext uri="{FF2B5EF4-FFF2-40B4-BE49-F238E27FC236}">
                  <a16:creationId xmlns:a16="http://schemas.microsoft.com/office/drawing/2014/main" id="{F44E28B7-6F29-9004-31EE-FF6A38F17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176" y="4329404"/>
              <a:ext cx="561377" cy="384261"/>
            </a:xfrm>
            <a:prstGeom prst="rect">
              <a:avLst/>
            </a:prstGeom>
          </p:spPr>
        </p:pic>
        <p:cxnSp>
          <p:nvCxnSpPr>
            <p:cNvPr id="201" name="直线箭头连接符 200">
              <a:extLst>
                <a:ext uri="{FF2B5EF4-FFF2-40B4-BE49-F238E27FC236}">
                  <a16:creationId xmlns:a16="http://schemas.microsoft.com/office/drawing/2014/main" id="{BD326583-6554-6DA0-27D2-49B68B97DFFC}"/>
                </a:ext>
              </a:extLst>
            </p:cNvPr>
            <p:cNvCxnSpPr>
              <a:cxnSpLocks/>
              <a:stCxn id="194" idx="3"/>
              <a:endCxn id="196" idx="1"/>
            </p:cNvCxnSpPr>
            <p:nvPr/>
          </p:nvCxnSpPr>
          <p:spPr>
            <a:xfrm flipV="1">
              <a:off x="4316057" y="4564745"/>
              <a:ext cx="457393" cy="52640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线箭头连接符 201">
              <a:extLst>
                <a:ext uri="{FF2B5EF4-FFF2-40B4-BE49-F238E27FC236}">
                  <a16:creationId xmlns:a16="http://schemas.microsoft.com/office/drawing/2014/main" id="{4A1DBFD6-D5B3-4A69-0391-D45517C826AB}"/>
                </a:ext>
              </a:extLst>
            </p:cNvPr>
            <p:cNvCxnSpPr>
              <a:cxnSpLocks/>
              <a:stCxn id="196" idx="3"/>
              <a:endCxn id="197" idx="1"/>
            </p:cNvCxnSpPr>
            <p:nvPr/>
          </p:nvCxnSpPr>
          <p:spPr>
            <a:xfrm>
              <a:off x="5698432" y="4564745"/>
              <a:ext cx="502739" cy="526399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线箭头连接符 202">
              <a:extLst>
                <a:ext uri="{FF2B5EF4-FFF2-40B4-BE49-F238E27FC236}">
                  <a16:creationId xmlns:a16="http://schemas.microsoft.com/office/drawing/2014/main" id="{875F0A26-1603-8A94-3A33-D8D88A9E03AE}"/>
                </a:ext>
              </a:extLst>
            </p:cNvPr>
            <p:cNvCxnSpPr>
              <a:cxnSpLocks/>
              <a:endCxn id="193" idx="1"/>
            </p:cNvCxnSpPr>
            <p:nvPr/>
          </p:nvCxnSpPr>
          <p:spPr>
            <a:xfrm>
              <a:off x="789609" y="5091144"/>
              <a:ext cx="68183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线箭头连接符 203">
              <a:extLst>
                <a:ext uri="{FF2B5EF4-FFF2-40B4-BE49-F238E27FC236}">
                  <a16:creationId xmlns:a16="http://schemas.microsoft.com/office/drawing/2014/main" id="{F82F3C9B-E9F8-9F6E-E537-ECF48A52A426}"/>
                </a:ext>
              </a:extLst>
            </p:cNvPr>
            <p:cNvCxnSpPr>
              <a:cxnSpLocks/>
              <a:endCxn id="194" idx="1"/>
            </p:cNvCxnSpPr>
            <p:nvPr/>
          </p:nvCxnSpPr>
          <p:spPr>
            <a:xfrm>
              <a:off x="2428030" y="5082838"/>
              <a:ext cx="610645" cy="830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线箭头连接符 204">
              <a:extLst>
                <a:ext uri="{FF2B5EF4-FFF2-40B4-BE49-F238E27FC236}">
                  <a16:creationId xmlns:a16="http://schemas.microsoft.com/office/drawing/2014/main" id="{68CAD3D3-82B3-EBB0-3EB0-B53E46EF857B}"/>
                </a:ext>
              </a:extLst>
            </p:cNvPr>
            <p:cNvCxnSpPr>
              <a:cxnSpLocks/>
              <a:endCxn id="197" idx="1"/>
            </p:cNvCxnSpPr>
            <p:nvPr/>
          </p:nvCxnSpPr>
          <p:spPr>
            <a:xfrm>
              <a:off x="4313144" y="5086990"/>
              <a:ext cx="1888027" cy="415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线箭头连接符 205">
              <a:extLst>
                <a:ext uri="{FF2B5EF4-FFF2-40B4-BE49-F238E27FC236}">
                  <a16:creationId xmlns:a16="http://schemas.microsoft.com/office/drawing/2014/main" id="{1064ADA5-15B7-B321-5A8C-0A00C014DA75}"/>
                </a:ext>
              </a:extLst>
            </p:cNvPr>
            <p:cNvCxnSpPr>
              <a:cxnSpLocks/>
            </p:cNvCxnSpPr>
            <p:nvPr/>
          </p:nvCxnSpPr>
          <p:spPr>
            <a:xfrm>
              <a:off x="3677366" y="1576552"/>
              <a:ext cx="0" cy="576453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线箭头连接符 207">
              <a:extLst>
                <a:ext uri="{FF2B5EF4-FFF2-40B4-BE49-F238E27FC236}">
                  <a16:creationId xmlns:a16="http://schemas.microsoft.com/office/drawing/2014/main" id="{74CC521B-DB10-FD18-B7D6-C6294ED7BF0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366" y="2932155"/>
              <a:ext cx="0" cy="496845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线箭头连接符 210">
              <a:extLst>
                <a:ext uri="{FF2B5EF4-FFF2-40B4-BE49-F238E27FC236}">
                  <a16:creationId xmlns:a16="http://schemas.microsoft.com/office/drawing/2014/main" id="{DE466912-063A-EA09-1FBF-BC6F80F2F9AA}"/>
                </a:ext>
              </a:extLst>
            </p:cNvPr>
            <p:cNvCxnSpPr>
              <a:cxnSpLocks/>
            </p:cNvCxnSpPr>
            <p:nvPr/>
          </p:nvCxnSpPr>
          <p:spPr>
            <a:xfrm>
              <a:off x="3670856" y="4294540"/>
              <a:ext cx="0" cy="496845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93804E21-ED6F-3049-2675-3E17DE6ADC10}"/>
                </a:ext>
              </a:extLst>
            </p:cNvPr>
            <p:cNvSpPr txBox="1"/>
            <p:nvPr/>
          </p:nvSpPr>
          <p:spPr>
            <a:xfrm>
              <a:off x="2303673" y="2863557"/>
              <a:ext cx="2155892" cy="516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Add </a:t>
              </a:r>
              <a:r>
                <a:rPr lang="en-US" altLang="zh-CN" dirty="0"/>
                <a:t>many</a:t>
              </a:r>
              <a:r>
                <a:rPr lang="zh-CN" altLang="en-US" dirty="0"/>
                <a:t> application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to the whitelist</a:t>
              </a: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55340E0-BB75-EFE7-1807-EA9802203631}"/>
                </a:ext>
              </a:extLst>
            </p:cNvPr>
            <p:cNvSpPr txBox="1"/>
            <p:nvPr/>
          </p:nvSpPr>
          <p:spPr>
            <a:xfrm>
              <a:off x="2405696" y="4242431"/>
              <a:ext cx="2262874" cy="516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Add </a:t>
              </a:r>
              <a:r>
                <a:rPr lang="en-US" altLang="zh-CN" dirty="0"/>
                <a:t>many</a:t>
              </a:r>
              <a:r>
                <a:rPr lang="zh-CN" altLang="en-US" dirty="0"/>
                <a:t> application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to the whitelist</a:t>
              </a: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FF039318-B787-D361-9DDA-069205D09147}"/>
                </a:ext>
              </a:extLst>
            </p:cNvPr>
            <p:cNvSpPr txBox="1"/>
            <p:nvPr/>
          </p:nvSpPr>
          <p:spPr>
            <a:xfrm>
              <a:off x="2325262" y="1636594"/>
              <a:ext cx="2189456" cy="5163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Add </a:t>
              </a:r>
              <a:r>
                <a:rPr lang="en-US" altLang="zh-CN" dirty="0"/>
                <a:t>many</a:t>
              </a:r>
              <a:r>
                <a:rPr lang="zh-CN" altLang="en-US" dirty="0"/>
                <a:t> application</a:t>
              </a:r>
              <a:r>
                <a:rPr lang="en-US" altLang="zh-CN" dirty="0"/>
                <a:t>s</a:t>
              </a:r>
              <a:r>
                <a:rPr lang="zh-CN" altLang="en-US" dirty="0"/>
                <a:t> </a:t>
              </a:r>
              <a:endParaRPr lang="en-US" altLang="zh-CN" dirty="0"/>
            </a:p>
            <a:p>
              <a:r>
                <a:rPr lang="zh-CN" altLang="en-US" dirty="0"/>
                <a:t>to the whitelist</a:t>
              </a:r>
            </a:p>
          </p:txBody>
        </p:sp>
      </p:grp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7DCDCFD-133A-58AA-49F6-550F56DDB59E}"/>
              </a:ext>
            </a:extLst>
          </p:cNvPr>
          <p:cNvSpPr txBox="1"/>
          <p:nvPr/>
        </p:nvSpPr>
        <p:spPr>
          <a:xfrm>
            <a:off x="7439895" y="2188240"/>
            <a:ext cx="457815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b="1" dirty="0"/>
              <a:t>Principles of application migration</a:t>
            </a:r>
          </a:p>
          <a:p>
            <a:endParaRPr lang="en" altLang="zh-CN" b="1" dirty="0"/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/>
              <a:t>Test first, then pre-release, and finally production.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/>
              <a:t>For major changes, perform gradual, staged,</a:t>
            </a:r>
            <a:r>
              <a:rPr lang="zh-CN" altLang="en-US" sz="1600" dirty="0"/>
              <a:t> </a:t>
            </a:r>
            <a:r>
              <a:rPr lang="en" altLang="zh-CN" sz="1600" dirty="0"/>
              <a:t>and proportional (1:2:7 ratio) gray release migration.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/>
              <a:t>Both parties responsible for the migration should perform point checks, verify, and observe monitoring for 5-10 minutes</a:t>
            </a:r>
            <a:r>
              <a:rPr lang="en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/>
              <a:t>Confirm whether there are any exceptions during the migration. If exceptions are found, follow the rollback process.</a:t>
            </a:r>
          </a:p>
        </p:txBody>
      </p:sp>
    </p:spTree>
    <p:extLst>
      <p:ext uri="{BB962C8B-B14F-4D97-AF65-F5344CB8AC3E}">
        <p14:creationId xmlns:p14="http://schemas.microsoft.com/office/powerpoint/2010/main" val="397952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383804" y="-133540"/>
            <a:ext cx="11691286" cy="12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000"/>
            </a:pPr>
            <a:r>
              <a:rPr lang="en-US" altLang="zh-CN" sz="4000" b="1" dirty="0">
                <a:solidFill>
                  <a:schemeClr val="lt1"/>
                </a:solidFill>
              </a:rPr>
              <a:t>Online business Rollback</a:t>
            </a:r>
            <a:endParaRPr lang="en-US" altLang="zh-CN" sz="4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E583519-6131-5CBD-B132-07DE997C0C68}"/>
              </a:ext>
            </a:extLst>
          </p:cNvPr>
          <p:cNvGrpSpPr/>
          <p:nvPr/>
        </p:nvGrpSpPr>
        <p:grpSpPr>
          <a:xfrm>
            <a:off x="575861" y="1416191"/>
            <a:ext cx="5924914" cy="4534035"/>
            <a:chOff x="186838" y="67951"/>
            <a:chExt cx="11691967" cy="6990941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2F2D9916-1072-AC9E-323A-67482B7BA73F}"/>
                </a:ext>
              </a:extLst>
            </p:cNvPr>
            <p:cNvSpPr/>
            <p:nvPr/>
          </p:nvSpPr>
          <p:spPr>
            <a:xfrm>
              <a:off x="283401" y="1935770"/>
              <a:ext cx="11595404" cy="289898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488A76A6-4FF5-E592-2DDB-6334AD9178D0}"/>
                </a:ext>
              </a:extLst>
            </p:cNvPr>
            <p:cNvSpPr/>
            <p:nvPr/>
          </p:nvSpPr>
          <p:spPr>
            <a:xfrm>
              <a:off x="401250" y="5106872"/>
              <a:ext cx="5142232" cy="173221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0B80DFB0-3AB9-A5E2-2F81-8015422EEECE}"/>
                </a:ext>
              </a:extLst>
            </p:cNvPr>
            <p:cNvSpPr/>
            <p:nvPr/>
          </p:nvSpPr>
          <p:spPr>
            <a:xfrm>
              <a:off x="6308335" y="5129864"/>
              <a:ext cx="5495088" cy="167666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C82BAB7-0CCB-4819-47F4-8C4B2F5AF8C1}"/>
                </a:ext>
              </a:extLst>
            </p:cNvPr>
            <p:cNvSpPr/>
            <p:nvPr/>
          </p:nvSpPr>
          <p:spPr>
            <a:xfrm>
              <a:off x="3825564" y="2084741"/>
              <a:ext cx="2264073" cy="539309"/>
            </a:xfrm>
            <a:prstGeom prst="roundRect">
              <a:avLst/>
            </a:prstGeom>
            <a:solidFill>
              <a:srgbClr val="7DC7D9"/>
            </a:solidFill>
            <a:ln w="15875">
              <a:solidFill>
                <a:schemeClr val="dk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旗黑可变vivo定制版 60" panose="00000500000000000000" pitchFamily="2" charset="-122"/>
                </a:rPr>
                <a:t>Workload</a:t>
              </a:r>
              <a:endParaRPr kumimoji="1" lang="zh-CN" altLang="en-US" dirty="0">
                <a:ea typeface="旗黑可变vivo定制版 60" panose="00000500000000000000" pitchFamily="2" charset="-122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2917CD50-F0C4-5952-D205-F59A3FF501FC}"/>
                </a:ext>
              </a:extLst>
            </p:cNvPr>
            <p:cNvSpPr/>
            <p:nvPr/>
          </p:nvSpPr>
          <p:spPr>
            <a:xfrm>
              <a:off x="6137904" y="2080017"/>
              <a:ext cx="2680584" cy="5342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dk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旗黑可变vivo定制版 60" panose="00000500000000000000" pitchFamily="2" charset="-122"/>
                </a:rPr>
                <a:t>Propagation</a:t>
              </a:r>
              <a:endParaRPr kumimoji="1" lang="zh-CN" altLang="en-US" dirty="0">
                <a:ea typeface="旗黑可变vivo定制版 60" panose="00000500000000000000" pitchFamily="2" charset="-122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06D768A4-E26D-13D3-94E6-9A1166C1D8E9}"/>
                </a:ext>
              </a:extLst>
            </p:cNvPr>
            <p:cNvSpPr/>
            <p:nvPr/>
          </p:nvSpPr>
          <p:spPr>
            <a:xfrm>
              <a:off x="2791769" y="5167744"/>
              <a:ext cx="2106473" cy="450232"/>
            </a:xfrm>
            <a:prstGeom prst="roundRect">
              <a:avLst/>
            </a:prstGeom>
            <a:solidFill>
              <a:srgbClr val="7DC7D9"/>
            </a:solidFill>
            <a:ln w="15875">
              <a:solidFill>
                <a:schemeClr val="dk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旗黑可变vivo定制版 60" panose="00000500000000000000" pitchFamily="2" charset="-122"/>
                </a:rPr>
                <a:t>workload</a:t>
              </a:r>
              <a:endParaRPr kumimoji="1" lang="zh-CN" altLang="en-US" dirty="0">
                <a:ea typeface="旗黑可变vivo定制版 60" panose="00000500000000000000" pitchFamily="2" charset="-122"/>
              </a:endParaRP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960BC607-8A95-89F7-E963-ECC8D1AFDC36}"/>
                </a:ext>
              </a:extLst>
            </p:cNvPr>
            <p:cNvSpPr/>
            <p:nvPr/>
          </p:nvSpPr>
          <p:spPr>
            <a:xfrm>
              <a:off x="9311903" y="5216049"/>
              <a:ext cx="1988625" cy="468548"/>
            </a:xfrm>
            <a:prstGeom prst="roundRect">
              <a:avLst/>
            </a:prstGeom>
            <a:solidFill>
              <a:srgbClr val="7DC7D9"/>
            </a:solidFill>
            <a:ln w="15875">
              <a:solidFill>
                <a:schemeClr val="dk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旗黑可变vivo定制版 60" panose="00000500000000000000" pitchFamily="2" charset="-122"/>
                </a:rPr>
                <a:t>workload</a:t>
              </a:r>
              <a:endParaRPr kumimoji="1" lang="zh-CN" altLang="en-US" dirty="0">
                <a:ea typeface="旗黑可变vivo定制版 60" panose="00000500000000000000" pitchFamily="2" charset="-122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6AE7C27-A0CB-B05A-9E40-320A58DB3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8100" y="6315558"/>
              <a:ext cx="1244562" cy="468550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878E5F4-DAE5-DC19-9CF1-C38143ED3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0899" y="6230937"/>
              <a:ext cx="1244562" cy="468550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C4746BA-5636-92E4-6F70-851B1B937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261" y="2114421"/>
              <a:ext cx="920956" cy="661237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A5D089A4-7305-F92F-382B-0D2E868EFA7A}"/>
                </a:ext>
              </a:extLst>
            </p:cNvPr>
            <p:cNvSpPr/>
            <p:nvPr/>
          </p:nvSpPr>
          <p:spPr>
            <a:xfrm>
              <a:off x="3989898" y="2953508"/>
              <a:ext cx="1895458" cy="50570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dk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旗黑可变vivo定制版 60" panose="00000500000000000000" pitchFamily="2" charset="-122"/>
                </a:rPr>
                <a:t>work</a:t>
              </a:r>
              <a:endParaRPr kumimoji="1" lang="zh-CN" altLang="en-US" dirty="0">
                <a:ea typeface="旗黑可变vivo定制版 60" panose="00000500000000000000" pitchFamily="2" charset="-122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35DC0DEC-63F1-1B6F-1E9F-934D7990A386}"/>
                </a:ext>
              </a:extLst>
            </p:cNvPr>
            <p:cNvSpPr/>
            <p:nvPr/>
          </p:nvSpPr>
          <p:spPr>
            <a:xfrm>
              <a:off x="6646016" y="2932916"/>
              <a:ext cx="1895458" cy="5057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5875">
              <a:solidFill>
                <a:schemeClr val="dk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ea typeface="旗黑可变vivo定制版 60" panose="00000500000000000000" pitchFamily="2" charset="-122"/>
                </a:rPr>
                <a:t>work</a:t>
              </a:r>
              <a:endParaRPr kumimoji="1" lang="zh-CN" altLang="en-US" dirty="0">
                <a:ea typeface="旗黑可变vivo定制版 60" panose="00000500000000000000" pitchFamily="2" charset="-122"/>
              </a:endParaRPr>
            </a:p>
          </p:txBody>
        </p: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2FC32D88-EEA8-3A97-9D13-7E9B95DDFBE1}"/>
                </a:ext>
              </a:extLst>
            </p:cNvPr>
            <p:cNvSpPr/>
            <p:nvPr/>
          </p:nvSpPr>
          <p:spPr>
            <a:xfrm>
              <a:off x="2100376" y="5702994"/>
              <a:ext cx="8164698" cy="634186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dk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Service</a:t>
              </a:r>
              <a:endParaRPr kumimoji="1" lang="zh-CN" altLang="en-US" dirty="0">
                <a:solidFill>
                  <a:schemeClr val="tx1"/>
                </a:solidFill>
                <a:ea typeface="旗黑可变vivo定制版 60" panose="00000500000000000000" pitchFamily="2" charset="-122"/>
              </a:endParaRP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3DF12FE-A0B7-99AF-DC8B-17CBCB41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358" y="5837777"/>
              <a:ext cx="620650" cy="364617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B41F023-CEE1-8C12-31D7-87AFAE68D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5403" y="5822670"/>
              <a:ext cx="620650" cy="364617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A306149-18DD-C983-D7A4-FBABDF89A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5194" y="5822670"/>
              <a:ext cx="620650" cy="364617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9BBAD20-3857-F6FD-F23A-C7D7F30F5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7837" y="5809490"/>
              <a:ext cx="620650" cy="364617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8F649AE-0E1A-AA9C-842B-3F9C63055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477" y="5822670"/>
              <a:ext cx="620650" cy="364617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EFA2FBA8-DA91-A044-DB2E-8CE45D17B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6039" y="5822670"/>
              <a:ext cx="620650" cy="364617"/>
            </a:xfrm>
            <a:prstGeom prst="rect">
              <a:avLst/>
            </a:prstGeom>
            <a:ln w="15875">
              <a:solidFill>
                <a:schemeClr val="dk1"/>
              </a:solidFill>
            </a:ln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B18ACA-9CAE-ED70-24D2-3F901CBCADEA}"/>
                </a:ext>
              </a:extLst>
            </p:cNvPr>
            <p:cNvSpPr/>
            <p:nvPr/>
          </p:nvSpPr>
          <p:spPr>
            <a:xfrm>
              <a:off x="4734571" y="4044157"/>
              <a:ext cx="3577444" cy="396119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exection</a:t>
              </a:r>
              <a:r>
                <a:rPr kumimoji="1" lang="en-US" altLang="zh-CN" dirty="0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-controller</a:t>
              </a:r>
              <a:endParaRPr kumimoji="1" lang="zh-CN" altLang="en-US" dirty="0">
                <a:solidFill>
                  <a:schemeClr val="tx1"/>
                </a:solidFill>
                <a:ea typeface="旗黑可变vivo定制版 60" panose="00000500000000000000" pitchFamily="2" charset="-122"/>
              </a:endParaRPr>
            </a:p>
          </p:txBody>
        </p: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D92AF3F1-0A61-9A60-7FDE-BD52098BB93B}"/>
                </a:ext>
              </a:extLst>
            </p:cNvPr>
            <p:cNvCxnSpPr>
              <a:cxnSpLocks/>
              <a:stCxn id="28" idx="0"/>
              <a:endCxn id="15" idx="3"/>
            </p:cNvCxnSpPr>
            <p:nvPr/>
          </p:nvCxnSpPr>
          <p:spPr>
            <a:xfrm flipH="1" flipV="1">
              <a:off x="5885357" y="3206363"/>
              <a:ext cx="637937" cy="837795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5A95ADE5-83E3-731A-EC17-B1A03510FBCB}"/>
                </a:ext>
              </a:extLst>
            </p:cNvPr>
            <p:cNvCxnSpPr>
              <a:cxnSpLocks/>
              <a:stCxn id="28" idx="0"/>
              <a:endCxn id="16" idx="1"/>
            </p:cNvCxnSpPr>
            <p:nvPr/>
          </p:nvCxnSpPr>
          <p:spPr>
            <a:xfrm flipV="1">
              <a:off x="6523294" y="3185771"/>
              <a:ext cx="122723" cy="858386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22C64795-4C59-7024-719A-3724B79DB969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3845007" y="4440276"/>
              <a:ext cx="2776546" cy="727469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74D511B1-E76E-6B54-79F4-D9486CBD07AF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625445" y="4440276"/>
              <a:ext cx="3680771" cy="775773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FB65C6E-C952-7A23-2E62-5C61F37ECF51}"/>
                </a:ext>
              </a:extLst>
            </p:cNvPr>
            <p:cNvSpPr txBox="1"/>
            <p:nvPr/>
          </p:nvSpPr>
          <p:spPr>
            <a:xfrm>
              <a:off x="294045" y="2331631"/>
              <a:ext cx="3622970" cy="806743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" altLang="zh-CN" sz="1400" dirty="0" err="1">
                  <a:solidFill>
                    <a:srgbClr val="6A8759"/>
                  </a:solidFill>
                  <a:latin typeface="+mn-lt"/>
                  <a:ea typeface="旗黑可变vivo定制版 60" panose="00000500000000000000" pitchFamily="2" charset="-122"/>
                </a:rPr>
                <a:t>work.karmada.io</a:t>
              </a:r>
              <a:r>
                <a:rPr lang="en" altLang="zh-CN" sz="1400" dirty="0">
                  <a:solidFill>
                    <a:srgbClr val="6A8759"/>
                  </a:solidFill>
                  <a:latin typeface="+mn-lt"/>
                  <a:ea typeface="旗黑可变vivo定制版 60" panose="00000500000000000000" pitchFamily="2" charset="-122"/>
                </a:rPr>
                <a:t>/update</a:t>
              </a:r>
              <a:r>
                <a:rPr lang="zh-CN" altLang="en-US" sz="1400" dirty="0">
                  <a:solidFill>
                    <a:srgbClr val="6A8759"/>
                  </a:solidFill>
                  <a:latin typeface="+mn-lt"/>
                  <a:ea typeface="旗黑可变vivo定制版 60" panose="00000500000000000000" pitchFamily="2" charset="-122"/>
                </a:rPr>
                <a:t>：</a:t>
              </a:r>
              <a:r>
                <a:rPr lang="en-US" altLang="zh-CN" sz="1400" dirty="0">
                  <a:solidFill>
                    <a:srgbClr val="6A8759"/>
                  </a:solidFill>
                  <a:latin typeface="+mn-lt"/>
                  <a:ea typeface="旗黑可变vivo定制版 60" panose="00000500000000000000" pitchFamily="2" charset="-122"/>
                </a:rPr>
                <a:t>skip</a:t>
              </a:r>
              <a:endParaRPr kumimoji="1" lang="zh-CN" altLang="en-US" sz="1400" dirty="0">
                <a:latin typeface="+mn-lt"/>
                <a:ea typeface="旗黑可变vivo定制版 60" panose="00000500000000000000" pitchFamily="2" charset="-122"/>
              </a:endParaRPr>
            </a:p>
          </p:txBody>
        </p:sp>
        <p:sp>
          <p:nvSpPr>
            <p:cNvPr id="36" name="圆角矩形 35">
              <a:extLst>
                <a:ext uri="{FF2B5EF4-FFF2-40B4-BE49-F238E27FC236}">
                  <a16:creationId xmlns:a16="http://schemas.microsoft.com/office/drawing/2014/main" id="{1DB81B75-97C6-FE25-2260-84580B0878C9}"/>
                </a:ext>
              </a:extLst>
            </p:cNvPr>
            <p:cNvSpPr/>
            <p:nvPr/>
          </p:nvSpPr>
          <p:spPr>
            <a:xfrm>
              <a:off x="339138" y="1120420"/>
              <a:ext cx="11398056" cy="494977"/>
            </a:xfrm>
            <a:prstGeom prst="roundRect">
              <a:avLst/>
            </a:prstGeom>
            <a:noFill/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85BD957E-E2E5-302A-21F9-D902E7BA8A81}"/>
                </a:ext>
              </a:extLst>
            </p:cNvPr>
            <p:cNvSpPr/>
            <p:nvPr/>
          </p:nvSpPr>
          <p:spPr>
            <a:xfrm>
              <a:off x="367099" y="321749"/>
              <a:ext cx="5018147" cy="484360"/>
            </a:xfrm>
            <a:prstGeom prst="roundRect">
              <a:avLst/>
            </a:prstGeom>
            <a:noFill/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CICD</a:t>
              </a:r>
              <a:endParaRPr kumimoji="1" lang="zh-CN" altLang="en-US" dirty="0">
                <a:solidFill>
                  <a:schemeClr val="tx1"/>
                </a:solidFill>
                <a:ea typeface="旗黑可变vivo定制版 60" panose="00000500000000000000" pitchFamily="2" charset="-122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0D1164AA-FAF3-5E9F-8335-9D62A6FA1C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3601" y="834174"/>
              <a:ext cx="2472" cy="216234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F8B86EA6-877C-F4CC-5177-9AFD26D6033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336" y="67951"/>
              <a:ext cx="3367" cy="1069097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A2932E9-6291-6E2A-08B5-5E3543E7FA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6078" y="1414306"/>
              <a:ext cx="4748574" cy="618507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AB265E8B-11E8-3C00-D526-7BD774AFFBAF}"/>
                </a:ext>
              </a:extLst>
            </p:cNvPr>
            <p:cNvSpPr/>
            <p:nvPr/>
          </p:nvSpPr>
          <p:spPr>
            <a:xfrm>
              <a:off x="4736280" y="1169994"/>
              <a:ext cx="2288047" cy="295938"/>
            </a:xfrm>
            <a:prstGeom prst="roundRect">
              <a:avLst/>
            </a:prstGeom>
            <a:noFill/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DB</a:t>
              </a:r>
              <a:endParaRPr kumimoji="1" lang="zh-CN" altLang="en-US" dirty="0">
                <a:solidFill>
                  <a:schemeClr val="tx1"/>
                </a:solidFill>
                <a:ea typeface="旗黑可变vivo定制版 60" panose="00000500000000000000" pitchFamily="2" charset="-122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8E72F3F-E492-9392-4426-7F8228F8BEBB}"/>
                </a:ext>
              </a:extLst>
            </p:cNvPr>
            <p:cNvSpPr txBox="1"/>
            <p:nvPr/>
          </p:nvSpPr>
          <p:spPr>
            <a:xfrm>
              <a:off x="5611490" y="355340"/>
              <a:ext cx="6123234" cy="474555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" altLang="zh-CN" sz="1400" dirty="0">
                  <a:latin typeface="+mn-lt"/>
                  <a:ea typeface="旗黑可变vivo定制版 60" panose="00000500000000000000" pitchFamily="2" charset="-122"/>
                </a:rPr>
                <a:t>Remove whitelist/add annotation</a:t>
              </a:r>
              <a:endParaRPr kumimoji="1" lang="zh-CN" altLang="en-US" sz="1400" dirty="0">
                <a:latin typeface="+mn-lt"/>
                <a:ea typeface="旗黑可变vivo定制版 60" panose="00000500000000000000" pitchFamily="2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E3DEACC-B032-6954-9D11-4B1DE14F3718}"/>
                </a:ext>
              </a:extLst>
            </p:cNvPr>
            <p:cNvSpPr/>
            <p:nvPr/>
          </p:nvSpPr>
          <p:spPr>
            <a:xfrm>
              <a:off x="401158" y="3387478"/>
              <a:ext cx="3444207" cy="587961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zh-CN" dirty="0" err="1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defaultinterpreter</a:t>
              </a:r>
              <a:endParaRPr kumimoji="1" lang="zh-CN" altLang="en-US" dirty="0">
                <a:solidFill>
                  <a:schemeClr val="tx1"/>
                </a:solidFill>
                <a:ea typeface="旗黑可变vivo定制版 60" panose="00000500000000000000" pitchFamily="2" charset="-122"/>
              </a:endParaRPr>
            </a:p>
          </p:txBody>
        </p:sp>
        <p:sp>
          <p:nvSpPr>
            <p:cNvPr id="49" name="乘 48">
              <a:extLst>
                <a:ext uri="{FF2B5EF4-FFF2-40B4-BE49-F238E27FC236}">
                  <a16:creationId xmlns:a16="http://schemas.microsoft.com/office/drawing/2014/main" id="{37D72C42-776D-8B44-7565-80161517D411}"/>
                </a:ext>
              </a:extLst>
            </p:cNvPr>
            <p:cNvSpPr/>
            <p:nvPr/>
          </p:nvSpPr>
          <p:spPr>
            <a:xfrm>
              <a:off x="4658068" y="4727666"/>
              <a:ext cx="657357" cy="241389"/>
            </a:xfrm>
            <a:prstGeom prst="mathMultiply">
              <a:avLst/>
            </a:prstGeom>
            <a:solidFill>
              <a:schemeClr val="accent1">
                <a:alpha val="51000"/>
              </a:schemeClr>
            </a:solidFill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50" name="乘 49">
              <a:extLst>
                <a:ext uri="{FF2B5EF4-FFF2-40B4-BE49-F238E27FC236}">
                  <a16:creationId xmlns:a16="http://schemas.microsoft.com/office/drawing/2014/main" id="{1C79F260-AE53-F5C9-B67B-CA251AA2FACB}"/>
                </a:ext>
              </a:extLst>
            </p:cNvPr>
            <p:cNvSpPr/>
            <p:nvPr/>
          </p:nvSpPr>
          <p:spPr>
            <a:xfrm>
              <a:off x="8508162" y="4833740"/>
              <a:ext cx="657357" cy="241389"/>
            </a:xfrm>
            <a:prstGeom prst="mathMultiply">
              <a:avLst/>
            </a:prstGeom>
            <a:solidFill>
              <a:schemeClr val="accent1">
                <a:alpha val="51000"/>
              </a:schemeClr>
            </a:solidFill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9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F3A69FF-84D2-956C-0ADE-FE820F655B89}"/>
                </a:ext>
              </a:extLst>
            </p:cNvPr>
            <p:cNvSpPr/>
            <p:nvPr/>
          </p:nvSpPr>
          <p:spPr>
            <a:xfrm>
              <a:off x="996171" y="1189896"/>
              <a:ext cx="2229522" cy="260405"/>
            </a:xfrm>
            <a:prstGeom prst="rect">
              <a:avLst/>
            </a:prstGeom>
            <a:solidFill>
              <a:schemeClr val="bg1">
                <a:lumMod val="65000"/>
                <a:alpha val="51000"/>
              </a:schemeClr>
            </a:solidFill>
            <a:ln w="15875"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>
                  <a:solidFill>
                    <a:schemeClr val="tx1"/>
                  </a:solidFill>
                  <a:ea typeface="旗黑可变vivo定制版 60" panose="00000500000000000000" pitchFamily="2" charset="-122"/>
                </a:rPr>
                <a:t>isKarmada</a:t>
              </a:r>
              <a:endParaRPr kumimoji="1" lang="zh-CN" altLang="en-US" dirty="0">
                <a:solidFill>
                  <a:schemeClr val="tx1"/>
                </a:solidFill>
                <a:ea typeface="旗黑可变vivo定制版 60" panose="00000500000000000000" pitchFamily="2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A0E129D-BE0F-53A6-2137-03FE20E26FF5}"/>
                </a:ext>
              </a:extLst>
            </p:cNvPr>
            <p:cNvSpPr txBox="1"/>
            <p:nvPr/>
          </p:nvSpPr>
          <p:spPr>
            <a:xfrm>
              <a:off x="2573972" y="1451703"/>
              <a:ext cx="1036076" cy="506837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latin typeface="旗黑可变vivo定制版 60" panose="00000500000000000000" pitchFamily="2" charset="-122"/>
                  <a:ea typeface="旗黑可变vivo定制版 60" panose="00000500000000000000" pitchFamily="2" charset="-122"/>
                </a:rPr>
                <a:t>yes</a:t>
              </a:r>
              <a:endParaRPr kumimoji="1" lang="zh-CN" altLang="en-US" sz="14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0DEEDD9-20E7-7D8A-26E8-2A88D22AFDAF}"/>
                </a:ext>
              </a:extLst>
            </p:cNvPr>
            <p:cNvSpPr txBox="1"/>
            <p:nvPr/>
          </p:nvSpPr>
          <p:spPr>
            <a:xfrm>
              <a:off x="748859" y="1678822"/>
              <a:ext cx="1208894" cy="506837"/>
            </a:xfrm>
            <a:prstGeom prst="rect">
              <a:avLst/>
            </a:prstGeom>
            <a:noFill/>
            <a:ln w="158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旗黑可变vivo定制版 60" panose="00000500000000000000" pitchFamily="2" charset="-122"/>
                  <a:ea typeface="旗黑可变vivo定制版 60" panose="00000500000000000000" pitchFamily="2" charset="-122"/>
                </a:rPr>
                <a:t>no</a:t>
              </a:r>
              <a:endParaRPr kumimoji="1" lang="zh-CN" altLang="en-US" sz="1400" dirty="0">
                <a:latin typeface="旗黑可变vivo定制版 60" panose="00000500000000000000" pitchFamily="2" charset="-122"/>
                <a:ea typeface="旗黑可变vivo定制版 60" panose="00000500000000000000" pitchFamily="2" charset="-122"/>
              </a:endParaRPr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0CD8CAB5-5C3E-A848-8D69-775865EC08C0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3243515" y="1317964"/>
              <a:ext cx="1492765" cy="2506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DC5CEA7-583F-75B4-2FDC-F3F749F932E7}"/>
                </a:ext>
              </a:extLst>
            </p:cNvPr>
            <p:cNvSpPr txBox="1"/>
            <p:nvPr/>
          </p:nvSpPr>
          <p:spPr>
            <a:xfrm>
              <a:off x="8197836" y="1103362"/>
              <a:ext cx="3447623" cy="474555"/>
            </a:xfrm>
            <a:prstGeom prst="rect">
              <a:avLst/>
            </a:prstGeom>
            <a:noFill/>
            <a:ln w="15875">
              <a:solidFill>
                <a:schemeClr val="dk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1400" dirty="0">
                  <a:solidFill>
                    <a:srgbClr val="24292F"/>
                  </a:solidFill>
                  <a:latin typeface="+mn-lt"/>
                </a:rPr>
                <a:t>container platform</a:t>
              </a:r>
              <a:endParaRPr kumimoji="1" lang="zh-CN" altLang="en-US" dirty="0">
                <a:ea typeface="旗黑可变vivo定制版 60" panose="00000500000000000000" pitchFamily="2" charset="-122"/>
              </a:endParaRPr>
            </a:p>
          </p:txBody>
        </p: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1AAC986B-1A14-3792-C641-1C7346407C82}"/>
                </a:ext>
              </a:extLst>
            </p:cNvPr>
            <p:cNvCxnSpPr/>
            <p:nvPr/>
          </p:nvCxnSpPr>
          <p:spPr>
            <a:xfrm>
              <a:off x="1668419" y="1298881"/>
              <a:ext cx="0" cy="439668"/>
            </a:xfrm>
            <a:prstGeom prst="line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43695FAB-CAF7-EFB3-FE99-B343445542F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31" y="1738549"/>
              <a:ext cx="1433288" cy="0"/>
            </a:xfrm>
            <a:prstGeom prst="line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8141D7AE-F080-04C8-B220-8A717F3A96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838" y="1765841"/>
              <a:ext cx="48293" cy="5278737"/>
            </a:xfrm>
            <a:prstGeom prst="line">
              <a:avLst/>
            </a:prstGeom>
            <a:ln w="15875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7719913F-957A-8F03-4C9E-31797A0CFBC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86838" y="5968195"/>
              <a:ext cx="214412" cy="4786"/>
            </a:xfrm>
            <a:prstGeom prst="straightConnector1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肘形连接符 61">
              <a:extLst>
                <a:ext uri="{FF2B5EF4-FFF2-40B4-BE49-F238E27FC236}">
                  <a16:creationId xmlns:a16="http://schemas.microsoft.com/office/drawing/2014/main" id="{B3C670F8-AA48-037A-04A7-81F13E45CC07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186838" y="6806526"/>
              <a:ext cx="8869042" cy="252366"/>
            </a:xfrm>
            <a:prstGeom prst="bentConnector2">
              <a:avLst/>
            </a:prstGeom>
            <a:ln w="15875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文本框 140">
            <a:extLst>
              <a:ext uri="{FF2B5EF4-FFF2-40B4-BE49-F238E27FC236}">
                <a16:creationId xmlns:a16="http://schemas.microsoft.com/office/drawing/2014/main" id="{36A4C336-B23E-BCAD-C849-BA235CFFB594}"/>
              </a:ext>
            </a:extLst>
          </p:cNvPr>
          <p:cNvSpPr txBox="1"/>
          <p:nvPr/>
        </p:nvSpPr>
        <p:spPr>
          <a:xfrm>
            <a:off x="6928212" y="2743447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Why</a:t>
            </a:r>
            <a:r>
              <a:rPr lang="zh-CN" altLang="en-US" sz="1800" b="1" dirty="0"/>
              <a:t>？</a:t>
            </a:r>
            <a:endParaRPr lang="en-US" altLang="zh-CN" sz="1800" b="1" dirty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/>
              <a:t>An error occurred during the migration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/>
              <a:t>An unknown error occurred on the control plane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2505D16-0B9B-3DB2-544C-0B15B9095572}"/>
              </a:ext>
            </a:extLst>
          </p:cNvPr>
          <p:cNvSpPr txBox="1"/>
          <p:nvPr/>
        </p:nvSpPr>
        <p:spPr>
          <a:xfrm>
            <a:off x="6918743" y="3829047"/>
            <a:ext cx="62550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 err="1">
                <a:solidFill>
                  <a:schemeClr val="tx1"/>
                </a:solidFill>
                <a:latin typeface="+mn-lt"/>
                <a:ea typeface="旗黑可变vivo定制版 60" panose="00000500000000000000" pitchFamily="2" charset="-122"/>
              </a:rPr>
              <a:t>exection</a:t>
            </a:r>
            <a:r>
              <a:rPr kumimoji="1" lang="en-US" altLang="zh-CN" sz="1800" b="1" dirty="0">
                <a:solidFill>
                  <a:schemeClr val="tx1"/>
                </a:solidFill>
                <a:latin typeface="+mn-lt"/>
                <a:ea typeface="旗黑可变vivo定制版 60" panose="00000500000000000000" pitchFamily="2" charset="-122"/>
              </a:rPr>
              <a:t>-controller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dirty="0">
                <a:latin typeface="+mn-lt"/>
              </a:rPr>
              <a:t>Observe the work object annotation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lang="en" altLang="zh-CN" sz="1600" b="0" i="0" dirty="0">
                <a:solidFill>
                  <a:srgbClr val="24292F"/>
                </a:solidFill>
                <a:effectLst/>
                <a:latin typeface="+mn-lt"/>
              </a:rPr>
              <a:t>Interrupting member cluster resource management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98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383804" y="-1335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83804" y="1181411"/>
            <a:ext cx="10515600" cy="2813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Multi-cluster Federation Background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Challenges of Migration and Integration(take </a:t>
            </a:r>
            <a:r>
              <a:rPr lang="en-US" sz="1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OpenKruise</a:t>
            </a:r>
            <a:r>
              <a:rPr lang="en-US" sz="1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and Argo Workflow as examples)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Resource Interpreter Framework </a:t>
            </a:r>
            <a:endParaRPr dirty="0"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Adoption in vivo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0;p31">
            <a:extLst>
              <a:ext uri="{FF2B5EF4-FFF2-40B4-BE49-F238E27FC236}">
                <a16:creationId xmlns:a16="http://schemas.microsoft.com/office/drawing/2014/main" id="{09710A28-8A95-51B9-0C0A-656D732FAA11}"/>
              </a:ext>
            </a:extLst>
          </p:cNvPr>
          <p:cNvSpPr txBox="1"/>
          <p:nvPr/>
        </p:nvSpPr>
        <p:spPr>
          <a:xfrm>
            <a:off x="4009556" y="2313978"/>
            <a:ext cx="3051643" cy="1750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4000"/>
            </a:pPr>
            <a:r>
              <a:rPr lang="en" altLang="zh-CN" sz="9600" b="1" dirty="0">
                <a:solidFill>
                  <a:schemeClr val="lt1"/>
                </a:solidFill>
              </a:rPr>
              <a:t>Q&amp;A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194390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2088150" y="2839350"/>
            <a:ext cx="8015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Multi-cluster Federation Background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 descr="upload_847429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7379" y="1586203"/>
            <a:ext cx="6868439" cy="44989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Why Multi-cloud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2077675" y="1553200"/>
            <a:ext cx="7688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Different stages of multi-cloud multi-cluster</a:t>
            </a:r>
            <a:endParaRPr sz="2500" b="1" dirty="0"/>
          </a:p>
        </p:txBody>
      </p:sp>
      <p:sp>
        <p:nvSpPr>
          <p:cNvPr id="110" name="Google Shape;110;p20"/>
          <p:cNvSpPr txBox="1"/>
          <p:nvPr/>
        </p:nvSpPr>
        <p:spPr>
          <a:xfrm>
            <a:off x="1004763" y="2875100"/>
            <a:ext cx="34077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Stage 1: Isolated Clusters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Consistent cluster operation and maintenance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Consistent application delivery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Resource islands</a:t>
            </a:r>
            <a:endParaRPr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4467063" y="2875100"/>
            <a:ext cx="34077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Stage 2: Cluster Fleet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Unified application delivery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Unified application access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Unified scheduling</a:t>
            </a:r>
            <a:endParaRPr sz="1600" dirty="0"/>
          </a:p>
        </p:txBody>
      </p:sp>
      <p:sp>
        <p:nvSpPr>
          <p:cNvPr id="112" name="Google Shape;112;p20"/>
          <p:cNvSpPr txBox="1"/>
          <p:nvPr/>
        </p:nvSpPr>
        <p:spPr>
          <a:xfrm>
            <a:off x="7490888" y="2875100"/>
            <a:ext cx="34077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Stage 3: Unified resource pool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solidFill>
                  <a:schemeClr val="dk1"/>
                </a:solidFill>
              </a:rPr>
              <a:t>Infinitely scalable cluster pools</a:t>
            </a:r>
            <a:endParaRPr sz="1600"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Typical stages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107625" y="1463350"/>
            <a:ext cx="7688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Challenges of managing multiple Kubernetes clusters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216750" y="2385825"/>
            <a:ext cx="34077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Problem 1: Too many clusters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Cumbersome and Repetitive setup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Incompatible Cluster Lifecycle API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Fragmented API endpoints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216750" y="4198500"/>
            <a:ext cx="34077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Problem 2: Workload Fragmentation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Per-cluster customization for Apps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Multi-cluster service discovery for Apps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Sync Apps between clusters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475400" y="2385825"/>
            <a:ext cx="34077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Problem 3: Boundary of Clusters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Resource Scheduling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Application Availability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Horizontal Auto-scaling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6475400" y="4198500"/>
            <a:ext cx="4488600" cy="19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Problem 4: Vendor lock-in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Deployment Gravity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Lack of Migration Automation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Lack of independent projects in multi-cloud ecosystem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Challenges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38" y="1442076"/>
            <a:ext cx="10362527" cy="489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383804" y="-13354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Community Timeline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2077275" y="2893925"/>
            <a:ext cx="8570672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Challenges of Migration and</a:t>
            </a:r>
            <a:r>
              <a:rPr lang="zh-CN" altLang="en-US" sz="36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1570</Words>
  <Application>Microsoft Macintosh PowerPoint</Application>
  <PresentationFormat>宽屏</PresentationFormat>
  <Paragraphs>400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-apple-system</vt:lpstr>
      <vt:lpstr>旗黑可变vivo定制版</vt:lpstr>
      <vt:lpstr>旗黑可变vivo定制版 60</vt:lpstr>
      <vt:lpstr>Arial</vt:lpstr>
      <vt:lpstr>Calibri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沈铁成</cp:lastModifiedBy>
  <cp:revision>28</cp:revision>
  <dcterms:modified xsi:type="dcterms:W3CDTF">2023-09-22T02:43:44Z</dcterms:modified>
</cp:coreProperties>
</file>