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Source Code Pr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F8Fvy14fgqXwfrOU9j7Vj4jlm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SourceCodeProMedium-regular.fntdata"/><Relationship Id="rId21" Type="http://schemas.openxmlformats.org/officeDocument/2006/relationships/slide" Target="slides/slide17.xml"/><Relationship Id="rId24" Type="http://schemas.openxmlformats.org/officeDocument/2006/relationships/font" Target="fonts/SourceCodeProMedium-italic.fntdata"/><Relationship Id="rId23" Type="http://schemas.openxmlformats.org/officeDocument/2006/relationships/font" Target="fonts/SourceCodePro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SourceCodePr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b0e9915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6b0e99157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29aaeaf0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729aaeaf00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985ac7e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16985ac7e4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fa69b37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6fa69b37f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b0e9915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6b0e99157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b0e99157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/>
              <a:t>We use GH milestones to manage roadmap details.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/>
              <a:t>The roadmap is a “reference” and not set in stone. If you need a feature, get involved.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  <p:sp>
        <p:nvSpPr>
          <p:cNvPr id="210" name="Google Shape;210;g16b0e99157e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b0e9915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6b0e99157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6b0e9915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16b0e99157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985ac7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16985ac7e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16135ee7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/>
              <a:t>Let’s face it… xds is not easy for a new user to </a:t>
            </a:r>
            <a:r>
              <a:rPr lang="en-CA"/>
              <a:t>immediately</a:t>
            </a:r>
            <a:r>
              <a:rPr lang="en-CA"/>
              <a:t> pickup and start using. EG abstracts these details away while still </a:t>
            </a:r>
            <a:r>
              <a:rPr lang="en-CA"/>
              <a:t>fully</a:t>
            </a:r>
            <a:r>
              <a:rPr lang="en-CA"/>
              <a:t> supporting xds (future).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/>
              <a:t>You can start using Envoy in 2 super simple steps.</a:t>
            </a:r>
            <a:endParaRPr/>
          </a:p>
        </p:txBody>
      </p:sp>
      <p:sp>
        <p:nvSpPr>
          <p:cNvPr id="137" name="Google Shape;137;gf16135ee7a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985ac7e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16985ac7e4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b0e9915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16b0e99157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6b0e9915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CA"/>
              <a:t>Highlight user personas- cluster admin creates gc/gw and dev’s only interact with routes.</a:t>
            </a:r>
            <a:endParaRPr/>
          </a:p>
        </p:txBody>
      </p:sp>
      <p:sp>
        <p:nvSpPr>
          <p:cNvPr id="155" name="Google Shape;155;g16b0e99157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b0e9915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6b0e99157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b0e99157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6b0e99157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12" name="Google Shape;1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72" y="1787525"/>
            <a:ext cx="9420255" cy="304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1" name="Google Shape;4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pattern&#10;&#10;Description automatically generated" id="53" name="Google Shape;5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17651" y="215348"/>
            <a:ext cx="2687707" cy="236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6400" y="348191"/>
            <a:ext cx="4947194" cy="1599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">
  <p:cSld name="Text 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gf16135ee7a_0_716"/>
          <p:cNvCxnSpPr/>
          <p:nvPr/>
        </p:nvCxnSpPr>
        <p:spPr>
          <a:xfrm rot="10800000">
            <a:off x="838200" y="2174452"/>
            <a:ext cx="360000" cy="0"/>
          </a:xfrm>
          <a:prstGeom prst="straightConnector1">
            <a:avLst/>
          </a:prstGeom>
          <a:noFill/>
          <a:ln cap="flat" cmpd="sng" w="63500">
            <a:solidFill>
              <a:srgbClr val="F0562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gf16135ee7a_0_716"/>
          <p:cNvSpPr/>
          <p:nvPr/>
        </p:nvSpPr>
        <p:spPr>
          <a:xfrm>
            <a:off x="838200" y="0"/>
            <a:ext cx="540000" cy="54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f16135ee7a_0_716"/>
          <p:cNvSpPr txBox="1"/>
          <p:nvPr>
            <p:ph idx="12" type="sldNum"/>
          </p:nvPr>
        </p:nvSpPr>
        <p:spPr>
          <a:xfrm>
            <a:off x="8610601" y="62964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18" name="Google Shape;118;gf16135ee7a_0_716"/>
          <p:cNvSpPr/>
          <p:nvPr/>
        </p:nvSpPr>
        <p:spPr>
          <a:xfrm>
            <a:off x="899451" y="76200"/>
            <a:ext cx="417506" cy="38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18" name="Google Shape;1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8649" y="118534"/>
            <a:ext cx="2897345" cy="93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ateway.envoyproxy.io/user/quickstart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YBb15_FJelDBrvkOSq6QTXfc7oiiHiwz/view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ateway.envoyproxy.io/design/roadmap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ateway.envoyproxy.io/" TargetMode="External"/><Relationship Id="rId4" Type="http://schemas.openxmlformats.org/officeDocument/2006/relationships/hyperlink" Target="https://www.envoyproxy.io/" TargetMode="External"/><Relationship Id="rId5" Type="http://schemas.openxmlformats.org/officeDocument/2006/relationships/hyperlink" Target="https://gateway-api.sigs.k8s.io/" TargetMode="External"/><Relationship Id="rId6" Type="http://schemas.openxmlformats.org/officeDocument/2006/relationships/hyperlink" Target="https://github.com/cncf/xds" TargetMode="External"/><Relationship Id="rId7" Type="http://schemas.openxmlformats.org/officeDocument/2006/relationships/hyperlink" Target="https://github.com/envoyproxy/go-control-pla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6b0e99157e_0_33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6b0e99157e_0_33"/>
          <p:cNvSpPr txBox="1"/>
          <p:nvPr/>
        </p:nvSpPr>
        <p:spPr>
          <a:xfrm>
            <a:off x="403675" y="1314749"/>
            <a:ext cx="105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741B47"/>
                </a:solidFill>
              </a:rPr>
              <a:t>Follow along with the Envoy Gateway </a:t>
            </a:r>
            <a:r>
              <a:rPr b="1" lang="en-CA" sz="2800" u="sng">
                <a:solidFill>
                  <a:schemeClr val="hlink"/>
                </a:solidFill>
                <a:hlinkClick r:id="rId3"/>
              </a:rPr>
              <a:t>Quickstart</a:t>
            </a:r>
            <a:endParaRPr b="1" sz="28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29aaeaf00_4_0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Demo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1729aaeaf00_4_0" title="kubecon-na-2022-envoy-gateway-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3838" y="1221974"/>
            <a:ext cx="7095275" cy="5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985ac7e4b_0_10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Who is Envoy Gateway?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g16985ac7e4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925" y="1779575"/>
            <a:ext cx="7814650" cy="42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6985ac7e4b_0_10"/>
          <p:cNvSpPr txBox="1"/>
          <p:nvPr/>
        </p:nvSpPr>
        <p:spPr>
          <a:xfrm>
            <a:off x="75" y="6203475"/>
            <a:ext cx="121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fa69b37f1_0_8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Envoy Gateway Maintainers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6fa69b37f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225" y="1861800"/>
            <a:ext cx="8587351" cy="4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b0e99157e_0_46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Release</a:t>
            </a:r>
            <a:r>
              <a:rPr b="1" lang="en-CA" sz="4400">
                <a:solidFill>
                  <a:schemeClr val="lt1"/>
                </a:solidFill>
              </a:rPr>
              <a:t> v0.2 Highlights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16b0e99157e_0_46"/>
          <p:cNvSpPr txBox="1"/>
          <p:nvPr/>
        </p:nvSpPr>
        <p:spPr>
          <a:xfrm>
            <a:off x="403675" y="1314749"/>
            <a:ext cx="105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First functional release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Gateway API core conformance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Kubernetes support</a:t>
            </a:r>
            <a:endParaRPr b="1" sz="18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b0e99157e_0_73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Roadmap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6b0e99157e_0_73"/>
          <p:cNvSpPr txBox="1"/>
          <p:nvPr/>
        </p:nvSpPr>
        <p:spPr>
          <a:xfrm>
            <a:off x="403675" y="1314749"/>
            <a:ext cx="105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Leverage extensions for advanced functionality.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Additional providers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Multi-cluster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Native xDS Mode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Checkout the </a:t>
            </a:r>
            <a:r>
              <a:rPr b="1" lang="en-CA" sz="1800" u="sng">
                <a:solidFill>
                  <a:schemeClr val="hlink"/>
                </a:solidFill>
                <a:hlinkClick r:id="rId3"/>
              </a:rPr>
              <a:t>roadmap</a:t>
            </a:r>
            <a:r>
              <a:rPr b="1" lang="en-CA" sz="1800">
                <a:solidFill>
                  <a:srgbClr val="741B47"/>
                </a:solidFill>
              </a:rPr>
              <a:t> for additional details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Help us prioritize roadmap features</a:t>
            </a:r>
            <a:endParaRPr b="1" sz="18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b0e99157e_0_51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Q&amp;A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219" name="Google Shape;219;g16b0e99157e_0_51"/>
          <p:cNvSpPr txBox="1"/>
          <p:nvPr/>
        </p:nvSpPr>
        <p:spPr>
          <a:xfrm>
            <a:off x="403675" y="1314749"/>
            <a:ext cx="105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741B47"/>
                </a:solidFill>
              </a:rPr>
              <a:t>Tim</a:t>
            </a:r>
            <a:r>
              <a:rPr b="1" lang="en-CA" sz="2800">
                <a:solidFill>
                  <a:srgbClr val="741B47"/>
                </a:solidFill>
              </a:rPr>
              <a:t>e for Questions</a:t>
            </a:r>
            <a:endParaRPr b="1" sz="28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b0e99157e_0_5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16b0e99157e_0_5"/>
          <p:cNvSpPr txBox="1"/>
          <p:nvPr/>
        </p:nvSpPr>
        <p:spPr>
          <a:xfrm>
            <a:off x="403675" y="1314749"/>
            <a:ext cx="105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Envoy Gateway:</a:t>
            </a:r>
            <a:r>
              <a:rPr lang="en-CA" sz="1800">
                <a:solidFill>
                  <a:srgbClr val="000717"/>
                </a:solidFill>
              </a:rPr>
              <a:t> </a:t>
            </a:r>
            <a:r>
              <a:rPr lang="en-CA" sz="1800" u="sng">
                <a:solidFill>
                  <a:schemeClr val="hlink"/>
                </a:solidFill>
                <a:hlinkClick r:id="rId3"/>
              </a:rPr>
              <a:t>https://gateway.envoyproxy.io/</a:t>
            </a:r>
            <a:endParaRPr sz="1800">
              <a:solidFill>
                <a:srgbClr val="00071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Envoy:</a:t>
            </a:r>
            <a:r>
              <a:rPr lang="en-CA" sz="1800">
                <a:solidFill>
                  <a:srgbClr val="000717"/>
                </a:solidFill>
              </a:rPr>
              <a:t> </a:t>
            </a:r>
            <a:r>
              <a:rPr lang="en-CA" sz="1800" u="sng">
                <a:solidFill>
                  <a:schemeClr val="hlink"/>
                </a:solidFill>
                <a:hlinkClick r:id="rId4"/>
              </a:rPr>
              <a:t>https://www.envoyproxy.io/</a:t>
            </a:r>
            <a:r>
              <a:rPr lang="en-CA" sz="1800">
                <a:solidFill>
                  <a:srgbClr val="000717"/>
                </a:solidFill>
              </a:rPr>
              <a:t> 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Gateway API:</a:t>
            </a:r>
            <a:r>
              <a:rPr lang="en-CA" sz="1800">
                <a:solidFill>
                  <a:srgbClr val="000717"/>
                </a:solidFill>
              </a:rPr>
              <a:t> </a:t>
            </a:r>
            <a:r>
              <a:rPr lang="en-CA" sz="1800" u="sng">
                <a:solidFill>
                  <a:schemeClr val="hlink"/>
                </a:solidFill>
                <a:hlinkClick r:id="rId5"/>
              </a:rPr>
              <a:t>https://gateway-api.sigs.k8s.io/</a:t>
            </a:r>
            <a:r>
              <a:rPr lang="en-CA" sz="1800">
                <a:solidFill>
                  <a:srgbClr val="000717"/>
                </a:solidFill>
              </a:rPr>
              <a:t> </a:t>
            </a:r>
            <a:endParaRPr sz="1800">
              <a:solidFill>
                <a:srgbClr val="00071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xDS:</a:t>
            </a:r>
            <a:r>
              <a:rPr lang="en-CA" sz="1800">
                <a:solidFill>
                  <a:srgbClr val="000717"/>
                </a:solidFill>
              </a:rPr>
              <a:t> </a:t>
            </a:r>
            <a:r>
              <a:rPr lang="en-CA" sz="1800" u="sng">
                <a:solidFill>
                  <a:schemeClr val="hlink"/>
                </a:solidFill>
                <a:hlinkClick r:id="rId6"/>
              </a:rPr>
              <a:t>https://github.com/cncf/xds</a:t>
            </a:r>
            <a:endParaRPr sz="1800">
              <a:solidFill>
                <a:srgbClr val="000717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go-control-plane:</a:t>
            </a:r>
            <a:r>
              <a:rPr lang="en-CA" sz="1800">
                <a:solidFill>
                  <a:srgbClr val="000717"/>
                </a:solidFill>
              </a:rPr>
              <a:t> </a:t>
            </a:r>
            <a:r>
              <a:rPr lang="en-CA" sz="1800" u="sng">
                <a:solidFill>
                  <a:schemeClr val="hlink"/>
                </a:solidFill>
                <a:hlinkClick r:id="rId7"/>
              </a:rPr>
              <a:t>https://github.com/envoyproxy/go-control-plane</a:t>
            </a:r>
            <a:endParaRPr sz="1800">
              <a:solidFill>
                <a:srgbClr val="00071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729046" y="466897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160"/>
              </a:buClr>
              <a:buSzPts val="3600"/>
              <a:buFont typeface="Arial"/>
              <a:buNone/>
            </a:pPr>
            <a:r>
              <a:rPr b="0" i="1" lang="en-CA" sz="3600" u="none" cap="none" strike="noStrike">
                <a:solidFill>
                  <a:srgbClr val="482160"/>
                </a:solidFill>
                <a:latin typeface="Arial"/>
                <a:ea typeface="Arial"/>
                <a:cs typeface="Arial"/>
                <a:sym typeface="Arial"/>
              </a:rPr>
              <a:t>Daneyon Hansen</a:t>
            </a:r>
            <a:r>
              <a:rPr b="0" i="1" lang="en-CA" sz="2400" u="none" cap="none" strike="noStrike">
                <a:solidFill>
                  <a:srgbClr val="482160"/>
                </a:solidFill>
                <a:latin typeface="Arial"/>
                <a:ea typeface="Arial"/>
                <a:cs typeface="Arial"/>
                <a:sym typeface="Arial"/>
              </a:rPr>
              <a:t>, Tetrate</a:t>
            </a:r>
            <a:endParaRPr b="0" i="1" sz="2400" u="none" cap="none" strike="noStrike">
              <a:solidFill>
                <a:srgbClr val="4821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160"/>
              </a:buClr>
              <a:buSzPts val="3600"/>
              <a:buFont typeface="Arial"/>
              <a:buNone/>
            </a:pPr>
            <a:r>
              <a:rPr i="1" lang="en-CA" sz="3600">
                <a:solidFill>
                  <a:srgbClr val="482160"/>
                </a:solidFill>
              </a:rPr>
              <a:t>Alice Wasko</a:t>
            </a:r>
            <a:r>
              <a:rPr i="1" lang="en-CA" sz="2400">
                <a:solidFill>
                  <a:srgbClr val="482160"/>
                </a:solidFill>
              </a:rPr>
              <a:t>, Ambassador Labs</a:t>
            </a:r>
            <a:endParaRPr i="1" sz="2400">
              <a:solidFill>
                <a:srgbClr val="482160"/>
              </a:solidFill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627800" y="2651300"/>
            <a:ext cx="10515600" cy="17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160"/>
              </a:buClr>
              <a:buSzPts val="7500"/>
              <a:buFont typeface="Arial"/>
              <a:buNone/>
            </a:pPr>
            <a:r>
              <a:rPr b="1" lang="en-CA" sz="7500">
                <a:solidFill>
                  <a:srgbClr val="482160"/>
                </a:solidFill>
              </a:rPr>
              <a:t>Envoy Gateway</a:t>
            </a:r>
            <a:endParaRPr b="1" sz="7500">
              <a:solidFill>
                <a:srgbClr val="48216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82160"/>
              </a:buClr>
              <a:buSzPts val="7500"/>
              <a:buFont typeface="Arial"/>
              <a:buNone/>
            </a:pPr>
            <a:r>
              <a:rPr b="1" lang="en-CA" sz="5700">
                <a:solidFill>
                  <a:srgbClr val="482160"/>
                </a:solidFill>
              </a:rPr>
              <a:t>Project Update</a:t>
            </a:r>
            <a:endParaRPr b="0" i="0" sz="5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985ac7e4b_0_0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History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6985ac7e4b_0_0"/>
          <p:cNvSpPr txBox="1"/>
          <p:nvPr/>
        </p:nvSpPr>
        <p:spPr>
          <a:xfrm>
            <a:off x="403675" y="1314749"/>
            <a:ext cx="105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Envoy released fall of 2016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Envoy started as an edge proxy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The Envoy Gateway project was born out of the belief that bringing Envoy “to the masses” requires:</a:t>
            </a:r>
            <a:endParaRPr b="1" sz="1800">
              <a:solidFill>
                <a:srgbClr val="741B47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○"/>
            </a:pPr>
            <a:r>
              <a:rPr b="1" lang="en-CA" sz="1800">
                <a:solidFill>
                  <a:srgbClr val="741B47"/>
                </a:solidFill>
              </a:rPr>
              <a:t>Simplified deployment and API.</a:t>
            </a:r>
            <a:endParaRPr b="1" sz="1800">
              <a:solidFill>
                <a:srgbClr val="741B47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○"/>
            </a:pPr>
            <a:r>
              <a:rPr b="1" lang="en-CA" sz="1800">
                <a:solidFill>
                  <a:srgbClr val="741B47"/>
                </a:solidFill>
              </a:rPr>
              <a:t>Consolidate existing Envoy-based projects into a common core.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Envoy Gateway born spring of 2022</a:t>
            </a:r>
            <a:endParaRPr b="1" sz="1800">
              <a:solidFill>
                <a:srgbClr val="741B4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6135ee7a_0_73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f16135ee7a_0_73"/>
          <p:cNvSpPr txBox="1"/>
          <p:nvPr/>
        </p:nvSpPr>
        <p:spPr>
          <a:xfrm>
            <a:off x="403675" y="1314749"/>
            <a:ext cx="105156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Why should I care about Envoy Gateway?</a:t>
            </a:r>
            <a:endParaRPr b="1" sz="1800">
              <a:solidFill>
                <a:srgbClr val="741B47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○"/>
            </a:pPr>
            <a:r>
              <a:rPr b="1" lang="en-CA" sz="1800">
                <a:solidFill>
                  <a:srgbClr val="741B47"/>
                </a:solidFill>
              </a:rPr>
              <a:t>Provides a “batteries included” Envoy Proxy experience</a:t>
            </a:r>
            <a:endParaRPr b="1" sz="1800">
              <a:solidFill>
                <a:srgbClr val="741B47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○"/>
            </a:pPr>
            <a:r>
              <a:rPr b="1" lang="en-CA" sz="1800">
                <a:solidFill>
                  <a:srgbClr val="741B47"/>
                </a:solidFill>
              </a:rPr>
              <a:t>Supports multiple user personas</a:t>
            </a:r>
            <a:endParaRPr b="1" sz="1800">
              <a:solidFill>
                <a:srgbClr val="741B47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○"/>
            </a:pPr>
            <a:r>
              <a:rPr b="1" lang="en-CA" sz="1800">
                <a:solidFill>
                  <a:srgbClr val="741B47"/>
                </a:solidFill>
              </a:rPr>
              <a:t>Extensibility</a:t>
            </a:r>
            <a:endParaRPr b="1" sz="1800">
              <a:solidFill>
                <a:srgbClr val="741B47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○"/>
            </a:pPr>
            <a:r>
              <a:rPr b="1" lang="en-CA" sz="1800">
                <a:solidFill>
                  <a:srgbClr val="741B47"/>
                </a:solidFill>
              </a:rPr>
              <a:t>Built with community horsepower</a:t>
            </a:r>
            <a:endParaRPr b="1" sz="1800">
              <a:solidFill>
                <a:srgbClr val="741B47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1800"/>
              <a:buChar char="●"/>
            </a:pPr>
            <a:r>
              <a:rPr b="1" lang="en-CA" sz="1800">
                <a:solidFill>
                  <a:srgbClr val="741B47"/>
                </a:solidFill>
              </a:rPr>
              <a:t>Think of Envoy Gateway as as a “wrapper” around the Envoy Proxy core</a:t>
            </a:r>
            <a:endParaRPr b="1" sz="18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985ac7e4b_0_15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6985ac7e4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625" y="2411250"/>
            <a:ext cx="7286173" cy="32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b0e99157e_0_11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Architecture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6b0e99157e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98177"/>
            <a:ext cx="6314834" cy="53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0e99157e_0_25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Configuring Envoy Gateway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6b0e99157e_0_25"/>
          <p:cNvSpPr txBox="1"/>
          <p:nvPr/>
        </p:nvSpPr>
        <p:spPr>
          <a:xfrm>
            <a:off x="76200" y="685275"/>
            <a:ext cx="5666400" cy="58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741B47"/>
                </a:solidFill>
              </a:rPr>
              <a:t>Envoy Gateway supports Gateway API resources for managing a fleet of Envoy proxies.</a:t>
            </a:r>
            <a:endParaRPr b="1" sz="2100">
              <a:solidFill>
                <a:srgbClr val="741B47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741B47"/>
                </a:solidFill>
              </a:rPr>
              <a:t>Support for all core fields in: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GatewayClass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Gateway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HTTPRoute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TLSRoute</a:t>
            </a:r>
            <a:endParaRPr b="1" sz="2100">
              <a:solidFill>
                <a:srgbClr val="741B47"/>
              </a:solidFill>
            </a:endParaRPr>
          </a:p>
        </p:txBody>
      </p:sp>
      <p:sp>
        <p:nvSpPr>
          <p:cNvPr id="159" name="Google Shape;159;g16b0e99157e_0_25"/>
          <p:cNvSpPr txBox="1"/>
          <p:nvPr/>
        </p:nvSpPr>
        <p:spPr>
          <a:xfrm>
            <a:off x="5981300" y="2011975"/>
            <a:ext cx="3991500" cy="175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kind: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GatewayClass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metadata: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name: 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spec: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D85C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controllerName: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gateway.envoyproxy.io/gate..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D85C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b0e99157e_0_56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Configuring Envoy Gateway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6b0e99157e_0_56"/>
          <p:cNvSpPr txBox="1"/>
          <p:nvPr/>
        </p:nvSpPr>
        <p:spPr>
          <a:xfrm>
            <a:off x="76200" y="685275"/>
            <a:ext cx="5666400" cy="58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741B47"/>
                </a:solidFill>
              </a:rPr>
              <a:t>Envoy Gateway supports Gateway API resources for managing a fleet of Envoy proxies.</a:t>
            </a:r>
            <a:endParaRPr b="1" sz="2100">
              <a:solidFill>
                <a:srgbClr val="741B47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741B47"/>
                </a:solidFill>
              </a:rPr>
              <a:t>Support for all core fields in: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GatewayClass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Gateway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HTTPRoute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TLSRoute</a:t>
            </a:r>
            <a:endParaRPr b="1" sz="2100">
              <a:solidFill>
                <a:srgbClr val="741B47"/>
              </a:solidFill>
            </a:endParaRPr>
          </a:p>
        </p:txBody>
      </p:sp>
      <p:sp>
        <p:nvSpPr>
          <p:cNvPr id="166" name="Google Shape;166;g16b0e99157e_0_56"/>
          <p:cNvSpPr txBox="1"/>
          <p:nvPr/>
        </p:nvSpPr>
        <p:spPr>
          <a:xfrm>
            <a:off x="5981300" y="2011975"/>
            <a:ext cx="3991500" cy="175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kind: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GatewayClass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metadata: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name: 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spec: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D85C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controllerName: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gateway.envoyproxy.io/gate..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D85C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67" name="Google Shape;167;g16b0e99157e_0_56"/>
          <p:cNvSpPr txBox="1"/>
          <p:nvPr/>
        </p:nvSpPr>
        <p:spPr>
          <a:xfrm>
            <a:off x="6595225" y="2574650"/>
            <a:ext cx="3991500" cy="23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kind: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Gateway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metadata: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name: 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spec: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D85C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gatewayClassName: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listeners: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- 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http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protocol: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HTTP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Port: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8080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b0e99157e_0_64"/>
          <p:cNvSpPr txBox="1"/>
          <p:nvPr/>
        </p:nvSpPr>
        <p:spPr>
          <a:xfrm>
            <a:off x="403682" y="-10372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CA" sz="4400">
                <a:solidFill>
                  <a:schemeClr val="lt1"/>
                </a:solidFill>
              </a:rPr>
              <a:t>Configuring Envoy Gateway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6b0e99157e_0_64"/>
          <p:cNvSpPr txBox="1"/>
          <p:nvPr/>
        </p:nvSpPr>
        <p:spPr>
          <a:xfrm>
            <a:off x="76200" y="685275"/>
            <a:ext cx="5666400" cy="58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741B47"/>
                </a:solidFill>
              </a:rPr>
              <a:t>Envoy Gateway supports Gateway API resources for managing a fleet of Envoy proxies.</a:t>
            </a:r>
            <a:endParaRPr b="1" sz="2100">
              <a:solidFill>
                <a:srgbClr val="741B47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741B47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CA" sz="2100">
                <a:solidFill>
                  <a:srgbClr val="741B47"/>
                </a:solidFill>
              </a:rPr>
              <a:t>Support for all core fields in: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GatewayClass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Gateway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HTTPRoute</a:t>
            </a:r>
            <a:endParaRPr b="1" sz="2100">
              <a:solidFill>
                <a:srgbClr val="741B47"/>
              </a:solidFill>
            </a:endParaRPr>
          </a:p>
          <a:p>
            <a:pPr indent="-36195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1B47"/>
              </a:buClr>
              <a:buSzPts val="2100"/>
              <a:buChar char="●"/>
            </a:pPr>
            <a:r>
              <a:rPr b="1" lang="en-CA" sz="2100">
                <a:solidFill>
                  <a:srgbClr val="741B47"/>
                </a:solidFill>
              </a:rPr>
              <a:t>TLSRoute</a:t>
            </a:r>
            <a:endParaRPr b="1" sz="2100">
              <a:solidFill>
                <a:srgbClr val="741B47"/>
              </a:solidFill>
            </a:endParaRPr>
          </a:p>
        </p:txBody>
      </p:sp>
      <p:sp>
        <p:nvSpPr>
          <p:cNvPr id="174" name="Google Shape;174;g16b0e99157e_0_64"/>
          <p:cNvSpPr txBox="1"/>
          <p:nvPr/>
        </p:nvSpPr>
        <p:spPr>
          <a:xfrm>
            <a:off x="5981300" y="2011975"/>
            <a:ext cx="3991500" cy="1750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kind: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GatewayClass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metadata: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name: 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spec: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D85C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controllerName: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gateway.envoyproxy.io/gate..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3D85C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75" name="Google Shape;175;g16b0e99157e_0_64"/>
          <p:cNvSpPr txBox="1"/>
          <p:nvPr/>
        </p:nvSpPr>
        <p:spPr>
          <a:xfrm>
            <a:off x="6595225" y="2574650"/>
            <a:ext cx="3991500" cy="238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kind: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Gateway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metadata: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name: 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spec: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D85C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gatewayClassName: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listeners: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- 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http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protocol: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HTTP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Port: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8080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76" name="Google Shape;176;g16b0e99157e_0_64"/>
          <p:cNvSpPr txBox="1"/>
          <p:nvPr/>
        </p:nvSpPr>
        <p:spPr>
          <a:xfrm>
            <a:off x="7671900" y="3224800"/>
            <a:ext cx="3991500" cy="2872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kind: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HTTPRoute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metadata: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name: </a:t>
            </a:r>
            <a:r>
              <a:rPr lang="en-CA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backend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spec: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3D85C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parentRefs: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- 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eg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hostnames: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- www.example.com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rules: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- backendRefs:</a:t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- name: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backend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Port: </a:t>
            </a: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3000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64D7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A64D7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   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</a:t>
            </a:r>
            <a:endParaRPr>
              <a:solidFill>
                <a:schemeClr val="dk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D85C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2019-07-29T21:37:05Z</dcterms:created>
  <dc:creator>Alex Contini</dc:creator>
</cp:coreProperties>
</file>