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embeddedFontLst>
    <p:embeddedFont>
      <p:font typeface="Source Code Pro Medium"/>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SourceCodeProMedium-italic.fntdata"/><Relationship Id="rId21" Type="http://schemas.openxmlformats.org/officeDocument/2006/relationships/font" Target="fonts/SourceCodeProMedium-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SourceCodeProMedium-bold.fntdata"/><Relationship Id="rId18" Type="http://schemas.openxmlformats.org/officeDocument/2006/relationships/font" Target="fonts/SourceCodeProMedium-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28f121793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1" name="Google Shape;121;g228f121793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09f2d3fad2_0_8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CA"/>
              <a:t>Alice</a:t>
            </a:r>
            <a:endParaRPr/>
          </a:p>
        </p:txBody>
      </p:sp>
      <p:sp>
        <p:nvSpPr>
          <p:cNvPr id="230" name="Google Shape;230;g209f2d3fad2_0_8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09f2d3fad2_0_4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CA"/>
              <a:t>Alice</a:t>
            </a:r>
            <a:endParaRPr/>
          </a:p>
        </p:txBody>
      </p:sp>
      <p:sp>
        <p:nvSpPr>
          <p:cNvPr id="243" name="Google Shape;243;g209f2d3fad2_0_4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2c88d259d1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CA"/>
              <a:t>Alice</a:t>
            </a:r>
            <a:endParaRPr/>
          </a:p>
        </p:txBody>
      </p:sp>
      <p:sp>
        <p:nvSpPr>
          <p:cNvPr id="251" name="Google Shape;251;g22c88d259d1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09f2d3fad2_0_8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0" name="Google Shape;260;g209f2d3fad2_0_8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09f2d3fad2_0_5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CA"/>
              <a:t>Alice</a:t>
            </a:r>
            <a:endParaRPr/>
          </a:p>
        </p:txBody>
      </p:sp>
      <p:sp>
        <p:nvSpPr>
          <p:cNvPr id="129" name="Google Shape;129;g209f2d3fad2_0_5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09f2d3fad2_0_5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CA"/>
              <a:t>Alice</a:t>
            </a:r>
            <a:endParaRPr/>
          </a:p>
        </p:txBody>
      </p:sp>
      <p:sp>
        <p:nvSpPr>
          <p:cNvPr id="139" name="Google Shape;139;g209f2d3fad2_0_5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145f75a43c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CA"/>
              <a:t>Arko</a:t>
            </a:r>
            <a:br>
              <a:rPr lang="en-CA"/>
            </a:br>
            <a:r>
              <a:rPr lang="en-CA"/>
              <a:t>Thanks for that introduction Alice. This slide is similar to the previous one and highlights</a:t>
            </a:r>
            <a:br>
              <a:rPr lang="en-CA"/>
            </a:br>
            <a:r>
              <a:rPr lang="en-CA"/>
              <a:t>the various API resources consumed by the Envoy Gateway controller and the resulting translations.</a:t>
            </a:r>
            <a:br>
              <a:rPr lang="en-CA"/>
            </a:br>
            <a:r>
              <a:rPr lang="en-CA"/>
              <a:t>Going from left to the right, the first config processed is the EnvoyGateway resource which is read during process startup and defines the state of the controller. It is an optional resource that may be configured by the infrastructure admin that can be used to define fields like the name of the Envoy Gateway controller. </a:t>
            </a:r>
            <a:br>
              <a:rPr lang="en-CA"/>
            </a:br>
            <a:r>
              <a:rPr lang="en-CA"/>
              <a:t>Once the controller is ready, the </a:t>
            </a:r>
            <a:r>
              <a:rPr lang="en-CA"/>
              <a:t>infrastructure</a:t>
            </a:r>
            <a:r>
              <a:rPr lang="en-CA"/>
              <a:t> admin can configure the GatewayClass which represents a class of Gateways that can be instantiated. An optional resource, called EnvoyProxy may be linked to the GatewayClass using the parametersRef field to customize the data plane infrastructure. Examples for such configuration are number of envoy proxy replicas and custom envoy proxy service annotions.</a:t>
            </a:r>
            <a:br>
              <a:rPr lang="en-CA"/>
            </a:br>
            <a:r>
              <a:rPr lang="en-CA"/>
              <a:t>The admin can now create a Gateway which defines the the protocol listener settings.</a:t>
            </a:r>
            <a:br>
              <a:rPr lang="en-CA"/>
            </a:br>
            <a:r>
              <a:rPr lang="en-CA"/>
              <a:t>Once Envoy Gateway detects this, it instantiates a new fleet of Envoyproxy in the environment based on the infrastructure settings defined in the GatewayClass. In Kubernetes this results in the creation of a EnvoyProxy Kubernetes service and a EnvoyProxy Kubernetes deployment. </a:t>
            </a:r>
            <a:br>
              <a:rPr lang="en-CA"/>
            </a:br>
            <a:r>
              <a:rPr lang="en-CA"/>
              <a:t>The networking intent in EnvoyProxy such as the xDS Listener configuration can be </a:t>
            </a:r>
            <a:r>
              <a:rPr lang="en-CA"/>
              <a:t>programmatically</a:t>
            </a:r>
            <a:r>
              <a:rPr lang="en-CA"/>
              <a:t> applied from Envoy Gateway via xDS protocol over gRPC.</a:t>
            </a:r>
            <a:br>
              <a:rPr lang="en-CA"/>
            </a:br>
            <a:r>
              <a:rPr lang="en-CA"/>
              <a:t>Finally the application developer can configure the HTTPRoute. Envoy Gateway reads this resource and translates it into xDS Route resource and pushes this over xDS. The BackendRef field within the HTTPRoute which points to a Service, is translated into a xDS Cluster and also pushed over xDS.</a:t>
            </a:r>
            <a:br>
              <a:rPr lang="en-CA"/>
            </a:br>
            <a:endParaRPr/>
          </a:p>
        </p:txBody>
      </p:sp>
      <p:sp>
        <p:nvSpPr>
          <p:cNvPr id="147" name="Google Shape;147;g2145f75a43c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09f2d3fad2_0_6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CA"/>
              <a:t>Arko</a:t>
            </a:r>
            <a:br>
              <a:rPr lang="en-CA"/>
            </a:br>
            <a:r>
              <a:rPr lang="en-CA"/>
              <a:t>This is a deep dive view of the components </a:t>
            </a:r>
            <a:r>
              <a:rPr lang="en-CA"/>
              <a:t>within</a:t>
            </a:r>
            <a:r>
              <a:rPr lang="en-CA"/>
              <a:t> Envoy Gateway. As I mentioned in the last slide, that the configuration within the static EnvoyGateway resource is used to decide the state of the components within the Envoy Gateway process. Going bottom up,</a:t>
            </a:r>
            <a:br>
              <a:rPr lang="en-CA"/>
            </a:br>
            <a:r>
              <a:rPr lang="en-CA"/>
              <a:t>The provider is the component responsible for watching and ingesting relevant Gateway API resources. These resources are published to the next component, the Resource Translator over a pub-sub open source messaging component called watchable.</a:t>
            </a:r>
            <a:br>
              <a:rPr lang="en-CA"/>
            </a:br>
            <a:r>
              <a:rPr lang="en-CA"/>
              <a:t>The resource translator subscribes to these messages, and on receiving it, translates it into 2 intermediate data types - the Infra IR and the xDS IR. These data types help decouple the front end user facing API and the backend APIs. The Infra manager subscribes to the Infra IR messages and on receiving them translates into infrastructure resources such as the EnvoyProxy Kubernetes Deployment and Services and applies it to the API server. The xds Translator subscribes to the xDS IR messages and on receiving these, translates it to xds. These xds resources are now published and consumed by the xds Server which pushes these to the managed Envoy Proxy instance via xds.</a:t>
            </a:r>
            <a:endParaRPr/>
          </a:p>
        </p:txBody>
      </p:sp>
      <p:sp>
        <p:nvSpPr>
          <p:cNvPr id="175" name="Google Shape;175;g209f2d3fad2_0_6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6985ac7e4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CA"/>
              <a:t>Alice</a:t>
            </a:r>
            <a:endParaRPr/>
          </a:p>
        </p:txBody>
      </p:sp>
      <p:sp>
        <p:nvSpPr>
          <p:cNvPr id="183" name="Google Shape;183;g16985ac7e4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145f75a43c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CA"/>
              <a:t>Alice</a:t>
            </a:r>
            <a:endParaRPr/>
          </a:p>
        </p:txBody>
      </p:sp>
      <p:sp>
        <p:nvSpPr>
          <p:cNvPr id="195" name="Google Shape;195;g2145f75a43c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145f75a43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CA"/>
              <a:t>Arko</a:t>
            </a:r>
            <a:br>
              <a:rPr lang="en-CA"/>
            </a:br>
            <a:r>
              <a:rPr lang="en-CA"/>
              <a:t>Lets talk about our forthcoming 0.4.0 release. The rc was released on April 13th and we plan on </a:t>
            </a:r>
            <a:r>
              <a:rPr lang="en-CA"/>
              <a:t>releasing v0.4.0 on April 21st.</a:t>
            </a:r>
            <a:br>
              <a:rPr lang="en-CA"/>
            </a:br>
            <a:r>
              <a:rPr lang="en-CA"/>
              <a:t>The community has been working hard on this release since February 2023, and the focus on been on two areas - improving user experience and providing more ways to customize envoy gateway to accommodate user needs,</a:t>
            </a:r>
            <a:br>
              <a:rPr lang="en-CA"/>
            </a:br>
            <a:r>
              <a:rPr lang="en-CA"/>
              <a:t>To improve user experience, we have introduced installation via helm, which is widely adopted in the cloud native community .</a:t>
            </a:r>
            <a:br>
              <a:rPr lang="en-CA"/>
            </a:br>
            <a:r>
              <a:rPr lang="en-CA"/>
              <a:t>We have also introduced a CLI tool called egctl, that can be used to retrieve xds configuration from the running envoyproxies in the environment.</a:t>
            </a:r>
            <a:br>
              <a:rPr lang="en-CA"/>
            </a:br>
            <a:r>
              <a:rPr lang="en-CA"/>
              <a:t>Another cool feature added to this CLI is the translate subcommand that allows the user to translate the Gateway API resources directly into xds. This allows users to understand the final xds configuration within EnvoyProxy without running envoy gateway. This subcommand also can output the Status associated with the Gateway API resources, so users can know beforehand whether their Gateway API config will be accepted or rejected even before applying it to the Kubernetes API server. </a:t>
            </a:r>
            <a:endParaRPr/>
          </a:p>
        </p:txBody>
      </p:sp>
      <p:sp>
        <p:nvSpPr>
          <p:cNvPr id="207" name="Google Shape;207;g2145f75a43c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09f2d3fad2_0_1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CA"/>
              <a:t>Arko</a:t>
            </a:r>
            <a:br>
              <a:rPr lang="en-CA"/>
            </a:br>
            <a:r>
              <a:rPr lang="en-CA"/>
              <a:t>To </a:t>
            </a:r>
            <a:r>
              <a:rPr lang="en-CA"/>
              <a:t>accommodate</a:t>
            </a:r>
            <a:r>
              <a:rPr lang="en-CA"/>
              <a:t> more use cases we focused on customizations in this </a:t>
            </a:r>
            <a:r>
              <a:rPr lang="en-CA"/>
              <a:t>release</a:t>
            </a:r>
            <a:r>
              <a:rPr lang="en-CA"/>
              <a:t>.</a:t>
            </a:r>
            <a:br>
              <a:rPr lang="en-CA"/>
            </a:br>
            <a:r>
              <a:rPr lang="en-CA"/>
              <a:t>This includes allowing the user to bring their own envoy </a:t>
            </a:r>
            <a:r>
              <a:rPr lang="en-CA"/>
              <a:t>bootstrap</a:t>
            </a:r>
            <a:r>
              <a:rPr lang="en-CA"/>
              <a:t> configuration. The egctl tool can be used to generate a default one that can be further customized and applied.</a:t>
            </a:r>
            <a:br>
              <a:rPr lang="en-CA"/>
            </a:br>
            <a:r>
              <a:rPr lang="en-CA"/>
              <a:t>Users can now customize the generated EnvoyProxy kubernetes resources such can the replica count, pod annotations which are needed to join a mesh such as Istio or Linkerd, service annotations which are used to configure external controllers such AWS NLB and many more fields.</a:t>
            </a:r>
            <a:br>
              <a:rPr lang="en-CA"/>
            </a:br>
            <a:r>
              <a:rPr lang="en-CA"/>
              <a:t>One of the goals of the Envoy Gateway was to provide a common foundation for vendors to build value added products on top without having to fork and re-engineer Envoy Gateway. In this release we will introduce the ability to extend Envoy Gateway so an </a:t>
            </a:r>
            <a:r>
              <a:rPr lang="en-CA"/>
              <a:t>auxiliary</a:t>
            </a:r>
            <a:r>
              <a:rPr lang="en-CA"/>
              <a:t> control plane can add functionality to Envoy Gateway using gRPC hooks at various stages of the resource translation pipeline.</a:t>
            </a:r>
            <a:endParaRPr/>
          </a:p>
        </p:txBody>
      </p:sp>
      <p:sp>
        <p:nvSpPr>
          <p:cNvPr id="220" name="Google Shape;220;g209f2d3fad2_0_1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 Id="rId3"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Slide">
  <p:cSld name="2_Title Slide">
    <p:bg>
      <p:bgPr>
        <a:solidFill>
          <a:schemeClr val="lt1"/>
        </a:solidFill>
      </p:bgPr>
    </p:bg>
    <p:spTree>
      <p:nvGrpSpPr>
        <p:cNvPr id="11" name="Shape 11"/>
        <p:cNvGrpSpPr/>
        <p:nvPr/>
      </p:nvGrpSpPr>
      <p:grpSpPr>
        <a:xfrm>
          <a:off x="0" y="0"/>
          <a:ext cx="0" cy="0"/>
          <a:chOff x="0" y="0"/>
          <a:chExt cx="0" cy="0"/>
        </a:xfrm>
      </p:grpSpPr>
      <p:pic>
        <p:nvPicPr>
          <p:cNvPr descr="Background pattern&#10;&#10;Description automatically generated" id="12" name="Google Shape;12;p2"/>
          <p:cNvPicPr preferRelativeResize="0"/>
          <p:nvPr/>
        </p:nvPicPr>
        <p:blipFill rotWithShape="1">
          <a:blip r:embed="rId2">
            <a:alphaModFix/>
          </a:blip>
          <a:srcRect b="0" l="0" r="0" t="0"/>
          <a:stretch/>
        </p:blipFill>
        <p:spPr>
          <a:xfrm>
            <a:off x="0" y="0"/>
            <a:ext cx="12192000" cy="6858000"/>
          </a:xfrm>
          <a:prstGeom prst="rect">
            <a:avLst/>
          </a:prstGeom>
          <a:noFill/>
          <a:ln>
            <a:noFill/>
          </a:ln>
        </p:spPr>
      </p:pic>
      <p:pic>
        <p:nvPicPr>
          <p:cNvPr id="13" name="Google Shape;13;p2"/>
          <p:cNvPicPr preferRelativeResize="0"/>
          <p:nvPr/>
        </p:nvPicPr>
        <p:blipFill rotWithShape="1">
          <a:blip r:embed="rId3">
            <a:alphaModFix/>
          </a:blip>
          <a:srcRect b="0" l="0" r="0" t="0"/>
          <a:stretch/>
        </p:blipFill>
        <p:spPr>
          <a:xfrm>
            <a:off x="1385872" y="1787525"/>
            <a:ext cx="9420255" cy="304588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with Caption" type="objTx">
  <p:cSld name="OBJECT_WITH_CAPTION_TEXT">
    <p:spTree>
      <p:nvGrpSpPr>
        <p:cNvPr id="38" name="Shape 38"/>
        <p:cNvGrpSpPr/>
        <p:nvPr/>
      </p:nvGrpSpPr>
      <p:grpSpPr>
        <a:xfrm>
          <a:off x="0" y="0"/>
          <a:ext cx="0" cy="0"/>
          <a:chOff x="0" y="0"/>
          <a:chExt cx="0" cy="0"/>
        </a:xfrm>
      </p:grpSpPr>
      <p:sp>
        <p:nvSpPr>
          <p:cNvPr id="39" name="Google Shape;39;p1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41" name="Google Shape;41;p1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Picture with Caption" type="picTx">
  <p:cSld name="PICTURE_WITH_CAPTION_TEXT">
    <p:spTree>
      <p:nvGrpSpPr>
        <p:cNvPr id="42" name="Shape 42"/>
        <p:cNvGrpSpPr/>
        <p:nvPr/>
      </p:nvGrpSpPr>
      <p:grpSpPr>
        <a:xfrm>
          <a:off x="0" y="0"/>
          <a:ext cx="0" cy="0"/>
          <a:chOff x="0" y="0"/>
          <a:chExt cx="0" cy="0"/>
        </a:xfrm>
      </p:grpSpPr>
      <p:sp>
        <p:nvSpPr>
          <p:cNvPr id="43" name="Google Shape;43;p1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2"/>
          <p:cNvSpPr/>
          <p:nvPr>
            <p:ph idx="2" type="pic"/>
          </p:nvPr>
        </p:nvSpPr>
        <p:spPr>
          <a:xfrm>
            <a:off x="5183188" y="987425"/>
            <a:ext cx="6172200" cy="4873625"/>
          </a:xfrm>
          <a:prstGeom prst="rect">
            <a:avLst/>
          </a:prstGeom>
          <a:noFill/>
          <a:ln>
            <a:noFill/>
          </a:ln>
        </p:spPr>
      </p:sp>
      <p:sp>
        <p:nvSpPr>
          <p:cNvPr id="45" name="Google Shape;45;p1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Vertical Text" type="vertTx">
  <p:cSld name="VERTICAL_TEXT">
    <p:spTree>
      <p:nvGrpSpPr>
        <p:cNvPr id="46" name="Shape 46"/>
        <p:cNvGrpSpPr/>
        <p:nvPr/>
      </p:nvGrpSpPr>
      <p:grpSpPr>
        <a:xfrm>
          <a:off x="0" y="0"/>
          <a:ext cx="0" cy="0"/>
          <a:chOff x="0" y="0"/>
          <a:chExt cx="0" cy="0"/>
        </a:xfrm>
      </p:grpSpPr>
      <p:sp>
        <p:nvSpPr>
          <p:cNvPr id="47" name="Google Shape;47;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Vertical Title and Text" type="vertTitleAndTx">
  <p:cSld name="VERTICAL_TITLE_AND_VERTICAL_TEXT">
    <p:spTree>
      <p:nvGrpSpPr>
        <p:cNvPr id="49" name="Shape 49"/>
        <p:cNvGrpSpPr/>
        <p:nvPr/>
      </p:nvGrpSpPr>
      <p:grpSpPr>
        <a:xfrm>
          <a:off x="0" y="0"/>
          <a:ext cx="0" cy="0"/>
          <a:chOff x="0" y="0"/>
          <a:chExt cx="0" cy="0"/>
        </a:xfrm>
      </p:grpSpPr>
      <p:sp>
        <p:nvSpPr>
          <p:cNvPr id="50" name="Google Shape;50;p1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Slide">
  <p:cSld name="4_Title Slide">
    <p:bg>
      <p:bgPr>
        <a:solidFill>
          <a:schemeClr val="lt1"/>
        </a:solidFill>
      </p:bgPr>
    </p:bg>
    <p:spTree>
      <p:nvGrpSpPr>
        <p:cNvPr id="52" name="Shape 52"/>
        <p:cNvGrpSpPr/>
        <p:nvPr/>
      </p:nvGrpSpPr>
      <p:grpSpPr>
        <a:xfrm>
          <a:off x="0" y="0"/>
          <a:ext cx="0" cy="0"/>
          <a:chOff x="0" y="0"/>
          <a:chExt cx="0" cy="0"/>
        </a:xfrm>
      </p:grpSpPr>
      <p:pic>
        <p:nvPicPr>
          <p:cNvPr descr="Background pattern&#10;&#10;Description automatically generated" id="53" name="Google Shape;53;p15"/>
          <p:cNvPicPr preferRelativeResize="0"/>
          <p:nvPr/>
        </p:nvPicPr>
        <p:blipFill rotWithShape="1">
          <a:blip r:embed="rId2">
            <a:alphaModFix/>
          </a:blip>
          <a:srcRect b="0" l="0" r="0" t="0"/>
          <a:stretch/>
        </p:blipFill>
        <p:spPr>
          <a:xfrm>
            <a:off x="0" y="0"/>
            <a:ext cx="12192000" cy="685800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bg>
      <p:bgPr>
        <a:solidFill>
          <a:schemeClr val="lt1"/>
        </a:solidFill>
      </p:bgPr>
    </p:bg>
    <p:spTree>
      <p:nvGrpSpPr>
        <p:cNvPr id="54" name="Shape 54"/>
        <p:cNvGrpSpPr/>
        <p:nvPr/>
      </p:nvGrpSpPr>
      <p:grpSpPr>
        <a:xfrm>
          <a:off x="0" y="0"/>
          <a:ext cx="0" cy="0"/>
          <a:chOff x="0" y="0"/>
          <a:chExt cx="0" cy="0"/>
        </a:xfrm>
      </p:grpSpPr>
      <p:pic>
        <p:nvPicPr>
          <p:cNvPr id="55" name="Google Shape;55;p16"/>
          <p:cNvPicPr preferRelativeResize="0"/>
          <p:nvPr/>
        </p:nvPicPr>
        <p:blipFill rotWithShape="1">
          <a:blip r:embed="rId2">
            <a:alphaModFix/>
          </a:blip>
          <a:srcRect b="0" l="0" r="0" t="0"/>
          <a:stretch/>
        </p:blipFill>
        <p:spPr>
          <a:xfrm>
            <a:off x="9217651" y="215348"/>
            <a:ext cx="2687707" cy="2368826"/>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bg>
      <p:bgPr>
        <a:solidFill>
          <a:schemeClr val="lt1"/>
        </a:solidFill>
      </p:bgPr>
    </p:bg>
    <p:spTree>
      <p:nvGrpSpPr>
        <p:cNvPr id="56" name="Shape 56"/>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57" name="Shape 57"/>
        <p:cNvGrpSpPr/>
        <p:nvPr/>
      </p:nvGrpSpPr>
      <p:grpSpPr>
        <a:xfrm>
          <a:off x="0" y="0"/>
          <a:ext cx="0" cy="0"/>
          <a:chOff x="0" y="0"/>
          <a:chExt cx="0" cy="0"/>
        </a:xfrm>
      </p:grpSpPr>
      <p:sp>
        <p:nvSpPr>
          <p:cNvPr id="58" name="Google Shape;58;p1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60" name="Google Shape;60;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63" name="Shape 63"/>
        <p:cNvGrpSpPr/>
        <p:nvPr/>
      </p:nvGrpSpPr>
      <p:grpSpPr>
        <a:xfrm>
          <a:off x="0" y="0"/>
          <a:ext cx="0" cy="0"/>
          <a:chOff x="0" y="0"/>
          <a:chExt cx="0" cy="0"/>
        </a:xfrm>
      </p:grpSpPr>
      <p:sp>
        <p:nvSpPr>
          <p:cNvPr id="64" name="Google Shape;64;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p1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70" name="Shape 70"/>
        <p:cNvGrpSpPr/>
        <p:nvPr/>
      </p:nvGrpSpPr>
      <p:grpSpPr>
        <a:xfrm>
          <a:off x="0" y="0"/>
          <a:ext cx="0" cy="0"/>
          <a:chOff x="0" y="0"/>
          <a:chExt cx="0" cy="0"/>
        </a:xfrm>
      </p:grpSpPr>
      <p:sp>
        <p:nvSpPr>
          <p:cNvPr id="71" name="Google Shape;71;p2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3" name="Google Shape;73;p2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4" name="Google Shape;74;p2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5" name="Google Shape;75;p2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solidFill>
          <a:schemeClr val="lt1"/>
        </a:solidFill>
      </p:bgPr>
    </p:bg>
    <p:spTree>
      <p:nvGrpSpPr>
        <p:cNvPr id="14" name="Shape 14"/>
        <p:cNvGrpSpPr/>
        <p:nvPr/>
      </p:nvGrpSpPr>
      <p:grpSpPr>
        <a:xfrm>
          <a:off x="0" y="0"/>
          <a:ext cx="0" cy="0"/>
          <a:chOff x="0" y="0"/>
          <a:chExt cx="0" cy="0"/>
        </a:xfrm>
      </p:grpSpPr>
      <p:pic>
        <p:nvPicPr>
          <p:cNvPr id="15" name="Google Shape;15;p3"/>
          <p:cNvPicPr preferRelativeResize="0"/>
          <p:nvPr/>
        </p:nvPicPr>
        <p:blipFill rotWithShape="1">
          <a:blip r:embed="rId2">
            <a:alphaModFix/>
          </a:blip>
          <a:srcRect b="0" l="0" r="0" t="0"/>
          <a:stretch/>
        </p:blipFill>
        <p:spPr>
          <a:xfrm>
            <a:off x="0" y="0"/>
            <a:ext cx="12192000" cy="6858000"/>
          </a:xfrm>
          <a:prstGeom prst="rect">
            <a:avLst/>
          </a:prstGeom>
          <a:noFill/>
          <a:ln>
            <a:noFill/>
          </a:ln>
        </p:spPr>
      </p:pic>
      <p:pic>
        <p:nvPicPr>
          <p:cNvPr id="16" name="Google Shape;16;p3"/>
          <p:cNvPicPr preferRelativeResize="0"/>
          <p:nvPr/>
        </p:nvPicPr>
        <p:blipFill rotWithShape="1">
          <a:blip r:embed="rId3">
            <a:alphaModFix/>
          </a:blip>
          <a:srcRect b="0" l="0" r="0" t="0"/>
          <a:stretch/>
        </p:blipFill>
        <p:spPr>
          <a:xfrm>
            <a:off x="6756400" y="348191"/>
            <a:ext cx="4947194" cy="1599593"/>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79" name="Shape 79"/>
        <p:cNvGrpSpPr/>
        <p:nvPr/>
      </p:nvGrpSpPr>
      <p:grpSpPr>
        <a:xfrm>
          <a:off x="0" y="0"/>
          <a:ext cx="0" cy="0"/>
          <a:chOff x="0" y="0"/>
          <a:chExt cx="0" cy="0"/>
        </a:xfrm>
      </p:grpSpPr>
      <p:sp>
        <p:nvSpPr>
          <p:cNvPr id="80" name="Google Shape;80;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84" name="Shape 84"/>
        <p:cNvGrpSpPr/>
        <p:nvPr/>
      </p:nvGrpSpPr>
      <p:grpSpPr>
        <a:xfrm>
          <a:off x="0" y="0"/>
          <a:ext cx="0" cy="0"/>
          <a:chOff x="0" y="0"/>
          <a:chExt cx="0" cy="0"/>
        </a:xfrm>
      </p:grpSpPr>
      <p:sp>
        <p:nvSpPr>
          <p:cNvPr id="85" name="Google Shape;85;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88" name="Shape 88"/>
        <p:cNvGrpSpPr/>
        <p:nvPr/>
      </p:nvGrpSpPr>
      <p:grpSpPr>
        <a:xfrm>
          <a:off x="0" y="0"/>
          <a:ext cx="0" cy="0"/>
          <a:chOff x="0" y="0"/>
          <a:chExt cx="0" cy="0"/>
        </a:xfrm>
      </p:grpSpPr>
      <p:sp>
        <p:nvSpPr>
          <p:cNvPr id="89" name="Google Shape;89;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2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91" name="Google Shape;91;p2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92" name="Google Shape;92;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95" name="Shape 95"/>
        <p:cNvGrpSpPr/>
        <p:nvPr/>
      </p:nvGrpSpPr>
      <p:grpSpPr>
        <a:xfrm>
          <a:off x="0" y="0"/>
          <a:ext cx="0" cy="0"/>
          <a:chOff x="0" y="0"/>
          <a:chExt cx="0" cy="0"/>
        </a:xfrm>
      </p:grpSpPr>
      <p:sp>
        <p:nvSpPr>
          <p:cNvPr id="96" name="Google Shape;96;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24"/>
          <p:cNvSpPr/>
          <p:nvPr>
            <p:ph idx="2" type="pic"/>
          </p:nvPr>
        </p:nvSpPr>
        <p:spPr>
          <a:xfrm>
            <a:off x="5183188" y="987425"/>
            <a:ext cx="6172200" cy="4873625"/>
          </a:xfrm>
          <a:prstGeom prst="rect">
            <a:avLst/>
          </a:prstGeom>
          <a:noFill/>
          <a:ln>
            <a:noFill/>
          </a:ln>
        </p:spPr>
      </p:sp>
      <p:sp>
        <p:nvSpPr>
          <p:cNvPr id="98" name="Google Shape;98;p2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99" name="Google Shape;99;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102" name="Shape 102"/>
        <p:cNvGrpSpPr/>
        <p:nvPr/>
      </p:nvGrpSpPr>
      <p:grpSpPr>
        <a:xfrm>
          <a:off x="0" y="0"/>
          <a:ext cx="0" cy="0"/>
          <a:chOff x="0" y="0"/>
          <a:chExt cx="0" cy="0"/>
        </a:xfrm>
      </p:grpSpPr>
      <p:sp>
        <p:nvSpPr>
          <p:cNvPr id="103" name="Google Shape;103;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2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5" name="Google Shape;105;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p:cSld name="Vertical Title and Text">
    <p:spTree>
      <p:nvGrpSpPr>
        <p:cNvPr id="108" name="Shape 108"/>
        <p:cNvGrpSpPr/>
        <p:nvPr/>
      </p:nvGrpSpPr>
      <p:grpSpPr>
        <a:xfrm>
          <a:off x="0" y="0"/>
          <a:ext cx="0" cy="0"/>
          <a:chOff x="0" y="0"/>
          <a:chExt cx="0" cy="0"/>
        </a:xfrm>
      </p:grpSpPr>
      <p:sp>
        <p:nvSpPr>
          <p:cNvPr id="109" name="Google Shape;109;p2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2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1" name="Google Shape;111;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Columns">
  <p:cSld name="Text Columns">
    <p:spTree>
      <p:nvGrpSpPr>
        <p:cNvPr id="114" name="Shape 114"/>
        <p:cNvGrpSpPr/>
        <p:nvPr/>
      </p:nvGrpSpPr>
      <p:grpSpPr>
        <a:xfrm>
          <a:off x="0" y="0"/>
          <a:ext cx="0" cy="0"/>
          <a:chOff x="0" y="0"/>
          <a:chExt cx="0" cy="0"/>
        </a:xfrm>
      </p:grpSpPr>
      <p:cxnSp>
        <p:nvCxnSpPr>
          <p:cNvPr id="115" name="Google Shape;115;p27"/>
          <p:cNvCxnSpPr/>
          <p:nvPr/>
        </p:nvCxnSpPr>
        <p:spPr>
          <a:xfrm rot="10800000">
            <a:off x="838200" y="2174452"/>
            <a:ext cx="360000" cy="0"/>
          </a:xfrm>
          <a:prstGeom prst="straightConnector1">
            <a:avLst/>
          </a:prstGeom>
          <a:noFill/>
          <a:ln cap="flat" cmpd="sng" w="63500">
            <a:solidFill>
              <a:srgbClr val="F05623"/>
            </a:solidFill>
            <a:prstDash val="solid"/>
            <a:miter lim="800000"/>
            <a:headEnd len="sm" w="sm" type="none"/>
            <a:tailEnd len="sm" w="sm" type="none"/>
          </a:ln>
        </p:spPr>
      </p:cxnSp>
      <p:sp>
        <p:nvSpPr>
          <p:cNvPr id="116" name="Google Shape;116;p27"/>
          <p:cNvSpPr/>
          <p:nvPr/>
        </p:nvSpPr>
        <p:spPr>
          <a:xfrm>
            <a:off x="838200" y="0"/>
            <a:ext cx="540000" cy="540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Arial"/>
              <a:ea typeface="Arial"/>
              <a:cs typeface="Arial"/>
              <a:sym typeface="Arial"/>
            </a:endParaRPr>
          </a:p>
        </p:txBody>
      </p:sp>
      <p:sp>
        <p:nvSpPr>
          <p:cNvPr id="117" name="Google Shape;117;p27"/>
          <p:cNvSpPr txBox="1"/>
          <p:nvPr>
            <p:ph idx="12" type="sldNum"/>
          </p:nvPr>
        </p:nvSpPr>
        <p:spPr>
          <a:xfrm>
            <a:off x="8610601" y="6296400"/>
            <a:ext cx="2743200" cy="365100"/>
          </a:xfrm>
          <a:prstGeom prst="rect">
            <a:avLst/>
          </a:prstGeom>
          <a:noFill/>
          <a:ln>
            <a:noFill/>
          </a:ln>
        </p:spPr>
        <p:txBody>
          <a:bodyPr anchorCtr="0" anchor="ctr" bIns="45700" lIns="91425" spcFirstLastPara="1" rIns="0" wrap="square" tIns="45700">
            <a:noAutofit/>
          </a:bodyPr>
          <a:lstStyle>
            <a:lvl1pPr indent="0" lvl="0" marL="0" marR="0" algn="r">
              <a:lnSpc>
                <a:spcPct val="100000"/>
              </a:lnSpc>
              <a:spcBef>
                <a:spcPts val="0"/>
              </a:spcBef>
              <a:spcAft>
                <a:spcPts val="0"/>
              </a:spcAft>
              <a:buClr>
                <a:srgbClr val="000000"/>
              </a:buClr>
              <a:buSzPts val="1200"/>
              <a:buFont typeface="Arial"/>
              <a:buNone/>
              <a:defRPr b="1" i="0" sz="9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1" i="0" sz="9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1" i="0" sz="9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1" i="0" sz="9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1" i="0" sz="9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1" i="0" sz="9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1" i="0" sz="9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1" i="0" sz="9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1" i="0" sz="9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CA"/>
              <a:t>‹#›</a:t>
            </a:fld>
            <a:endParaRPr/>
          </a:p>
        </p:txBody>
      </p:sp>
      <p:sp>
        <p:nvSpPr>
          <p:cNvPr id="118" name="Google Shape;118;p27"/>
          <p:cNvSpPr/>
          <p:nvPr/>
        </p:nvSpPr>
        <p:spPr>
          <a:xfrm>
            <a:off x="899451" y="76200"/>
            <a:ext cx="417506" cy="387602"/>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17" name="Shape 17"/>
        <p:cNvGrpSpPr/>
        <p:nvPr/>
      </p:nvGrpSpPr>
      <p:grpSpPr>
        <a:xfrm>
          <a:off x="0" y="0"/>
          <a:ext cx="0" cy="0"/>
          <a:chOff x="0" y="0"/>
          <a:chExt cx="0" cy="0"/>
        </a:xfrm>
      </p:grpSpPr>
      <p:pic>
        <p:nvPicPr>
          <p:cNvPr descr="Shape, rectangle&#10;&#10;Description automatically generated" id="18" name="Google Shape;18;p4"/>
          <p:cNvPicPr preferRelativeResize="0"/>
          <p:nvPr/>
        </p:nvPicPr>
        <p:blipFill rotWithShape="1">
          <a:blip r:embed="rId2">
            <a:alphaModFix/>
          </a:blip>
          <a:srcRect b="0" l="0" r="0" t="0"/>
          <a:stretch/>
        </p:blipFill>
        <p:spPr>
          <a:xfrm>
            <a:off x="0" y="0"/>
            <a:ext cx="12192000" cy="6858000"/>
          </a:xfrm>
          <a:prstGeom prst="rect">
            <a:avLst/>
          </a:prstGeom>
          <a:noFill/>
          <a:ln>
            <a:noFill/>
          </a:ln>
        </p:spPr>
      </p:pic>
      <p:pic>
        <p:nvPicPr>
          <p:cNvPr id="19" name="Google Shape;19;p4"/>
          <p:cNvPicPr preferRelativeResize="0"/>
          <p:nvPr/>
        </p:nvPicPr>
        <p:blipFill rotWithShape="1">
          <a:blip r:embed="rId3">
            <a:alphaModFix/>
          </a:blip>
          <a:srcRect b="0" l="0" r="0" t="0"/>
          <a:stretch/>
        </p:blipFill>
        <p:spPr>
          <a:xfrm>
            <a:off x="8958649" y="118534"/>
            <a:ext cx="2897345" cy="936809"/>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Slide">
  <p:cSld name="3_Title Slide">
    <p:spTree>
      <p:nvGrpSpPr>
        <p:cNvPr id="20" name="Shape 20"/>
        <p:cNvGrpSpPr/>
        <p:nvPr/>
      </p:nvGrpSpPr>
      <p:grpSpPr>
        <a:xfrm>
          <a:off x="0" y="0"/>
          <a:ext cx="0" cy="0"/>
          <a:chOff x="0" y="0"/>
          <a:chExt cx="0" cy="0"/>
        </a:xfrm>
      </p:grpSpPr>
      <p:pic>
        <p:nvPicPr>
          <p:cNvPr id="21" name="Google Shape;21;p5"/>
          <p:cNvPicPr preferRelativeResize="0"/>
          <p:nvPr/>
        </p:nvPicPr>
        <p:blipFill rotWithShape="1">
          <a:blip r:embed="rId2">
            <a:alphaModFix/>
          </a:blip>
          <a:srcRect b="0" l="0" r="0" t="0"/>
          <a:stretch/>
        </p:blipFill>
        <p:spPr>
          <a:xfrm>
            <a:off x="0" y="0"/>
            <a:ext cx="12192000" cy="68580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Header" type="secHead">
  <p:cSld name="SECTION_HEADER">
    <p:spTree>
      <p:nvGrpSpPr>
        <p:cNvPr id="22" name="Shape 22"/>
        <p:cNvGrpSpPr/>
        <p:nvPr/>
      </p:nvGrpSpPr>
      <p:grpSpPr>
        <a:xfrm>
          <a:off x="0" y="0"/>
          <a:ext cx="0" cy="0"/>
          <a:chOff x="0" y="0"/>
          <a:chExt cx="0" cy="0"/>
        </a:xfrm>
      </p:grpSpPr>
      <p:sp>
        <p:nvSpPr>
          <p:cNvPr id="23" name="Google Shape;23;p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type="twoObj">
  <p:cSld name="TWO_OBJECTS">
    <p:spTree>
      <p:nvGrpSpPr>
        <p:cNvPr id="25" name="Shape 25"/>
        <p:cNvGrpSpPr/>
        <p:nvPr/>
      </p:nvGrpSpPr>
      <p:grpSpPr>
        <a:xfrm>
          <a:off x="0" y="0"/>
          <a:ext cx="0" cy="0"/>
          <a:chOff x="0" y="0"/>
          <a:chExt cx="0" cy="0"/>
        </a:xfrm>
      </p:grpSpPr>
      <p:sp>
        <p:nvSpPr>
          <p:cNvPr id="26" name="Google Shape;2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mparison" type="twoTxTwoObj">
  <p:cSld name="TWO_OBJECTS_WITH_TEXT">
    <p:spTree>
      <p:nvGrpSpPr>
        <p:cNvPr id="29" name="Shape 29"/>
        <p:cNvGrpSpPr/>
        <p:nvPr/>
      </p:nvGrpSpPr>
      <p:grpSpPr>
        <a:xfrm>
          <a:off x="0" y="0"/>
          <a:ext cx="0" cy="0"/>
          <a:chOff x="0" y="0"/>
          <a:chExt cx="0" cy="0"/>
        </a:xfrm>
      </p:grpSpPr>
      <p:sp>
        <p:nvSpPr>
          <p:cNvPr id="30" name="Google Shape;30;p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2" name="Google Shape;32;p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4" name="Google Shape;34;p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type="titleOnly">
  <p:cSld name="TITLE_ONLY">
    <p:spTree>
      <p:nvGrpSpPr>
        <p:cNvPr id="35" name="Shape 35"/>
        <p:cNvGrpSpPr/>
        <p:nvPr/>
      </p:nvGrpSpPr>
      <p:grpSpPr>
        <a:xfrm>
          <a:off x="0" y="0"/>
          <a:ext cx="0" cy="0"/>
          <a:chOff x="0" y="0"/>
          <a:chExt cx="0" cy="0"/>
        </a:xfrm>
      </p:grpSpPr>
      <p:sp>
        <p:nvSpPr>
          <p:cNvPr id="36" name="Google Shape;36;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type="blank">
  <p:cSld name="BLANK">
    <p:spTree>
      <p:nvGrpSpPr>
        <p:cNvPr id="37" name="Shape 3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7"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mc:AlternateContent>
    <mc:Choice Requires="p14">
      <p:transition spd="med" p14:dur="600">
        <p:fade thruBlk="1"/>
      </p:transition>
    </mc:Choice>
    <mc:Fallback>
      <p:transition spd="med">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6.png"/><Relationship Id="rId4" Type="http://schemas.openxmlformats.org/officeDocument/2006/relationships/hyperlink" Target="https://github.com/envoyproxy/gateway" TargetMode="External"/><Relationship Id="rId9" Type="http://schemas.openxmlformats.org/officeDocument/2006/relationships/hyperlink" Target="https://github.com/envoyproxy/go-control-plane" TargetMode="External"/><Relationship Id="rId5" Type="http://schemas.openxmlformats.org/officeDocument/2006/relationships/hyperlink" Target="https://gateway.envoyproxy.io/" TargetMode="External"/><Relationship Id="rId6" Type="http://schemas.openxmlformats.org/officeDocument/2006/relationships/hyperlink" Target="https://www.envoyproxy.io/" TargetMode="External"/><Relationship Id="rId7" Type="http://schemas.openxmlformats.org/officeDocument/2006/relationships/hyperlink" Target="https://gateway-api.sigs.k8s.io/" TargetMode="External"/><Relationship Id="rId8" Type="http://schemas.openxmlformats.org/officeDocument/2006/relationships/hyperlink" Target="https://github.com/cncf/xd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6.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6.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6.png"/><Relationship Id="rId4" Type="http://schemas.openxmlformats.org/officeDocument/2006/relationships/image" Target="../media/image12.png"/><Relationship Id="rId5"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8"/>
          <p:cNvSpPr txBox="1"/>
          <p:nvPr/>
        </p:nvSpPr>
        <p:spPr>
          <a:xfrm>
            <a:off x="760781" y="2746286"/>
            <a:ext cx="10515600" cy="17676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482160"/>
              </a:buClr>
              <a:buSzPts val="7500"/>
              <a:buFont typeface="Arial"/>
              <a:buNone/>
            </a:pPr>
            <a:r>
              <a:t/>
            </a:r>
            <a:endParaRPr b="0" i="0" sz="5700" u="none" cap="none" strike="noStrike">
              <a:solidFill>
                <a:srgbClr val="000000"/>
              </a:solidFill>
              <a:latin typeface="Arial"/>
              <a:ea typeface="Arial"/>
              <a:cs typeface="Arial"/>
              <a:sym typeface="Arial"/>
            </a:endParaRPr>
          </a:p>
        </p:txBody>
      </p:sp>
      <p:pic>
        <p:nvPicPr>
          <p:cNvPr id="124" name="Google Shape;124;p28"/>
          <p:cNvPicPr preferRelativeResize="0"/>
          <p:nvPr/>
        </p:nvPicPr>
        <p:blipFill>
          <a:blip r:embed="rId3">
            <a:alphaModFix/>
          </a:blip>
          <a:stretch>
            <a:fillRect/>
          </a:stretch>
        </p:blipFill>
        <p:spPr>
          <a:xfrm>
            <a:off x="10575" y="-22179"/>
            <a:ext cx="12170861" cy="6858000"/>
          </a:xfrm>
          <a:prstGeom prst="rect">
            <a:avLst/>
          </a:prstGeom>
          <a:noFill/>
          <a:ln>
            <a:noFill/>
          </a:ln>
        </p:spPr>
      </p:pic>
      <p:sp>
        <p:nvSpPr>
          <p:cNvPr id="125" name="Google Shape;125;p28"/>
          <p:cNvSpPr txBox="1"/>
          <p:nvPr/>
        </p:nvSpPr>
        <p:spPr>
          <a:xfrm>
            <a:off x="513352" y="2808183"/>
            <a:ext cx="10515600" cy="1767600"/>
          </a:xfrm>
          <a:prstGeom prst="rect">
            <a:avLst/>
          </a:prstGeom>
          <a:noFill/>
          <a:ln>
            <a:noFill/>
          </a:ln>
        </p:spPr>
        <p:txBody>
          <a:bodyPr anchorCtr="0" anchor="ctr" bIns="45700" lIns="91425" spcFirstLastPara="1" rIns="91425" wrap="square" tIns="45700">
            <a:normAutofit lnSpcReduction="10000"/>
          </a:bodyPr>
          <a:lstStyle/>
          <a:p>
            <a:pPr indent="0" lvl="0" marL="0" marR="0" rtl="0" algn="l">
              <a:lnSpc>
                <a:spcPct val="90000"/>
              </a:lnSpc>
              <a:spcBef>
                <a:spcPts val="0"/>
              </a:spcBef>
              <a:spcAft>
                <a:spcPts val="0"/>
              </a:spcAft>
              <a:buClr>
                <a:srgbClr val="482160"/>
              </a:buClr>
              <a:buSzPts val="7500"/>
              <a:buFont typeface="Arial"/>
              <a:buNone/>
            </a:pPr>
            <a:r>
              <a:rPr b="1" i="0" lang="en-CA" sz="7500" u="none" cap="none" strike="noStrike">
                <a:solidFill>
                  <a:srgbClr val="482160"/>
                </a:solidFill>
                <a:latin typeface="Arial"/>
                <a:ea typeface="Arial"/>
                <a:cs typeface="Arial"/>
                <a:sym typeface="Arial"/>
              </a:rPr>
              <a:t>Envoy</a:t>
            </a:r>
            <a:r>
              <a:rPr b="1" lang="en-CA" sz="7500">
                <a:solidFill>
                  <a:srgbClr val="482160"/>
                </a:solidFill>
              </a:rPr>
              <a:t> Gateway</a:t>
            </a:r>
            <a:endParaRPr b="1" i="0" sz="7500" u="none" cap="none" strike="noStrike">
              <a:solidFill>
                <a:srgbClr val="482160"/>
              </a:solidFill>
              <a:latin typeface="Arial"/>
              <a:ea typeface="Arial"/>
              <a:cs typeface="Arial"/>
              <a:sym typeface="Arial"/>
            </a:endParaRPr>
          </a:p>
          <a:p>
            <a:pPr indent="0" lvl="0" marL="0" marR="0" rtl="0" algn="l">
              <a:lnSpc>
                <a:spcPct val="90000"/>
              </a:lnSpc>
              <a:spcBef>
                <a:spcPts val="0"/>
              </a:spcBef>
              <a:spcAft>
                <a:spcPts val="0"/>
              </a:spcAft>
              <a:buClr>
                <a:srgbClr val="482160"/>
              </a:buClr>
              <a:buSzPts val="7500"/>
              <a:buFont typeface="Arial"/>
              <a:buNone/>
            </a:pPr>
            <a:r>
              <a:rPr b="1" i="0" lang="en-CA" sz="5700" u="none" cap="none" strike="noStrike">
                <a:solidFill>
                  <a:srgbClr val="482160"/>
                </a:solidFill>
                <a:latin typeface="Arial"/>
                <a:ea typeface="Arial"/>
                <a:cs typeface="Arial"/>
                <a:sym typeface="Arial"/>
              </a:rPr>
              <a:t>Project Update</a:t>
            </a:r>
            <a:endParaRPr b="0" i="0" sz="5700" u="none" cap="none" strike="noStrike">
              <a:solidFill>
                <a:srgbClr val="000000"/>
              </a:solidFill>
              <a:latin typeface="Arial"/>
              <a:ea typeface="Arial"/>
              <a:cs typeface="Arial"/>
              <a:sym typeface="Arial"/>
            </a:endParaRPr>
          </a:p>
        </p:txBody>
      </p:sp>
      <p:sp>
        <p:nvSpPr>
          <p:cNvPr id="126" name="Google Shape;126;p28"/>
          <p:cNvSpPr txBox="1"/>
          <p:nvPr/>
        </p:nvSpPr>
        <p:spPr>
          <a:xfrm>
            <a:off x="607746" y="4575778"/>
            <a:ext cx="10515600" cy="13257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482160"/>
              </a:buClr>
              <a:buSzPts val="3600"/>
              <a:buFont typeface="Arial"/>
              <a:buNone/>
            </a:pPr>
            <a:r>
              <a:rPr i="1" lang="en-CA" sz="3600">
                <a:solidFill>
                  <a:srgbClr val="482160"/>
                </a:solidFill>
              </a:rPr>
              <a:t>Alice</a:t>
            </a:r>
            <a:r>
              <a:rPr b="0" i="1" lang="en-CA" sz="3600" u="none" cap="none" strike="noStrike">
                <a:solidFill>
                  <a:srgbClr val="482160"/>
                </a:solidFill>
                <a:latin typeface="Arial"/>
                <a:ea typeface="Arial"/>
                <a:cs typeface="Arial"/>
                <a:sym typeface="Arial"/>
              </a:rPr>
              <a:t> </a:t>
            </a:r>
            <a:r>
              <a:rPr i="1" lang="en-CA" sz="3600">
                <a:solidFill>
                  <a:srgbClr val="482160"/>
                </a:solidFill>
              </a:rPr>
              <a:t>Wasko</a:t>
            </a:r>
            <a:r>
              <a:rPr b="0" i="1" lang="en-CA" sz="2400" u="none" cap="none" strike="noStrike">
                <a:solidFill>
                  <a:srgbClr val="482160"/>
                </a:solidFill>
                <a:latin typeface="Arial"/>
                <a:ea typeface="Arial"/>
                <a:cs typeface="Arial"/>
                <a:sym typeface="Arial"/>
              </a:rPr>
              <a:t>, </a:t>
            </a:r>
            <a:r>
              <a:rPr i="1" lang="en-CA" sz="2400">
                <a:solidFill>
                  <a:srgbClr val="482160"/>
                </a:solidFill>
              </a:rPr>
              <a:t>Ambassador Labs</a:t>
            </a:r>
            <a:endParaRPr b="0" i="1" sz="2400" u="none" cap="none" strike="noStrike">
              <a:solidFill>
                <a:srgbClr val="482160"/>
              </a:solidFill>
              <a:latin typeface="Arial"/>
              <a:ea typeface="Arial"/>
              <a:cs typeface="Arial"/>
              <a:sym typeface="Arial"/>
            </a:endParaRPr>
          </a:p>
          <a:p>
            <a:pPr indent="0" lvl="0" marL="0" marR="0" rtl="0" algn="l">
              <a:lnSpc>
                <a:spcPct val="90000"/>
              </a:lnSpc>
              <a:spcBef>
                <a:spcPts val="0"/>
              </a:spcBef>
              <a:spcAft>
                <a:spcPts val="0"/>
              </a:spcAft>
              <a:buClr>
                <a:srgbClr val="482160"/>
              </a:buClr>
              <a:buSzPts val="3600"/>
              <a:buFont typeface="Arial"/>
              <a:buNone/>
            </a:pPr>
            <a:r>
              <a:rPr b="0" i="1" lang="en-CA" sz="3600" u="none" cap="none" strike="noStrike">
                <a:solidFill>
                  <a:srgbClr val="482160"/>
                </a:solidFill>
                <a:latin typeface="Arial"/>
                <a:ea typeface="Arial"/>
                <a:cs typeface="Arial"/>
                <a:sym typeface="Arial"/>
              </a:rPr>
              <a:t>A</a:t>
            </a:r>
            <a:r>
              <a:rPr i="1" lang="en-CA" sz="3600">
                <a:solidFill>
                  <a:srgbClr val="482160"/>
                </a:solidFill>
              </a:rPr>
              <a:t>rko Dasgupta</a:t>
            </a:r>
            <a:r>
              <a:rPr b="0" i="1" lang="en-CA" sz="2400" u="none" cap="none" strike="noStrike">
                <a:solidFill>
                  <a:srgbClr val="482160"/>
                </a:solidFill>
                <a:latin typeface="Arial"/>
                <a:ea typeface="Arial"/>
                <a:cs typeface="Arial"/>
                <a:sym typeface="Arial"/>
              </a:rPr>
              <a:t>, </a:t>
            </a:r>
            <a:r>
              <a:rPr i="1" lang="en-CA" sz="2400">
                <a:solidFill>
                  <a:srgbClr val="482160"/>
                </a:solidFill>
              </a:rPr>
              <a:t>Tetrate</a:t>
            </a:r>
            <a:endParaRPr b="0" i="1" sz="2400" u="none" cap="none" strike="noStrike">
              <a:solidFill>
                <a:srgbClr val="48216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7"/>
          <p:cNvSpPr txBox="1"/>
          <p:nvPr/>
        </p:nvSpPr>
        <p:spPr>
          <a:xfrm>
            <a:off x="403682" y="-103723"/>
            <a:ext cx="10515600" cy="13257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lt1"/>
              </a:buClr>
              <a:buSzPts val="4400"/>
              <a:buFont typeface="Arial"/>
              <a:buNone/>
            </a:pPr>
            <a:r>
              <a:t/>
            </a:r>
            <a:endParaRPr b="0" i="0" sz="1400" u="none" cap="none" strike="noStrike">
              <a:solidFill>
                <a:srgbClr val="000000"/>
              </a:solidFill>
              <a:latin typeface="Arial"/>
              <a:ea typeface="Arial"/>
              <a:cs typeface="Arial"/>
              <a:sym typeface="Arial"/>
            </a:endParaRPr>
          </a:p>
        </p:txBody>
      </p:sp>
      <p:pic>
        <p:nvPicPr>
          <p:cNvPr id="233" name="Google Shape;233;p37"/>
          <p:cNvPicPr preferRelativeResize="0"/>
          <p:nvPr/>
        </p:nvPicPr>
        <p:blipFill>
          <a:blip r:embed="rId3">
            <a:alphaModFix/>
          </a:blip>
          <a:stretch>
            <a:fillRect/>
          </a:stretch>
        </p:blipFill>
        <p:spPr>
          <a:xfrm>
            <a:off x="10600" y="11376"/>
            <a:ext cx="12170797" cy="6858000"/>
          </a:xfrm>
          <a:prstGeom prst="rect">
            <a:avLst/>
          </a:prstGeom>
          <a:noFill/>
          <a:ln>
            <a:noFill/>
          </a:ln>
        </p:spPr>
      </p:pic>
      <p:sp>
        <p:nvSpPr>
          <p:cNvPr id="234" name="Google Shape;234;p37"/>
          <p:cNvSpPr txBox="1"/>
          <p:nvPr/>
        </p:nvSpPr>
        <p:spPr>
          <a:xfrm>
            <a:off x="403682" y="-103723"/>
            <a:ext cx="10515600" cy="13257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lt1"/>
              </a:buClr>
              <a:buSzPts val="4400"/>
              <a:buFont typeface="Arial"/>
              <a:buNone/>
            </a:pPr>
            <a:r>
              <a:rPr b="1" lang="en-CA" sz="4400">
                <a:solidFill>
                  <a:schemeClr val="lt1"/>
                </a:solidFill>
              </a:rPr>
              <a:t>Roadmap</a:t>
            </a:r>
            <a:endParaRPr b="0" i="0" sz="1400" u="none" cap="none" strike="noStrike">
              <a:solidFill>
                <a:srgbClr val="000000"/>
              </a:solidFill>
              <a:latin typeface="Arial"/>
              <a:ea typeface="Arial"/>
              <a:cs typeface="Arial"/>
              <a:sym typeface="Arial"/>
            </a:endParaRPr>
          </a:p>
        </p:txBody>
      </p:sp>
      <p:sp>
        <p:nvSpPr>
          <p:cNvPr id="235" name="Google Shape;235;p37"/>
          <p:cNvSpPr txBox="1"/>
          <p:nvPr/>
        </p:nvSpPr>
        <p:spPr>
          <a:xfrm>
            <a:off x="476759" y="1298050"/>
            <a:ext cx="5641200" cy="5727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1000"/>
              </a:spcBef>
              <a:spcAft>
                <a:spcPts val="0"/>
              </a:spcAft>
              <a:buClr>
                <a:schemeClr val="dk1"/>
              </a:buClr>
              <a:buSzPts val="2100"/>
              <a:buFont typeface="Arial"/>
              <a:buNone/>
            </a:pPr>
            <a:r>
              <a:rPr b="1" lang="en-CA" sz="2800">
                <a:solidFill>
                  <a:srgbClr val="741B47"/>
                </a:solidFill>
              </a:rPr>
              <a:t>0.5.0 Release:</a:t>
            </a:r>
            <a:endParaRPr>
              <a:latin typeface="Calibri"/>
              <a:ea typeface="Calibri"/>
              <a:cs typeface="Calibri"/>
              <a:sym typeface="Calibri"/>
            </a:endParaRPr>
          </a:p>
        </p:txBody>
      </p:sp>
      <p:sp>
        <p:nvSpPr>
          <p:cNvPr id="236" name="Google Shape;236;p37"/>
          <p:cNvSpPr txBox="1"/>
          <p:nvPr/>
        </p:nvSpPr>
        <p:spPr>
          <a:xfrm>
            <a:off x="476760" y="1828725"/>
            <a:ext cx="4107900" cy="2047200"/>
          </a:xfrm>
          <a:prstGeom prst="rect">
            <a:avLst/>
          </a:prstGeom>
          <a:noFill/>
          <a:ln>
            <a:noFill/>
          </a:ln>
        </p:spPr>
        <p:txBody>
          <a:bodyPr anchorCtr="0" anchor="t" bIns="91425" lIns="91425" spcFirstLastPara="1" rIns="91425" wrap="square" tIns="91425">
            <a:spAutoFit/>
          </a:bodyPr>
          <a:lstStyle/>
          <a:p>
            <a:pPr indent="-368300" lvl="0" marL="914400" rtl="0" algn="l">
              <a:lnSpc>
                <a:spcPct val="150000"/>
              </a:lnSpc>
              <a:spcBef>
                <a:spcPts val="0"/>
              </a:spcBef>
              <a:spcAft>
                <a:spcPts val="0"/>
              </a:spcAft>
              <a:buClr>
                <a:srgbClr val="741B47"/>
              </a:buClr>
              <a:buSzPts val="2200"/>
              <a:buChar char="●"/>
            </a:pPr>
            <a:r>
              <a:rPr b="1" lang="en-CA" sz="2200">
                <a:solidFill>
                  <a:srgbClr val="741B47"/>
                </a:solidFill>
              </a:rPr>
              <a:t>Observability</a:t>
            </a:r>
            <a:endParaRPr b="1" sz="2200">
              <a:solidFill>
                <a:srgbClr val="741B47"/>
              </a:solidFill>
            </a:endParaRPr>
          </a:p>
          <a:p>
            <a:pPr indent="-368300" lvl="2" marL="1371600" rtl="0" algn="l">
              <a:lnSpc>
                <a:spcPct val="150000"/>
              </a:lnSpc>
              <a:spcBef>
                <a:spcPts val="0"/>
              </a:spcBef>
              <a:spcAft>
                <a:spcPts val="0"/>
              </a:spcAft>
              <a:buClr>
                <a:srgbClr val="741B47"/>
              </a:buClr>
              <a:buSzPts val="2200"/>
              <a:buChar char="■"/>
            </a:pPr>
            <a:r>
              <a:rPr b="1" lang="en-CA" sz="2200">
                <a:solidFill>
                  <a:srgbClr val="741B47"/>
                </a:solidFill>
              </a:rPr>
              <a:t>Access Logs</a:t>
            </a:r>
            <a:endParaRPr b="1" sz="2200">
              <a:solidFill>
                <a:srgbClr val="741B47"/>
              </a:solidFill>
            </a:endParaRPr>
          </a:p>
          <a:p>
            <a:pPr indent="-368300" lvl="2" marL="1371600" rtl="0" algn="l">
              <a:lnSpc>
                <a:spcPct val="150000"/>
              </a:lnSpc>
              <a:spcBef>
                <a:spcPts val="0"/>
              </a:spcBef>
              <a:spcAft>
                <a:spcPts val="0"/>
              </a:spcAft>
              <a:buClr>
                <a:srgbClr val="741B47"/>
              </a:buClr>
              <a:buSzPts val="2200"/>
              <a:buChar char="■"/>
            </a:pPr>
            <a:r>
              <a:rPr b="1" lang="en-CA" sz="2200">
                <a:solidFill>
                  <a:srgbClr val="741B47"/>
                </a:solidFill>
              </a:rPr>
              <a:t>Metrics</a:t>
            </a:r>
            <a:endParaRPr b="1" sz="2200">
              <a:solidFill>
                <a:srgbClr val="741B47"/>
              </a:solidFill>
            </a:endParaRPr>
          </a:p>
          <a:p>
            <a:pPr indent="-368300" lvl="2" marL="1371600" rtl="0" algn="l">
              <a:lnSpc>
                <a:spcPct val="150000"/>
              </a:lnSpc>
              <a:spcBef>
                <a:spcPts val="0"/>
              </a:spcBef>
              <a:spcAft>
                <a:spcPts val="0"/>
              </a:spcAft>
              <a:buClr>
                <a:srgbClr val="741B47"/>
              </a:buClr>
              <a:buSzPts val="2200"/>
              <a:buChar char="■"/>
            </a:pPr>
            <a:r>
              <a:rPr b="1" lang="en-CA" sz="2200">
                <a:solidFill>
                  <a:srgbClr val="741B47"/>
                </a:solidFill>
              </a:rPr>
              <a:t>Tracing</a:t>
            </a:r>
            <a:endParaRPr b="1" sz="2200">
              <a:solidFill>
                <a:srgbClr val="741B47"/>
              </a:solidFill>
            </a:endParaRPr>
          </a:p>
        </p:txBody>
      </p:sp>
      <p:sp>
        <p:nvSpPr>
          <p:cNvPr id="237" name="Google Shape;237;p37"/>
          <p:cNvSpPr txBox="1"/>
          <p:nvPr/>
        </p:nvSpPr>
        <p:spPr>
          <a:xfrm>
            <a:off x="484923" y="3763400"/>
            <a:ext cx="4933500" cy="523200"/>
          </a:xfrm>
          <a:prstGeom prst="rect">
            <a:avLst/>
          </a:prstGeom>
          <a:noFill/>
          <a:ln>
            <a:noFill/>
          </a:ln>
        </p:spPr>
        <p:txBody>
          <a:bodyPr anchorCtr="0" anchor="t" bIns="91425" lIns="91425" spcFirstLastPara="1" rIns="91425" wrap="square" tIns="91425">
            <a:spAutoFit/>
          </a:bodyPr>
          <a:lstStyle/>
          <a:p>
            <a:pPr indent="-368300" lvl="0" marL="914400" rtl="0" algn="l">
              <a:lnSpc>
                <a:spcPct val="150000"/>
              </a:lnSpc>
              <a:spcBef>
                <a:spcPts val="0"/>
              </a:spcBef>
              <a:spcAft>
                <a:spcPts val="0"/>
              </a:spcAft>
              <a:buClr>
                <a:srgbClr val="741B47"/>
              </a:buClr>
              <a:buSzPts val="2200"/>
              <a:buChar char="●"/>
            </a:pPr>
            <a:r>
              <a:rPr b="1" lang="en-CA" sz="2200">
                <a:solidFill>
                  <a:srgbClr val="741B47"/>
                </a:solidFill>
              </a:rPr>
              <a:t>Performance &amp; Scalability</a:t>
            </a:r>
            <a:endParaRPr b="1">
              <a:latin typeface="Calibri"/>
              <a:ea typeface="Calibri"/>
              <a:cs typeface="Calibri"/>
              <a:sym typeface="Calibri"/>
            </a:endParaRPr>
          </a:p>
        </p:txBody>
      </p:sp>
      <p:sp>
        <p:nvSpPr>
          <p:cNvPr id="238" name="Google Shape;238;p37"/>
          <p:cNvSpPr txBox="1"/>
          <p:nvPr/>
        </p:nvSpPr>
        <p:spPr>
          <a:xfrm>
            <a:off x="484934" y="4217962"/>
            <a:ext cx="4107900" cy="400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t/>
            </a:r>
            <a:endParaRPr b="1">
              <a:latin typeface="Calibri"/>
              <a:ea typeface="Calibri"/>
              <a:cs typeface="Calibri"/>
              <a:sym typeface="Calibri"/>
            </a:endParaRPr>
          </a:p>
        </p:txBody>
      </p:sp>
      <p:sp>
        <p:nvSpPr>
          <p:cNvPr id="239" name="Google Shape;239;p37"/>
          <p:cNvSpPr txBox="1"/>
          <p:nvPr/>
        </p:nvSpPr>
        <p:spPr>
          <a:xfrm>
            <a:off x="476759" y="5146000"/>
            <a:ext cx="5641200" cy="5727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1000"/>
              </a:spcBef>
              <a:spcAft>
                <a:spcPts val="0"/>
              </a:spcAft>
              <a:buClr>
                <a:schemeClr val="dk1"/>
              </a:buClr>
              <a:buSzPts val="2100"/>
              <a:buFont typeface="Arial"/>
              <a:buNone/>
            </a:pPr>
            <a:r>
              <a:rPr b="1" lang="en-CA" sz="2800">
                <a:solidFill>
                  <a:srgbClr val="741B47"/>
                </a:solidFill>
              </a:rPr>
              <a:t>Future Wishlist:</a:t>
            </a:r>
            <a:endParaRPr>
              <a:latin typeface="Calibri"/>
              <a:ea typeface="Calibri"/>
              <a:cs typeface="Calibri"/>
              <a:sym typeface="Calibri"/>
            </a:endParaRPr>
          </a:p>
        </p:txBody>
      </p:sp>
      <p:sp>
        <p:nvSpPr>
          <p:cNvPr id="240" name="Google Shape;240;p37"/>
          <p:cNvSpPr txBox="1"/>
          <p:nvPr/>
        </p:nvSpPr>
        <p:spPr>
          <a:xfrm>
            <a:off x="484934" y="5705362"/>
            <a:ext cx="4107900" cy="523200"/>
          </a:xfrm>
          <a:prstGeom prst="rect">
            <a:avLst/>
          </a:prstGeom>
          <a:noFill/>
          <a:ln>
            <a:noFill/>
          </a:ln>
        </p:spPr>
        <p:txBody>
          <a:bodyPr anchorCtr="0" anchor="t" bIns="91425" lIns="91425" spcFirstLastPara="1" rIns="91425" wrap="square" tIns="91425">
            <a:spAutoFit/>
          </a:bodyPr>
          <a:lstStyle/>
          <a:p>
            <a:pPr indent="-368300" lvl="0" marL="914400" rtl="0" algn="l">
              <a:lnSpc>
                <a:spcPct val="150000"/>
              </a:lnSpc>
              <a:spcBef>
                <a:spcPts val="0"/>
              </a:spcBef>
              <a:spcAft>
                <a:spcPts val="0"/>
              </a:spcAft>
              <a:buClr>
                <a:srgbClr val="741B47"/>
              </a:buClr>
              <a:buSzPts val="2200"/>
              <a:buChar char="●"/>
            </a:pPr>
            <a:r>
              <a:rPr b="1" lang="en-CA" sz="2200">
                <a:solidFill>
                  <a:srgbClr val="741B47"/>
                </a:solidFill>
              </a:rPr>
              <a:t>xDS Patch API</a:t>
            </a:r>
            <a:endParaRPr b="1" sz="2200">
              <a:solidFill>
                <a:srgbClr val="741B47"/>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gtEl>
                                        <p:attrNameLst>
                                          <p:attrName>style.visibility</p:attrName>
                                        </p:attrNameLst>
                                      </p:cBhvr>
                                      <p:to>
                                        <p:strVal val="visible"/>
                                      </p:to>
                                    </p:set>
                                    <p:animEffect filter="fade" transition="in">
                                      <p:cBhvr>
                                        <p:cTn dur="1000"/>
                                        <p:tgtEl>
                                          <p:spTgt spid="2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1000"/>
                                        <p:tgtEl>
                                          <p:spTgt spid="2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1000"/>
                                        <p:tgtEl>
                                          <p:spTgt spid="2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1000"/>
                                        <p:tgtEl>
                                          <p:spTgt spid="2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1000"/>
                                        <p:tgtEl>
                                          <p:spTgt spid="239"/>
                                        </p:tgtEl>
                                      </p:cBhvr>
                                    </p:animEffect>
                                  </p:childTnLst>
                                </p:cTn>
                              </p:par>
                              <p:par>
                                <p:cTn fill="hold" nodeType="with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1000"/>
                                        <p:tgtEl>
                                          <p:spTgt spid="2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8"/>
          <p:cNvSpPr txBox="1"/>
          <p:nvPr/>
        </p:nvSpPr>
        <p:spPr>
          <a:xfrm>
            <a:off x="403682" y="-103723"/>
            <a:ext cx="10515600" cy="13257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lt1"/>
              </a:buClr>
              <a:buSzPts val="4400"/>
              <a:buFont typeface="Arial"/>
              <a:buNone/>
            </a:pPr>
            <a:r>
              <a:t/>
            </a:r>
            <a:endParaRPr b="0" i="0" sz="1400" u="none" cap="none" strike="noStrike">
              <a:solidFill>
                <a:srgbClr val="000000"/>
              </a:solidFill>
              <a:latin typeface="Arial"/>
              <a:ea typeface="Arial"/>
              <a:cs typeface="Arial"/>
              <a:sym typeface="Arial"/>
            </a:endParaRPr>
          </a:p>
        </p:txBody>
      </p:sp>
      <p:pic>
        <p:nvPicPr>
          <p:cNvPr id="246" name="Google Shape;246;p38"/>
          <p:cNvPicPr preferRelativeResize="0"/>
          <p:nvPr/>
        </p:nvPicPr>
        <p:blipFill>
          <a:blip r:embed="rId3">
            <a:alphaModFix/>
          </a:blip>
          <a:stretch>
            <a:fillRect/>
          </a:stretch>
        </p:blipFill>
        <p:spPr>
          <a:xfrm>
            <a:off x="10600" y="22349"/>
            <a:ext cx="12170797" cy="6858000"/>
          </a:xfrm>
          <a:prstGeom prst="rect">
            <a:avLst/>
          </a:prstGeom>
          <a:noFill/>
          <a:ln>
            <a:noFill/>
          </a:ln>
        </p:spPr>
      </p:pic>
      <p:sp>
        <p:nvSpPr>
          <p:cNvPr id="247" name="Google Shape;247;p38"/>
          <p:cNvSpPr txBox="1"/>
          <p:nvPr/>
        </p:nvSpPr>
        <p:spPr>
          <a:xfrm>
            <a:off x="403682" y="-103723"/>
            <a:ext cx="10515600" cy="13257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lt1"/>
              </a:buClr>
              <a:buSzPts val="4400"/>
              <a:buFont typeface="Arial"/>
              <a:buNone/>
            </a:pPr>
            <a:r>
              <a:rPr b="1" lang="en-CA" sz="3900">
                <a:solidFill>
                  <a:schemeClr val="lt1"/>
                </a:solidFill>
              </a:rPr>
              <a:t>Thanks To All The Contributors!</a:t>
            </a:r>
            <a:endParaRPr b="0" i="0" sz="900" u="none" cap="none" strike="noStrike">
              <a:solidFill>
                <a:srgbClr val="000000"/>
              </a:solidFill>
              <a:latin typeface="Arial"/>
              <a:ea typeface="Arial"/>
              <a:cs typeface="Arial"/>
              <a:sym typeface="Arial"/>
            </a:endParaRPr>
          </a:p>
        </p:txBody>
      </p:sp>
      <p:pic>
        <p:nvPicPr>
          <p:cNvPr id="248" name="Google Shape;248;p38"/>
          <p:cNvPicPr preferRelativeResize="0"/>
          <p:nvPr/>
        </p:nvPicPr>
        <p:blipFill>
          <a:blip r:embed="rId4">
            <a:alphaModFix/>
          </a:blip>
          <a:stretch>
            <a:fillRect/>
          </a:stretch>
        </p:blipFill>
        <p:spPr>
          <a:xfrm>
            <a:off x="10600" y="1167579"/>
            <a:ext cx="12192000" cy="569366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9"/>
          <p:cNvSpPr txBox="1"/>
          <p:nvPr/>
        </p:nvSpPr>
        <p:spPr>
          <a:xfrm>
            <a:off x="403682" y="-103723"/>
            <a:ext cx="10515600" cy="13257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lt1"/>
              </a:buClr>
              <a:buSzPts val="4400"/>
              <a:buFont typeface="Arial"/>
              <a:buNone/>
            </a:pPr>
            <a:r>
              <a:t/>
            </a:r>
            <a:endParaRPr b="0" i="0" sz="1400" u="none" cap="none" strike="noStrike">
              <a:solidFill>
                <a:srgbClr val="000000"/>
              </a:solidFill>
              <a:latin typeface="Arial"/>
              <a:ea typeface="Arial"/>
              <a:cs typeface="Arial"/>
              <a:sym typeface="Arial"/>
            </a:endParaRPr>
          </a:p>
        </p:txBody>
      </p:sp>
      <p:pic>
        <p:nvPicPr>
          <p:cNvPr id="254" name="Google Shape;254;p39"/>
          <p:cNvPicPr preferRelativeResize="0"/>
          <p:nvPr/>
        </p:nvPicPr>
        <p:blipFill>
          <a:blip r:embed="rId3">
            <a:alphaModFix/>
          </a:blip>
          <a:stretch>
            <a:fillRect/>
          </a:stretch>
        </p:blipFill>
        <p:spPr>
          <a:xfrm>
            <a:off x="10600" y="22349"/>
            <a:ext cx="12170797" cy="6858000"/>
          </a:xfrm>
          <a:prstGeom prst="rect">
            <a:avLst/>
          </a:prstGeom>
          <a:noFill/>
          <a:ln>
            <a:noFill/>
          </a:ln>
        </p:spPr>
      </p:pic>
      <p:sp>
        <p:nvSpPr>
          <p:cNvPr id="255" name="Google Shape;255;p39"/>
          <p:cNvSpPr txBox="1"/>
          <p:nvPr/>
        </p:nvSpPr>
        <p:spPr>
          <a:xfrm>
            <a:off x="403682" y="-103723"/>
            <a:ext cx="10515600" cy="13257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lt1"/>
              </a:buClr>
              <a:buSzPts val="4400"/>
              <a:buFont typeface="Arial"/>
              <a:buNone/>
            </a:pPr>
            <a:r>
              <a:rPr b="1" lang="en-CA" sz="4400">
                <a:solidFill>
                  <a:schemeClr val="lt1"/>
                </a:solidFill>
              </a:rPr>
              <a:t>Get Involved!</a:t>
            </a:r>
            <a:endParaRPr b="0" i="0" sz="1400" u="none" cap="none" strike="noStrike">
              <a:solidFill>
                <a:srgbClr val="000000"/>
              </a:solidFill>
              <a:latin typeface="Arial"/>
              <a:ea typeface="Arial"/>
              <a:cs typeface="Arial"/>
              <a:sym typeface="Arial"/>
            </a:endParaRPr>
          </a:p>
        </p:txBody>
      </p:sp>
      <p:sp>
        <p:nvSpPr>
          <p:cNvPr id="256" name="Google Shape;256;p39"/>
          <p:cNvSpPr txBox="1"/>
          <p:nvPr/>
        </p:nvSpPr>
        <p:spPr>
          <a:xfrm>
            <a:off x="1127275" y="4358825"/>
            <a:ext cx="10317900" cy="738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1000"/>
              </a:spcBef>
              <a:spcAft>
                <a:spcPts val="0"/>
              </a:spcAft>
              <a:buClr>
                <a:schemeClr val="dk1"/>
              </a:buClr>
              <a:buSzPts val="2100"/>
              <a:buFont typeface="Arial"/>
              <a:buNone/>
            </a:pPr>
            <a:r>
              <a:rPr b="1" lang="en-CA" sz="4000">
                <a:solidFill>
                  <a:srgbClr val="741B47"/>
                </a:solidFill>
              </a:rPr>
              <a:t>Project:  </a:t>
            </a:r>
            <a:r>
              <a:rPr b="1" lang="en-CA" sz="4000">
                <a:solidFill>
                  <a:srgbClr val="3C78D8"/>
                </a:solidFill>
              </a:rPr>
              <a:t>github.com/envoyproxy/gateway</a:t>
            </a:r>
            <a:endParaRPr sz="4000">
              <a:solidFill>
                <a:srgbClr val="3C78D8"/>
              </a:solidFill>
              <a:latin typeface="Calibri"/>
              <a:ea typeface="Calibri"/>
              <a:cs typeface="Calibri"/>
              <a:sym typeface="Calibri"/>
            </a:endParaRPr>
          </a:p>
        </p:txBody>
      </p:sp>
      <p:sp>
        <p:nvSpPr>
          <p:cNvPr id="257" name="Google Shape;257;p39"/>
          <p:cNvSpPr txBox="1"/>
          <p:nvPr/>
        </p:nvSpPr>
        <p:spPr>
          <a:xfrm>
            <a:off x="2313550" y="2765275"/>
            <a:ext cx="7353900" cy="738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1000"/>
              </a:spcBef>
              <a:spcAft>
                <a:spcPts val="0"/>
              </a:spcAft>
              <a:buClr>
                <a:schemeClr val="dk1"/>
              </a:buClr>
              <a:buSzPts val="2100"/>
              <a:buFont typeface="Arial"/>
              <a:buNone/>
            </a:pPr>
            <a:r>
              <a:rPr b="1" lang="en-CA" sz="4000">
                <a:solidFill>
                  <a:srgbClr val="741B47"/>
                </a:solidFill>
              </a:rPr>
              <a:t>Docs: </a:t>
            </a:r>
            <a:r>
              <a:rPr b="1" lang="en-CA" sz="4000">
                <a:solidFill>
                  <a:srgbClr val="3C78D8"/>
                </a:solidFill>
              </a:rPr>
              <a:t>gateway.envoyproxy.io</a:t>
            </a:r>
            <a:endParaRPr sz="2600">
              <a:solidFill>
                <a:srgbClr val="3C78D8"/>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0"/>
          <p:cNvSpPr txBox="1"/>
          <p:nvPr/>
        </p:nvSpPr>
        <p:spPr>
          <a:xfrm>
            <a:off x="403682" y="-103723"/>
            <a:ext cx="10515600" cy="13257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lt1"/>
              </a:buClr>
              <a:buSzPts val="4400"/>
              <a:buFont typeface="Arial"/>
              <a:buNone/>
            </a:pPr>
            <a:r>
              <a:t/>
            </a:r>
            <a:endParaRPr b="0" i="0" sz="1400" u="none" cap="none" strike="noStrike">
              <a:solidFill>
                <a:srgbClr val="000000"/>
              </a:solidFill>
              <a:latin typeface="Arial"/>
              <a:ea typeface="Arial"/>
              <a:cs typeface="Arial"/>
              <a:sym typeface="Arial"/>
            </a:endParaRPr>
          </a:p>
        </p:txBody>
      </p:sp>
      <p:pic>
        <p:nvPicPr>
          <p:cNvPr id="263" name="Google Shape;263;p40"/>
          <p:cNvPicPr preferRelativeResize="0"/>
          <p:nvPr/>
        </p:nvPicPr>
        <p:blipFill>
          <a:blip r:embed="rId3">
            <a:alphaModFix/>
          </a:blip>
          <a:stretch>
            <a:fillRect/>
          </a:stretch>
        </p:blipFill>
        <p:spPr>
          <a:xfrm>
            <a:off x="10600" y="-206251"/>
            <a:ext cx="12170797" cy="6858000"/>
          </a:xfrm>
          <a:prstGeom prst="rect">
            <a:avLst/>
          </a:prstGeom>
          <a:noFill/>
          <a:ln>
            <a:noFill/>
          </a:ln>
        </p:spPr>
      </p:pic>
      <p:sp>
        <p:nvSpPr>
          <p:cNvPr id="264" name="Google Shape;264;p40"/>
          <p:cNvSpPr txBox="1"/>
          <p:nvPr/>
        </p:nvSpPr>
        <p:spPr>
          <a:xfrm>
            <a:off x="403682" y="-103723"/>
            <a:ext cx="10515600" cy="13257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lt1"/>
              </a:buClr>
              <a:buSzPts val="4400"/>
              <a:buFont typeface="Arial"/>
              <a:buNone/>
            </a:pPr>
            <a:r>
              <a:rPr b="1" lang="en-CA" sz="4400">
                <a:solidFill>
                  <a:schemeClr val="lt1"/>
                </a:solidFill>
              </a:rPr>
              <a:t>References</a:t>
            </a:r>
            <a:endParaRPr b="0" i="0" sz="1400" u="none" cap="none" strike="noStrike">
              <a:solidFill>
                <a:srgbClr val="000000"/>
              </a:solidFill>
              <a:latin typeface="Arial"/>
              <a:ea typeface="Arial"/>
              <a:cs typeface="Arial"/>
              <a:sym typeface="Arial"/>
            </a:endParaRPr>
          </a:p>
        </p:txBody>
      </p:sp>
      <p:sp>
        <p:nvSpPr>
          <p:cNvPr id="265" name="Google Shape;265;p40"/>
          <p:cNvSpPr txBox="1"/>
          <p:nvPr/>
        </p:nvSpPr>
        <p:spPr>
          <a:xfrm>
            <a:off x="291150" y="1273800"/>
            <a:ext cx="11646000" cy="4096500"/>
          </a:xfrm>
          <a:prstGeom prst="rect">
            <a:avLst/>
          </a:prstGeom>
          <a:noFill/>
          <a:ln>
            <a:noFill/>
          </a:ln>
        </p:spPr>
        <p:txBody>
          <a:bodyPr anchorCtr="0" anchor="t" bIns="91425" lIns="91425" spcFirstLastPara="1" rIns="91425" wrap="square" tIns="91425">
            <a:spAutoFit/>
          </a:bodyPr>
          <a:lstStyle/>
          <a:p>
            <a:pPr indent="-368300" lvl="0" marL="457200" rtl="0" algn="l">
              <a:lnSpc>
                <a:spcPct val="150000"/>
              </a:lnSpc>
              <a:spcBef>
                <a:spcPts val="0"/>
              </a:spcBef>
              <a:spcAft>
                <a:spcPts val="0"/>
              </a:spcAft>
              <a:buClr>
                <a:srgbClr val="741B47"/>
              </a:buClr>
              <a:buSzPts val="2200"/>
              <a:buChar char="●"/>
            </a:pPr>
            <a:r>
              <a:rPr b="1" lang="en-CA" sz="2200">
                <a:solidFill>
                  <a:srgbClr val="741B47"/>
                </a:solidFill>
              </a:rPr>
              <a:t>Envoy Gateway Source: </a:t>
            </a:r>
            <a:r>
              <a:rPr lang="en-CA" sz="2200" u="sng">
                <a:solidFill>
                  <a:schemeClr val="hlink"/>
                </a:solidFill>
                <a:hlinkClick r:id="rId4"/>
              </a:rPr>
              <a:t>https://github.com/envoyproxy/gateway</a:t>
            </a:r>
            <a:r>
              <a:rPr lang="en-CA" sz="2200">
                <a:solidFill>
                  <a:srgbClr val="741B47"/>
                </a:solidFill>
              </a:rPr>
              <a:t> </a:t>
            </a:r>
            <a:endParaRPr sz="2200">
              <a:solidFill>
                <a:srgbClr val="741B47"/>
              </a:solidFill>
            </a:endParaRPr>
          </a:p>
          <a:p>
            <a:pPr indent="-368300" lvl="0" marL="457200" rtl="0" algn="l">
              <a:lnSpc>
                <a:spcPct val="150000"/>
              </a:lnSpc>
              <a:spcBef>
                <a:spcPts val="0"/>
              </a:spcBef>
              <a:spcAft>
                <a:spcPts val="0"/>
              </a:spcAft>
              <a:buClr>
                <a:srgbClr val="741B47"/>
              </a:buClr>
              <a:buSzPts val="2200"/>
              <a:buChar char="●"/>
            </a:pPr>
            <a:r>
              <a:rPr b="1" lang="en-CA" sz="2200">
                <a:solidFill>
                  <a:srgbClr val="741B47"/>
                </a:solidFill>
              </a:rPr>
              <a:t>Envoy Gateway User Docs:</a:t>
            </a:r>
            <a:r>
              <a:rPr lang="en-CA" sz="2200">
                <a:solidFill>
                  <a:srgbClr val="000717"/>
                </a:solidFill>
              </a:rPr>
              <a:t> </a:t>
            </a:r>
            <a:r>
              <a:rPr lang="en-CA" sz="2200" u="sng">
                <a:solidFill>
                  <a:schemeClr val="hlink"/>
                </a:solidFill>
                <a:hlinkClick r:id="rId5"/>
              </a:rPr>
              <a:t>https://gateway.envoyproxy.io/</a:t>
            </a:r>
            <a:endParaRPr sz="2200">
              <a:solidFill>
                <a:srgbClr val="000717"/>
              </a:solidFill>
            </a:endParaRPr>
          </a:p>
          <a:p>
            <a:pPr indent="-368300" lvl="0" marL="457200" rtl="0" algn="l">
              <a:lnSpc>
                <a:spcPct val="150000"/>
              </a:lnSpc>
              <a:spcBef>
                <a:spcPts val="0"/>
              </a:spcBef>
              <a:spcAft>
                <a:spcPts val="0"/>
              </a:spcAft>
              <a:buClr>
                <a:srgbClr val="741B47"/>
              </a:buClr>
              <a:buSzPts val="2200"/>
              <a:buChar char="●"/>
            </a:pPr>
            <a:r>
              <a:rPr b="1" lang="en-CA" sz="2200">
                <a:solidFill>
                  <a:srgbClr val="741B47"/>
                </a:solidFill>
              </a:rPr>
              <a:t>Envoy:</a:t>
            </a:r>
            <a:r>
              <a:rPr lang="en-CA" sz="2200">
                <a:solidFill>
                  <a:srgbClr val="000717"/>
                </a:solidFill>
              </a:rPr>
              <a:t> </a:t>
            </a:r>
            <a:r>
              <a:rPr lang="en-CA" sz="2200" u="sng">
                <a:solidFill>
                  <a:schemeClr val="hlink"/>
                </a:solidFill>
                <a:hlinkClick r:id="rId6"/>
              </a:rPr>
              <a:t>https://www.envoyproxy.io/</a:t>
            </a:r>
            <a:r>
              <a:rPr lang="en-CA" sz="2200">
                <a:solidFill>
                  <a:srgbClr val="000717"/>
                </a:solidFill>
              </a:rPr>
              <a:t> </a:t>
            </a:r>
            <a:endParaRPr b="1" sz="2200">
              <a:solidFill>
                <a:srgbClr val="741B47"/>
              </a:solidFill>
            </a:endParaRPr>
          </a:p>
          <a:p>
            <a:pPr indent="-368300" lvl="0" marL="457200" rtl="0" algn="l">
              <a:lnSpc>
                <a:spcPct val="150000"/>
              </a:lnSpc>
              <a:spcBef>
                <a:spcPts val="0"/>
              </a:spcBef>
              <a:spcAft>
                <a:spcPts val="0"/>
              </a:spcAft>
              <a:buClr>
                <a:srgbClr val="741B47"/>
              </a:buClr>
              <a:buSzPts val="2200"/>
              <a:buChar char="●"/>
            </a:pPr>
            <a:r>
              <a:rPr b="1" lang="en-CA" sz="2200">
                <a:solidFill>
                  <a:srgbClr val="741B47"/>
                </a:solidFill>
              </a:rPr>
              <a:t>Gateway API:</a:t>
            </a:r>
            <a:r>
              <a:rPr lang="en-CA" sz="2200">
                <a:solidFill>
                  <a:srgbClr val="000717"/>
                </a:solidFill>
              </a:rPr>
              <a:t> </a:t>
            </a:r>
            <a:r>
              <a:rPr lang="en-CA" sz="2200" u="sng">
                <a:solidFill>
                  <a:schemeClr val="hlink"/>
                </a:solidFill>
                <a:hlinkClick r:id="rId7"/>
              </a:rPr>
              <a:t>https://gateway-api.sigs.k8s.io/</a:t>
            </a:r>
            <a:r>
              <a:rPr lang="en-CA" sz="2200">
                <a:solidFill>
                  <a:srgbClr val="000717"/>
                </a:solidFill>
              </a:rPr>
              <a:t> </a:t>
            </a:r>
            <a:endParaRPr sz="2200">
              <a:solidFill>
                <a:srgbClr val="000717"/>
              </a:solidFill>
            </a:endParaRPr>
          </a:p>
          <a:p>
            <a:pPr indent="-368300" lvl="0" marL="457200" rtl="0" algn="l">
              <a:lnSpc>
                <a:spcPct val="150000"/>
              </a:lnSpc>
              <a:spcBef>
                <a:spcPts val="0"/>
              </a:spcBef>
              <a:spcAft>
                <a:spcPts val="0"/>
              </a:spcAft>
              <a:buClr>
                <a:srgbClr val="741B47"/>
              </a:buClr>
              <a:buSzPts val="2200"/>
              <a:buChar char="●"/>
            </a:pPr>
            <a:r>
              <a:rPr b="1" lang="en-CA" sz="2200">
                <a:solidFill>
                  <a:srgbClr val="741B47"/>
                </a:solidFill>
              </a:rPr>
              <a:t>xDS:</a:t>
            </a:r>
            <a:r>
              <a:rPr lang="en-CA" sz="2200">
                <a:solidFill>
                  <a:srgbClr val="000717"/>
                </a:solidFill>
              </a:rPr>
              <a:t> </a:t>
            </a:r>
            <a:r>
              <a:rPr lang="en-CA" sz="2200" u="sng">
                <a:solidFill>
                  <a:schemeClr val="hlink"/>
                </a:solidFill>
                <a:hlinkClick r:id="rId8"/>
              </a:rPr>
              <a:t>https://github.com/cncf/xds</a:t>
            </a:r>
            <a:endParaRPr sz="2200">
              <a:solidFill>
                <a:srgbClr val="000717"/>
              </a:solidFill>
            </a:endParaRPr>
          </a:p>
          <a:p>
            <a:pPr indent="-368300" lvl="0" marL="457200" rtl="0" algn="l">
              <a:lnSpc>
                <a:spcPct val="150000"/>
              </a:lnSpc>
              <a:spcBef>
                <a:spcPts val="0"/>
              </a:spcBef>
              <a:spcAft>
                <a:spcPts val="0"/>
              </a:spcAft>
              <a:buClr>
                <a:srgbClr val="741B47"/>
              </a:buClr>
              <a:buSzPts val="2200"/>
              <a:buChar char="●"/>
            </a:pPr>
            <a:r>
              <a:rPr b="1" lang="en-CA" sz="2200">
                <a:solidFill>
                  <a:srgbClr val="741B47"/>
                </a:solidFill>
              </a:rPr>
              <a:t>go-control-plane:</a:t>
            </a:r>
            <a:r>
              <a:rPr lang="en-CA" sz="2200">
                <a:solidFill>
                  <a:srgbClr val="000717"/>
                </a:solidFill>
              </a:rPr>
              <a:t> </a:t>
            </a:r>
            <a:r>
              <a:rPr lang="en-CA" sz="2200" u="sng">
                <a:solidFill>
                  <a:schemeClr val="hlink"/>
                </a:solidFill>
                <a:hlinkClick r:id="rId9"/>
              </a:rPr>
              <a:t>https://github.com/envoyproxy/go-control-plane</a:t>
            </a:r>
            <a:endParaRPr sz="2200">
              <a:solidFill>
                <a:srgbClr val="000717"/>
              </a:solidFill>
            </a:endParaRPr>
          </a:p>
          <a:p>
            <a:pPr indent="0" lvl="0" marL="457200" rtl="0" algn="l">
              <a:lnSpc>
                <a:spcPct val="90000"/>
              </a:lnSpc>
              <a:spcBef>
                <a:spcPts val="1000"/>
              </a:spcBef>
              <a:spcAft>
                <a:spcPts val="0"/>
              </a:spcAft>
              <a:buClr>
                <a:schemeClr val="dk1"/>
              </a:buClr>
              <a:buSzPts val="1800"/>
              <a:buFont typeface="Arial"/>
              <a:buNone/>
            </a:pPr>
            <a:r>
              <a:t/>
            </a:r>
            <a:endParaRPr sz="2200">
              <a:solidFill>
                <a:srgbClr val="262626"/>
              </a:solidFill>
            </a:endParaRPr>
          </a:p>
          <a:p>
            <a:pPr indent="0" lvl="0" marL="0" rtl="0" algn="l">
              <a:spcBef>
                <a:spcPts val="0"/>
              </a:spcBef>
              <a:spcAft>
                <a:spcPts val="0"/>
              </a:spcAft>
              <a:buNone/>
            </a:pPr>
            <a:r>
              <a:t/>
            </a:r>
            <a:endParaRPr b="1" sz="2800">
              <a:solidFill>
                <a:srgbClr val="741B47"/>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9"/>
          <p:cNvSpPr txBox="1"/>
          <p:nvPr/>
        </p:nvSpPr>
        <p:spPr>
          <a:xfrm>
            <a:off x="403682" y="-103723"/>
            <a:ext cx="10515600" cy="13257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lt1"/>
              </a:buClr>
              <a:buSzPts val="4400"/>
              <a:buFont typeface="Arial"/>
              <a:buNone/>
            </a:pPr>
            <a:r>
              <a:t/>
            </a:r>
            <a:endParaRPr b="0" i="0" sz="1400" u="none" cap="none" strike="noStrike">
              <a:solidFill>
                <a:srgbClr val="000000"/>
              </a:solidFill>
              <a:latin typeface="Arial"/>
              <a:ea typeface="Arial"/>
              <a:cs typeface="Arial"/>
              <a:sym typeface="Arial"/>
            </a:endParaRPr>
          </a:p>
        </p:txBody>
      </p:sp>
      <p:pic>
        <p:nvPicPr>
          <p:cNvPr id="132" name="Google Shape;132;p29"/>
          <p:cNvPicPr preferRelativeResize="0"/>
          <p:nvPr/>
        </p:nvPicPr>
        <p:blipFill>
          <a:blip r:embed="rId3">
            <a:alphaModFix/>
          </a:blip>
          <a:stretch>
            <a:fillRect/>
          </a:stretch>
        </p:blipFill>
        <p:spPr>
          <a:xfrm>
            <a:off x="10600" y="-53851"/>
            <a:ext cx="12170797" cy="6858000"/>
          </a:xfrm>
          <a:prstGeom prst="rect">
            <a:avLst/>
          </a:prstGeom>
          <a:noFill/>
          <a:ln>
            <a:noFill/>
          </a:ln>
        </p:spPr>
      </p:pic>
      <p:sp>
        <p:nvSpPr>
          <p:cNvPr id="133" name="Google Shape;133;p29"/>
          <p:cNvSpPr txBox="1"/>
          <p:nvPr/>
        </p:nvSpPr>
        <p:spPr>
          <a:xfrm>
            <a:off x="403675" y="1415300"/>
            <a:ext cx="10951800" cy="3288900"/>
          </a:xfrm>
          <a:prstGeom prst="rect">
            <a:avLst/>
          </a:prstGeom>
          <a:noFill/>
          <a:ln>
            <a:noFill/>
          </a:ln>
        </p:spPr>
        <p:txBody>
          <a:bodyPr anchorCtr="0" anchor="t" bIns="91425" lIns="91425" spcFirstLastPara="1" rIns="91425" wrap="square" tIns="91425">
            <a:spAutoFit/>
          </a:bodyPr>
          <a:lstStyle/>
          <a:p>
            <a:pPr indent="-387350" lvl="0" marL="457200" rtl="0" algn="l">
              <a:lnSpc>
                <a:spcPct val="90000"/>
              </a:lnSpc>
              <a:spcBef>
                <a:spcPts val="1000"/>
              </a:spcBef>
              <a:spcAft>
                <a:spcPts val="0"/>
              </a:spcAft>
              <a:buClr>
                <a:schemeClr val="lt1"/>
              </a:buClr>
              <a:buSzPts val="2500"/>
              <a:buChar char="●"/>
            </a:pPr>
            <a:r>
              <a:rPr b="1" lang="en-CA" sz="2500">
                <a:solidFill>
                  <a:schemeClr val="lt1"/>
                </a:solidFill>
                <a:highlight>
                  <a:srgbClr val="FFFFFF"/>
                </a:highlight>
              </a:rPr>
              <a:t>Why should I care about Envoy Gateway?</a:t>
            </a:r>
            <a:endParaRPr b="1" sz="2500">
              <a:solidFill>
                <a:schemeClr val="lt1"/>
              </a:solidFill>
              <a:highlight>
                <a:srgbClr val="FFFFFF"/>
              </a:highlight>
            </a:endParaRPr>
          </a:p>
          <a:p>
            <a:pPr indent="-387350" lvl="1" marL="914400" rtl="0" algn="l">
              <a:lnSpc>
                <a:spcPct val="115000"/>
              </a:lnSpc>
              <a:spcBef>
                <a:spcPts val="1000"/>
              </a:spcBef>
              <a:spcAft>
                <a:spcPts val="0"/>
              </a:spcAft>
              <a:buClr>
                <a:srgbClr val="741B47"/>
              </a:buClr>
              <a:buSzPts val="2500"/>
              <a:buChar char="○"/>
            </a:pPr>
            <a:r>
              <a:rPr lang="en-CA" sz="2500">
                <a:solidFill>
                  <a:srgbClr val="741B47"/>
                </a:solidFill>
              </a:rPr>
              <a:t>Provides a “batteries included” Envoy Proxy experience</a:t>
            </a:r>
            <a:endParaRPr sz="2500">
              <a:solidFill>
                <a:srgbClr val="741B47"/>
              </a:solidFill>
            </a:endParaRPr>
          </a:p>
          <a:p>
            <a:pPr indent="-387350" lvl="1" marL="914400" rtl="0" algn="l">
              <a:lnSpc>
                <a:spcPct val="115000"/>
              </a:lnSpc>
              <a:spcBef>
                <a:spcPts val="1000"/>
              </a:spcBef>
              <a:spcAft>
                <a:spcPts val="0"/>
              </a:spcAft>
              <a:buClr>
                <a:srgbClr val="741B47"/>
              </a:buClr>
              <a:buSzPts val="2500"/>
              <a:buChar char="○"/>
            </a:pPr>
            <a:r>
              <a:rPr lang="en-CA" sz="2500">
                <a:solidFill>
                  <a:srgbClr val="741B47"/>
                </a:solidFill>
              </a:rPr>
              <a:t>Based on Gateway API that supports multiple user personas</a:t>
            </a:r>
            <a:endParaRPr sz="2500">
              <a:solidFill>
                <a:srgbClr val="741B47"/>
              </a:solidFill>
            </a:endParaRPr>
          </a:p>
          <a:p>
            <a:pPr indent="-387350" lvl="1" marL="914400" rtl="0" algn="l">
              <a:lnSpc>
                <a:spcPct val="115000"/>
              </a:lnSpc>
              <a:spcBef>
                <a:spcPts val="1000"/>
              </a:spcBef>
              <a:spcAft>
                <a:spcPts val="0"/>
              </a:spcAft>
              <a:buClr>
                <a:srgbClr val="741B47"/>
              </a:buClr>
              <a:buSzPts val="2500"/>
              <a:buChar char="○"/>
            </a:pPr>
            <a:r>
              <a:rPr lang="en-CA" sz="2500">
                <a:solidFill>
                  <a:srgbClr val="741B47"/>
                </a:solidFill>
              </a:rPr>
              <a:t>Extensibility</a:t>
            </a:r>
            <a:endParaRPr sz="2500">
              <a:solidFill>
                <a:srgbClr val="741B47"/>
              </a:solidFill>
            </a:endParaRPr>
          </a:p>
          <a:p>
            <a:pPr indent="-387350" lvl="1" marL="914400" rtl="0" algn="l">
              <a:lnSpc>
                <a:spcPct val="115000"/>
              </a:lnSpc>
              <a:spcBef>
                <a:spcPts val="1000"/>
              </a:spcBef>
              <a:spcAft>
                <a:spcPts val="0"/>
              </a:spcAft>
              <a:buClr>
                <a:srgbClr val="741B47"/>
              </a:buClr>
              <a:buSzPts val="2500"/>
              <a:buChar char="○"/>
            </a:pPr>
            <a:r>
              <a:rPr lang="en-CA" sz="2500">
                <a:solidFill>
                  <a:srgbClr val="741B47"/>
                </a:solidFill>
              </a:rPr>
              <a:t>Built with community horsepower</a:t>
            </a:r>
            <a:endParaRPr b="1" sz="2500">
              <a:solidFill>
                <a:srgbClr val="741B47"/>
              </a:solidFill>
            </a:endParaRPr>
          </a:p>
          <a:p>
            <a:pPr indent="-387350" lvl="0" marL="457200" rtl="0" algn="l">
              <a:lnSpc>
                <a:spcPct val="90000"/>
              </a:lnSpc>
              <a:spcBef>
                <a:spcPts val="1000"/>
              </a:spcBef>
              <a:spcAft>
                <a:spcPts val="0"/>
              </a:spcAft>
              <a:buClr>
                <a:schemeClr val="lt1"/>
              </a:buClr>
              <a:buSzPts val="2500"/>
              <a:buChar char="●"/>
            </a:pPr>
            <a:r>
              <a:t/>
            </a:r>
            <a:endParaRPr b="1" sz="2500">
              <a:solidFill>
                <a:schemeClr val="lt1"/>
              </a:solidFill>
              <a:highlight>
                <a:srgbClr val="FFFFFF"/>
              </a:highlight>
            </a:endParaRPr>
          </a:p>
        </p:txBody>
      </p:sp>
      <p:sp>
        <p:nvSpPr>
          <p:cNvPr id="134" name="Google Shape;134;p29"/>
          <p:cNvSpPr txBox="1"/>
          <p:nvPr/>
        </p:nvSpPr>
        <p:spPr>
          <a:xfrm>
            <a:off x="403682" y="-103723"/>
            <a:ext cx="10515600" cy="13257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lt1"/>
              </a:buClr>
              <a:buSzPts val="4400"/>
              <a:buFont typeface="Arial"/>
              <a:buNone/>
            </a:pPr>
            <a:r>
              <a:rPr b="1" lang="en-CA" sz="4400">
                <a:solidFill>
                  <a:schemeClr val="lt1"/>
                </a:solidFill>
              </a:rPr>
              <a:t>Introduction</a:t>
            </a:r>
            <a:endParaRPr b="0" i="0" sz="1400" u="none" cap="none" strike="noStrike">
              <a:solidFill>
                <a:srgbClr val="000000"/>
              </a:solidFill>
              <a:latin typeface="Arial"/>
              <a:ea typeface="Arial"/>
              <a:cs typeface="Arial"/>
              <a:sym typeface="Arial"/>
            </a:endParaRPr>
          </a:p>
        </p:txBody>
      </p:sp>
      <p:sp>
        <p:nvSpPr>
          <p:cNvPr id="135" name="Google Shape;135;p29"/>
          <p:cNvSpPr txBox="1"/>
          <p:nvPr/>
        </p:nvSpPr>
        <p:spPr>
          <a:xfrm>
            <a:off x="493925" y="1386800"/>
            <a:ext cx="10951800" cy="531000"/>
          </a:xfrm>
          <a:prstGeom prst="rect">
            <a:avLst/>
          </a:prstGeom>
          <a:noFill/>
          <a:ln>
            <a:noFill/>
          </a:ln>
        </p:spPr>
        <p:txBody>
          <a:bodyPr anchorCtr="0" anchor="t" bIns="91425" lIns="91425" spcFirstLastPara="1" rIns="91425" wrap="square" tIns="91425">
            <a:spAutoFit/>
          </a:bodyPr>
          <a:lstStyle/>
          <a:p>
            <a:pPr indent="-387350" lvl="0" marL="457200" rtl="0" algn="l">
              <a:lnSpc>
                <a:spcPct val="90000"/>
              </a:lnSpc>
              <a:spcBef>
                <a:spcPts val="1000"/>
              </a:spcBef>
              <a:spcAft>
                <a:spcPts val="0"/>
              </a:spcAft>
              <a:buClr>
                <a:srgbClr val="741B47"/>
              </a:buClr>
              <a:buSzPts val="2500"/>
              <a:buChar char="●"/>
            </a:pPr>
            <a:r>
              <a:rPr b="1" lang="en-CA" sz="2500">
                <a:solidFill>
                  <a:srgbClr val="741B47"/>
                </a:solidFill>
              </a:rPr>
              <a:t>Why should I care about Envoy Gateway?</a:t>
            </a:r>
            <a:endParaRPr>
              <a:latin typeface="Calibri"/>
              <a:ea typeface="Calibri"/>
              <a:cs typeface="Calibri"/>
              <a:sym typeface="Calibri"/>
            </a:endParaRPr>
          </a:p>
        </p:txBody>
      </p:sp>
      <p:sp>
        <p:nvSpPr>
          <p:cNvPr id="136" name="Google Shape;136;p29"/>
          <p:cNvSpPr txBox="1"/>
          <p:nvPr/>
        </p:nvSpPr>
        <p:spPr>
          <a:xfrm>
            <a:off x="489163" y="4542807"/>
            <a:ext cx="10951800" cy="877200"/>
          </a:xfrm>
          <a:prstGeom prst="rect">
            <a:avLst/>
          </a:prstGeom>
          <a:noFill/>
          <a:ln>
            <a:noFill/>
          </a:ln>
        </p:spPr>
        <p:txBody>
          <a:bodyPr anchorCtr="0" anchor="t" bIns="91425" lIns="91425" spcFirstLastPara="1" rIns="91425" wrap="square" tIns="91425">
            <a:spAutoFit/>
          </a:bodyPr>
          <a:lstStyle/>
          <a:p>
            <a:pPr indent="-387350" lvl="0" marL="457200" rtl="0" algn="l">
              <a:lnSpc>
                <a:spcPct val="90000"/>
              </a:lnSpc>
              <a:spcBef>
                <a:spcPts val="1000"/>
              </a:spcBef>
              <a:spcAft>
                <a:spcPts val="0"/>
              </a:spcAft>
              <a:buClr>
                <a:srgbClr val="741B47"/>
              </a:buClr>
              <a:buSzPts val="2500"/>
              <a:buChar char="●"/>
            </a:pPr>
            <a:r>
              <a:rPr b="1" lang="en-CA" sz="2500">
                <a:solidFill>
                  <a:srgbClr val="741B47"/>
                </a:solidFill>
              </a:rPr>
              <a:t>Think of Envoy Gateway as as a “wrapper” around the Envoy Proxy core</a:t>
            </a:r>
            <a:endParaRPr>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000"/>
                                        <p:tgtEl>
                                          <p:spTgt spid="1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30"/>
          <p:cNvSpPr txBox="1"/>
          <p:nvPr/>
        </p:nvSpPr>
        <p:spPr>
          <a:xfrm>
            <a:off x="403682" y="-103723"/>
            <a:ext cx="10515600" cy="13257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lt1"/>
              </a:buClr>
              <a:buSzPts val="4400"/>
              <a:buFont typeface="Arial"/>
              <a:buNone/>
            </a:pPr>
            <a:r>
              <a:t/>
            </a:r>
            <a:endParaRPr b="0" i="0" sz="1400" u="none" cap="none" strike="noStrike">
              <a:solidFill>
                <a:srgbClr val="000000"/>
              </a:solidFill>
              <a:latin typeface="Arial"/>
              <a:ea typeface="Arial"/>
              <a:cs typeface="Arial"/>
              <a:sym typeface="Arial"/>
            </a:endParaRPr>
          </a:p>
        </p:txBody>
      </p:sp>
      <p:pic>
        <p:nvPicPr>
          <p:cNvPr id="142" name="Google Shape;142;p30"/>
          <p:cNvPicPr preferRelativeResize="0"/>
          <p:nvPr/>
        </p:nvPicPr>
        <p:blipFill>
          <a:blip r:embed="rId3">
            <a:alphaModFix/>
          </a:blip>
          <a:stretch>
            <a:fillRect/>
          </a:stretch>
        </p:blipFill>
        <p:spPr>
          <a:xfrm>
            <a:off x="10600" y="22349"/>
            <a:ext cx="12170797" cy="6858000"/>
          </a:xfrm>
          <a:prstGeom prst="rect">
            <a:avLst/>
          </a:prstGeom>
          <a:noFill/>
          <a:ln>
            <a:noFill/>
          </a:ln>
        </p:spPr>
      </p:pic>
      <p:sp>
        <p:nvSpPr>
          <p:cNvPr id="143" name="Google Shape;143;p30"/>
          <p:cNvSpPr txBox="1"/>
          <p:nvPr/>
        </p:nvSpPr>
        <p:spPr>
          <a:xfrm>
            <a:off x="403682" y="-103723"/>
            <a:ext cx="10515600" cy="13257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lt1"/>
              </a:buClr>
              <a:buSzPts val="4400"/>
              <a:buFont typeface="Arial"/>
              <a:buNone/>
            </a:pPr>
            <a:r>
              <a:rPr b="1" lang="en-CA" sz="4400">
                <a:solidFill>
                  <a:schemeClr val="lt1"/>
                </a:solidFill>
              </a:rPr>
              <a:t>Introduction</a:t>
            </a:r>
            <a:endParaRPr b="0" i="0" sz="1400" u="none" cap="none" strike="noStrike">
              <a:solidFill>
                <a:srgbClr val="000000"/>
              </a:solidFill>
              <a:latin typeface="Arial"/>
              <a:ea typeface="Arial"/>
              <a:cs typeface="Arial"/>
              <a:sym typeface="Arial"/>
            </a:endParaRPr>
          </a:p>
        </p:txBody>
      </p:sp>
      <p:pic>
        <p:nvPicPr>
          <p:cNvPr id="144" name="Google Shape;144;p30"/>
          <p:cNvPicPr preferRelativeResize="0"/>
          <p:nvPr/>
        </p:nvPicPr>
        <p:blipFill rotWithShape="1">
          <a:blip r:embed="rId4">
            <a:alphaModFix/>
          </a:blip>
          <a:srcRect b="0" l="0" r="0" t="0"/>
          <a:stretch/>
        </p:blipFill>
        <p:spPr>
          <a:xfrm>
            <a:off x="596750" y="1307325"/>
            <a:ext cx="10998500" cy="49645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31"/>
          <p:cNvSpPr txBox="1"/>
          <p:nvPr/>
        </p:nvSpPr>
        <p:spPr>
          <a:xfrm>
            <a:off x="403682" y="-103723"/>
            <a:ext cx="10515600" cy="13257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lt1"/>
              </a:buClr>
              <a:buSzPts val="4400"/>
              <a:buFont typeface="Arial"/>
              <a:buNone/>
            </a:pPr>
            <a:r>
              <a:t/>
            </a:r>
            <a:endParaRPr b="0" i="0" sz="1400" u="none" cap="none" strike="noStrike">
              <a:solidFill>
                <a:srgbClr val="000000"/>
              </a:solidFill>
              <a:latin typeface="Arial"/>
              <a:ea typeface="Arial"/>
              <a:cs typeface="Arial"/>
              <a:sym typeface="Arial"/>
            </a:endParaRPr>
          </a:p>
        </p:txBody>
      </p:sp>
      <p:pic>
        <p:nvPicPr>
          <p:cNvPr id="150" name="Google Shape;150;p31"/>
          <p:cNvPicPr preferRelativeResize="0"/>
          <p:nvPr/>
        </p:nvPicPr>
        <p:blipFill>
          <a:blip r:embed="rId3">
            <a:alphaModFix/>
          </a:blip>
          <a:stretch>
            <a:fillRect/>
          </a:stretch>
        </p:blipFill>
        <p:spPr>
          <a:xfrm>
            <a:off x="10600" y="-19694"/>
            <a:ext cx="12170797" cy="6858000"/>
          </a:xfrm>
          <a:prstGeom prst="rect">
            <a:avLst/>
          </a:prstGeom>
          <a:noFill/>
          <a:ln cap="flat" cmpd="sng" w="9525">
            <a:solidFill>
              <a:schemeClr val="dk2"/>
            </a:solidFill>
            <a:prstDash val="dash"/>
            <a:round/>
            <a:headEnd len="sm" w="sm" type="none"/>
            <a:tailEnd len="sm" w="sm" type="none"/>
          </a:ln>
        </p:spPr>
      </p:pic>
      <p:sp>
        <p:nvSpPr>
          <p:cNvPr id="151" name="Google Shape;151;p31"/>
          <p:cNvSpPr txBox="1"/>
          <p:nvPr/>
        </p:nvSpPr>
        <p:spPr>
          <a:xfrm>
            <a:off x="403682" y="-103723"/>
            <a:ext cx="10515600" cy="13257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lt1"/>
              </a:buClr>
              <a:buSzPts val="4400"/>
              <a:buFont typeface="Arial"/>
              <a:buNone/>
            </a:pPr>
            <a:r>
              <a:rPr b="1" lang="en-CA" sz="4400">
                <a:solidFill>
                  <a:schemeClr val="lt1"/>
                </a:solidFill>
              </a:rPr>
              <a:t>Resource Translation</a:t>
            </a:r>
            <a:endParaRPr b="0" i="0" sz="1400" u="none" cap="none" strike="noStrike">
              <a:solidFill>
                <a:srgbClr val="000000"/>
              </a:solidFill>
              <a:latin typeface="Arial"/>
              <a:ea typeface="Arial"/>
              <a:cs typeface="Arial"/>
              <a:sym typeface="Arial"/>
            </a:endParaRPr>
          </a:p>
        </p:txBody>
      </p:sp>
      <p:sp>
        <p:nvSpPr>
          <p:cNvPr id="152" name="Google Shape;152;p31"/>
          <p:cNvSpPr/>
          <p:nvPr/>
        </p:nvSpPr>
        <p:spPr>
          <a:xfrm>
            <a:off x="1611800" y="1221975"/>
            <a:ext cx="9409500" cy="16926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3657600" rtl="0" algn="l">
              <a:spcBef>
                <a:spcPts val="0"/>
              </a:spcBef>
              <a:spcAft>
                <a:spcPts val="0"/>
              </a:spcAft>
              <a:buNone/>
            </a:pPr>
            <a:r>
              <a:t/>
            </a:r>
            <a:endParaRPr b="1" sz="1600">
              <a:solidFill>
                <a:srgbClr val="C27BA0"/>
              </a:solidFill>
            </a:endParaRPr>
          </a:p>
          <a:p>
            <a:pPr indent="457200" lvl="0" marL="3200400" rtl="0" algn="l">
              <a:spcBef>
                <a:spcPts val="0"/>
              </a:spcBef>
              <a:spcAft>
                <a:spcPts val="0"/>
              </a:spcAft>
              <a:buNone/>
            </a:pPr>
            <a:r>
              <a:rPr b="1" lang="en-CA" sz="1800">
                <a:solidFill>
                  <a:srgbClr val="A64D79"/>
                </a:solidFill>
              </a:rPr>
              <a:t>ENVOY PROXY</a:t>
            </a:r>
            <a:endParaRPr b="1" sz="1800">
              <a:solidFill>
                <a:srgbClr val="A64D79"/>
              </a:solidFill>
            </a:endParaRPr>
          </a:p>
        </p:txBody>
      </p:sp>
      <p:sp>
        <p:nvSpPr>
          <p:cNvPr id="153" name="Google Shape;153;p31"/>
          <p:cNvSpPr/>
          <p:nvPr/>
        </p:nvSpPr>
        <p:spPr>
          <a:xfrm>
            <a:off x="2109800" y="3982075"/>
            <a:ext cx="8911500" cy="578400"/>
          </a:xfrm>
          <a:prstGeom prst="roundRect">
            <a:avLst>
              <a:gd fmla="val 16667" name="adj"/>
            </a:avLst>
          </a:prstGeom>
          <a:solidFill>
            <a:schemeClr val="lt1"/>
          </a:solidFill>
          <a:ln cap="flat" cmpd="sng" w="9525">
            <a:solidFill>
              <a:srgbClr val="C27BA0"/>
            </a:solidFill>
            <a:prstDash val="dash"/>
            <a:round/>
            <a:headEnd len="sm" w="sm" type="none"/>
            <a:tailEnd len="sm" w="sm" type="none"/>
          </a:ln>
        </p:spPr>
        <p:txBody>
          <a:bodyPr anchorCtr="0" anchor="ctr" bIns="91425" lIns="91425" spcFirstLastPara="1" rIns="91425" wrap="square" tIns="91425">
            <a:noAutofit/>
          </a:bodyPr>
          <a:lstStyle/>
          <a:p>
            <a:pPr indent="457200" lvl="0" marL="2743200" rtl="0" algn="l">
              <a:spcBef>
                <a:spcPts val="0"/>
              </a:spcBef>
              <a:spcAft>
                <a:spcPts val="0"/>
              </a:spcAft>
              <a:buNone/>
            </a:pPr>
            <a:r>
              <a:rPr b="1" lang="en-CA" sz="2200">
                <a:solidFill>
                  <a:srgbClr val="C27BA0"/>
                </a:solidFill>
              </a:rPr>
              <a:t>ENVOY GATEWAY</a:t>
            </a:r>
            <a:endParaRPr b="1" sz="2200">
              <a:solidFill>
                <a:srgbClr val="C27BA0"/>
              </a:solidFill>
            </a:endParaRPr>
          </a:p>
        </p:txBody>
      </p:sp>
      <p:sp>
        <p:nvSpPr>
          <p:cNvPr id="154" name="Google Shape;154;p31"/>
          <p:cNvSpPr/>
          <p:nvPr/>
        </p:nvSpPr>
        <p:spPr>
          <a:xfrm>
            <a:off x="3394700" y="1289325"/>
            <a:ext cx="7029900" cy="970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1"/>
          <p:cNvSpPr/>
          <p:nvPr/>
        </p:nvSpPr>
        <p:spPr>
          <a:xfrm>
            <a:off x="3874775" y="1408825"/>
            <a:ext cx="6755100" cy="970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CA"/>
              <a:t>K8s Pod</a:t>
            </a:r>
            <a:endParaRPr/>
          </a:p>
        </p:txBody>
      </p:sp>
      <p:sp>
        <p:nvSpPr>
          <p:cNvPr id="156" name="Google Shape;156;p31"/>
          <p:cNvSpPr/>
          <p:nvPr/>
        </p:nvSpPr>
        <p:spPr>
          <a:xfrm>
            <a:off x="7208638" y="1595638"/>
            <a:ext cx="1405800" cy="578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CA"/>
              <a:t>xDS Route</a:t>
            </a:r>
            <a:endParaRPr/>
          </a:p>
        </p:txBody>
      </p:sp>
      <p:sp>
        <p:nvSpPr>
          <p:cNvPr id="157" name="Google Shape;157;p31"/>
          <p:cNvSpPr/>
          <p:nvPr/>
        </p:nvSpPr>
        <p:spPr>
          <a:xfrm>
            <a:off x="9018525" y="1595625"/>
            <a:ext cx="1405800" cy="578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CA"/>
              <a:t>xDS Cluster</a:t>
            </a:r>
            <a:endParaRPr/>
          </a:p>
        </p:txBody>
      </p:sp>
      <p:sp>
        <p:nvSpPr>
          <p:cNvPr id="158" name="Google Shape;158;p31"/>
          <p:cNvSpPr/>
          <p:nvPr/>
        </p:nvSpPr>
        <p:spPr>
          <a:xfrm>
            <a:off x="5136363" y="1595638"/>
            <a:ext cx="1405800" cy="578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CA"/>
              <a:t>xDS Listener</a:t>
            </a:r>
            <a:endParaRPr/>
          </a:p>
        </p:txBody>
      </p:sp>
      <p:sp>
        <p:nvSpPr>
          <p:cNvPr id="159" name="Google Shape;159;p31"/>
          <p:cNvSpPr/>
          <p:nvPr/>
        </p:nvSpPr>
        <p:spPr>
          <a:xfrm>
            <a:off x="1817525" y="1356613"/>
            <a:ext cx="1405800" cy="970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CA"/>
              <a:t>K8s Service</a:t>
            </a:r>
            <a:endParaRPr/>
          </a:p>
        </p:txBody>
      </p:sp>
      <p:sp>
        <p:nvSpPr>
          <p:cNvPr id="160" name="Google Shape;160;p31"/>
          <p:cNvSpPr/>
          <p:nvPr/>
        </p:nvSpPr>
        <p:spPr>
          <a:xfrm>
            <a:off x="3008600" y="5451875"/>
            <a:ext cx="1706100" cy="970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CA"/>
              <a:t>GatewayClass</a:t>
            </a:r>
            <a:endParaRPr/>
          </a:p>
        </p:txBody>
      </p:sp>
      <p:sp>
        <p:nvSpPr>
          <p:cNvPr id="161" name="Google Shape;161;p31"/>
          <p:cNvSpPr/>
          <p:nvPr/>
        </p:nvSpPr>
        <p:spPr>
          <a:xfrm>
            <a:off x="9394950" y="5360200"/>
            <a:ext cx="1405800" cy="970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CA"/>
              <a:t>HTTPRoute</a:t>
            </a:r>
            <a:endParaRPr/>
          </a:p>
        </p:txBody>
      </p:sp>
      <p:sp>
        <p:nvSpPr>
          <p:cNvPr id="162" name="Google Shape;162;p31"/>
          <p:cNvSpPr/>
          <p:nvPr/>
        </p:nvSpPr>
        <p:spPr>
          <a:xfrm>
            <a:off x="7208650" y="5360200"/>
            <a:ext cx="1405800" cy="970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CA"/>
              <a:t>Gateway</a:t>
            </a:r>
            <a:endParaRPr/>
          </a:p>
        </p:txBody>
      </p:sp>
      <p:sp>
        <p:nvSpPr>
          <p:cNvPr id="163" name="Google Shape;163;p31"/>
          <p:cNvSpPr/>
          <p:nvPr/>
        </p:nvSpPr>
        <p:spPr>
          <a:xfrm>
            <a:off x="4784950" y="5452025"/>
            <a:ext cx="1405800" cy="970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CA"/>
              <a:t>EnvoyProxy</a:t>
            </a:r>
            <a:endParaRPr/>
          </a:p>
        </p:txBody>
      </p:sp>
      <p:sp>
        <p:nvSpPr>
          <p:cNvPr id="164" name="Google Shape;164;p31"/>
          <p:cNvSpPr/>
          <p:nvPr/>
        </p:nvSpPr>
        <p:spPr>
          <a:xfrm>
            <a:off x="206000" y="3709525"/>
            <a:ext cx="1706100" cy="1123500"/>
          </a:xfrm>
          <a:prstGeom prst="roundRect">
            <a:avLst>
              <a:gd fmla="val 16667" name="adj"/>
            </a:avLst>
          </a:prstGeom>
          <a:solidFill>
            <a:schemeClr val="lt2"/>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CA"/>
              <a:t>EnvoyGateway</a:t>
            </a:r>
            <a:endParaRPr/>
          </a:p>
        </p:txBody>
      </p:sp>
      <p:sp>
        <p:nvSpPr>
          <p:cNvPr id="165" name="Google Shape;165;p31"/>
          <p:cNvSpPr/>
          <p:nvPr/>
        </p:nvSpPr>
        <p:spPr>
          <a:xfrm>
            <a:off x="2813150" y="5274575"/>
            <a:ext cx="3615000" cy="1325700"/>
          </a:xfrm>
          <a:prstGeom prst="roundRect">
            <a:avLst>
              <a:gd fmla="val 16667" name="adj"/>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6" name="Google Shape;166;p31"/>
          <p:cNvCxnSpPr>
            <a:stCxn id="165" idx="0"/>
            <a:endCxn id="159" idx="2"/>
          </p:cNvCxnSpPr>
          <p:nvPr/>
        </p:nvCxnSpPr>
        <p:spPr>
          <a:xfrm rot="10800000">
            <a:off x="2520350" y="2327375"/>
            <a:ext cx="2100300" cy="2947200"/>
          </a:xfrm>
          <a:prstGeom prst="straightConnector1">
            <a:avLst/>
          </a:prstGeom>
          <a:noFill/>
          <a:ln cap="flat" cmpd="sng" w="9525">
            <a:solidFill>
              <a:schemeClr val="dk2"/>
            </a:solidFill>
            <a:prstDash val="dash"/>
            <a:round/>
            <a:headEnd len="med" w="med" type="none"/>
            <a:tailEnd len="med" w="med" type="triangle"/>
          </a:ln>
        </p:spPr>
      </p:cxnSp>
      <p:cxnSp>
        <p:nvCxnSpPr>
          <p:cNvPr id="167" name="Google Shape;167;p31"/>
          <p:cNvCxnSpPr>
            <a:stCxn id="165" idx="0"/>
            <a:endCxn id="155" idx="2"/>
          </p:cNvCxnSpPr>
          <p:nvPr/>
        </p:nvCxnSpPr>
        <p:spPr>
          <a:xfrm flipH="1" rot="10800000">
            <a:off x="4620650" y="2379575"/>
            <a:ext cx="2631600" cy="2895000"/>
          </a:xfrm>
          <a:prstGeom prst="straightConnector1">
            <a:avLst/>
          </a:prstGeom>
          <a:noFill/>
          <a:ln cap="flat" cmpd="sng" w="9525">
            <a:solidFill>
              <a:schemeClr val="dk2"/>
            </a:solidFill>
            <a:prstDash val="dash"/>
            <a:round/>
            <a:headEnd len="med" w="med" type="none"/>
            <a:tailEnd len="med" w="med" type="triangle"/>
          </a:ln>
        </p:spPr>
      </p:cxnSp>
      <p:cxnSp>
        <p:nvCxnSpPr>
          <p:cNvPr id="168" name="Google Shape;168;p31"/>
          <p:cNvCxnSpPr>
            <a:stCxn id="162" idx="0"/>
            <a:endCxn id="159" idx="2"/>
          </p:cNvCxnSpPr>
          <p:nvPr/>
        </p:nvCxnSpPr>
        <p:spPr>
          <a:xfrm rot="10800000">
            <a:off x="2520550" y="2327500"/>
            <a:ext cx="5391000" cy="3032700"/>
          </a:xfrm>
          <a:prstGeom prst="straightConnector1">
            <a:avLst/>
          </a:prstGeom>
          <a:noFill/>
          <a:ln cap="flat" cmpd="sng" w="9525">
            <a:solidFill>
              <a:schemeClr val="dk2"/>
            </a:solidFill>
            <a:prstDash val="dash"/>
            <a:round/>
            <a:headEnd len="med" w="med" type="none"/>
            <a:tailEnd len="med" w="med" type="triangle"/>
          </a:ln>
        </p:spPr>
      </p:cxnSp>
      <p:cxnSp>
        <p:nvCxnSpPr>
          <p:cNvPr id="169" name="Google Shape;169;p31"/>
          <p:cNvCxnSpPr>
            <a:stCxn id="162" idx="0"/>
            <a:endCxn id="155" idx="2"/>
          </p:cNvCxnSpPr>
          <p:nvPr/>
        </p:nvCxnSpPr>
        <p:spPr>
          <a:xfrm rot="10800000">
            <a:off x="7252450" y="2379700"/>
            <a:ext cx="659100" cy="2980500"/>
          </a:xfrm>
          <a:prstGeom prst="straightConnector1">
            <a:avLst/>
          </a:prstGeom>
          <a:noFill/>
          <a:ln cap="flat" cmpd="sng" w="9525">
            <a:solidFill>
              <a:schemeClr val="dk2"/>
            </a:solidFill>
            <a:prstDash val="dash"/>
            <a:round/>
            <a:headEnd len="med" w="med" type="none"/>
            <a:tailEnd len="med" w="med" type="triangle"/>
          </a:ln>
        </p:spPr>
      </p:cxnSp>
      <p:cxnSp>
        <p:nvCxnSpPr>
          <p:cNvPr id="170" name="Google Shape;170;p31"/>
          <p:cNvCxnSpPr>
            <a:stCxn id="162" idx="0"/>
            <a:endCxn id="158" idx="2"/>
          </p:cNvCxnSpPr>
          <p:nvPr/>
        </p:nvCxnSpPr>
        <p:spPr>
          <a:xfrm rot="10800000">
            <a:off x="5839150" y="2173900"/>
            <a:ext cx="2072400" cy="3186300"/>
          </a:xfrm>
          <a:prstGeom prst="straightConnector1">
            <a:avLst/>
          </a:prstGeom>
          <a:noFill/>
          <a:ln cap="flat" cmpd="sng" w="9525">
            <a:solidFill>
              <a:schemeClr val="dk2"/>
            </a:solidFill>
            <a:prstDash val="dash"/>
            <a:round/>
            <a:headEnd len="med" w="med" type="none"/>
            <a:tailEnd len="med" w="med" type="triangle"/>
          </a:ln>
        </p:spPr>
      </p:cxnSp>
      <p:cxnSp>
        <p:nvCxnSpPr>
          <p:cNvPr id="171" name="Google Shape;171;p31"/>
          <p:cNvCxnSpPr>
            <a:stCxn id="161" idx="0"/>
            <a:endCxn id="156" idx="2"/>
          </p:cNvCxnSpPr>
          <p:nvPr/>
        </p:nvCxnSpPr>
        <p:spPr>
          <a:xfrm rot="10800000">
            <a:off x="7911450" y="2173900"/>
            <a:ext cx="2186400" cy="3186300"/>
          </a:xfrm>
          <a:prstGeom prst="straightConnector1">
            <a:avLst/>
          </a:prstGeom>
          <a:noFill/>
          <a:ln cap="flat" cmpd="sng" w="9525">
            <a:solidFill>
              <a:schemeClr val="dk2"/>
            </a:solidFill>
            <a:prstDash val="dash"/>
            <a:round/>
            <a:headEnd len="med" w="med" type="none"/>
            <a:tailEnd len="med" w="med" type="triangle"/>
          </a:ln>
        </p:spPr>
      </p:cxnSp>
      <p:cxnSp>
        <p:nvCxnSpPr>
          <p:cNvPr id="172" name="Google Shape;172;p31"/>
          <p:cNvCxnSpPr>
            <a:stCxn id="161" idx="0"/>
            <a:endCxn id="157" idx="2"/>
          </p:cNvCxnSpPr>
          <p:nvPr/>
        </p:nvCxnSpPr>
        <p:spPr>
          <a:xfrm rot="10800000">
            <a:off x="9721350" y="2173900"/>
            <a:ext cx="376500" cy="3186300"/>
          </a:xfrm>
          <a:prstGeom prst="straightConnector1">
            <a:avLst/>
          </a:prstGeom>
          <a:noFill/>
          <a:ln cap="flat" cmpd="sng" w="9525">
            <a:solidFill>
              <a:schemeClr val="dk2"/>
            </a:solidFill>
            <a:prstDash val="dash"/>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2"/>
          <p:cNvSpPr txBox="1"/>
          <p:nvPr/>
        </p:nvSpPr>
        <p:spPr>
          <a:xfrm>
            <a:off x="403682" y="-103723"/>
            <a:ext cx="10515600" cy="13257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lt1"/>
              </a:buClr>
              <a:buSzPts val="4400"/>
              <a:buFont typeface="Arial"/>
              <a:buNone/>
            </a:pPr>
            <a:r>
              <a:t/>
            </a:r>
            <a:endParaRPr b="0" i="0" sz="1400" u="none" cap="none" strike="noStrike">
              <a:solidFill>
                <a:srgbClr val="000000"/>
              </a:solidFill>
              <a:latin typeface="Arial"/>
              <a:ea typeface="Arial"/>
              <a:cs typeface="Arial"/>
              <a:sym typeface="Arial"/>
            </a:endParaRPr>
          </a:p>
        </p:txBody>
      </p:sp>
      <p:pic>
        <p:nvPicPr>
          <p:cNvPr id="178" name="Google Shape;178;p32"/>
          <p:cNvPicPr preferRelativeResize="0"/>
          <p:nvPr/>
        </p:nvPicPr>
        <p:blipFill>
          <a:blip r:embed="rId3">
            <a:alphaModFix/>
          </a:blip>
          <a:stretch>
            <a:fillRect/>
          </a:stretch>
        </p:blipFill>
        <p:spPr>
          <a:xfrm>
            <a:off x="10600" y="-8720"/>
            <a:ext cx="12170797" cy="6858000"/>
          </a:xfrm>
          <a:prstGeom prst="rect">
            <a:avLst/>
          </a:prstGeom>
          <a:noFill/>
          <a:ln>
            <a:noFill/>
          </a:ln>
        </p:spPr>
      </p:pic>
      <p:sp>
        <p:nvSpPr>
          <p:cNvPr id="179" name="Google Shape;179;p32"/>
          <p:cNvSpPr txBox="1"/>
          <p:nvPr/>
        </p:nvSpPr>
        <p:spPr>
          <a:xfrm>
            <a:off x="403682" y="-103723"/>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Arial"/>
              <a:buNone/>
            </a:pPr>
            <a:r>
              <a:rPr b="1" lang="en-CA" sz="4400">
                <a:solidFill>
                  <a:schemeClr val="lt1"/>
                </a:solidFill>
              </a:rPr>
              <a:t>Architecture Overview</a:t>
            </a:r>
            <a:endParaRPr b="1" sz="4400">
              <a:solidFill>
                <a:schemeClr val="lt1"/>
              </a:solidFill>
            </a:endParaRPr>
          </a:p>
        </p:txBody>
      </p:sp>
      <p:pic>
        <p:nvPicPr>
          <p:cNvPr id="180" name="Google Shape;180;p32"/>
          <p:cNvPicPr preferRelativeResize="0"/>
          <p:nvPr/>
        </p:nvPicPr>
        <p:blipFill rotWithShape="1">
          <a:blip r:embed="rId4">
            <a:alphaModFix/>
          </a:blip>
          <a:srcRect b="0" l="0" r="0" t="0"/>
          <a:stretch/>
        </p:blipFill>
        <p:spPr>
          <a:xfrm>
            <a:off x="2292712" y="1148997"/>
            <a:ext cx="6737526" cy="568807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3"/>
          <p:cNvSpPr txBox="1"/>
          <p:nvPr/>
        </p:nvSpPr>
        <p:spPr>
          <a:xfrm>
            <a:off x="403682" y="-103723"/>
            <a:ext cx="10515600" cy="13257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lt1"/>
              </a:buClr>
              <a:buSzPts val="4400"/>
              <a:buFont typeface="Arial"/>
              <a:buNone/>
            </a:pPr>
            <a:r>
              <a:t/>
            </a:r>
            <a:endParaRPr b="0" i="0" sz="1400" u="none" cap="none" strike="noStrike">
              <a:solidFill>
                <a:srgbClr val="000000"/>
              </a:solidFill>
              <a:latin typeface="Arial"/>
              <a:ea typeface="Arial"/>
              <a:cs typeface="Arial"/>
              <a:sym typeface="Arial"/>
            </a:endParaRPr>
          </a:p>
        </p:txBody>
      </p:sp>
      <p:pic>
        <p:nvPicPr>
          <p:cNvPr id="186" name="Google Shape;186;p33"/>
          <p:cNvPicPr preferRelativeResize="0"/>
          <p:nvPr/>
        </p:nvPicPr>
        <p:blipFill>
          <a:blip r:embed="rId3">
            <a:alphaModFix/>
          </a:blip>
          <a:stretch>
            <a:fillRect/>
          </a:stretch>
        </p:blipFill>
        <p:spPr>
          <a:xfrm>
            <a:off x="-374" y="-8720"/>
            <a:ext cx="12170797" cy="6858000"/>
          </a:xfrm>
          <a:prstGeom prst="rect">
            <a:avLst/>
          </a:prstGeom>
          <a:noFill/>
          <a:ln>
            <a:noFill/>
          </a:ln>
        </p:spPr>
      </p:pic>
      <p:sp>
        <p:nvSpPr>
          <p:cNvPr id="187" name="Google Shape;187;p33"/>
          <p:cNvSpPr txBox="1"/>
          <p:nvPr/>
        </p:nvSpPr>
        <p:spPr>
          <a:xfrm>
            <a:off x="403682" y="-103723"/>
            <a:ext cx="10515600" cy="13257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lt1"/>
              </a:buClr>
              <a:buSzPts val="4400"/>
              <a:buFont typeface="Arial"/>
              <a:buNone/>
            </a:pPr>
            <a:r>
              <a:rPr b="1" lang="en-CA" sz="4100">
                <a:solidFill>
                  <a:schemeClr val="lt1"/>
                </a:solidFill>
              </a:rPr>
              <a:t>0.3.0 Release (</a:t>
            </a:r>
            <a:r>
              <a:rPr b="1" lang="en-CA" sz="3700">
                <a:solidFill>
                  <a:schemeClr val="lt1"/>
                </a:solidFill>
              </a:rPr>
              <a:t>Feb</a:t>
            </a:r>
            <a:r>
              <a:rPr b="1" lang="en-CA" sz="3700">
                <a:solidFill>
                  <a:schemeClr val="lt1"/>
                </a:solidFill>
              </a:rPr>
              <a:t> 2023)</a:t>
            </a:r>
            <a:r>
              <a:rPr b="1" lang="en-CA" sz="4100">
                <a:solidFill>
                  <a:schemeClr val="lt1"/>
                </a:solidFill>
              </a:rPr>
              <a:t> Recap</a:t>
            </a:r>
            <a:endParaRPr b="0" i="0" sz="1100" u="none" cap="none" strike="noStrike">
              <a:solidFill>
                <a:srgbClr val="000000"/>
              </a:solidFill>
              <a:latin typeface="Arial"/>
              <a:ea typeface="Arial"/>
              <a:cs typeface="Arial"/>
              <a:sym typeface="Arial"/>
            </a:endParaRPr>
          </a:p>
        </p:txBody>
      </p:sp>
      <p:sp>
        <p:nvSpPr>
          <p:cNvPr id="188" name="Google Shape;188;p33"/>
          <p:cNvSpPr txBox="1"/>
          <p:nvPr/>
        </p:nvSpPr>
        <p:spPr>
          <a:xfrm>
            <a:off x="5513000" y="1743325"/>
            <a:ext cx="5220300" cy="3386700"/>
          </a:xfrm>
          <a:prstGeom prst="rect">
            <a:avLst/>
          </a:prstGeom>
          <a:solidFill>
            <a:srgbClr val="EFEFEF"/>
          </a:solidFill>
          <a:ln cap="flat" cmpd="sng" w="9525">
            <a:solidFill>
              <a:srgbClr val="A64D79"/>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CA" sz="1700" u="none" cap="none" strike="noStrike">
                <a:solidFill>
                  <a:srgbClr val="A64D79"/>
                </a:solidFill>
                <a:latin typeface="Source Code Pro Medium"/>
                <a:ea typeface="Source Code Pro Medium"/>
                <a:cs typeface="Source Code Pro Medium"/>
                <a:sym typeface="Source Code Pro Medium"/>
              </a:rPr>
              <a:t>kind:</a:t>
            </a:r>
            <a:r>
              <a:rPr b="0" i="0" lang="en-CA" sz="1700" u="none" cap="none" strike="noStrike">
                <a:solidFill>
                  <a:srgbClr val="000000"/>
                </a:solidFill>
                <a:latin typeface="Source Code Pro Medium"/>
                <a:ea typeface="Source Code Pro Medium"/>
                <a:cs typeface="Source Code Pro Medium"/>
                <a:sym typeface="Source Code Pro Medium"/>
              </a:rPr>
              <a:t> </a:t>
            </a:r>
            <a:r>
              <a:rPr lang="en-CA" sz="1700">
                <a:latin typeface="Source Code Pro Medium"/>
                <a:ea typeface="Source Code Pro Medium"/>
                <a:cs typeface="Source Code Pro Medium"/>
                <a:sym typeface="Source Code Pro Medium"/>
              </a:rPr>
              <a:t>GRPCRoute</a:t>
            </a:r>
            <a:endParaRPr b="0" i="0" sz="1700" u="none" cap="none" strike="noStrike">
              <a:solidFill>
                <a:srgbClr val="000000"/>
              </a:solidFill>
              <a:latin typeface="Source Code Pro Medium"/>
              <a:ea typeface="Source Code Pro Medium"/>
              <a:cs typeface="Source Code Pro Medium"/>
              <a:sym typeface="Source Code Pro Medium"/>
            </a:endParaRPr>
          </a:p>
          <a:p>
            <a:pPr indent="0" lvl="0" marL="0" marR="0" rtl="0" algn="l">
              <a:lnSpc>
                <a:spcPct val="100000"/>
              </a:lnSpc>
              <a:spcBef>
                <a:spcPts val="0"/>
              </a:spcBef>
              <a:spcAft>
                <a:spcPts val="0"/>
              </a:spcAft>
              <a:buClr>
                <a:srgbClr val="000000"/>
              </a:buClr>
              <a:buSzPts val="1400"/>
              <a:buFont typeface="Arial"/>
              <a:buNone/>
            </a:pPr>
            <a:r>
              <a:rPr b="0" i="0" lang="en-CA" sz="1700" u="none" cap="none" strike="noStrike">
                <a:solidFill>
                  <a:srgbClr val="A64D79"/>
                </a:solidFill>
                <a:latin typeface="Source Code Pro Medium"/>
                <a:ea typeface="Source Code Pro Medium"/>
                <a:cs typeface="Source Code Pro Medium"/>
                <a:sym typeface="Source Code Pro Medium"/>
              </a:rPr>
              <a:t>metadata:</a:t>
            </a:r>
            <a:endParaRPr b="0" i="0" sz="1700" u="none" cap="none" strike="noStrike">
              <a:solidFill>
                <a:srgbClr val="A64D79"/>
              </a:solidFill>
              <a:latin typeface="Source Code Pro Medium"/>
              <a:ea typeface="Source Code Pro Medium"/>
              <a:cs typeface="Source Code Pro Medium"/>
              <a:sym typeface="Source Code Pro Medium"/>
            </a:endParaRPr>
          </a:p>
          <a:p>
            <a:pPr indent="0" lvl="0" marL="0" marR="0" rtl="0" algn="l">
              <a:lnSpc>
                <a:spcPct val="100000"/>
              </a:lnSpc>
              <a:spcBef>
                <a:spcPts val="0"/>
              </a:spcBef>
              <a:spcAft>
                <a:spcPts val="0"/>
              </a:spcAft>
              <a:buClr>
                <a:srgbClr val="000000"/>
              </a:buClr>
              <a:buSzPts val="1400"/>
              <a:buFont typeface="Arial"/>
              <a:buNone/>
            </a:pPr>
            <a:r>
              <a:rPr b="0" i="0" lang="en-CA" sz="1700" u="none" cap="none" strike="noStrike">
                <a:solidFill>
                  <a:srgbClr val="000000"/>
                </a:solidFill>
                <a:latin typeface="Source Code Pro Medium"/>
                <a:ea typeface="Source Code Pro Medium"/>
                <a:cs typeface="Source Code Pro Medium"/>
                <a:sym typeface="Source Code Pro Medium"/>
              </a:rPr>
              <a:t>  </a:t>
            </a:r>
            <a:r>
              <a:rPr b="0" i="0" lang="en-CA" sz="1700" u="none" cap="none" strike="noStrike">
                <a:solidFill>
                  <a:srgbClr val="A64D79"/>
                </a:solidFill>
                <a:latin typeface="Source Code Pro Medium"/>
                <a:ea typeface="Source Code Pro Medium"/>
                <a:cs typeface="Source Code Pro Medium"/>
                <a:sym typeface="Source Code Pro Medium"/>
              </a:rPr>
              <a:t>name: </a:t>
            </a:r>
            <a:r>
              <a:rPr b="0" i="0" lang="en-CA" sz="1700" u="none" cap="none" strike="noStrike">
                <a:solidFill>
                  <a:srgbClr val="000000"/>
                </a:solidFill>
                <a:latin typeface="Source Code Pro Medium"/>
                <a:ea typeface="Source Code Pro Medium"/>
                <a:cs typeface="Source Code Pro Medium"/>
                <a:sym typeface="Source Code Pro Medium"/>
              </a:rPr>
              <a:t>e</a:t>
            </a:r>
            <a:r>
              <a:rPr lang="en-CA" sz="1700">
                <a:latin typeface="Source Code Pro Medium"/>
                <a:ea typeface="Source Code Pro Medium"/>
                <a:cs typeface="Source Code Pro Medium"/>
                <a:sym typeface="Source Code Pro Medium"/>
              </a:rPr>
              <a:t>xample-grpc</a:t>
            </a:r>
            <a:endParaRPr b="0" i="0" sz="1700" u="none" cap="none" strike="noStrike">
              <a:solidFill>
                <a:srgbClr val="000000"/>
              </a:solidFill>
              <a:latin typeface="Source Code Pro Medium"/>
              <a:ea typeface="Source Code Pro Medium"/>
              <a:cs typeface="Source Code Pro Medium"/>
              <a:sym typeface="Source Code Pro Medium"/>
            </a:endParaRPr>
          </a:p>
          <a:p>
            <a:pPr indent="0" lvl="0" marL="0" marR="0" rtl="0" algn="l">
              <a:lnSpc>
                <a:spcPct val="100000"/>
              </a:lnSpc>
              <a:spcBef>
                <a:spcPts val="0"/>
              </a:spcBef>
              <a:spcAft>
                <a:spcPts val="0"/>
              </a:spcAft>
              <a:buClr>
                <a:srgbClr val="000000"/>
              </a:buClr>
              <a:buSzPts val="1400"/>
              <a:buFont typeface="Arial"/>
              <a:buNone/>
            </a:pPr>
            <a:r>
              <a:rPr b="0" i="0" lang="en-CA" sz="1700" u="none" cap="none" strike="noStrike">
                <a:solidFill>
                  <a:srgbClr val="A64D79"/>
                </a:solidFill>
                <a:latin typeface="Source Code Pro Medium"/>
                <a:ea typeface="Source Code Pro Medium"/>
                <a:cs typeface="Source Code Pro Medium"/>
                <a:sym typeface="Source Code Pro Medium"/>
              </a:rPr>
              <a:t>spec:</a:t>
            </a:r>
            <a:endParaRPr b="0" i="0" sz="1700" u="none" cap="none" strike="noStrike">
              <a:solidFill>
                <a:srgbClr val="A64D79"/>
              </a:solidFill>
              <a:latin typeface="Source Code Pro Medium"/>
              <a:ea typeface="Source Code Pro Medium"/>
              <a:cs typeface="Source Code Pro Medium"/>
              <a:sym typeface="Source Code Pro Medium"/>
            </a:endParaRPr>
          </a:p>
          <a:p>
            <a:pPr indent="0" lvl="0" marL="0" marR="0" rtl="0" algn="l">
              <a:lnSpc>
                <a:spcPct val="100000"/>
              </a:lnSpc>
              <a:spcBef>
                <a:spcPts val="0"/>
              </a:spcBef>
              <a:spcAft>
                <a:spcPts val="0"/>
              </a:spcAft>
              <a:buClr>
                <a:srgbClr val="000000"/>
              </a:buClr>
              <a:buSzPts val="1400"/>
              <a:buFont typeface="Arial"/>
              <a:buNone/>
            </a:pPr>
            <a:r>
              <a:rPr b="0" i="0" lang="en-CA" sz="1700" u="none" cap="none" strike="noStrike">
                <a:solidFill>
                  <a:srgbClr val="3D85C6"/>
                </a:solidFill>
                <a:latin typeface="Source Code Pro Medium"/>
                <a:ea typeface="Source Code Pro Medium"/>
                <a:cs typeface="Source Code Pro Medium"/>
                <a:sym typeface="Source Code Pro Medium"/>
              </a:rPr>
              <a:t>  </a:t>
            </a:r>
            <a:r>
              <a:rPr lang="en-CA" sz="1700">
                <a:solidFill>
                  <a:srgbClr val="A64D79"/>
                </a:solidFill>
                <a:latin typeface="Source Code Pro Medium"/>
                <a:ea typeface="Source Code Pro Medium"/>
                <a:cs typeface="Source Code Pro Medium"/>
                <a:sym typeface="Source Code Pro Medium"/>
              </a:rPr>
              <a:t>parentRefs</a:t>
            </a:r>
            <a:r>
              <a:rPr b="0" i="0" lang="en-CA" sz="1700" u="none" cap="none" strike="noStrike">
                <a:solidFill>
                  <a:srgbClr val="A64D79"/>
                </a:solidFill>
                <a:latin typeface="Source Code Pro Medium"/>
                <a:ea typeface="Source Code Pro Medium"/>
                <a:cs typeface="Source Code Pro Medium"/>
                <a:sym typeface="Source Code Pro Medium"/>
              </a:rPr>
              <a:t>: </a:t>
            </a:r>
            <a:endParaRPr sz="1700">
              <a:solidFill>
                <a:schemeClr val="dk1"/>
              </a:solidFill>
              <a:latin typeface="Source Code Pro Medium"/>
              <a:ea typeface="Source Code Pro Medium"/>
              <a:cs typeface="Source Code Pro Medium"/>
              <a:sym typeface="Source Code Pro Medium"/>
            </a:endParaRPr>
          </a:p>
          <a:p>
            <a:pPr indent="0" lvl="0" marL="0" marR="0" rtl="0" algn="l">
              <a:lnSpc>
                <a:spcPct val="100000"/>
              </a:lnSpc>
              <a:spcBef>
                <a:spcPts val="0"/>
              </a:spcBef>
              <a:spcAft>
                <a:spcPts val="0"/>
              </a:spcAft>
              <a:buClr>
                <a:srgbClr val="000000"/>
              </a:buClr>
              <a:buSzPts val="1400"/>
              <a:buFont typeface="Arial"/>
              <a:buNone/>
            </a:pPr>
            <a:r>
              <a:rPr lang="en-CA" sz="1700">
                <a:solidFill>
                  <a:schemeClr val="dk1"/>
                </a:solidFill>
                <a:latin typeface="Source Code Pro Medium"/>
                <a:ea typeface="Source Code Pro Medium"/>
                <a:cs typeface="Source Code Pro Medium"/>
                <a:sym typeface="Source Code Pro Medium"/>
              </a:rPr>
              <a:t>  - name: example-gateway</a:t>
            </a:r>
            <a:endParaRPr sz="1700">
              <a:solidFill>
                <a:schemeClr val="dk1"/>
              </a:solidFill>
              <a:latin typeface="Source Code Pro Medium"/>
              <a:ea typeface="Source Code Pro Medium"/>
              <a:cs typeface="Source Code Pro Medium"/>
              <a:sym typeface="Source Code Pro Medium"/>
            </a:endParaRPr>
          </a:p>
          <a:p>
            <a:pPr indent="0" lvl="0" marL="0" rtl="0" algn="l">
              <a:spcBef>
                <a:spcPts val="0"/>
              </a:spcBef>
              <a:spcAft>
                <a:spcPts val="0"/>
              </a:spcAft>
              <a:buClr>
                <a:schemeClr val="dk1"/>
              </a:buClr>
              <a:buSzPts val="1400"/>
              <a:buFont typeface="Arial"/>
              <a:buNone/>
            </a:pPr>
            <a:r>
              <a:rPr lang="en-CA" sz="1700">
                <a:solidFill>
                  <a:srgbClr val="3D85C6"/>
                </a:solidFill>
                <a:latin typeface="Source Code Pro Medium"/>
                <a:ea typeface="Source Code Pro Medium"/>
                <a:cs typeface="Source Code Pro Medium"/>
                <a:sym typeface="Source Code Pro Medium"/>
              </a:rPr>
              <a:t>  </a:t>
            </a:r>
            <a:r>
              <a:rPr lang="en-CA" sz="1700">
                <a:solidFill>
                  <a:srgbClr val="A64D79"/>
                </a:solidFill>
                <a:latin typeface="Source Code Pro Medium"/>
                <a:ea typeface="Source Code Pro Medium"/>
                <a:cs typeface="Source Code Pro Medium"/>
                <a:sym typeface="Source Code Pro Medium"/>
              </a:rPr>
              <a:t>hostnames:</a:t>
            </a:r>
            <a:endParaRPr sz="1700">
              <a:solidFill>
                <a:srgbClr val="A64D79"/>
              </a:solidFill>
              <a:latin typeface="Source Code Pro Medium"/>
              <a:ea typeface="Source Code Pro Medium"/>
              <a:cs typeface="Source Code Pro Medium"/>
              <a:sym typeface="Source Code Pro Medium"/>
            </a:endParaRPr>
          </a:p>
          <a:p>
            <a:pPr indent="0" lvl="0" marL="0" rtl="0" algn="l">
              <a:spcBef>
                <a:spcPts val="0"/>
              </a:spcBef>
              <a:spcAft>
                <a:spcPts val="0"/>
              </a:spcAft>
              <a:buClr>
                <a:schemeClr val="dk1"/>
              </a:buClr>
              <a:buSzPts val="1400"/>
              <a:buFont typeface="Arial"/>
              <a:buNone/>
            </a:pPr>
            <a:r>
              <a:rPr lang="en-CA" sz="1700">
                <a:solidFill>
                  <a:schemeClr val="dk1"/>
                </a:solidFill>
                <a:latin typeface="Source Code Pro Medium"/>
                <a:ea typeface="Source Code Pro Medium"/>
                <a:cs typeface="Source Code Pro Medium"/>
                <a:sym typeface="Source Code Pro Medium"/>
              </a:rPr>
              <a:t>  - “grpc-example.com”</a:t>
            </a:r>
            <a:endParaRPr sz="1700">
              <a:solidFill>
                <a:schemeClr val="dk1"/>
              </a:solidFill>
              <a:latin typeface="Source Code Pro Medium"/>
              <a:ea typeface="Source Code Pro Medium"/>
              <a:cs typeface="Source Code Pro Medium"/>
              <a:sym typeface="Source Code Pro Medium"/>
            </a:endParaRPr>
          </a:p>
          <a:p>
            <a:pPr indent="0" lvl="0" marL="0" rtl="0" algn="l">
              <a:spcBef>
                <a:spcPts val="0"/>
              </a:spcBef>
              <a:spcAft>
                <a:spcPts val="0"/>
              </a:spcAft>
              <a:buClr>
                <a:schemeClr val="dk1"/>
              </a:buClr>
              <a:buSzPts val="1400"/>
              <a:buFont typeface="Arial"/>
              <a:buNone/>
            </a:pPr>
            <a:r>
              <a:rPr lang="en-CA" sz="1700">
                <a:solidFill>
                  <a:srgbClr val="A64D79"/>
                </a:solidFill>
                <a:latin typeface="Source Code Pro Medium"/>
                <a:ea typeface="Source Code Pro Medium"/>
                <a:cs typeface="Source Code Pro Medium"/>
                <a:sym typeface="Source Code Pro Medium"/>
              </a:rPr>
              <a:t>  rules:</a:t>
            </a:r>
            <a:endParaRPr sz="1700">
              <a:solidFill>
                <a:srgbClr val="A64D79"/>
              </a:solidFill>
              <a:latin typeface="Source Code Pro Medium"/>
              <a:ea typeface="Source Code Pro Medium"/>
              <a:cs typeface="Source Code Pro Medium"/>
              <a:sym typeface="Source Code Pro Medium"/>
            </a:endParaRPr>
          </a:p>
          <a:p>
            <a:pPr indent="0" lvl="0" marL="0" rtl="0" algn="l">
              <a:spcBef>
                <a:spcPts val="0"/>
              </a:spcBef>
              <a:spcAft>
                <a:spcPts val="0"/>
              </a:spcAft>
              <a:buClr>
                <a:schemeClr val="dk1"/>
              </a:buClr>
              <a:buSzPts val="1400"/>
              <a:buFont typeface="Arial"/>
              <a:buNone/>
            </a:pPr>
            <a:r>
              <a:rPr lang="en-CA" sz="1700">
                <a:solidFill>
                  <a:srgbClr val="A64D79"/>
                </a:solidFill>
                <a:latin typeface="Source Code Pro Medium"/>
                <a:ea typeface="Source Code Pro Medium"/>
                <a:cs typeface="Source Code Pro Medium"/>
                <a:sym typeface="Source Code Pro Medium"/>
              </a:rPr>
              <a:t>  - backendRefs:</a:t>
            </a:r>
            <a:endParaRPr sz="1700">
              <a:solidFill>
                <a:srgbClr val="A64D79"/>
              </a:solidFill>
              <a:latin typeface="Source Code Pro Medium"/>
              <a:ea typeface="Source Code Pro Medium"/>
              <a:cs typeface="Source Code Pro Medium"/>
              <a:sym typeface="Source Code Pro Medium"/>
            </a:endParaRPr>
          </a:p>
          <a:p>
            <a:pPr indent="0" lvl="0" marL="0" rtl="0" algn="l">
              <a:spcBef>
                <a:spcPts val="0"/>
              </a:spcBef>
              <a:spcAft>
                <a:spcPts val="0"/>
              </a:spcAft>
              <a:buClr>
                <a:schemeClr val="dk1"/>
              </a:buClr>
              <a:buSzPts val="1400"/>
              <a:buFont typeface="Arial"/>
              <a:buNone/>
            </a:pPr>
            <a:r>
              <a:rPr lang="en-CA" sz="1700">
                <a:solidFill>
                  <a:srgbClr val="A64D79"/>
                </a:solidFill>
                <a:latin typeface="Source Code Pro Medium"/>
                <a:ea typeface="Source Code Pro Medium"/>
                <a:cs typeface="Source Code Pro Medium"/>
                <a:sym typeface="Source Code Pro Medium"/>
              </a:rPr>
              <a:t>  </a:t>
            </a:r>
            <a:r>
              <a:rPr lang="en-CA" sz="1700">
                <a:solidFill>
                  <a:schemeClr val="dk1"/>
                </a:solidFill>
                <a:latin typeface="Source Code Pro Medium"/>
                <a:ea typeface="Source Code Pro Medium"/>
                <a:cs typeface="Source Code Pro Medium"/>
                <a:sym typeface="Source Code Pro Medium"/>
              </a:rPr>
              <a:t>  - </a:t>
            </a:r>
            <a:r>
              <a:rPr lang="en-CA" sz="1700">
                <a:solidFill>
                  <a:srgbClr val="A64D79"/>
                </a:solidFill>
                <a:latin typeface="Source Code Pro Medium"/>
                <a:ea typeface="Source Code Pro Medium"/>
                <a:cs typeface="Source Code Pro Medium"/>
                <a:sym typeface="Source Code Pro Medium"/>
              </a:rPr>
              <a:t>name:</a:t>
            </a:r>
            <a:r>
              <a:rPr lang="en-CA" sz="1700">
                <a:solidFill>
                  <a:schemeClr val="dk1"/>
                </a:solidFill>
                <a:latin typeface="Source Code Pro Medium"/>
                <a:ea typeface="Source Code Pro Medium"/>
                <a:cs typeface="Source Code Pro Medium"/>
                <a:sym typeface="Source Code Pro Medium"/>
              </a:rPr>
              <a:t> example</a:t>
            </a:r>
            <a:endParaRPr sz="1700">
              <a:solidFill>
                <a:schemeClr val="dk1"/>
              </a:solidFill>
              <a:latin typeface="Source Code Pro Medium"/>
              <a:ea typeface="Source Code Pro Medium"/>
              <a:cs typeface="Source Code Pro Medium"/>
              <a:sym typeface="Source Code Pro Medium"/>
            </a:endParaRPr>
          </a:p>
          <a:p>
            <a:pPr indent="0" lvl="0" marL="0" rtl="0" algn="l">
              <a:spcBef>
                <a:spcPts val="0"/>
              </a:spcBef>
              <a:spcAft>
                <a:spcPts val="0"/>
              </a:spcAft>
              <a:buClr>
                <a:schemeClr val="dk1"/>
              </a:buClr>
              <a:buSzPts val="1400"/>
              <a:buFont typeface="Arial"/>
              <a:buNone/>
            </a:pPr>
            <a:r>
              <a:rPr lang="en-CA" sz="1700">
                <a:solidFill>
                  <a:srgbClr val="A64D79"/>
                </a:solidFill>
                <a:latin typeface="Source Code Pro Medium"/>
                <a:ea typeface="Source Code Pro Medium"/>
                <a:cs typeface="Source Code Pro Medium"/>
                <a:sym typeface="Source Code Pro Medium"/>
              </a:rPr>
              <a:t>      port:</a:t>
            </a:r>
            <a:r>
              <a:rPr lang="en-CA" sz="1700">
                <a:solidFill>
                  <a:schemeClr val="dk1"/>
                </a:solidFill>
                <a:latin typeface="Source Code Pro Medium"/>
                <a:ea typeface="Source Code Pro Medium"/>
                <a:cs typeface="Source Code Pro Medium"/>
                <a:sym typeface="Source Code Pro Medium"/>
              </a:rPr>
              <a:t> 9000</a:t>
            </a:r>
            <a:endParaRPr sz="1700">
              <a:solidFill>
                <a:schemeClr val="dk1"/>
              </a:solidFill>
              <a:latin typeface="Source Code Pro Medium"/>
              <a:ea typeface="Source Code Pro Medium"/>
              <a:cs typeface="Source Code Pro Medium"/>
              <a:sym typeface="Source Code Pro Medium"/>
            </a:endParaRPr>
          </a:p>
          <a:p>
            <a:pPr indent="0" lvl="0" marL="0" rtl="0" algn="l">
              <a:spcBef>
                <a:spcPts val="0"/>
              </a:spcBef>
              <a:spcAft>
                <a:spcPts val="0"/>
              </a:spcAft>
              <a:buClr>
                <a:schemeClr val="dk1"/>
              </a:buClr>
              <a:buSzPts val="1400"/>
              <a:buFont typeface="Arial"/>
              <a:buNone/>
            </a:pPr>
            <a:r>
              <a:t/>
            </a:r>
            <a:endParaRPr sz="1700">
              <a:solidFill>
                <a:srgbClr val="A64D79"/>
              </a:solidFill>
              <a:latin typeface="Source Code Pro Medium"/>
              <a:ea typeface="Source Code Pro Medium"/>
              <a:cs typeface="Source Code Pro Medium"/>
              <a:sym typeface="Source Code Pro Medium"/>
            </a:endParaRPr>
          </a:p>
          <a:p>
            <a:pPr indent="0" lvl="0" marL="0" rtl="0" algn="l">
              <a:spcBef>
                <a:spcPts val="0"/>
              </a:spcBef>
              <a:spcAft>
                <a:spcPts val="0"/>
              </a:spcAft>
              <a:buClr>
                <a:schemeClr val="dk1"/>
              </a:buClr>
              <a:buSzPts val="1400"/>
              <a:buFont typeface="Arial"/>
              <a:buNone/>
            </a:pPr>
            <a:r>
              <a:t/>
            </a:r>
            <a:endParaRPr sz="1700">
              <a:solidFill>
                <a:srgbClr val="A64D79"/>
              </a:solidFill>
              <a:latin typeface="Source Code Pro Medium"/>
              <a:ea typeface="Source Code Pro Medium"/>
              <a:cs typeface="Source Code Pro Medium"/>
              <a:sym typeface="Source Code Pro Medium"/>
            </a:endParaRPr>
          </a:p>
          <a:p>
            <a:pPr indent="0" lvl="0" marL="0" marR="0" rtl="0" algn="l">
              <a:lnSpc>
                <a:spcPct val="100000"/>
              </a:lnSpc>
              <a:spcBef>
                <a:spcPts val="0"/>
              </a:spcBef>
              <a:spcAft>
                <a:spcPts val="0"/>
              </a:spcAft>
              <a:buClr>
                <a:srgbClr val="000000"/>
              </a:buClr>
              <a:buSzPts val="1100"/>
              <a:buFont typeface="Arial"/>
              <a:buNone/>
            </a:pPr>
            <a:r>
              <a:t/>
            </a:r>
            <a:endParaRPr b="0" i="0" u="none" cap="none" strike="noStrike">
              <a:solidFill>
                <a:srgbClr val="000000"/>
              </a:solidFill>
              <a:latin typeface="Source Code Pro Medium"/>
              <a:ea typeface="Source Code Pro Medium"/>
              <a:cs typeface="Source Code Pro Medium"/>
              <a:sym typeface="Source Code Pro Medium"/>
            </a:endParaRPr>
          </a:p>
          <a:p>
            <a:pPr indent="0" lvl="0" marL="0" marR="0" rtl="0" algn="l">
              <a:lnSpc>
                <a:spcPct val="100000"/>
              </a:lnSpc>
              <a:spcBef>
                <a:spcPts val="0"/>
              </a:spcBef>
              <a:spcAft>
                <a:spcPts val="0"/>
              </a:spcAft>
              <a:buClr>
                <a:srgbClr val="000000"/>
              </a:buClr>
              <a:buSzPts val="1100"/>
              <a:buFont typeface="Arial"/>
              <a:buNone/>
            </a:pPr>
            <a:r>
              <a:t/>
            </a:r>
            <a:endParaRPr b="0" i="0" u="none" cap="none" strike="noStrike">
              <a:solidFill>
                <a:srgbClr val="3D85C6"/>
              </a:solidFill>
              <a:latin typeface="Source Code Pro Medium"/>
              <a:ea typeface="Source Code Pro Medium"/>
              <a:cs typeface="Source Code Pro Medium"/>
              <a:sym typeface="Source Code Pro Medium"/>
            </a:endParaRPr>
          </a:p>
        </p:txBody>
      </p:sp>
      <p:sp>
        <p:nvSpPr>
          <p:cNvPr id="189" name="Google Shape;189;p33"/>
          <p:cNvSpPr txBox="1"/>
          <p:nvPr/>
        </p:nvSpPr>
        <p:spPr>
          <a:xfrm>
            <a:off x="133450" y="1298050"/>
            <a:ext cx="5641200" cy="5727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1000"/>
              </a:spcBef>
              <a:spcAft>
                <a:spcPts val="0"/>
              </a:spcAft>
              <a:buClr>
                <a:schemeClr val="dk1"/>
              </a:buClr>
              <a:buSzPts val="2100"/>
              <a:buFont typeface="Arial"/>
              <a:buNone/>
            </a:pPr>
            <a:r>
              <a:rPr b="1" lang="en-CA" sz="2800">
                <a:solidFill>
                  <a:srgbClr val="741B47"/>
                </a:solidFill>
              </a:rPr>
              <a:t>Support for Experimental APIs:</a:t>
            </a:r>
            <a:endParaRPr>
              <a:latin typeface="Calibri"/>
              <a:ea typeface="Calibri"/>
              <a:cs typeface="Calibri"/>
              <a:sym typeface="Calibri"/>
            </a:endParaRPr>
          </a:p>
        </p:txBody>
      </p:sp>
      <p:sp>
        <p:nvSpPr>
          <p:cNvPr id="190" name="Google Shape;190;p33"/>
          <p:cNvSpPr txBox="1"/>
          <p:nvPr/>
        </p:nvSpPr>
        <p:spPr>
          <a:xfrm>
            <a:off x="133451" y="1828725"/>
            <a:ext cx="4107900" cy="523200"/>
          </a:xfrm>
          <a:prstGeom prst="rect">
            <a:avLst/>
          </a:prstGeom>
          <a:noFill/>
          <a:ln>
            <a:noFill/>
          </a:ln>
        </p:spPr>
        <p:txBody>
          <a:bodyPr anchorCtr="0" anchor="t" bIns="91425" lIns="91425" spcFirstLastPara="1" rIns="91425" wrap="square" tIns="91425">
            <a:spAutoFit/>
          </a:bodyPr>
          <a:lstStyle/>
          <a:p>
            <a:pPr indent="-368300" lvl="0" marL="914400" rtl="0" algn="l">
              <a:lnSpc>
                <a:spcPct val="150000"/>
              </a:lnSpc>
              <a:spcBef>
                <a:spcPts val="0"/>
              </a:spcBef>
              <a:spcAft>
                <a:spcPts val="0"/>
              </a:spcAft>
              <a:buClr>
                <a:srgbClr val="741B47"/>
              </a:buClr>
              <a:buSzPts val="2200"/>
              <a:buChar char="●"/>
            </a:pPr>
            <a:r>
              <a:rPr b="1" lang="en-CA" sz="2200">
                <a:solidFill>
                  <a:srgbClr val="741B47"/>
                </a:solidFill>
              </a:rPr>
              <a:t>GRPC Routing</a:t>
            </a:r>
            <a:endParaRPr>
              <a:latin typeface="Calibri"/>
              <a:ea typeface="Calibri"/>
              <a:cs typeface="Calibri"/>
              <a:sym typeface="Calibri"/>
            </a:endParaRPr>
          </a:p>
        </p:txBody>
      </p:sp>
      <p:sp>
        <p:nvSpPr>
          <p:cNvPr id="191" name="Google Shape;191;p33"/>
          <p:cNvSpPr txBox="1"/>
          <p:nvPr/>
        </p:nvSpPr>
        <p:spPr>
          <a:xfrm>
            <a:off x="133451" y="2349291"/>
            <a:ext cx="4107900" cy="2555100"/>
          </a:xfrm>
          <a:prstGeom prst="rect">
            <a:avLst/>
          </a:prstGeom>
          <a:noFill/>
          <a:ln>
            <a:noFill/>
          </a:ln>
        </p:spPr>
        <p:txBody>
          <a:bodyPr anchorCtr="0" anchor="t" bIns="91425" lIns="91425" spcFirstLastPara="1" rIns="91425" wrap="square" tIns="91425">
            <a:spAutoFit/>
          </a:bodyPr>
          <a:lstStyle/>
          <a:p>
            <a:pPr indent="-368300" lvl="0" marL="914400" rtl="0" algn="l">
              <a:lnSpc>
                <a:spcPct val="150000"/>
              </a:lnSpc>
              <a:spcBef>
                <a:spcPts val="0"/>
              </a:spcBef>
              <a:spcAft>
                <a:spcPts val="0"/>
              </a:spcAft>
              <a:buClr>
                <a:srgbClr val="741B47"/>
              </a:buClr>
              <a:buSzPts val="2200"/>
              <a:buChar char="●"/>
            </a:pPr>
            <a:r>
              <a:rPr b="1" lang="en-CA" sz="2200">
                <a:solidFill>
                  <a:srgbClr val="741B47"/>
                </a:solidFill>
              </a:rPr>
              <a:t>TCP Routing</a:t>
            </a:r>
            <a:endParaRPr b="1" sz="2200">
              <a:solidFill>
                <a:srgbClr val="741B47"/>
              </a:solidFill>
            </a:endParaRPr>
          </a:p>
          <a:p>
            <a:pPr indent="-368300" lvl="0" marL="914400" rtl="0" algn="l">
              <a:lnSpc>
                <a:spcPct val="150000"/>
              </a:lnSpc>
              <a:spcBef>
                <a:spcPts val="0"/>
              </a:spcBef>
              <a:spcAft>
                <a:spcPts val="0"/>
              </a:spcAft>
              <a:buClr>
                <a:srgbClr val="741B47"/>
              </a:buClr>
              <a:buSzPts val="2200"/>
              <a:buChar char="●"/>
            </a:pPr>
            <a:r>
              <a:rPr b="1" lang="en-CA" sz="2200">
                <a:solidFill>
                  <a:srgbClr val="741B47"/>
                </a:solidFill>
              </a:rPr>
              <a:t>UDP Routing</a:t>
            </a:r>
            <a:endParaRPr b="1" sz="2200">
              <a:solidFill>
                <a:srgbClr val="741B47"/>
              </a:solidFill>
            </a:endParaRPr>
          </a:p>
          <a:p>
            <a:pPr indent="-368300" lvl="0" marL="914400" rtl="0" algn="l">
              <a:lnSpc>
                <a:spcPct val="150000"/>
              </a:lnSpc>
              <a:spcBef>
                <a:spcPts val="0"/>
              </a:spcBef>
              <a:spcAft>
                <a:spcPts val="0"/>
              </a:spcAft>
              <a:buClr>
                <a:srgbClr val="741B47"/>
              </a:buClr>
              <a:buSzPts val="2200"/>
              <a:buChar char="●"/>
            </a:pPr>
            <a:r>
              <a:rPr b="1" lang="en-CA" sz="2200">
                <a:solidFill>
                  <a:srgbClr val="741B47"/>
                </a:solidFill>
              </a:rPr>
              <a:t>Request Mirror Filter</a:t>
            </a:r>
            <a:endParaRPr b="1" sz="2200">
              <a:solidFill>
                <a:srgbClr val="741B47"/>
              </a:solidFill>
            </a:endParaRPr>
          </a:p>
          <a:p>
            <a:pPr indent="-368300" lvl="0" marL="914400" rtl="0" algn="l">
              <a:lnSpc>
                <a:spcPct val="150000"/>
              </a:lnSpc>
              <a:spcBef>
                <a:spcPts val="0"/>
              </a:spcBef>
              <a:spcAft>
                <a:spcPts val="0"/>
              </a:spcAft>
              <a:buClr>
                <a:srgbClr val="741B47"/>
              </a:buClr>
              <a:buSzPts val="2200"/>
              <a:buChar char="●"/>
            </a:pPr>
            <a:r>
              <a:rPr b="1" lang="en-CA" sz="2200">
                <a:solidFill>
                  <a:srgbClr val="741B47"/>
                </a:solidFill>
              </a:rPr>
              <a:t>Response Header Modifier Filter</a:t>
            </a:r>
            <a:endParaRPr b="1" sz="2200">
              <a:solidFill>
                <a:srgbClr val="741B47"/>
              </a:solidFill>
            </a:endParaRPr>
          </a:p>
        </p:txBody>
      </p:sp>
      <p:sp>
        <p:nvSpPr>
          <p:cNvPr id="192" name="Google Shape;192;p33"/>
          <p:cNvSpPr txBox="1"/>
          <p:nvPr/>
        </p:nvSpPr>
        <p:spPr>
          <a:xfrm>
            <a:off x="133451" y="3291120"/>
            <a:ext cx="4107900" cy="523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t/>
            </a:r>
            <a:endParaRPr b="1" sz="2200">
              <a:solidFill>
                <a:srgbClr val="741B47"/>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1000"/>
                                        <p:tgtEl>
                                          <p:spTgt spid="1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000"/>
                                        <p:tgtEl>
                                          <p:spTgt spid="190"/>
                                        </p:tgtEl>
                                      </p:cBhvr>
                                    </p:animEffect>
                                  </p:childTnLst>
                                </p:cTn>
                              </p:par>
                              <p:par>
                                <p:cTn fill="hold" nodeType="with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000"/>
                                        <p:tgtEl>
                                          <p:spTgt spid="1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000"/>
                                        <p:tgtEl>
                                          <p:spTgt spid="1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000"/>
                                        <p:tgtEl>
                                          <p:spTgt spid="1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4"/>
          <p:cNvSpPr txBox="1"/>
          <p:nvPr/>
        </p:nvSpPr>
        <p:spPr>
          <a:xfrm>
            <a:off x="403682" y="-103723"/>
            <a:ext cx="10515600" cy="13257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lt1"/>
              </a:buClr>
              <a:buSzPts val="4400"/>
              <a:buFont typeface="Arial"/>
              <a:buNone/>
            </a:pPr>
            <a:r>
              <a:t/>
            </a:r>
            <a:endParaRPr b="0" i="0" sz="1400" u="none" cap="none" strike="noStrike">
              <a:solidFill>
                <a:srgbClr val="000000"/>
              </a:solidFill>
              <a:latin typeface="Arial"/>
              <a:ea typeface="Arial"/>
              <a:cs typeface="Arial"/>
              <a:sym typeface="Arial"/>
            </a:endParaRPr>
          </a:p>
        </p:txBody>
      </p:sp>
      <p:pic>
        <p:nvPicPr>
          <p:cNvPr id="198" name="Google Shape;198;p34"/>
          <p:cNvPicPr preferRelativeResize="0"/>
          <p:nvPr/>
        </p:nvPicPr>
        <p:blipFill>
          <a:blip r:embed="rId3">
            <a:alphaModFix/>
          </a:blip>
          <a:stretch>
            <a:fillRect/>
          </a:stretch>
        </p:blipFill>
        <p:spPr>
          <a:xfrm>
            <a:off x="10600" y="-8720"/>
            <a:ext cx="12170797" cy="6858000"/>
          </a:xfrm>
          <a:prstGeom prst="rect">
            <a:avLst/>
          </a:prstGeom>
          <a:noFill/>
          <a:ln>
            <a:noFill/>
          </a:ln>
        </p:spPr>
      </p:pic>
      <p:sp>
        <p:nvSpPr>
          <p:cNvPr id="199" name="Google Shape;199;p34"/>
          <p:cNvSpPr txBox="1"/>
          <p:nvPr/>
        </p:nvSpPr>
        <p:spPr>
          <a:xfrm>
            <a:off x="403682" y="-103723"/>
            <a:ext cx="10515600" cy="13257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lt1"/>
              </a:buClr>
              <a:buSzPts val="4400"/>
              <a:buFont typeface="Arial"/>
              <a:buNone/>
            </a:pPr>
            <a:r>
              <a:rPr b="1" lang="en-CA" sz="4100">
                <a:solidFill>
                  <a:schemeClr val="lt1"/>
                </a:solidFill>
              </a:rPr>
              <a:t>0.3.0 Release (</a:t>
            </a:r>
            <a:r>
              <a:rPr b="1" lang="en-CA" sz="3700">
                <a:solidFill>
                  <a:schemeClr val="lt1"/>
                </a:solidFill>
              </a:rPr>
              <a:t>Feb 2023)</a:t>
            </a:r>
            <a:r>
              <a:rPr b="1" lang="en-CA" sz="4100">
                <a:solidFill>
                  <a:schemeClr val="lt1"/>
                </a:solidFill>
              </a:rPr>
              <a:t> Recap</a:t>
            </a:r>
            <a:endParaRPr b="0" i="0" sz="1100" u="none" cap="none" strike="noStrike">
              <a:solidFill>
                <a:srgbClr val="000000"/>
              </a:solidFill>
              <a:latin typeface="Arial"/>
              <a:ea typeface="Arial"/>
              <a:cs typeface="Arial"/>
              <a:sym typeface="Arial"/>
            </a:endParaRPr>
          </a:p>
        </p:txBody>
      </p:sp>
      <p:sp>
        <p:nvSpPr>
          <p:cNvPr id="200" name="Google Shape;200;p34"/>
          <p:cNvSpPr txBox="1"/>
          <p:nvPr/>
        </p:nvSpPr>
        <p:spPr>
          <a:xfrm>
            <a:off x="133450" y="1298050"/>
            <a:ext cx="6601200" cy="5727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1000"/>
              </a:spcBef>
              <a:spcAft>
                <a:spcPts val="0"/>
              </a:spcAft>
              <a:buClr>
                <a:schemeClr val="dk1"/>
              </a:buClr>
              <a:buSzPts val="2100"/>
              <a:buFont typeface="Arial"/>
              <a:buNone/>
            </a:pPr>
            <a:r>
              <a:rPr b="1" lang="en-CA" sz="2800">
                <a:solidFill>
                  <a:srgbClr val="741B47"/>
                </a:solidFill>
              </a:rPr>
              <a:t>Support for Advanced APIs:</a:t>
            </a:r>
            <a:endParaRPr>
              <a:latin typeface="Calibri"/>
              <a:ea typeface="Calibri"/>
              <a:cs typeface="Calibri"/>
              <a:sym typeface="Calibri"/>
            </a:endParaRPr>
          </a:p>
        </p:txBody>
      </p:sp>
      <p:sp>
        <p:nvSpPr>
          <p:cNvPr id="201" name="Google Shape;201;p34"/>
          <p:cNvSpPr txBox="1"/>
          <p:nvPr/>
        </p:nvSpPr>
        <p:spPr>
          <a:xfrm>
            <a:off x="3607525" y="2225350"/>
            <a:ext cx="3764700" cy="4028100"/>
          </a:xfrm>
          <a:prstGeom prst="rect">
            <a:avLst/>
          </a:prstGeom>
          <a:solidFill>
            <a:srgbClr val="EFEFEF"/>
          </a:solidFill>
          <a:ln cap="flat" cmpd="sng" w="9525">
            <a:solidFill>
              <a:srgbClr val="A64D79"/>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CA" sz="1700" u="none" cap="none" strike="noStrike">
                <a:solidFill>
                  <a:srgbClr val="A64D79"/>
                </a:solidFill>
                <a:latin typeface="Source Code Pro Medium"/>
                <a:ea typeface="Source Code Pro Medium"/>
                <a:cs typeface="Source Code Pro Medium"/>
                <a:sym typeface="Source Code Pro Medium"/>
              </a:rPr>
              <a:t>kind:</a:t>
            </a:r>
            <a:r>
              <a:rPr b="0" i="0" lang="en-CA" sz="1700" u="none" cap="none" strike="noStrike">
                <a:solidFill>
                  <a:srgbClr val="000000"/>
                </a:solidFill>
                <a:latin typeface="Source Code Pro Medium"/>
                <a:ea typeface="Source Code Pro Medium"/>
                <a:cs typeface="Source Code Pro Medium"/>
                <a:sym typeface="Source Code Pro Medium"/>
              </a:rPr>
              <a:t> </a:t>
            </a:r>
            <a:r>
              <a:rPr lang="en-CA" sz="1700">
                <a:latin typeface="Source Code Pro Medium"/>
                <a:ea typeface="Source Code Pro Medium"/>
                <a:cs typeface="Source Code Pro Medium"/>
                <a:sym typeface="Source Code Pro Medium"/>
              </a:rPr>
              <a:t>RateLimitFilter</a:t>
            </a:r>
            <a:endParaRPr b="0" i="0" sz="1700" u="none" cap="none" strike="noStrike">
              <a:solidFill>
                <a:srgbClr val="000000"/>
              </a:solidFill>
              <a:latin typeface="Source Code Pro Medium"/>
              <a:ea typeface="Source Code Pro Medium"/>
              <a:cs typeface="Source Code Pro Medium"/>
              <a:sym typeface="Source Code Pro Medium"/>
            </a:endParaRPr>
          </a:p>
          <a:p>
            <a:pPr indent="0" lvl="0" marL="0" marR="0" rtl="0" algn="l">
              <a:lnSpc>
                <a:spcPct val="100000"/>
              </a:lnSpc>
              <a:spcBef>
                <a:spcPts val="0"/>
              </a:spcBef>
              <a:spcAft>
                <a:spcPts val="0"/>
              </a:spcAft>
              <a:buClr>
                <a:srgbClr val="000000"/>
              </a:buClr>
              <a:buSzPts val="1400"/>
              <a:buFont typeface="Arial"/>
              <a:buNone/>
            </a:pPr>
            <a:r>
              <a:rPr b="0" i="0" lang="en-CA" sz="1700" u="none" cap="none" strike="noStrike">
                <a:solidFill>
                  <a:srgbClr val="A64D79"/>
                </a:solidFill>
                <a:latin typeface="Source Code Pro Medium"/>
                <a:ea typeface="Source Code Pro Medium"/>
                <a:cs typeface="Source Code Pro Medium"/>
                <a:sym typeface="Source Code Pro Medium"/>
              </a:rPr>
              <a:t>metadata:</a:t>
            </a:r>
            <a:endParaRPr b="0" i="0" sz="1700" u="none" cap="none" strike="noStrike">
              <a:solidFill>
                <a:srgbClr val="A64D79"/>
              </a:solidFill>
              <a:latin typeface="Source Code Pro Medium"/>
              <a:ea typeface="Source Code Pro Medium"/>
              <a:cs typeface="Source Code Pro Medium"/>
              <a:sym typeface="Source Code Pro Medium"/>
            </a:endParaRPr>
          </a:p>
          <a:p>
            <a:pPr indent="0" lvl="0" marL="0" marR="0" rtl="0" algn="l">
              <a:lnSpc>
                <a:spcPct val="100000"/>
              </a:lnSpc>
              <a:spcBef>
                <a:spcPts val="0"/>
              </a:spcBef>
              <a:spcAft>
                <a:spcPts val="0"/>
              </a:spcAft>
              <a:buClr>
                <a:srgbClr val="000000"/>
              </a:buClr>
              <a:buSzPts val="1400"/>
              <a:buFont typeface="Arial"/>
              <a:buNone/>
            </a:pPr>
            <a:r>
              <a:rPr b="0" i="0" lang="en-CA" sz="1700" u="none" cap="none" strike="noStrike">
                <a:solidFill>
                  <a:srgbClr val="000000"/>
                </a:solidFill>
                <a:latin typeface="Source Code Pro Medium"/>
                <a:ea typeface="Source Code Pro Medium"/>
                <a:cs typeface="Source Code Pro Medium"/>
                <a:sym typeface="Source Code Pro Medium"/>
              </a:rPr>
              <a:t>  </a:t>
            </a:r>
            <a:r>
              <a:rPr b="0" i="0" lang="en-CA" sz="1700" u="none" cap="none" strike="noStrike">
                <a:solidFill>
                  <a:srgbClr val="A64D79"/>
                </a:solidFill>
                <a:latin typeface="Source Code Pro Medium"/>
                <a:ea typeface="Source Code Pro Medium"/>
                <a:cs typeface="Source Code Pro Medium"/>
                <a:sym typeface="Source Code Pro Medium"/>
              </a:rPr>
              <a:t>name: </a:t>
            </a:r>
            <a:r>
              <a:rPr b="0" i="0" lang="en-CA" sz="1700" u="none" cap="none" strike="noStrike">
                <a:solidFill>
                  <a:srgbClr val="000000"/>
                </a:solidFill>
                <a:latin typeface="Source Code Pro Medium"/>
                <a:ea typeface="Source Code Pro Medium"/>
                <a:cs typeface="Source Code Pro Medium"/>
                <a:sym typeface="Source Code Pro Medium"/>
              </a:rPr>
              <a:t>e</a:t>
            </a:r>
            <a:r>
              <a:rPr lang="en-CA" sz="1700">
                <a:latin typeface="Source Code Pro Medium"/>
                <a:ea typeface="Source Code Pro Medium"/>
                <a:cs typeface="Source Code Pro Medium"/>
                <a:sym typeface="Source Code Pro Medium"/>
              </a:rPr>
              <a:t>xample-ratelimit</a:t>
            </a:r>
            <a:endParaRPr b="0" i="0" sz="1700" u="none" cap="none" strike="noStrike">
              <a:solidFill>
                <a:srgbClr val="000000"/>
              </a:solidFill>
              <a:latin typeface="Source Code Pro Medium"/>
              <a:ea typeface="Source Code Pro Medium"/>
              <a:cs typeface="Source Code Pro Medium"/>
              <a:sym typeface="Source Code Pro Medium"/>
            </a:endParaRPr>
          </a:p>
          <a:p>
            <a:pPr indent="0" lvl="0" marL="0" marR="0" rtl="0" algn="l">
              <a:lnSpc>
                <a:spcPct val="100000"/>
              </a:lnSpc>
              <a:spcBef>
                <a:spcPts val="0"/>
              </a:spcBef>
              <a:spcAft>
                <a:spcPts val="0"/>
              </a:spcAft>
              <a:buClr>
                <a:srgbClr val="000000"/>
              </a:buClr>
              <a:buSzPts val="1400"/>
              <a:buFont typeface="Arial"/>
              <a:buNone/>
            </a:pPr>
            <a:r>
              <a:rPr b="0" i="0" lang="en-CA" sz="1700" u="none" cap="none" strike="noStrike">
                <a:solidFill>
                  <a:srgbClr val="A64D79"/>
                </a:solidFill>
                <a:latin typeface="Source Code Pro Medium"/>
                <a:ea typeface="Source Code Pro Medium"/>
                <a:cs typeface="Source Code Pro Medium"/>
                <a:sym typeface="Source Code Pro Medium"/>
              </a:rPr>
              <a:t>spec:</a:t>
            </a:r>
            <a:endParaRPr b="0" i="0" sz="1700" u="none" cap="none" strike="noStrike">
              <a:solidFill>
                <a:srgbClr val="A64D79"/>
              </a:solidFill>
              <a:latin typeface="Source Code Pro Medium"/>
              <a:ea typeface="Source Code Pro Medium"/>
              <a:cs typeface="Source Code Pro Medium"/>
              <a:sym typeface="Source Code Pro Medium"/>
            </a:endParaRPr>
          </a:p>
          <a:p>
            <a:pPr indent="0" lvl="0" marL="0" marR="0" rtl="0" algn="l">
              <a:lnSpc>
                <a:spcPct val="100000"/>
              </a:lnSpc>
              <a:spcBef>
                <a:spcPts val="0"/>
              </a:spcBef>
              <a:spcAft>
                <a:spcPts val="0"/>
              </a:spcAft>
              <a:buClr>
                <a:srgbClr val="000000"/>
              </a:buClr>
              <a:buSzPts val="1400"/>
              <a:buFont typeface="Arial"/>
              <a:buNone/>
            </a:pPr>
            <a:r>
              <a:rPr b="0" i="0" lang="en-CA" sz="1700" u="none" cap="none" strike="noStrike">
                <a:solidFill>
                  <a:srgbClr val="3D85C6"/>
                </a:solidFill>
                <a:latin typeface="Source Code Pro Medium"/>
                <a:ea typeface="Source Code Pro Medium"/>
                <a:cs typeface="Source Code Pro Medium"/>
                <a:sym typeface="Source Code Pro Medium"/>
              </a:rPr>
              <a:t>  </a:t>
            </a:r>
            <a:r>
              <a:rPr lang="en-CA" sz="1700">
                <a:solidFill>
                  <a:srgbClr val="A64D79"/>
                </a:solidFill>
                <a:latin typeface="Source Code Pro Medium"/>
                <a:ea typeface="Source Code Pro Medium"/>
                <a:cs typeface="Source Code Pro Medium"/>
                <a:sym typeface="Source Code Pro Medium"/>
              </a:rPr>
              <a:t>type</a:t>
            </a:r>
            <a:r>
              <a:rPr b="0" i="0" lang="en-CA" sz="1700" u="none" cap="none" strike="noStrike">
                <a:solidFill>
                  <a:srgbClr val="A64D79"/>
                </a:solidFill>
                <a:latin typeface="Source Code Pro Medium"/>
                <a:ea typeface="Source Code Pro Medium"/>
                <a:cs typeface="Source Code Pro Medium"/>
                <a:sym typeface="Source Code Pro Medium"/>
              </a:rPr>
              <a:t>: </a:t>
            </a:r>
            <a:r>
              <a:rPr lang="en-CA" sz="1700">
                <a:solidFill>
                  <a:schemeClr val="dk1"/>
                </a:solidFill>
                <a:latin typeface="Source Code Pro Medium"/>
                <a:ea typeface="Source Code Pro Medium"/>
                <a:cs typeface="Source Code Pro Medium"/>
                <a:sym typeface="Source Code Pro Medium"/>
              </a:rPr>
              <a:t>Global</a:t>
            </a:r>
            <a:endParaRPr sz="1700">
              <a:solidFill>
                <a:schemeClr val="dk1"/>
              </a:solidFill>
              <a:latin typeface="Source Code Pro Medium"/>
              <a:ea typeface="Source Code Pro Medium"/>
              <a:cs typeface="Source Code Pro Medium"/>
              <a:sym typeface="Source Code Pro Medium"/>
            </a:endParaRPr>
          </a:p>
          <a:p>
            <a:pPr indent="0" lvl="0" marL="0" rtl="0" algn="l">
              <a:spcBef>
                <a:spcPts val="0"/>
              </a:spcBef>
              <a:spcAft>
                <a:spcPts val="0"/>
              </a:spcAft>
              <a:buClr>
                <a:schemeClr val="dk1"/>
              </a:buClr>
              <a:buSzPts val="1400"/>
              <a:buFont typeface="Arial"/>
              <a:buNone/>
            </a:pPr>
            <a:r>
              <a:rPr lang="en-CA" sz="1700">
                <a:solidFill>
                  <a:srgbClr val="3D85C6"/>
                </a:solidFill>
                <a:latin typeface="Source Code Pro Medium"/>
                <a:ea typeface="Source Code Pro Medium"/>
                <a:cs typeface="Source Code Pro Medium"/>
                <a:sym typeface="Source Code Pro Medium"/>
              </a:rPr>
              <a:t>  </a:t>
            </a:r>
            <a:r>
              <a:rPr lang="en-CA" sz="1700">
                <a:solidFill>
                  <a:srgbClr val="A64D79"/>
                </a:solidFill>
                <a:latin typeface="Source Code Pro Medium"/>
                <a:ea typeface="Source Code Pro Medium"/>
                <a:cs typeface="Source Code Pro Medium"/>
                <a:sym typeface="Source Code Pro Medium"/>
              </a:rPr>
              <a:t>global:</a:t>
            </a:r>
            <a:endParaRPr sz="1700">
              <a:solidFill>
                <a:srgbClr val="A64D79"/>
              </a:solidFill>
              <a:latin typeface="Source Code Pro Medium"/>
              <a:ea typeface="Source Code Pro Medium"/>
              <a:cs typeface="Source Code Pro Medium"/>
              <a:sym typeface="Source Code Pro Medium"/>
            </a:endParaRPr>
          </a:p>
          <a:p>
            <a:pPr indent="0" lvl="0" marL="0" rtl="0" algn="l">
              <a:spcBef>
                <a:spcPts val="0"/>
              </a:spcBef>
              <a:spcAft>
                <a:spcPts val="0"/>
              </a:spcAft>
              <a:buClr>
                <a:schemeClr val="dk1"/>
              </a:buClr>
              <a:buSzPts val="1400"/>
              <a:buFont typeface="Arial"/>
              <a:buNone/>
            </a:pPr>
            <a:r>
              <a:rPr lang="en-CA" sz="1700">
                <a:solidFill>
                  <a:srgbClr val="A64D79"/>
                </a:solidFill>
                <a:latin typeface="Source Code Pro Medium"/>
                <a:ea typeface="Source Code Pro Medium"/>
                <a:cs typeface="Source Code Pro Medium"/>
                <a:sym typeface="Source Code Pro Medium"/>
              </a:rPr>
              <a:t>    rules:</a:t>
            </a:r>
            <a:endParaRPr sz="1700">
              <a:solidFill>
                <a:srgbClr val="A64D79"/>
              </a:solidFill>
              <a:latin typeface="Source Code Pro Medium"/>
              <a:ea typeface="Source Code Pro Medium"/>
              <a:cs typeface="Source Code Pro Medium"/>
              <a:sym typeface="Source Code Pro Medium"/>
            </a:endParaRPr>
          </a:p>
          <a:p>
            <a:pPr indent="0" lvl="0" marL="0" rtl="0" algn="l">
              <a:spcBef>
                <a:spcPts val="0"/>
              </a:spcBef>
              <a:spcAft>
                <a:spcPts val="0"/>
              </a:spcAft>
              <a:buClr>
                <a:schemeClr val="dk1"/>
              </a:buClr>
              <a:buSzPts val="1400"/>
              <a:buFont typeface="Arial"/>
              <a:buNone/>
            </a:pPr>
            <a:r>
              <a:rPr lang="en-CA" sz="1700">
                <a:solidFill>
                  <a:srgbClr val="A64D79"/>
                </a:solidFill>
                <a:latin typeface="Source Code Pro Medium"/>
                <a:ea typeface="Source Code Pro Medium"/>
                <a:cs typeface="Source Code Pro Medium"/>
                <a:sym typeface="Source Code Pro Medium"/>
              </a:rPr>
              <a:t>    - clientSelectors:</a:t>
            </a:r>
            <a:endParaRPr sz="1700">
              <a:solidFill>
                <a:srgbClr val="A64D79"/>
              </a:solidFill>
              <a:latin typeface="Source Code Pro Medium"/>
              <a:ea typeface="Source Code Pro Medium"/>
              <a:cs typeface="Source Code Pro Medium"/>
              <a:sym typeface="Source Code Pro Medium"/>
            </a:endParaRPr>
          </a:p>
          <a:p>
            <a:pPr indent="0" lvl="0" marL="0" rtl="0" algn="l">
              <a:spcBef>
                <a:spcPts val="0"/>
              </a:spcBef>
              <a:spcAft>
                <a:spcPts val="0"/>
              </a:spcAft>
              <a:buClr>
                <a:schemeClr val="dk1"/>
              </a:buClr>
              <a:buSzPts val="1400"/>
              <a:buFont typeface="Arial"/>
              <a:buNone/>
            </a:pPr>
            <a:r>
              <a:rPr lang="en-CA" sz="1700">
                <a:solidFill>
                  <a:srgbClr val="A64D79"/>
                </a:solidFill>
                <a:latin typeface="Source Code Pro Medium"/>
                <a:ea typeface="Source Code Pro Medium"/>
                <a:cs typeface="Source Code Pro Medium"/>
                <a:sym typeface="Source Code Pro Medium"/>
              </a:rPr>
              <a:t>  </a:t>
            </a:r>
            <a:r>
              <a:rPr lang="en-CA" sz="1700">
                <a:solidFill>
                  <a:schemeClr val="dk1"/>
                </a:solidFill>
                <a:latin typeface="Source Code Pro Medium"/>
                <a:ea typeface="Source Code Pro Medium"/>
                <a:cs typeface="Source Code Pro Medium"/>
                <a:sym typeface="Source Code Pro Medium"/>
              </a:rPr>
              <a:t>    </a:t>
            </a:r>
            <a:r>
              <a:rPr lang="en-CA" sz="1700">
                <a:solidFill>
                  <a:srgbClr val="A64D79"/>
                </a:solidFill>
                <a:latin typeface="Source Code Pro Medium"/>
                <a:ea typeface="Source Code Pro Medium"/>
                <a:cs typeface="Source Code Pro Medium"/>
                <a:sym typeface="Source Code Pro Medium"/>
              </a:rPr>
              <a:t>- headers:</a:t>
            </a:r>
            <a:endParaRPr sz="1700">
              <a:solidFill>
                <a:schemeClr val="dk1"/>
              </a:solidFill>
              <a:latin typeface="Source Code Pro Medium"/>
              <a:ea typeface="Source Code Pro Medium"/>
              <a:cs typeface="Source Code Pro Medium"/>
              <a:sym typeface="Source Code Pro Medium"/>
            </a:endParaRPr>
          </a:p>
          <a:p>
            <a:pPr indent="0" lvl="0" marL="0" rtl="0" algn="l">
              <a:spcBef>
                <a:spcPts val="0"/>
              </a:spcBef>
              <a:spcAft>
                <a:spcPts val="0"/>
              </a:spcAft>
              <a:buClr>
                <a:schemeClr val="dk1"/>
              </a:buClr>
              <a:buSzPts val="1400"/>
              <a:buFont typeface="Arial"/>
              <a:buNone/>
            </a:pPr>
            <a:r>
              <a:rPr lang="en-CA" sz="1700">
                <a:solidFill>
                  <a:srgbClr val="A64D79"/>
                </a:solidFill>
                <a:latin typeface="Source Code Pro Medium"/>
                <a:ea typeface="Source Code Pro Medium"/>
                <a:cs typeface="Source Code Pro Medium"/>
                <a:sym typeface="Source Code Pro Medium"/>
              </a:rPr>
              <a:t>  </a:t>
            </a:r>
            <a:r>
              <a:rPr lang="en-CA" sz="1700">
                <a:solidFill>
                  <a:schemeClr val="dk1"/>
                </a:solidFill>
                <a:latin typeface="Source Code Pro Medium"/>
                <a:ea typeface="Source Code Pro Medium"/>
                <a:cs typeface="Source Code Pro Medium"/>
                <a:sym typeface="Source Code Pro Medium"/>
              </a:rPr>
              <a:t>      </a:t>
            </a:r>
            <a:r>
              <a:rPr lang="en-CA" sz="1700">
                <a:solidFill>
                  <a:srgbClr val="A64D79"/>
                </a:solidFill>
                <a:latin typeface="Source Code Pro Medium"/>
                <a:ea typeface="Source Code Pro Medium"/>
                <a:cs typeface="Source Code Pro Medium"/>
                <a:sym typeface="Source Code Pro Medium"/>
              </a:rPr>
              <a:t>- name: </a:t>
            </a:r>
            <a:r>
              <a:rPr lang="en-CA" sz="1700">
                <a:solidFill>
                  <a:schemeClr val="dk1"/>
                </a:solidFill>
                <a:latin typeface="Source Code Pro Medium"/>
                <a:ea typeface="Source Code Pro Medium"/>
                <a:cs typeface="Source Code Pro Medium"/>
                <a:sym typeface="Source Code Pro Medium"/>
              </a:rPr>
              <a:t>x-user-id</a:t>
            </a:r>
            <a:endParaRPr sz="1700">
              <a:solidFill>
                <a:schemeClr val="dk1"/>
              </a:solidFill>
              <a:latin typeface="Source Code Pro Medium"/>
              <a:ea typeface="Source Code Pro Medium"/>
              <a:cs typeface="Source Code Pro Medium"/>
              <a:sym typeface="Source Code Pro Medium"/>
            </a:endParaRPr>
          </a:p>
          <a:p>
            <a:pPr indent="0" lvl="0" marL="0" rtl="0" algn="l">
              <a:spcBef>
                <a:spcPts val="0"/>
              </a:spcBef>
              <a:spcAft>
                <a:spcPts val="0"/>
              </a:spcAft>
              <a:buClr>
                <a:schemeClr val="dk1"/>
              </a:buClr>
              <a:buSzPts val="1400"/>
              <a:buFont typeface="Arial"/>
              <a:buNone/>
            </a:pPr>
            <a:r>
              <a:rPr lang="en-CA" sz="1700">
                <a:solidFill>
                  <a:srgbClr val="A64D79"/>
                </a:solidFill>
                <a:latin typeface="Source Code Pro Medium"/>
                <a:ea typeface="Source Code Pro Medium"/>
                <a:cs typeface="Source Code Pro Medium"/>
                <a:sym typeface="Source Code Pro Medium"/>
              </a:rPr>
              <a:t>  </a:t>
            </a:r>
            <a:r>
              <a:rPr lang="en-CA" sz="1700">
                <a:solidFill>
                  <a:schemeClr val="dk1"/>
                </a:solidFill>
                <a:latin typeface="Source Code Pro Medium"/>
                <a:ea typeface="Source Code Pro Medium"/>
                <a:cs typeface="Source Code Pro Medium"/>
                <a:sym typeface="Source Code Pro Medium"/>
              </a:rPr>
              <a:t>      </a:t>
            </a:r>
            <a:r>
              <a:rPr lang="en-CA" sz="1700">
                <a:solidFill>
                  <a:srgbClr val="A64D79"/>
                </a:solidFill>
                <a:latin typeface="Source Code Pro Medium"/>
                <a:ea typeface="Source Code Pro Medium"/>
                <a:cs typeface="Source Code Pro Medium"/>
                <a:sym typeface="Source Code Pro Medium"/>
              </a:rPr>
              <a:t>  value: </a:t>
            </a:r>
            <a:r>
              <a:rPr lang="en-CA" sz="1700">
                <a:solidFill>
                  <a:schemeClr val="dk1"/>
                </a:solidFill>
                <a:latin typeface="Source Code Pro Medium"/>
                <a:ea typeface="Source Code Pro Medium"/>
                <a:cs typeface="Source Code Pro Medium"/>
                <a:sym typeface="Source Code Pro Medium"/>
              </a:rPr>
              <a:t>foo</a:t>
            </a:r>
            <a:endParaRPr sz="1700">
              <a:solidFill>
                <a:schemeClr val="dk1"/>
              </a:solidFill>
              <a:latin typeface="Source Code Pro Medium"/>
              <a:ea typeface="Source Code Pro Medium"/>
              <a:cs typeface="Source Code Pro Medium"/>
              <a:sym typeface="Source Code Pro Medium"/>
            </a:endParaRPr>
          </a:p>
          <a:p>
            <a:pPr indent="0" lvl="0" marL="0" rtl="0" algn="l">
              <a:spcBef>
                <a:spcPts val="0"/>
              </a:spcBef>
              <a:spcAft>
                <a:spcPts val="0"/>
              </a:spcAft>
              <a:buClr>
                <a:schemeClr val="dk1"/>
              </a:buClr>
              <a:buSzPts val="1400"/>
              <a:buFont typeface="Arial"/>
              <a:buNone/>
            </a:pPr>
            <a:r>
              <a:rPr lang="en-CA" sz="1700">
                <a:solidFill>
                  <a:srgbClr val="A64D79"/>
                </a:solidFill>
                <a:latin typeface="Source Code Pro Medium"/>
                <a:ea typeface="Source Code Pro Medium"/>
                <a:cs typeface="Source Code Pro Medium"/>
                <a:sym typeface="Source Code Pro Medium"/>
              </a:rPr>
              <a:t>      limit:</a:t>
            </a:r>
            <a:endParaRPr sz="1700">
              <a:solidFill>
                <a:srgbClr val="A64D79"/>
              </a:solidFill>
              <a:latin typeface="Source Code Pro Medium"/>
              <a:ea typeface="Source Code Pro Medium"/>
              <a:cs typeface="Source Code Pro Medium"/>
              <a:sym typeface="Source Code Pro Medium"/>
            </a:endParaRPr>
          </a:p>
          <a:p>
            <a:pPr indent="0" lvl="0" marL="0" rtl="0" algn="l">
              <a:spcBef>
                <a:spcPts val="0"/>
              </a:spcBef>
              <a:spcAft>
                <a:spcPts val="0"/>
              </a:spcAft>
              <a:buClr>
                <a:schemeClr val="dk1"/>
              </a:buClr>
              <a:buSzPts val="1400"/>
              <a:buFont typeface="Arial"/>
              <a:buNone/>
            </a:pPr>
            <a:r>
              <a:rPr lang="en-CA" sz="1700">
                <a:solidFill>
                  <a:srgbClr val="A64D79"/>
                </a:solidFill>
                <a:latin typeface="Source Code Pro Medium"/>
                <a:ea typeface="Source Code Pro Medium"/>
                <a:cs typeface="Source Code Pro Medium"/>
                <a:sym typeface="Source Code Pro Medium"/>
              </a:rPr>
              <a:t>        requests: </a:t>
            </a:r>
            <a:r>
              <a:rPr lang="en-CA" sz="1700">
                <a:solidFill>
                  <a:schemeClr val="dk1"/>
                </a:solidFill>
                <a:latin typeface="Source Code Pro Medium"/>
                <a:ea typeface="Source Code Pro Medium"/>
                <a:cs typeface="Source Code Pro Medium"/>
                <a:sym typeface="Source Code Pro Medium"/>
              </a:rPr>
              <a:t>3</a:t>
            </a:r>
            <a:endParaRPr sz="1700">
              <a:solidFill>
                <a:schemeClr val="dk1"/>
              </a:solidFill>
              <a:latin typeface="Source Code Pro Medium"/>
              <a:ea typeface="Source Code Pro Medium"/>
              <a:cs typeface="Source Code Pro Medium"/>
              <a:sym typeface="Source Code Pro Medium"/>
            </a:endParaRPr>
          </a:p>
          <a:p>
            <a:pPr indent="0" lvl="0" marL="0" rtl="0" algn="l">
              <a:spcBef>
                <a:spcPts val="0"/>
              </a:spcBef>
              <a:spcAft>
                <a:spcPts val="0"/>
              </a:spcAft>
              <a:buClr>
                <a:schemeClr val="dk1"/>
              </a:buClr>
              <a:buSzPts val="1400"/>
              <a:buFont typeface="Arial"/>
              <a:buNone/>
            </a:pPr>
            <a:r>
              <a:rPr lang="en-CA" sz="1700">
                <a:solidFill>
                  <a:srgbClr val="A64D79"/>
                </a:solidFill>
                <a:latin typeface="Source Code Pro Medium"/>
                <a:ea typeface="Source Code Pro Medium"/>
                <a:cs typeface="Source Code Pro Medium"/>
                <a:sym typeface="Source Code Pro Medium"/>
              </a:rPr>
              <a:t>        unit: </a:t>
            </a:r>
            <a:r>
              <a:rPr lang="en-CA" sz="1700">
                <a:solidFill>
                  <a:schemeClr val="dk1"/>
                </a:solidFill>
                <a:latin typeface="Source Code Pro Medium"/>
                <a:ea typeface="Source Code Pro Medium"/>
                <a:cs typeface="Source Code Pro Medium"/>
                <a:sym typeface="Source Code Pro Medium"/>
              </a:rPr>
              <a:t>hour</a:t>
            </a:r>
            <a:endParaRPr sz="1700">
              <a:solidFill>
                <a:schemeClr val="dk1"/>
              </a:solidFill>
              <a:latin typeface="Source Code Pro Medium"/>
              <a:ea typeface="Source Code Pro Medium"/>
              <a:cs typeface="Source Code Pro Medium"/>
              <a:sym typeface="Source Code Pro Medium"/>
            </a:endParaRPr>
          </a:p>
          <a:p>
            <a:pPr indent="0" lvl="0" marL="0" rtl="0" algn="l">
              <a:spcBef>
                <a:spcPts val="0"/>
              </a:spcBef>
              <a:spcAft>
                <a:spcPts val="0"/>
              </a:spcAft>
              <a:buClr>
                <a:schemeClr val="dk1"/>
              </a:buClr>
              <a:buSzPts val="1400"/>
              <a:buFont typeface="Arial"/>
              <a:buNone/>
            </a:pPr>
            <a:r>
              <a:t/>
            </a:r>
            <a:endParaRPr sz="1700">
              <a:solidFill>
                <a:schemeClr val="dk1"/>
              </a:solidFill>
              <a:latin typeface="Source Code Pro Medium"/>
              <a:ea typeface="Source Code Pro Medium"/>
              <a:cs typeface="Source Code Pro Medium"/>
              <a:sym typeface="Source Code Pro Medium"/>
            </a:endParaRPr>
          </a:p>
          <a:p>
            <a:pPr indent="0" lvl="0" marL="0" rtl="0" algn="l">
              <a:spcBef>
                <a:spcPts val="0"/>
              </a:spcBef>
              <a:spcAft>
                <a:spcPts val="0"/>
              </a:spcAft>
              <a:buClr>
                <a:schemeClr val="dk1"/>
              </a:buClr>
              <a:buSzPts val="1400"/>
              <a:buFont typeface="Arial"/>
              <a:buNone/>
            </a:pPr>
            <a:r>
              <a:t/>
            </a:r>
            <a:endParaRPr sz="1700">
              <a:solidFill>
                <a:schemeClr val="dk1"/>
              </a:solidFill>
              <a:latin typeface="Source Code Pro Medium"/>
              <a:ea typeface="Source Code Pro Medium"/>
              <a:cs typeface="Source Code Pro Medium"/>
              <a:sym typeface="Source Code Pro Medium"/>
            </a:endParaRPr>
          </a:p>
          <a:p>
            <a:pPr indent="0" lvl="0" marL="0" rtl="0" algn="l">
              <a:spcBef>
                <a:spcPts val="0"/>
              </a:spcBef>
              <a:spcAft>
                <a:spcPts val="0"/>
              </a:spcAft>
              <a:buClr>
                <a:schemeClr val="dk1"/>
              </a:buClr>
              <a:buSzPts val="1400"/>
              <a:buFont typeface="Arial"/>
              <a:buNone/>
            </a:pPr>
            <a:r>
              <a:t/>
            </a:r>
            <a:endParaRPr sz="1700">
              <a:solidFill>
                <a:srgbClr val="A64D79"/>
              </a:solidFill>
              <a:latin typeface="Source Code Pro Medium"/>
              <a:ea typeface="Source Code Pro Medium"/>
              <a:cs typeface="Source Code Pro Medium"/>
              <a:sym typeface="Source Code Pro Medium"/>
            </a:endParaRPr>
          </a:p>
          <a:p>
            <a:pPr indent="0" lvl="0" marL="0" rtl="0" algn="l">
              <a:spcBef>
                <a:spcPts val="0"/>
              </a:spcBef>
              <a:spcAft>
                <a:spcPts val="0"/>
              </a:spcAft>
              <a:buClr>
                <a:schemeClr val="dk1"/>
              </a:buClr>
              <a:buSzPts val="1400"/>
              <a:buFont typeface="Arial"/>
              <a:buNone/>
            </a:pPr>
            <a:r>
              <a:t/>
            </a:r>
            <a:endParaRPr sz="1700">
              <a:solidFill>
                <a:srgbClr val="A64D79"/>
              </a:solidFill>
              <a:latin typeface="Source Code Pro Medium"/>
              <a:ea typeface="Source Code Pro Medium"/>
              <a:cs typeface="Source Code Pro Medium"/>
              <a:sym typeface="Source Code Pro Medium"/>
            </a:endParaRPr>
          </a:p>
          <a:p>
            <a:pPr indent="0" lvl="0" marL="0" marR="0" rtl="0" algn="l">
              <a:lnSpc>
                <a:spcPct val="100000"/>
              </a:lnSpc>
              <a:spcBef>
                <a:spcPts val="0"/>
              </a:spcBef>
              <a:spcAft>
                <a:spcPts val="0"/>
              </a:spcAft>
              <a:buClr>
                <a:srgbClr val="000000"/>
              </a:buClr>
              <a:buSzPts val="1100"/>
              <a:buFont typeface="Arial"/>
              <a:buNone/>
            </a:pPr>
            <a:r>
              <a:t/>
            </a:r>
            <a:endParaRPr b="0" i="0" u="none" cap="none" strike="noStrike">
              <a:solidFill>
                <a:srgbClr val="000000"/>
              </a:solidFill>
              <a:latin typeface="Source Code Pro Medium"/>
              <a:ea typeface="Source Code Pro Medium"/>
              <a:cs typeface="Source Code Pro Medium"/>
              <a:sym typeface="Source Code Pro Medium"/>
            </a:endParaRPr>
          </a:p>
          <a:p>
            <a:pPr indent="0" lvl="0" marL="0" marR="0" rtl="0" algn="l">
              <a:lnSpc>
                <a:spcPct val="100000"/>
              </a:lnSpc>
              <a:spcBef>
                <a:spcPts val="0"/>
              </a:spcBef>
              <a:spcAft>
                <a:spcPts val="0"/>
              </a:spcAft>
              <a:buClr>
                <a:srgbClr val="000000"/>
              </a:buClr>
              <a:buSzPts val="1100"/>
              <a:buFont typeface="Arial"/>
              <a:buNone/>
            </a:pPr>
            <a:r>
              <a:t/>
            </a:r>
            <a:endParaRPr b="0" i="0" u="none" cap="none" strike="noStrike">
              <a:solidFill>
                <a:srgbClr val="3D85C6"/>
              </a:solidFill>
              <a:latin typeface="Source Code Pro Medium"/>
              <a:ea typeface="Source Code Pro Medium"/>
              <a:cs typeface="Source Code Pro Medium"/>
              <a:sym typeface="Source Code Pro Medium"/>
            </a:endParaRPr>
          </a:p>
        </p:txBody>
      </p:sp>
      <p:sp>
        <p:nvSpPr>
          <p:cNvPr id="202" name="Google Shape;202;p34"/>
          <p:cNvSpPr txBox="1"/>
          <p:nvPr/>
        </p:nvSpPr>
        <p:spPr>
          <a:xfrm>
            <a:off x="8023750" y="2225350"/>
            <a:ext cx="3943500" cy="4028100"/>
          </a:xfrm>
          <a:prstGeom prst="rect">
            <a:avLst/>
          </a:prstGeom>
          <a:solidFill>
            <a:srgbClr val="EFEFEF"/>
          </a:solidFill>
          <a:ln cap="flat" cmpd="sng" w="9525">
            <a:solidFill>
              <a:srgbClr val="A64D79"/>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CA" sz="1700" u="none" cap="none" strike="noStrike">
                <a:solidFill>
                  <a:srgbClr val="A64D79"/>
                </a:solidFill>
                <a:latin typeface="Source Code Pro Medium"/>
                <a:ea typeface="Source Code Pro Medium"/>
                <a:cs typeface="Source Code Pro Medium"/>
                <a:sym typeface="Source Code Pro Medium"/>
              </a:rPr>
              <a:t>kind:</a:t>
            </a:r>
            <a:r>
              <a:rPr b="0" i="0" lang="en-CA" sz="1700" u="none" cap="none" strike="noStrike">
                <a:solidFill>
                  <a:srgbClr val="000000"/>
                </a:solidFill>
                <a:latin typeface="Source Code Pro Medium"/>
                <a:ea typeface="Source Code Pro Medium"/>
                <a:cs typeface="Source Code Pro Medium"/>
                <a:sym typeface="Source Code Pro Medium"/>
              </a:rPr>
              <a:t> </a:t>
            </a:r>
            <a:r>
              <a:rPr lang="en-CA" sz="1700">
                <a:latin typeface="Source Code Pro Medium"/>
                <a:ea typeface="Source Code Pro Medium"/>
                <a:cs typeface="Source Code Pro Medium"/>
                <a:sym typeface="Source Code Pro Medium"/>
              </a:rPr>
              <a:t>AuthenticationFilter</a:t>
            </a:r>
            <a:endParaRPr sz="1700">
              <a:latin typeface="Source Code Pro Medium"/>
              <a:ea typeface="Source Code Pro Medium"/>
              <a:cs typeface="Source Code Pro Medium"/>
              <a:sym typeface="Source Code Pro Medium"/>
            </a:endParaRPr>
          </a:p>
          <a:p>
            <a:pPr indent="0" lvl="0" marL="0" marR="0" rtl="0" algn="l">
              <a:lnSpc>
                <a:spcPct val="100000"/>
              </a:lnSpc>
              <a:spcBef>
                <a:spcPts val="0"/>
              </a:spcBef>
              <a:spcAft>
                <a:spcPts val="0"/>
              </a:spcAft>
              <a:buClr>
                <a:srgbClr val="000000"/>
              </a:buClr>
              <a:buSzPts val="1400"/>
              <a:buFont typeface="Arial"/>
              <a:buNone/>
            </a:pPr>
            <a:r>
              <a:rPr b="0" i="0" lang="en-CA" sz="1700" u="none" cap="none" strike="noStrike">
                <a:solidFill>
                  <a:srgbClr val="A64D79"/>
                </a:solidFill>
                <a:latin typeface="Source Code Pro Medium"/>
                <a:ea typeface="Source Code Pro Medium"/>
                <a:cs typeface="Source Code Pro Medium"/>
                <a:sym typeface="Source Code Pro Medium"/>
              </a:rPr>
              <a:t>metadata:</a:t>
            </a:r>
            <a:endParaRPr b="0" i="0" sz="1700" u="none" cap="none" strike="noStrike">
              <a:solidFill>
                <a:srgbClr val="A64D79"/>
              </a:solidFill>
              <a:latin typeface="Source Code Pro Medium"/>
              <a:ea typeface="Source Code Pro Medium"/>
              <a:cs typeface="Source Code Pro Medium"/>
              <a:sym typeface="Source Code Pro Medium"/>
            </a:endParaRPr>
          </a:p>
          <a:p>
            <a:pPr indent="0" lvl="0" marL="0" marR="0" rtl="0" algn="l">
              <a:lnSpc>
                <a:spcPct val="100000"/>
              </a:lnSpc>
              <a:spcBef>
                <a:spcPts val="0"/>
              </a:spcBef>
              <a:spcAft>
                <a:spcPts val="0"/>
              </a:spcAft>
              <a:buClr>
                <a:srgbClr val="000000"/>
              </a:buClr>
              <a:buSzPts val="1400"/>
              <a:buFont typeface="Arial"/>
              <a:buNone/>
            </a:pPr>
            <a:r>
              <a:rPr b="0" i="0" lang="en-CA" sz="1700" u="none" cap="none" strike="noStrike">
                <a:solidFill>
                  <a:srgbClr val="000000"/>
                </a:solidFill>
                <a:latin typeface="Source Code Pro Medium"/>
                <a:ea typeface="Source Code Pro Medium"/>
                <a:cs typeface="Source Code Pro Medium"/>
                <a:sym typeface="Source Code Pro Medium"/>
              </a:rPr>
              <a:t>  </a:t>
            </a:r>
            <a:r>
              <a:rPr b="0" i="0" lang="en-CA" sz="1700" u="none" cap="none" strike="noStrike">
                <a:solidFill>
                  <a:srgbClr val="A64D79"/>
                </a:solidFill>
                <a:latin typeface="Source Code Pro Medium"/>
                <a:ea typeface="Source Code Pro Medium"/>
                <a:cs typeface="Source Code Pro Medium"/>
                <a:sym typeface="Source Code Pro Medium"/>
              </a:rPr>
              <a:t>name: </a:t>
            </a:r>
            <a:r>
              <a:rPr lang="en-CA" sz="1700">
                <a:latin typeface="Source Code Pro Medium"/>
                <a:ea typeface="Source Code Pro Medium"/>
                <a:cs typeface="Source Code Pro Medium"/>
                <a:sym typeface="Source Code Pro Medium"/>
              </a:rPr>
              <a:t>jwt-example</a:t>
            </a:r>
            <a:endParaRPr sz="1700">
              <a:latin typeface="Source Code Pro Medium"/>
              <a:ea typeface="Source Code Pro Medium"/>
              <a:cs typeface="Source Code Pro Medium"/>
              <a:sym typeface="Source Code Pro Medium"/>
            </a:endParaRPr>
          </a:p>
          <a:p>
            <a:pPr indent="0" lvl="0" marL="0" marR="0" rtl="0" algn="l">
              <a:lnSpc>
                <a:spcPct val="100000"/>
              </a:lnSpc>
              <a:spcBef>
                <a:spcPts val="0"/>
              </a:spcBef>
              <a:spcAft>
                <a:spcPts val="0"/>
              </a:spcAft>
              <a:buClr>
                <a:srgbClr val="000000"/>
              </a:buClr>
              <a:buSzPts val="1400"/>
              <a:buFont typeface="Arial"/>
              <a:buNone/>
            </a:pPr>
            <a:r>
              <a:rPr b="0" i="0" lang="en-CA" sz="1700" u="none" cap="none" strike="noStrike">
                <a:solidFill>
                  <a:srgbClr val="A64D79"/>
                </a:solidFill>
                <a:latin typeface="Source Code Pro Medium"/>
                <a:ea typeface="Source Code Pro Medium"/>
                <a:cs typeface="Source Code Pro Medium"/>
                <a:sym typeface="Source Code Pro Medium"/>
              </a:rPr>
              <a:t>spec:</a:t>
            </a:r>
            <a:endParaRPr b="0" i="0" sz="1700" u="none" cap="none" strike="noStrike">
              <a:solidFill>
                <a:srgbClr val="A64D79"/>
              </a:solidFill>
              <a:latin typeface="Source Code Pro Medium"/>
              <a:ea typeface="Source Code Pro Medium"/>
              <a:cs typeface="Source Code Pro Medium"/>
              <a:sym typeface="Source Code Pro Medium"/>
            </a:endParaRPr>
          </a:p>
          <a:p>
            <a:pPr indent="0" lvl="0" marL="0" marR="0" rtl="0" algn="l">
              <a:lnSpc>
                <a:spcPct val="100000"/>
              </a:lnSpc>
              <a:spcBef>
                <a:spcPts val="0"/>
              </a:spcBef>
              <a:spcAft>
                <a:spcPts val="0"/>
              </a:spcAft>
              <a:buClr>
                <a:srgbClr val="000000"/>
              </a:buClr>
              <a:buSzPts val="1400"/>
              <a:buFont typeface="Arial"/>
              <a:buNone/>
            </a:pPr>
            <a:r>
              <a:rPr b="0" i="0" lang="en-CA" sz="1700" u="none" cap="none" strike="noStrike">
                <a:solidFill>
                  <a:srgbClr val="3D85C6"/>
                </a:solidFill>
                <a:latin typeface="Source Code Pro Medium"/>
                <a:ea typeface="Source Code Pro Medium"/>
                <a:cs typeface="Source Code Pro Medium"/>
                <a:sym typeface="Source Code Pro Medium"/>
              </a:rPr>
              <a:t>  </a:t>
            </a:r>
            <a:r>
              <a:rPr lang="en-CA" sz="1700">
                <a:solidFill>
                  <a:srgbClr val="A64D79"/>
                </a:solidFill>
                <a:latin typeface="Source Code Pro Medium"/>
                <a:ea typeface="Source Code Pro Medium"/>
                <a:cs typeface="Source Code Pro Medium"/>
                <a:sym typeface="Source Code Pro Medium"/>
              </a:rPr>
              <a:t>type: JWT</a:t>
            </a:r>
            <a:endParaRPr sz="1700">
              <a:solidFill>
                <a:srgbClr val="A64D79"/>
              </a:solidFill>
              <a:latin typeface="Source Code Pro Medium"/>
              <a:ea typeface="Source Code Pro Medium"/>
              <a:cs typeface="Source Code Pro Medium"/>
              <a:sym typeface="Source Code Pro Medium"/>
            </a:endParaRPr>
          </a:p>
          <a:p>
            <a:pPr indent="0" lvl="0" marL="0" marR="0" rtl="0" algn="l">
              <a:lnSpc>
                <a:spcPct val="100000"/>
              </a:lnSpc>
              <a:spcBef>
                <a:spcPts val="0"/>
              </a:spcBef>
              <a:spcAft>
                <a:spcPts val="0"/>
              </a:spcAft>
              <a:buClr>
                <a:srgbClr val="000000"/>
              </a:buClr>
              <a:buSzPts val="1400"/>
              <a:buFont typeface="Arial"/>
              <a:buNone/>
            </a:pPr>
            <a:r>
              <a:rPr b="0" i="0" lang="en-CA" sz="1700" u="none" cap="none" strike="noStrike">
                <a:solidFill>
                  <a:schemeClr val="dk1"/>
                </a:solidFill>
                <a:latin typeface="Source Code Pro Medium"/>
                <a:ea typeface="Source Code Pro Medium"/>
                <a:cs typeface="Source Code Pro Medium"/>
                <a:sym typeface="Source Code Pro Medium"/>
              </a:rPr>
              <a:t>  </a:t>
            </a:r>
            <a:r>
              <a:rPr lang="en-CA" sz="1700">
                <a:solidFill>
                  <a:srgbClr val="A64D79"/>
                </a:solidFill>
                <a:latin typeface="Source Code Pro Medium"/>
                <a:ea typeface="Source Code Pro Medium"/>
                <a:cs typeface="Source Code Pro Medium"/>
                <a:sym typeface="Source Code Pro Medium"/>
              </a:rPr>
              <a:t>jwtProviders:</a:t>
            </a:r>
            <a:endParaRPr sz="1700">
              <a:solidFill>
                <a:srgbClr val="A64D79"/>
              </a:solidFill>
              <a:latin typeface="Source Code Pro Medium"/>
              <a:ea typeface="Source Code Pro Medium"/>
              <a:cs typeface="Source Code Pro Medium"/>
              <a:sym typeface="Source Code Pro Medium"/>
            </a:endParaRPr>
          </a:p>
          <a:p>
            <a:pPr indent="0" lvl="0" marL="0" marR="0" rtl="0" algn="l">
              <a:lnSpc>
                <a:spcPct val="100000"/>
              </a:lnSpc>
              <a:spcBef>
                <a:spcPts val="0"/>
              </a:spcBef>
              <a:spcAft>
                <a:spcPts val="0"/>
              </a:spcAft>
              <a:buClr>
                <a:srgbClr val="000000"/>
              </a:buClr>
              <a:buSzPts val="1400"/>
              <a:buFont typeface="Arial"/>
              <a:buNone/>
            </a:pPr>
            <a:r>
              <a:rPr b="0" i="0" lang="en-CA" sz="1700" u="none" cap="none" strike="noStrike">
                <a:solidFill>
                  <a:srgbClr val="A64D79"/>
                </a:solidFill>
                <a:latin typeface="Source Code Pro Medium"/>
                <a:ea typeface="Source Code Pro Medium"/>
                <a:cs typeface="Source Code Pro Medium"/>
                <a:sym typeface="Source Code Pro Medium"/>
              </a:rPr>
              <a:t>    - name: </a:t>
            </a:r>
            <a:r>
              <a:rPr lang="en-CA" sz="1700">
                <a:solidFill>
                  <a:schemeClr val="dk1"/>
                </a:solidFill>
                <a:latin typeface="Source Code Pro Medium"/>
                <a:ea typeface="Source Code Pro Medium"/>
                <a:cs typeface="Source Code Pro Medium"/>
                <a:sym typeface="Source Code Pro Medium"/>
              </a:rPr>
              <a:t>example</a:t>
            </a:r>
            <a:endParaRPr sz="1700">
              <a:solidFill>
                <a:schemeClr val="dk1"/>
              </a:solidFill>
              <a:latin typeface="Source Code Pro Medium"/>
              <a:ea typeface="Source Code Pro Medium"/>
              <a:cs typeface="Source Code Pro Medium"/>
              <a:sym typeface="Source Code Pro Medium"/>
            </a:endParaRPr>
          </a:p>
          <a:p>
            <a:pPr indent="0" lvl="0" marL="0" marR="0" rtl="0" algn="l">
              <a:lnSpc>
                <a:spcPct val="100000"/>
              </a:lnSpc>
              <a:spcBef>
                <a:spcPts val="0"/>
              </a:spcBef>
              <a:spcAft>
                <a:spcPts val="0"/>
              </a:spcAft>
              <a:buClr>
                <a:srgbClr val="000000"/>
              </a:buClr>
              <a:buSzPts val="1400"/>
              <a:buFont typeface="Arial"/>
              <a:buNone/>
            </a:pPr>
            <a:r>
              <a:rPr lang="en-CA" sz="1700">
                <a:solidFill>
                  <a:schemeClr val="dk1"/>
                </a:solidFill>
                <a:latin typeface="Source Code Pro Medium"/>
                <a:ea typeface="Source Code Pro Medium"/>
                <a:cs typeface="Source Code Pro Medium"/>
                <a:sym typeface="Source Code Pro Medium"/>
              </a:rPr>
              <a:t>      </a:t>
            </a:r>
            <a:r>
              <a:rPr lang="en-CA" sz="1700">
                <a:solidFill>
                  <a:srgbClr val="A64D79"/>
                </a:solidFill>
                <a:latin typeface="Source Code Pro Medium"/>
                <a:ea typeface="Source Code Pro Medium"/>
                <a:cs typeface="Source Code Pro Medium"/>
                <a:sym typeface="Source Code Pro Medium"/>
              </a:rPr>
              <a:t>issuer: </a:t>
            </a:r>
            <a:r>
              <a:rPr lang="en-CA" sz="1700">
                <a:solidFill>
                  <a:schemeClr val="dk1"/>
                </a:solidFill>
                <a:latin typeface="Source Code Pro Medium"/>
                <a:ea typeface="Source Code Pro Medium"/>
                <a:cs typeface="Source Code Pro Medium"/>
                <a:sym typeface="Source Code Pro Medium"/>
              </a:rPr>
              <a:t>https://example.com</a:t>
            </a:r>
            <a:endParaRPr sz="1700">
              <a:solidFill>
                <a:schemeClr val="dk1"/>
              </a:solidFill>
              <a:latin typeface="Source Code Pro Medium"/>
              <a:ea typeface="Source Code Pro Medium"/>
              <a:cs typeface="Source Code Pro Medium"/>
              <a:sym typeface="Source Code Pro Medium"/>
            </a:endParaRPr>
          </a:p>
          <a:p>
            <a:pPr indent="0" lvl="0" marL="0" marR="0" rtl="0" algn="l">
              <a:lnSpc>
                <a:spcPct val="100000"/>
              </a:lnSpc>
              <a:spcBef>
                <a:spcPts val="0"/>
              </a:spcBef>
              <a:spcAft>
                <a:spcPts val="0"/>
              </a:spcAft>
              <a:buClr>
                <a:srgbClr val="000000"/>
              </a:buClr>
              <a:buSzPts val="1400"/>
              <a:buFont typeface="Arial"/>
              <a:buNone/>
            </a:pPr>
            <a:r>
              <a:rPr b="0" i="0" lang="en-CA" sz="1700" u="none" cap="none" strike="noStrike">
                <a:solidFill>
                  <a:srgbClr val="A64D79"/>
                </a:solidFill>
                <a:latin typeface="Source Code Pro Medium"/>
                <a:ea typeface="Source Code Pro Medium"/>
                <a:cs typeface="Source Code Pro Medium"/>
                <a:sym typeface="Source Code Pro Medium"/>
              </a:rPr>
              <a:t>      </a:t>
            </a:r>
            <a:r>
              <a:rPr lang="en-CA" sz="1700">
                <a:solidFill>
                  <a:srgbClr val="A64D79"/>
                </a:solidFill>
                <a:latin typeface="Source Code Pro Medium"/>
                <a:ea typeface="Source Code Pro Medium"/>
                <a:cs typeface="Source Code Pro Medium"/>
                <a:sym typeface="Source Code Pro Medium"/>
              </a:rPr>
              <a:t>remoteJWKS:</a:t>
            </a:r>
            <a:endParaRPr sz="1700">
              <a:solidFill>
                <a:srgbClr val="A64D79"/>
              </a:solidFill>
              <a:latin typeface="Source Code Pro Medium"/>
              <a:ea typeface="Source Code Pro Medium"/>
              <a:cs typeface="Source Code Pro Medium"/>
              <a:sym typeface="Source Code Pro Medium"/>
            </a:endParaRPr>
          </a:p>
          <a:p>
            <a:pPr indent="0" lvl="0" marL="0" marR="0" rtl="0" algn="l">
              <a:lnSpc>
                <a:spcPct val="100000"/>
              </a:lnSpc>
              <a:spcBef>
                <a:spcPts val="0"/>
              </a:spcBef>
              <a:spcAft>
                <a:spcPts val="0"/>
              </a:spcAft>
              <a:buClr>
                <a:srgbClr val="000000"/>
              </a:buClr>
              <a:buSzPts val="1400"/>
              <a:buFont typeface="Arial"/>
              <a:buNone/>
            </a:pPr>
            <a:r>
              <a:rPr b="0" i="0" lang="en-CA" sz="1700" u="none" cap="none" strike="noStrike">
                <a:solidFill>
                  <a:srgbClr val="A64D79"/>
                </a:solidFill>
                <a:latin typeface="Source Code Pro Medium"/>
                <a:ea typeface="Source Code Pro Medium"/>
                <a:cs typeface="Source Code Pro Medium"/>
                <a:sym typeface="Source Code Pro Medium"/>
              </a:rPr>
              <a:t>        </a:t>
            </a:r>
            <a:r>
              <a:rPr lang="en-CA" sz="1700">
                <a:solidFill>
                  <a:srgbClr val="A64D79"/>
                </a:solidFill>
                <a:latin typeface="Source Code Pro Medium"/>
                <a:ea typeface="Source Code Pro Medium"/>
                <a:cs typeface="Source Code Pro Medium"/>
                <a:sym typeface="Source Code Pro Medium"/>
              </a:rPr>
              <a:t>uri</a:t>
            </a:r>
            <a:r>
              <a:rPr b="0" i="0" lang="en-CA" sz="1700" u="none" cap="none" strike="noStrike">
                <a:solidFill>
                  <a:srgbClr val="A64D79"/>
                </a:solidFill>
                <a:latin typeface="Source Code Pro Medium"/>
                <a:ea typeface="Source Code Pro Medium"/>
                <a:cs typeface="Source Code Pro Medium"/>
                <a:sym typeface="Source Code Pro Medium"/>
              </a:rPr>
              <a:t>: </a:t>
            </a:r>
            <a:r>
              <a:rPr lang="en-CA" sz="1700">
                <a:solidFill>
                  <a:schemeClr val="dk1"/>
                </a:solidFill>
                <a:latin typeface="Source Code Pro Medium"/>
                <a:ea typeface="Source Code Pro Medium"/>
                <a:cs typeface="Source Code Pro Medium"/>
                <a:sym typeface="Source Code Pro Medium"/>
              </a:rPr>
              <a:t>https://foo.com/jwks.json</a:t>
            </a:r>
            <a:endParaRPr sz="1700">
              <a:solidFill>
                <a:schemeClr val="dk1"/>
              </a:solidFill>
              <a:latin typeface="Source Code Pro Medium"/>
              <a:ea typeface="Source Code Pro Medium"/>
              <a:cs typeface="Source Code Pro Medium"/>
              <a:sym typeface="Source Code Pro Medium"/>
            </a:endParaRPr>
          </a:p>
          <a:p>
            <a:pPr indent="0" lvl="0" marL="0" marR="0" rtl="0" algn="l">
              <a:lnSpc>
                <a:spcPct val="100000"/>
              </a:lnSpc>
              <a:spcBef>
                <a:spcPts val="0"/>
              </a:spcBef>
              <a:spcAft>
                <a:spcPts val="0"/>
              </a:spcAft>
              <a:buClr>
                <a:srgbClr val="000000"/>
              </a:buClr>
              <a:buSzPts val="1400"/>
              <a:buFont typeface="Arial"/>
              <a:buNone/>
            </a:pPr>
            <a:r>
              <a:rPr lang="en-CA" sz="1700">
                <a:solidFill>
                  <a:schemeClr val="dk1"/>
                </a:solidFill>
                <a:latin typeface="Source Code Pro Medium"/>
                <a:ea typeface="Source Code Pro Medium"/>
                <a:cs typeface="Source Code Pro Medium"/>
                <a:sym typeface="Source Code Pro Medium"/>
              </a:rPr>
              <a:t>      </a:t>
            </a:r>
            <a:r>
              <a:rPr lang="en-CA" sz="1700">
                <a:solidFill>
                  <a:srgbClr val="A64D79"/>
                </a:solidFill>
                <a:latin typeface="Source Code Pro Medium"/>
                <a:ea typeface="Source Code Pro Medium"/>
                <a:cs typeface="Source Code Pro Medium"/>
                <a:sym typeface="Source Code Pro Medium"/>
              </a:rPr>
              <a:t>audiences:</a:t>
            </a:r>
            <a:endParaRPr sz="1700">
              <a:solidFill>
                <a:srgbClr val="A64D79"/>
              </a:solidFill>
              <a:latin typeface="Source Code Pro Medium"/>
              <a:ea typeface="Source Code Pro Medium"/>
              <a:cs typeface="Source Code Pro Medium"/>
              <a:sym typeface="Source Code Pro Medium"/>
            </a:endParaRPr>
          </a:p>
          <a:p>
            <a:pPr indent="0" lvl="0" marL="0" rtl="0" algn="l">
              <a:spcBef>
                <a:spcPts val="0"/>
              </a:spcBef>
              <a:spcAft>
                <a:spcPts val="0"/>
              </a:spcAft>
              <a:buNone/>
            </a:pPr>
            <a:r>
              <a:rPr lang="en-CA" sz="1700">
                <a:solidFill>
                  <a:schemeClr val="dk1"/>
                </a:solidFill>
                <a:latin typeface="Source Code Pro Medium"/>
                <a:ea typeface="Source Code Pro Medium"/>
                <a:cs typeface="Source Code Pro Medium"/>
                <a:sym typeface="Source Code Pro Medium"/>
              </a:rPr>
              <a:t>      - foo.com</a:t>
            </a:r>
            <a:endParaRPr sz="1700">
              <a:solidFill>
                <a:srgbClr val="A64D79"/>
              </a:solidFill>
              <a:latin typeface="Source Code Pro Medium"/>
              <a:ea typeface="Source Code Pro Medium"/>
              <a:cs typeface="Source Code Pro Medium"/>
              <a:sym typeface="Source Code Pro Medium"/>
            </a:endParaRPr>
          </a:p>
          <a:p>
            <a:pPr indent="0" lvl="0" marL="0" marR="0" rtl="0" algn="l">
              <a:lnSpc>
                <a:spcPct val="100000"/>
              </a:lnSpc>
              <a:spcBef>
                <a:spcPts val="0"/>
              </a:spcBef>
              <a:spcAft>
                <a:spcPts val="0"/>
              </a:spcAft>
              <a:buClr>
                <a:srgbClr val="000000"/>
              </a:buClr>
              <a:buSzPts val="1400"/>
              <a:buFont typeface="Arial"/>
              <a:buNone/>
            </a:pPr>
            <a:r>
              <a:rPr b="0" i="0" lang="en-CA" sz="1400" u="none" cap="none" strike="noStrike">
                <a:solidFill>
                  <a:schemeClr val="dk1"/>
                </a:solidFill>
                <a:latin typeface="Source Code Pro Medium"/>
                <a:ea typeface="Source Code Pro Medium"/>
                <a:cs typeface="Source Code Pro Medium"/>
                <a:sym typeface="Source Code Pro Medium"/>
              </a:rPr>
              <a:t>  </a:t>
            </a:r>
            <a:endParaRPr b="0" i="0" sz="1400" u="none" cap="none" strike="noStrike">
              <a:solidFill>
                <a:schemeClr val="dk1"/>
              </a:solidFill>
              <a:latin typeface="Source Code Pro Medium"/>
              <a:ea typeface="Source Code Pro Medium"/>
              <a:cs typeface="Source Code Pro Medium"/>
              <a:sym typeface="Source Code Pro Medium"/>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Source Code Pro Medium"/>
              <a:ea typeface="Source Code Pro Medium"/>
              <a:cs typeface="Source Code Pro Medium"/>
              <a:sym typeface="Source Code Pro Medium"/>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3D85C6"/>
              </a:solidFill>
              <a:latin typeface="Source Code Pro Medium"/>
              <a:ea typeface="Source Code Pro Medium"/>
              <a:cs typeface="Source Code Pro Medium"/>
              <a:sym typeface="Source Code Pro Medium"/>
            </a:endParaRPr>
          </a:p>
        </p:txBody>
      </p:sp>
      <p:sp>
        <p:nvSpPr>
          <p:cNvPr id="203" name="Google Shape;203;p34"/>
          <p:cNvSpPr txBox="1"/>
          <p:nvPr/>
        </p:nvSpPr>
        <p:spPr>
          <a:xfrm>
            <a:off x="133451" y="1994957"/>
            <a:ext cx="4107900" cy="523200"/>
          </a:xfrm>
          <a:prstGeom prst="rect">
            <a:avLst/>
          </a:prstGeom>
          <a:noFill/>
          <a:ln>
            <a:noFill/>
          </a:ln>
        </p:spPr>
        <p:txBody>
          <a:bodyPr anchorCtr="0" anchor="t" bIns="91425" lIns="91425" spcFirstLastPara="1" rIns="91425" wrap="square" tIns="91425">
            <a:spAutoFit/>
          </a:bodyPr>
          <a:lstStyle/>
          <a:p>
            <a:pPr indent="-368300" lvl="0" marL="914400" rtl="0" algn="l">
              <a:lnSpc>
                <a:spcPct val="150000"/>
              </a:lnSpc>
              <a:spcBef>
                <a:spcPts val="0"/>
              </a:spcBef>
              <a:spcAft>
                <a:spcPts val="0"/>
              </a:spcAft>
              <a:buClr>
                <a:srgbClr val="741B47"/>
              </a:buClr>
              <a:buSzPts val="2200"/>
              <a:buChar char="●"/>
            </a:pPr>
            <a:r>
              <a:rPr b="1" lang="en-CA" sz="2200">
                <a:solidFill>
                  <a:srgbClr val="741B47"/>
                </a:solidFill>
              </a:rPr>
              <a:t>Rate Limiting</a:t>
            </a:r>
            <a:endParaRPr>
              <a:latin typeface="Calibri"/>
              <a:ea typeface="Calibri"/>
              <a:cs typeface="Calibri"/>
              <a:sym typeface="Calibri"/>
            </a:endParaRPr>
          </a:p>
        </p:txBody>
      </p:sp>
      <p:sp>
        <p:nvSpPr>
          <p:cNvPr id="204" name="Google Shape;204;p34"/>
          <p:cNvSpPr txBox="1"/>
          <p:nvPr/>
        </p:nvSpPr>
        <p:spPr>
          <a:xfrm>
            <a:off x="133451" y="2518145"/>
            <a:ext cx="4107900" cy="1031400"/>
          </a:xfrm>
          <a:prstGeom prst="rect">
            <a:avLst/>
          </a:prstGeom>
          <a:noFill/>
          <a:ln>
            <a:noFill/>
          </a:ln>
        </p:spPr>
        <p:txBody>
          <a:bodyPr anchorCtr="0" anchor="t" bIns="91425" lIns="91425" spcFirstLastPara="1" rIns="91425" wrap="square" tIns="91425">
            <a:spAutoFit/>
          </a:bodyPr>
          <a:lstStyle/>
          <a:p>
            <a:pPr indent="-368300" lvl="0" marL="914400" rtl="0" algn="l">
              <a:lnSpc>
                <a:spcPct val="150000"/>
              </a:lnSpc>
              <a:spcBef>
                <a:spcPts val="0"/>
              </a:spcBef>
              <a:spcAft>
                <a:spcPts val="0"/>
              </a:spcAft>
              <a:buClr>
                <a:srgbClr val="741B47"/>
              </a:buClr>
              <a:buSzPts val="2200"/>
              <a:buChar char="●"/>
            </a:pPr>
            <a:r>
              <a:rPr b="1" lang="en-CA" sz="2200">
                <a:solidFill>
                  <a:srgbClr val="741B47"/>
                </a:solidFill>
              </a:rPr>
              <a:t>Authentication</a:t>
            </a:r>
            <a:endParaRPr b="1" sz="2200">
              <a:solidFill>
                <a:srgbClr val="741B47"/>
              </a:solidFill>
            </a:endParaRPr>
          </a:p>
          <a:p>
            <a:pPr indent="-368300" lvl="2" marL="1371600" rtl="0" algn="l">
              <a:lnSpc>
                <a:spcPct val="150000"/>
              </a:lnSpc>
              <a:spcBef>
                <a:spcPts val="0"/>
              </a:spcBef>
              <a:spcAft>
                <a:spcPts val="0"/>
              </a:spcAft>
              <a:buClr>
                <a:srgbClr val="741B47"/>
              </a:buClr>
              <a:buSzPts val="2200"/>
              <a:buChar char="■"/>
            </a:pPr>
            <a:r>
              <a:rPr b="1" lang="en-CA" sz="2200">
                <a:solidFill>
                  <a:srgbClr val="741B47"/>
                </a:solidFill>
              </a:rPr>
              <a:t>JWT</a:t>
            </a:r>
            <a:endParaRPr b="1" sz="2200">
              <a:solidFill>
                <a:srgbClr val="741B47"/>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000"/>
                                        <p:tgtEl>
                                          <p:spTgt spid="2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000"/>
                                        <p:tgtEl>
                                          <p:spTgt spid="203"/>
                                        </p:tgtEl>
                                      </p:cBhvr>
                                    </p:animEffect>
                                  </p:childTnLst>
                                </p:cTn>
                              </p:par>
                              <p:par>
                                <p:cTn fill="hold" nodeType="with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000"/>
                                        <p:tgtEl>
                                          <p:spTgt spid="2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000"/>
                                        <p:tgtEl>
                                          <p:spTgt spid="204"/>
                                        </p:tgtEl>
                                      </p:cBhvr>
                                    </p:animEffect>
                                  </p:childTnLst>
                                </p:cTn>
                              </p:par>
                              <p:par>
                                <p:cTn fill="hold" nodeType="with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0"/>
                                        <p:tgtEl>
                                          <p:spTgt spid="2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5"/>
          <p:cNvSpPr txBox="1"/>
          <p:nvPr/>
        </p:nvSpPr>
        <p:spPr>
          <a:xfrm>
            <a:off x="403682" y="-103723"/>
            <a:ext cx="10515600" cy="13257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lt1"/>
              </a:buClr>
              <a:buSzPts val="4400"/>
              <a:buFont typeface="Arial"/>
              <a:buNone/>
            </a:pPr>
            <a:r>
              <a:t/>
            </a:r>
            <a:endParaRPr b="0" i="0" sz="1400" u="none" cap="none" strike="noStrike">
              <a:solidFill>
                <a:srgbClr val="000000"/>
              </a:solidFill>
              <a:latin typeface="Arial"/>
              <a:ea typeface="Arial"/>
              <a:cs typeface="Arial"/>
              <a:sym typeface="Arial"/>
            </a:endParaRPr>
          </a:p>
        </p:txBody>
      </p:sp>
      <p:pic>
        <p:nvPicPr>
          <p:cNvPr id="210" name="Google Shape;210;p35"/>
          <p:cNvPicPr preferRelativeResize="0"/>
          <p:nvPr/>
        </p:nvPicPr>
        <p:blipFill>
          <a:blip r:embed="rId3">
            <a:alphaModFix/>
          </a:blip>
          <a:stretch>
            <a:fillRect/>
          </a:stretch>
        </p:blipFill>
        <p:spPr>
          <a:xfrm>
            <a:off x="10600" y="-30668"/>
            <a:ext cx="12170797" cy="6858000"/>
          </a:xfrm>
          <a:prstGeom prst="rect">
            <a:avLst/>
          </a:prstGeom>
          <a:noFill/>
          <a:ln>
            <a:noFill/>
          </a:ln>
        </p:spPr>
      </p:pic>
      <p:sp>
        <p:nvSpPr>
          <p:cNvPr id="211" name="Google Shape;211;p35"/>
          <p:cNvSpPr txBox="1"/>
          <p:nvPr/>
        </p:nvSpPr>
        <p:spPr>
          <a:xfrm>
            <a:off x="403682" y="-103723"/>
            <a:ext cx="10515600" cy="13257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lt1"/>
              </a:buClr>
              <a:buSzPts val="4400"/>
              <a:buFont typeface="Arial"/>
              <a:buNone/>
            </a:pPr>
            <a:r>
              <a:rPr b="1" lang="en-CA" sz="4000">
                <a:solidFill>
                  <a:schemeClr val="lt1"/>
                </a:solidFill>
              </a:rPr>
              <a:t>0.4.0 Release (April 2023) - UX</a:t>
            </a:r>
            <a:endParaRPr b="0" i="0" sz="1000" u="none" cap="none" strike="noStrike">
              <a:solidFill>
                <a:srgbClr val="000000"/>
              </a:solidFill>
              <a:latin typeface="Arial"/>
              <a:ea typeface="Arial"/>
              <a:cs typeface="Arial"/>
              <a:sym typeface="Arial"/>
            </a:endParaRPr>
          </a:p>
        </p:txBody>
      </p:sp>
      <p:pic>
        <p:nvPicPr>
          <p:cNvPr id="212" name="Google Shape;212;p35"/>
          <p:cNvPicPr preferRelativeResize="0"/>
          <p:nvPr/>
        </p:nvPicPr>
        <p:blipFill>
          <a:blip r:embed="rId4">
            <a:alphaModFix/>
          </a:blip>
          <a:stretch>
            <a:fillRect/>
          </a:stretch>
        </p:blipFill>
        <p:spPr>
          <a:xfrm>
            <a:off x="6077650" y="1464824"/>
            <a:ext cx="5944200" cy="2241212"/>
          </a:xfrm>
          <a:prstGeom prst="rect">
            <a:avLst/>
          </a:prstGeom>
          <a:noFill/>
          <a:ln>
            <a:noFill/>
          </a:ln>
        </p:spPr>
      </p:pic>
      <p:pic>
        <p:nvPicPr>
          <p:cNvPr id="213" name="Google Shape;213;p35"/>
          <p:cNvPicPr preferRelativeResize="0"/>
          <p:nvPr/>
        </p:nvPicPr>
        <p:blipFill rotWithShape="1">
          <a:blip r:embed="rId5">
            <a:alphaModFix/>
          </a:blip>
          <a:srcRect b="0" l="0" r="0" t="9812"/>
          <a:stretch/>
        </p:blipFill>
        <p:spPr>
          <a:xfrm>
            <a:off x="3856800" y="3991250"/>
            <a:ext cx="8088899" cy="2317050"/>
          </a:xfrm>
          <a:prstGeom prst="rect">
            <a:avLst/>
          </a:prstGeom>
          <a:noFill/>
          <a:ln>
            <a:noFill/>
          </a:ln>
        </p:spPr>
      </p:pic>
      <p:sp>
        <p:nvSpPr>
          <p:cNvPr id="214" name="Google Shape;214;p35"/>
          <p:cNvSpPr txBox="1"/>
          <p:nvPr/>
        </p:nvSpPr>
        <p:spPr>
          <a:xfrm>
            <a:off x="133450" y="1298050"/>
            <a:ext cx="5898000" cy="5727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1000"/>
              </a:spcBef>
              <a:spcAft>
                <a:spcPts val="0"/>
              </a:spcAft>
              <a:buClr>
                <a:schemeClr val="dk1"/>
              </a:buClr>
              <a:buSzPts val="2100"/>
              <a:buFont typeface="Arial"/>
              <a:buNone/>
            </a:pPr>
            <a:r>
              <a:rPr b="1" lang="en-CA" sz="2800">
                <a:solidFill>
                  <a:srgbClr val="741B47"/>
                </a:solidFill>
              </a:rPr>
              <a:t>Improving User Experience</a:t>
            </a:r>
            <a:r>
              <a:rPr b="1" lang="en-CA" sz="2800">
                <a:solidFill>
                  <a:srgbClr val="741B47"/>
                </a:solidFill>
              </a:rPr>
              <a:t>:</a:t>
            </a:r>
            <a:endParaRPr>
              <a:latin typeface="Calibri"/>
              <a:ea typeface="Calibri"/>
              <a:cs typeface="Calibri"/>
              <a:sym typeface="Calibri"/>
            </a:endParaRPr>
          </a:p>
        </p:txBody>
      </p:sp>
      <p:sp>
        <p:nvSpPr>
          <p:cNvPr id="215" name="Google Shape;215;p35"/>
          <p:cNvSpPr txBox="1"/>
          <p:nvPr/>
        </p:nvSpPr>
        <p:spPr>
          <a:xfrm>
            <a:off x="133451" y="1828725"/>
            <a:ext cx="4107900" cy="523200"/>
          </a:xfrm>
          <a:prstGeom prst="rect">
            <a:avLst/>
          </a:prstGeom>
          <a:noFill/>
          <a:ln>
            <a:noFill/>
          </a:ln>
        </p:spPr>
        <p:txBody>
          <a:bodyPr anchorCtr="0" anchor="t" bIns="91425" lIns="91425" spcFirstLastPara="1" rIns="91425" wrap="square" tIns="91425">
            <a:spAutoFit/>
          </a:bodyPr>
          <a:lstStyle/>
          <a:p>
            <a:pPr indent="-368300" lvl="0" marL="914400" rtl="0" algn="l">
              <a:lnSpc>
                <a:spcPct val="150000"/>
              </a:lnSpc>
              <a:spcBef>
                <a:spcPts val="0"/>
              </a:spcBef>
              <a:spcAft>
                <a:spcPts val="0"/>
              </a:spcAft>
              <a:buClr>
                <a:srgbClr val="741B47"/>
              </a:buClr>
              <a:buSzPts val="2200"/>
              <a:buChar char="●"/>
            </a:pPr>
            <a:r>
              <a:rPr b="1" lang="en-CA" sz="2200">
                <a:solidFill>
                  <a:srgbClr val="741B47"/>
                </a:solidFill>
              </a:rPr>
              <a:t>Helm Support</a:t>
            </a:r>
            <a:endParaRPr>
              <a:latin typeface="Calibri"/>
              <a:ea typeface="Calibri"/>
              <a:cs typeface="Calibri"/>
              <a:sym typeface="Calibri"/>
            </a:endParaRPr>
          </a:p>
        </p:txBody>
      </p:sp>
      <p:sp>
        <p:nvSpPr>
          <p:cNvPr id="216" name="Google Shape;216;p35"/>
          <p:cNvSpPr txBox="1"/>
          <p:nvPr/>
        </p:nvSpPr>
        <p:spPr>
          <a:xfrm>
            <a:off x="133451" y="2349291"/>
            <a:ext cx="4107900" cy="2047200"/>
          </a:xfrm>
          <a:prstGeom prst="rect">
            <a:avLst/>
          </a:prstGeom>
          <a:noFill/>
          <a:ln>
            <a:noFill/>
          </a:ln>
        </p:spPr>
        <p:txBody>
          <a:bodyPr anchorCtr="0" anchor="t" bIns="91425" lIns="91425" spcFirstLastPara="1" rIns="91425" wrap="square" tIns="91425">
            <a:spAutoFit/>
          </a:bodyPr>
          <a:lstStyle/>
          <a:p>
            <a:pPr indent="-368300" lvl="0" marL="914400" rtl="0" algn="l">
              <a:lnSpc>
                <a:spcPct val="150000"/>
              </a:lnSpc>
              <a:spcBef>
                <a:spcPts val="0"/>
              </a:spcBef>
              <a:spcAft>
                <a:spcPts val="0"/>
              </a:spcAft>
              <a:buClr>
                <a:srgbClr val="741B47"/>
              </a:buClr>
              <a:buSzPts val="2200"/>
              <a:buChar char="●"/>
            </a:pPr>
            <a:r>
              <a:rPr b="1" lang="en-CA" sz="2200">
                <a:solidFill>
                  <a:srgbClr val="741B47"/>
                </a:solidFill>
              </a:rPr>
              <a:t>egctl CLI tool</a:t>
            </a:r>
            <a:endParaRPr b="1" sz="2200">
              <a:solidFill>
                <a:srgbClr val="741B47"/>
              </a:solidFill>
            </a:endParaRPr>
          </a:p>
          <a:p>
            <a:pPr indent="-368300" lvl="2" marL="1371600" rtl="0" algn="l">
              <a:lnSpc>
                <a:spcPct val="150000"/>
              </a:lnSpc>
              <a:spcBef>
                <a:spcPts val="0"/>
              </a:spcBef>
              <a:spcAft>
                <a:spcPts val="0"/>
              </a:spcAft>
              <a:buClr>
                <a:srgbClr val="741B47"/>
              </a:buClr>
              <a:buSzPts val="2200"/>
              <a:buChar char="■"/>
            </a:pPr>
            <a:r>
              <a:rPr b="1" lang="en-CA" sz="2200">
                <a:solidFill>
                  <a:srgbClr val="741B47"/>
                </a:solidFill>
              </a:rPr>
              <a:t>Config</a:t>
            </a:r>
            <a:endParaRPr b="1" sz="2200">
              <a:solidFill>
                <a:srgbClr val="741B47"/>
              </a:solidFill>
            </a:endParaRPr>
          </a:p>
          <a:p>
            <a:pPr indent="-368300" lvl="2" marL="1371600" rtl="0" algn="l">
              <a:lnSpc>
                <a:spcPct val="150000"/>
              </a:lnSpc>
              <a:spcBef>
                <a:spcPts val="0"/>
              </a:spcBef>
              <a:spcAft>
                <a:spcPts val="0"/>
              </a:spcAft>
              <a:buClr>
                <a:srgbClr val="741B47"/>
              </a:buClr>
              <a:buSzPts val="2200"/>
              <a:buChar char="■"/>
            </a:pPr>
            <a:r>
              <a:rPr b="1" lang="en-CA" sz="2200">
                <a:solidFill>
                  <a:srgbClr val="741B47"/>
                </a:solidFill>
              </a:rPr>
              <a:t>Translate (Dry run) (Add Diagram)</a:t>
            </a:r>
            <a:endParaRPr b="1" sz="2200">
              <a:solidFill>
                <a:srgbClr val="741B47"/>
              </a:solidFill>
            </a:endParaRPr>
          </a:p>
        </p:txBody>
      </p:sp>
      <p:sp>
        <p:nvSpPr>
          <p:cNvPr id="217" name="Google Shape;217;p35"/>
          <p:cNvSpPr txBox="1"/>
          <p:nvPr/>
        </p:nvSpPr>
        <p:spPr>
          <a:xfrm>
            <a:off x="133450" y="2808858"/>
            <a:ext cx="4704600" cy="523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t/>
            </a:r>
            <a:endParaRPr b="1" sz="2200">
              <a:solidFill>
                <a:srgbClr val="741B47"/>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000"/>
                                        <p:tgtEl>
                                          <p:spTgt spid="2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par>
                                <p:cTn fill="hold" nodeType="with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000"/>
                                        <p:tgtEl>
                                          <p:spTgt spid="2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par>
                                <p:cTn fill="hold" nodeType="with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000"/>
                                        <p:tgtEl>
                                          <p:spTgt spid="2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000"/>
                                        <p:tgtEl>
                                          <p:spTgt spid="2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6"/>
          <p:cNvSpPr txBox="1"/>
          <p:nvPr/>
        </p:nvSpPr>
        <p:spPr>
          <a:xfrm>
            <a:off x="403682" y="-103723"/>
            <a:ext cx="10515600" cy="13257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lt1"/>
              </a:buClr>
              <a:buSzPts val="4400"/>
              <a:buFont typeface="Arial"/>
              <a:buNone/>
            </a:pPr>
            <a:r>
              <a:t/>
            </a:r>
            <a:endParaRPr b="0" i="0" sz="1400" u="none" cap="none" strike="noStrike">
              <a:solidFill>
                <a:srgbClr val="000000"/>
              </a:solidFill>
              <a:latin typeface="Arial"/>
              <a:ea typeface="Arial"/>
              <a:cs typeface="Arial"/>
              <a:sym typeface="Arial"/>
            </a:endParaRPr>
          </a:p>
        </p:txBody>
      </p:sp>
      <p:pic>
        <p:nvPicPr>
          <p:cNvPr id="223" name="Google Shape;223;p36"/>
          <p:cNvPicPr preferRelativeResize="0"/>
          <p:nvPr/>
        </p:nvPicPr>
        <p:blipFill>
          <a:blip r:embed="rId3">
            <a:alphaModFix/>
          </a:blip>
          <a:stretch>
            <a:fillRect/>
          </a:stretch>
        </p:blipFill>
        <p:spPr>
          <a:xfrm>
            <a:off x="10600" y="-20929"/>
            <a:ext cx="12170797" cy="6858000"/>
          </a:xfrm>
          <a:prstGeom prst="rect">
            <a:avLst/>
          </a:prstGeom>
          <a:noFill/>
          <a:ln>
            <a:noFill/>
          </a:ln>
        </p:spPr>
      </p:pic>
      <p:sp>
        <p:nvSpPr>
          <p:cNvPr id="224" name="Google Shape;224;p36"/>
          <p:cNvSpPr txBox="1"/>
          <p:nvPr/>
        </p:nvSpPr>
        <p:spPr>
          <a:xfrm>
            <a:off x="403682" y="-103723"/>
            <a:ext cx="10515600" cy="13257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lt1"/>
              </a:buClr>
              <a:buSzPts val="4400"/>
              <a:buFont typeface="Arial"/>
              <a:buNone/>
            </a:pPr>
            <a:r>
              <a:rPr b="1" lang="en-CA" sz="4000">
                <a:solidFill>
                  <a:schemeClr val="lt1"/>
                </a:solidFill>
              </a:rPr>
              <a:t>0.4.0 Release - Customization</a:t>
            </a:r>
            <a:endParaRPr b="0" i="0" sz="1000" u="none" cap="none" strike="noStrike">
              <a:solidFill>
                <a:srgbClr val="000000"/>
              </a:solidFill>
              <a:latin typeface="Arial"/>
              <a:ea typeface="Arial"/>
              <a:cs typeface="Arial"/>
              <a:sym typeface="Arial"/>
            </a:endParaRPr>
          </a:p>
        </p:txBody>
      </p:sp>
      <p:sp>
        <p:nvSpPr>
          <p:cNvPr id="225" name="Google Shape;225;p36"/>
          <p:cNvSpPr txBox="1"/>
          <p:nvPr/>
        </p:nvSpPr>
        <p:spPr>
          <a:xfrm>
            <a:off x="133450" y="1298050"/>
            <a:ext cx="5898000" cy="10887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1000"/>
              </a:spcBef>
              <a:spcAft>
                <a:spcPts val="0"/>
              </a:spcAft>
              <a:buClr>
                <a:schemeClr val="dk1"/>
              </a:buClr>
              <a:buSzPts val="2100"/>
              <a:buFont typeface="Arial"/>
              <a:buNone/>
            </a:pPr>
            <a:r>
              <a:rPr b="1" lang="en-CA" sz="2800">
                <a:solidFill>
                  <a:srgbClr val="741B47"/>
                </a:solidFill>
              </a:rPr>
              <a:t>Extending Gateway Functionality:</a:t>
            </a:r>
            <a:endParaRPr b="1" sz="2800">
              <a:solidFill>
                <a:srgbClr val="741B47"/>
              </a:solidFill>
            </a:endParaRPr>
          </a:p>
          <a:p>
            <a:pPr indent="0" lvl="0" marL="0" rtl="0" algn="l">
              <a:lnSpc>
                <a:spcPct val="90000"/>
              </a:lnSpc>
              <a:spcBef>
                <a:spcPts val="1000"/>
              </a:spcBef>
              <a:spcAft>
                <a:spcPts val="0"/>
              </a:spcAft>
              <a:buClr>
                <a:schemeClr val="dk1"/>
              </a:buClr>
              <a:buSzPts val="2100"/>
              <a:buFont typeface="Arial"/>
              <a:buNone/>
            </a:pPr>
            <a:r>
              <a:t/>
            </a:r>
            <a:endParaRPr b="1" sz="2800">
              <a:solidFill>
                <a:srgbClr val="741B47"/>
              </a:solidFill>
            </a:endParaRPr>
          </a:p>
        </p:txBody>
      </p:sp>
      <p:sp>
        <p:nvSpPr>
          <p:cNvPr id="226" name="Google Shape;226;p36"/>
          <p:cNvSpPr txBox="1"/>
          <p:nvPr/>
        </p:nvSpPr>
        <p:spPr>
          <a:xfrm>
            <a:off x="133451" y="1828725"/>
            <a:ext cx="4107900" cy="400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t/>
            </a:r>
            <a:endParaRPr>
              <a:latin typeface="Calibri"/>
              <a:ea typeface="Calibri"/>
              <a:cs typeface="Calibri"/>
              <a:sym typeface="Calibri"/>
            </a:endParaRPr>
          </a:p>
        </p:txBody>
      </p:sp>
      <p:sp>
        <p:nvSpPr>
          <p:cNvPr id="227" name="Google Shape;227;p36"/>
          <p:cNvSpPr txBox="1"/>
          <p:nvPr/>
        </p:nvSpPr>
        <p:spPr>
          <a:xfrm>
            <a:off x="133450" y="1946833"/>
            <a:ext cx="4704600" cy="1539300"/>
          </a:xfrm>
          <a:prstGeom prst="rect">
            <a:avLst/>
          </a:prstGeom>
          <a:noFill/>
          <a:ln>
            <a:noFill/>
          </a:ln>
        </p:spPr>
        <p:txBody>
          <a:bodyPr anchorCtr="0" anchor="t" bIns="91425" lIns="91425" spcFirstLastPara="1" rIns="91425" wrap="square" tIns="91425">
            <a:spAutoFit/>
          </a:bodyPr>
          <a:lstStyle/>
          <a:p>
            <a:pPr indent="-368300" lvl="0" marL="457200" rtl="0" algn="l">
              <a:lnSpc>
                <a:spcPct val="150000"/>
              </a:lnSpc>
              <a:spcBef>
                <a:spcPts val="0"/>
              </a:spcBef>
              <a:spcAft>
                <a:spcPts val="0"/>
              </a:spcAft>
              <a:buClr>
                <a:srgbClr val="741B47"/>
              </a:buClr>
              <a:buSzPts val="2200"/>
              <a:buChar char="●"/>
            </a:pPr>
            <a:r>
              <a:rPr b="1" lang="en-CA" sz="2200">
                <a:solidFill>
                  <a:srgbClr val="741B47"/>
                </a:solidFill>
              </a:rPr>
              <a:t>Custom Bootstrap Config</a:t>
            </a:r>
            <a:endParaRPr b="1" sz="2200">
              <a:solidFill>
                <a:srgbClr val="741B47"/>
              </a:solidFill>
            </a:endParaRPr>
          </a:p>
          <a:p>
            <a:pPr indent="-368300" lvl="0" marL="457200" rtl="0" algn="l">
              <a:lnSpc>
                <a:spcPct val="150000"/>
              </a:lnSpc>
              <a:spcBef>
                <a:spcPts val="0"/>
              </a:spcBef>
              <a:spcAft>
                <a:spcPts val="0"/>
              </a:spcAft>
              <a:buClr>
                <a:srgbClr val="741B47"/>
              </a:buClr>
              <a:buSzPts val="2200"/>
              <a:buChar char="●"/>
            </a:pPr>
            <a:r>
              <a:rPr b="1" lang="en-CA" sz="2200">
                <a:solidFill>
                  <a:srgbClr val="741B47"/>
                </a:solidFill>
              </a:rPr>
              <a:t>Custom Kubernetes Settings</a:t>
            </a:r>
            <a:endParaRPr b="1" sz="2200">
              <a:solidFill>
                <a:srgbClr val="741B47"/>
              </a:solidFill>
            </a:endParaRPr>
          </a:p>
          <a:p>
            <a:pPr indent="-368300" lvl="0" marL="457200" rtl="0" algn="l">
              <a:lnSpc>
                <a:spcPct val="150000"/>
              </a:lnSpc>
              <a:spcBef>
                <a:spcPts val="0"/>
              </a:spcBef>
              <a:spcAft>
                <a:spcPts val="0"/>
              </a:spcAft>
              <a:buClr>
                <a:srgbClr val="741B47"/>
              </a:buClr>
              <a:buSzPts val="2200"/>
              <a:buChar char="●"/>
            </a:pPr>
            <a:r>
              <a:rPr b="1" lang="en-CA" sz="2200">
                <a:solidFill>
                  <a:srgbClr val="741B47"/>
                </a:solidFill>
              </a:rPr>
              <a:t>Control Plane Extensions</a:t>
            </a:r>
            <a:endParaRPr b="1" sz="2200">
              <a:solidFill>
                <a:srgbClr val="741B47"/>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000"/>
                                        <p:tgtEl>
                                          <p:spTgt spid="2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1000"/>
                                        <p:tgtEl>
                                          <p:spTgt spid="2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000"/>
                                        <p:tgtEl>
                                          <p:spTgt spid="2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