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2" r:id="rId6"/>
    <p:sldId id="263" r:id="rId7"/>
    <p:sldId id="260"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1478340"/>
            <a:ext cx="7391400" cy="1569660"/>
          </a:xfrm>
          <a:prstGeom prst="rect">
            <a:avLst/>
          </a:prstGeom>
          <a:noFill/>
        </p:spPr>
        <p:txBody>
          <a:bodyPr wrap="square" rtlCol="0">
            <a:spAutoFit/>
          </a:bodyPr>
          <a:lstStyle/>
          <a:p>
            <a:pPr algn="ctr"/>
            <a:r>
              <a:rPr lang="en-US" sz="4800" dirty="0" err="1" smtClean="0">
                <a:latin typeface="Times New Roman" pitchFamily="18" charset="0"/>
                <a:cs typeface="Times New Roman" pitchFamily="18" charset="0"/>
              </a:rPr>
              <a:t>Nanoplasmons</a:t>
            </a:r>
            <a:r>
              <a:rPr lang="en-US" sz="4800" dirty="0" smtClean="0">
                <a:latin typeface="Times New Roman" pitchFamily="18" charset="0"/>
                <a:cs typeface="Times New Roman" pitchFamily="18" charset="0"/>
              </a:rPr>
              <a:t>: Fundamental and Technologies.  </a:t>
            </a:r>
            <a:endParaRPr lang="en-US" sz="4800" dirty="0">
              <a:latin typeface="Times New Roman" pitchFamily="18" charset="0"/>
              <a:cs typeface="Times New Roman" pitchFamily="18" charset="0"/>
            </a:endParaRPr>
          </a:p>
        </p:txBody>
      </p:sp>
      <p:sp>
        <p:nvSpPr>
          <p:cNvPr id="7" name="TextBox 6"/>
          <p:cNvSpPr txBox="1"/>
          <p:nvPr/>
        </p:nvSpPr>
        <p:spPr>
          <a:xfrm>
            <a:off x="914400" y="4344650"/>
            <a:ext cx="7010400" cy="1446550"/>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By</a:t>
            </a:r>
          </a:p>
          <a:p>
            <a:pPr algn="ctr"/>
            <a:r>
              <a:rPr lang="en-US" sz="2400" dirty="0" err="1" smtClean="0">
                <a:latin typeface="Times New Roman" pitchFamily="18" charset="0"/>
                <a:cs typeface="Times New Roman" pitchFamily="18" charset="0"/>
              </a:rPr>
              <a:t>Gargee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Kotwal</a:t>
            </a:r>
            <a:endParaRPr lang="en-US" sz="2400" dirty="0" smtClean="0">
              <a:latin typeface="Times New Roman" pitchFamily="18" charset="0"/>
              <a:cs typeface="Times New Roman" pitchFamily="18" charset="0"/>
            </a:endParaRPr>
          </a:p>
          <a:p>
            <a:pPr algn="ctr"/>
            <a:r>
              <a:rPr lang="en-US" sz="2400" dirty="0" err="1" smtClean="0">
                <a:latin typeface="Times New Roman" pitchFamily="18" charset="0"/>
                <a:cs typeface="Times New Roman" pitchFamily="18" charset="0"/>
              </a:rPr>
              <a:t>Gulsha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Motihar</a:t>
            </a:r>
            <a:endParaRPr lang="en-US" sz="2400" dirty="0" smtClean="0">
              <a:latin typeface="Times New Roman" pitchFamily="18" charset="0"/>
              <a:cs typeface="Times New Roman" pitchFamily="18" charset="0"/>
            </a:endParaRPr>
          </a:p>
          <a:p>
            <a:pPr algn="ctr"/>
            <a:r>
              <a:rPr lang="en-US" sz="2400" dirty="0" err="1" smtClean="0">
                <a:latin typeface="Times New Roman" pitchFamily="18" charset="0"/>
                <a:cs typeface="Times New Roman" pitchFamily="18" charset="0"/>
              </a:rPr>
              <a:t>Ritesh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Chogale</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762000"/>
            <a:ext cx="7696200" cy="5447645"/>
          </a:xfrm>
          <a:prstGeom prst="rect">
            <a:avLst/>
          </a:prstGeom>
          <a:noFill/>
        </p:spPr>
        <p:txBody>
          <a:bodyPr wrap="square" rtlCol="0">
            <a:spAutoFit/>
          </a:bodyPr>
          <a:lstStyle/>
          <a:p>
            <a:r>
              <a:rPr lang="en-US" sz="2800" dirty="0" smtClean="0">
                <a:latin typeface="Times New Roman" pitchFamily="18" charset="0"/>
                <a:cs typeface="Times New Roman" pitchFamily="18" charset="0"/>
              </a:rPr>
              <a:t>SPR based Biosensors:</a:t>
            </a:r>
          </a:p>
          <a:p>
            <a:pPr>
              <a:buFont typeface="Arial" pitchFamily="34" charset="0"/>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Eversince</a:t>
            </a:r>
            <a:r>
              <a:rPr lang="en-US" sz="2000" dirty="0" smtClean="0">
                <a:latin typeface="Times New Roman" pitchFamily="18" charset="0"/>
                <a:cs typeface="Times New Roman" pitchFamily="18" charset="0"/>
              </a:rPr>
              <a:t> there introduction in1983 SPR based sensing devices have become </a:t>
            </a:r>
            <a:r>
              <a:rPr lang="en-US" sz="2000" dirty="0" smtClean="0">
                <a:latin typeface="Times New Roman" pitchFamily="18" charset="0"/>
                <a:cs typeface="Times New Roman" pitchFamily="18" charset="0"/>
              </a:rPr>
              <a:t>one of the most widely used label free sensory devices. SPR sensing has excellent properties which makes it optimum for its application in different fields, such as environmental monitoring, food quality and safety analysis, diagnostics and biomedicine, biological engineering, drug discovery, etc</a:t>
            </a:r>
            <a:r>
              <a:rPr lang="en-US" sz="2000" dirty="0" smtClean="0">
                <a:latin typeface="Times New Roman" pitchFamily="18" charset="0"/>
                <a:cs typeface="Times New Roman" pitchFamily="18" charset="0"/>
              </a:rPr>
              <a:t>.</a:t>
            </a:r>
          </a:p>
          <a:p>
            <a:pPr>
              <a:buFont typeface="Arial" pitchFamily="34" charset="0"/>
              <a:buChar char="•"/>
            </a:pPr>
            <a:r>
              <a:rPr lang="en-US" sz="2000" dirty="0" smtClean="0">
                <a:latin typeface="Times New Roman" pitchFamily="18" charset="0"/>
                <a:cs typeface="Times New Roman" pitchFamily="18" charset="0"/>
              </a:rPr>
              <a:t> Biochemical </a:t>
            </a:r>
            <a:r>
              <a:rPr lang="en-US" sz="2000" dirty="0" smtClean="0">
                <a:latin typeface="Times New Roman" pitchFamily="18" charset="0"/>
                <a:cs typeface="Times New Roman" pitchFamily="18" charset="0"/>
              </a:rPr>
              <a:t>interactions in the vicinity of the SPR induce changes in the RI altering the propagation conditions of the SP. These changes are tracked and quantified to give a measurable signal without the need of labeling.</a:t>
            </a:r>
          </a:p>
          <a:p>
            <a:pPr>
              <a:buFont typeface="Arial" pitchFamily="34" charset="0"/>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Nanoplasmons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can be employed to optical biosensors using the principle SPR in thin gold films. Home pregnancy test is very common example of use of </a:t>
            </a:r>
            <a:r>
              <a:rPr lang="en-US" sz="2000" dirty="0" err="1" smtClean="0">
                <a:latin typeface="Times New Roman" pitchFamily="18" charset="0"/>
                <a:cs typeface="Times New Roman" pitchFamily="18" charset="0"/>
              </a:rPr>
              <a:t>nanoparticle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plasmon</a:t>
            </a:r>
            <a:r>
              <a:rPr lang="en-US" sz="2000" dirty="0" smtClean="0">
                <a:latin typeface="Times New Roman" pitchFamily="18" charset="0"/>
                <a:cs typeface="Times New Roman" pitchFamily="18" charset="0"/>
              </a:rPr>
              <a:t> for the detection of  human chorionic </a:t>
            </a:r>
            <a:r>
              <a:rPr lang="en-US" sz="2000" dirty="0" err="1" smtClean="0">
                <a:latin typeface="Times New Roman" pitchFamily="18" charset="0"/>
                <a:cs typeface="Times New Roman" pitchFamily="18" charset="0"/>
              </a:rPr>
              <a:t>gonadotropin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HcG</a:t>
            </a:r>
            <a:r>
              <a:rPr lang="en-US" sz="2000" dirty="0" smtClean="0">
                <a:latin typeface="Times New Roman" pitchFamily="18" charset="0"/>
                <a:cs typeface="Times New Roman" pitchFamily="18" charset="0"/>
              </a:rPr>
              <a:t>) which attaches to gold </a:t>
            </a:r>
            <a:r>
              <a:rPr lang="en-US" sz="2000" dirty="0" err="1" smtClean="0">
                <a:latin typeface="Times New Roman" pitchFamily="18" charset="0"/>
                <a:cs typeface="Times New Roman" pitchFamily="18" charset="0"/>
              </a:rPr>
              <a:t>nanoparticles</a:t>
            </a:r>
            <a:r>
              <a:rPr lang="en-US" sz="2000" dirty="0" smtClean="0">
                <a:latin typeface="Times New Roman" pitchFamily="18" charset="0"/>
                <a:cs typeface="Times New Roman" pitchFamily="18" charset="0"/>
              </a:rPr>
              <a:t>. Red light is reflect if </a:t>
            </a:r>
            <a:r>
              <a:rPr lang="en-US" sz="2000" dirty="0" err="1" smtClean="0">
                <a:latin typeface="Times New Roman" pitchFamily="18" charset="0"/>
                <a:cs typeface="Times New Roman" pitchFamily="18" charset="0"/>
              </a:rPr>
              <a:t>HcG</a:t>
            </a:r>
            <a:r>
              <a:rPr lang="en-US" sz="2000" dirty="0" smtClean="0">
                <a:latin typeface="Times New Roman" pitchFamily="18" charset="0"/>
                <a:cs typeface="Times New Roman" pitchFamily="18" charset="0"/>
              </a:rPr>
              <a:t> is present otherwise blue</a:t>
            </a:r>
            <a:endParaRPr lang="en-US" sz="2000" dirty="0" smtClean="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vhd\Downloads\vgdfkbgsekbgzdbrgkdebg.jpg"/>
          <p:cNvPicPr>
            <a:picLocks noChangeAspect="1" noChangeArrowheads="1"/>
          </p:cNvPicPr>
          <p:nvPr/>
        </p:nvPicPr>
        <p:blipFill>
          <a:blip r:embed="rId2"/>
          <a:srcRect/>
          <a:stretch>
            <a:fillRect/>
          </a:stretch>
        </p:blipFill>
        <p:spPr bwMode="auto">
          <a:xfrm>
            <a:off x="304800" y="457200"/>
            <a:ext cx="4038600" cy="2454835"/>
          </a:xfrm>
          <a:prstGeom prst="rect">
            <a:avLst/>
          </a:prstGeom>
          <a:noFill/>
        </p:spPr>
      </p:pic>
      <p:pic>
        <p:nvPicPr>
          <p:cNvPr id="6147" name="Picture 3" descr="C:\Users\vhd\Desktop\222222222222.PNG"/>
          <p:cNvPicPr>
            <a:picLocks noChangeAspect="1" noChangeArrowheads="1"/>
          </p:cNvPicPr>
          <p:nvPr/>
        </p:nvPicPr>
        <p:blipFill>
          <a:blip r:embed="rId3"/>
          <a:srcRect/>
          <a:stretch>
            <a:fillRect/>
          </a:stretch>
        </p:blipFill>
        <p:spPr bwMode="auto">
          <a:xfrm>
            <a:off x="3886200" y="3352800"/>
            <a:ext cx="4930209" cy="290036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762000"/>
            <a:ext cx="7086600" cy="5078313"/>
          </a:xfrm>
          <a:prstGeom prst="rect">
            <a:avLst/>
          </a:prstGeom>
          <a:noFill/>
        </p:spPr>
        <p:txBody>
          <a:bodyPr wrap="square" rtlCol="0">
            <a:spAutoFit/>
          </a:bodyPr>
          <a:lstStyle/>
          <a:p>
            <a:r>
              <a:rPr lang="en-US" sz="3600" dirty="0" smtClean="0">
                <a:latin typeface="Times New Roman" pitchFamily="18" charset="0"/>
                <a:cs typeface="Times New Roman" pitchFamily="18" charset="0"/>
              </a:rPr>
              <a:t>LSPR:</a:t>
            </a:r>
          </a:p>
          <a:p>
            <a:r>
              <a:rPr lang="en-US" sz="2400" dirty="0" smtClean="0">
                <a:latin typeface="Times New Roman" pitchFamily="18" charset="0"/>
                <a:cs typeface="Times New Roman" pitchFamily="18" charset="0"/>
              </a:rPr>
              <a:t>LSPR </a:t>
            </a:r>
            <a:r>
              <a:rPr lang="en-US" sz="2400" dirty="0" err="1" smtClean="0">
                <a:latin typeface="Times New Roman" pitchFamily="18" charset="0"/>
                <a:cs typeface="Times New Roman" pitchFamily="18" charset="0"/>
              </a:rPr>
              <a:t>refractometric</a:t>
            </a:r>
            <a:r>
              <a:rPr lang="en-US" sz="2400" dirty="0" smtClean="0">
                <a:latin typeface="Times New Roman" pitchFamily="18" charset="0"/>
                <a:cs typeface="Times New Roman" pitchFamily="18" charset="0"/>
              </a:rPr>
              <a:t> biosensors are the next generation </a:t>
            </a:r>
            <a:r>
              <a:rPr lang="en-US" sz="2400" dirty="0" err="1" smtClean="0">
                <a:latin typeface="Times New Roman" pitchFamily="18" charset="0"/>
                <a:cs typeface="Times New Roman" pitchFamily="18" charset="0"/>
              </a:rPr>
              <a:t>plasmonic</a:t>
            </a:r>
            <a:r>
              <a:rPr lang="en-US" sz="2400" dirty="0" smtClean="0">
                <a:latin typeface="Times New Roman" pitchFamily="18" charset="0"/>
                <a:cs typeface="Times New Roman" pitchFamily="18" charset="0"/>
              </a:rPr>
              <a:t> sensing platforms  as they offer highly sensitive analytical tools with multiple capabilities and show great potential for integration and miniaturization.83</a:t>
            </a:r>
          </a:p>
          <a:p>
            <a:r>
              <a:rPr lang="en-US" sz="2400" dirty="0" smtClean="0">
                <a:latin typeface="Times New Roman" pitchFamily="18" charset="0"/>
                <a:cs typeface="Times New Roman" pitchFamily="18" charset="0"/>
              </a:rPr>
              <a:t>As we know that the shape and size of </a:t>
            </a:r>
            <a:r>
              <a:rPr lang="en-US" sz="2400" dirty="0" err="1" smtClean="0">
                <a:latin typeface="Times New Roman" pitchFamily="18" charset="0"/>
                <a:cs typeface="Times New Roman" pitchFamily="18" charset="0"/>
              </a:rPr>
              <a:t>plasmonic</a:t>
            </a:r>
            <a:r>
              <a:rPr lang="en-US" sz="2400" dirty="0" smtClean="0">
                <a:latin typeface="Times New Roman" pitchFamily="18" charset="0"/>
                <a:cs typeface="Times New Roman" pitchFamily="18" charset="0"/>
              </a:rPr>
              <a:t> nanostructures can affect their properties and </a:t>
            </a:r>
            <a:r>
              <a:rPr lang="en-US" sz="2400" dirty="0" err="1" smtClean="0">
                <a:latin typeface="Times New Roman" pitchFamily="18" charset="0"/>
                <a:cs typeface="Times New Roman" pitchFamily="18" charset="0"/>
              </a:rPr>
              <a:t>behaviour</a:t>
            </a:r>
            <a:r>
              <a:rPr lang="en-US" sz="2400" dirty="0" smtClean="0">
                <a:latin typeface="Times New Roman" pitchFamily="18" charset="0"/>
                <a:cs typeface="Times New Roman" pitchFamily="18" charset="0"/>
              </a:rPr>
              <a:t>, LSPR can be tailored and tuned to function along the entire VIS and NIR regions of the electromagnetic spectrum. Along with the change in RI, evanescent field leads to displacements of the LSPR peak.</a:t>
            </a:r>
          </a:p>
          <a:p>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onclusion</a:t>
            </a:r>
            <a:endParaRPr lang="en-US" dirty="0">
              <a:latin typeface="Times New Roman" pitchFamily="18" charset="0"/>
              <a:cs typeface="Times New Roman" pitchFamily="18" charset="0"/>
            </a:endParaRPr>
          </a:p>
        </p:txBody>
      </p:sp>
      <p:sp>
        <p:nvSpPr>
          <p:cNvPr id="4" name="TextBox 3"/>
          <p:cNvSpPr txBox="1"/>
          <p:nvPr/>
        </p:nvSpPr>
        <p:spPr>
          <a:xfrm>
            <a:off x="914400" y="1676400"/>
            <a:ext cx="7315200" cy="2585323"/>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Nanoplasmonic</a:t>
            </a:r>
            <a:r>
              <a:rPr lang="en-US" sz="2400" dirty="0" smtClean="0">
                <a:latin typeface="Times New Roman" pitchFamily="18" charset="0"/>
                <a:cs typeface="Times New Roman" pitchFamily="18" charset="0"/>
              </a:rPr>
              <a:t> devices have wide applications in various fields like electronics, bio sensing, spectroscopy etc. It is a technology of the future and the applications would become more and more mainstream. Once, the technique was used in artistic </a:t>
            </a:r>
            <a:r>
              <a:rPr lang="en-US" sz="2400" dirty="0" err="1" smtClean="0">
                <a:latin typeface="Times New Roman" pitchFamily="18" charset="0"/>
                <a:cs typeface="Times New Roman" pitchFamily="18" charset="0"/>
              </a:rPr>
              <a:t>endeavours</a:t>
            </a:r>
            <a:r>
              <a:rPr lang="en-US" sz="2400" dirty="0" smtClean="0">
                <a:latin typeface="Times New Roman" pitchFamily="18" charset="0"/>
                <a:cs typeface="Times New Roman" pitchFamily="18" charset="0"/>
              </a:rPr>
              <a:t>, today we have huge scientific development in it.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4" name="TextBox 3"/>
          <p:cNvSpPr txBox="1"/>
          <p:nvPr/>
        </p:nvSpPr>
        <p:spPr>
          <a:xfrm>
            <a:off x="304800" y="914400"/>
            <a:ext cx="8382000"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[1] H. R. Stuart and D. G. Hall, "Island size effects in </a:t>
            </a:r>
            <a:r>
              <a:rPr lang="en-US" dirty="0" err="1" smtClean="0">
                <a:latin typeface="Times New Roman" pitchFamily="18" charset="0"/>
                <a:cs typeface="Times New Roman" pitchFamily="18" charset="0"/>
              </a:rPr>
              <a:t>nanoparticle</a:t>
            </a:r>
            <a:r>
              <a:rPr lang="en-US" dirty="0" smtClean="0">
                <a:latin typeface="Times New Roman" pitchFamily="18" charset="0"/>
                <a:cs typeface="Times New Roman" pitchFamily="18" charset="0"/>
              </a:rPr>
              <a:t>-enhanced </a:t>
            </a:r>
            <a:r>
              <a:rPr lang="en-US" dirty="0" err="1" smtClean="0">
                <a:latin typeface="Times New Roman" pitchFamily="18" charset="0"/>
                <a:cs typeface="Times New Roman" pitchFamily="18" charset="0"/>
              </a:rPr>
              <a:t>photodetectors</a:t>
            </a:r>
            <a:r>
              <a:rPr lang="en-US" dirty="0" smtClean="0">
                <a:latin typeface="Times New Roman" pitchFamily="18" charset="0"/>
                <a:cs typeface="Times New Roman" pitchFamily="18" charset="0"/>
              </a:rPr>
              <a:t> " Appl. Phys. </a:t>
            </a:r>
            <a:r>
              <a:rPr lang="en-US" dirty="0" err="1" smtClean="0">
                <a:latin typeface="Times New Roman" pitchFamily="18" charset="0"/>
                <a:cs typeface="Times New Roman" pitchFamily="18" charset="0"/>
              </a:rPr>
              <a:t>Lett</a:t>
            </a:r>
            <a:r>
              <a:rPr lang="en-US" dirty="0" smtClean="0">
                <a:latin typeface="Times New Roman" pitchFamily="18" charset="0"/>
                <a:cs typeface="Times New Roman" pitchFamily="18" charset="0"/>
              </a:rPr>
              <a:t>. 73, 3815 (1998).</a:t>
            </a:r>
          </a:p>
          <a:p>
            <a:r>
              <a:rPr lang="en-US" dirty="0" smtClean="0">
                <a:latin typeface="Times New Roman" pitchFamily="18" charset="0"/>
                <a:cs typeface="Times New Roman" pitchFamily="18" charset="0"/>
              </a:rPr>
              <a:t>[2] D. M. </a:t>
            </a:r>
            <a:r>
              <a:rPr lang="en-US" dirty="0" err="1" smtClean="0">
                <a:latin typeface="Times New Roman" pitchFamily="18" charset="0"/>
                <a:cs typeface="Times New Roman" pitchFamily="18" charset="0"/>
              </a:rPr>
              <a:t>Schaadt</a:t>
            </a:r>
            <a:r>
              <a:rPr lang="en-US" dirty="0" smtClean="0">
                <a:latin typeface="Times New Roman" pitchFamily="18" charset="0"/>
                <a:cs typeface="Times New Roman" pitchFamily="18" charset="0"/>
              </a:rPr>
              <a:t>, B. </a:t>
            </a:r>
            <a:r>
              <a:rPr lang="en-US" dirty="0" err="1" smtClean="0">
                <a:latin typeface="Times New Roman" pitchFamily="18" charset="0"/>
                <a:cs typeface="Times New Roman" pitchFamily="18" charset="0"/>
              </a:rPr>
              <a:t>Feng</a:t>
            </a:r>
            <a:r>
              <a:rPr lang="en-US" dirty="0" smtClean="0">
                <a:latin typeface="Times New Roman" pitchFamily="18" charset="0"/>
                <a:cs typeface="Times New Roman" pitchFamily="18" charset="0"/>
              </a:rPr>
              <a:t>, and E. T. Yu, "Enhanced semiconductor optical absorption excitation in metal </a:t>
            </a:r>
            <a:r>
              <a:rPr lang="en-US" dirty="0" err="1" smtClean="0">
                <a:latin typeface="Times New Roman" pitchFamily="18" charset="0"/>
                <a:cs typeface="Times New Roman" pitchFamily="18" charset="0"/>
              </a:rPr>
              <a:t>nanoparticles</a:t>
            </a:r>
            <a:r>
              <a:rPr lang="en-US" dirty="0" smtClean="0">
                <a:latin typeface="Times New Roman" pitchFamily="18" charset="0"/>
                <a:cs typeface="Times New Roman" pitchFamily="18" charset="0"/>
              </a:rPr>
              <a:t>," Appl. Phys. </a:t>
            </a:r>
            <a:r>
              <a:rPr lang="en-US" dirty="0" err="1" smtClean="0">
                <a:latin typeface="Times New Roman" pitchFamily="18" charset="0"/>
                <a:cs typeface="Times New Roman" pitchFamily="18" charset="0"/>
              </a:rPr>
              <a:t>Lett</a:t>
            </a:r>
            <a:r>
              <a:rPr lang="en-US" dirty="0" smtClean="0">
                <a:latin typeface="Times New Roman" pitchFamily="18" charset="0"/>
                <a:cs typeface="Times New Roman" pitchFamily="18" charset="0"/>
              </a:rPr>
              <a:t>. 86, 063106 (2005).</a:t>
            </a:r>
          </a:p>
          <a:p>
            <a:r>
              <a:rPr lang="en-US" dirty="0" smtClean="0">
                <a:latin typeface="Times New Roman" pitchFamily="18" charset="0"/>
                <a:cs typeface="Times New Roman" pitchFamily="18" charset="0"/>
              </a:rPr>
              <a:t>[3] D. </a:t>
            </a:r>
            <a:r>
              <a:rPr lang="en-US" dirty="0" err="1" smtClean="0">
                <a:latin typeface="Times New Roman" pitchFamily="18" charset="0"/>
                <a:cs typeface="Times New Roman" pitchFamily="18" charset="0"/>
              </a:rPr>
              <a:t>Derkacs</a:t>
            </a:r>
            <a:r>
              <a:rPr lang="en-US" dirty="0" smtClean="0">
                <a:latin typeface="Times New Roman" pitchFamily="18" charset="0"/>
                <a:cs typeface="Times New Roman" pitchFamily="18" charset="0"/>
              </a:rPr>
              <a:t>, S. H. Lim, P. </a:t>
            </a:r>
            <a:r>
              <a:rPr lang="en-US" dirty="0" err="1" smtClean="0">
                <a:latin typeface="Times New Roman" pitchFamily="18" charset="0"/>
                <a:cs typeface="Times New Roman" pitchFamily="18" charset="0"/>
              </a:rPr>
              <a:t>Matheu</a:t>
            </a:r>
            <a:r>
              <a:rPr lang="en-US" dirty="0" smtClean="0">
                <a:latin typeface="Times New Roman" pitchFamily="18" charset="0"/>
                <a:cs typeface="Times New Roman" pitchFamily="18" charset="0"/>
              </a:rPr>
              <a:t>, W. Mar, and E. T. Yu, "Improved performance of amorphous silicon solar cells via scattering from surface </a:t>
            </a:r>
            <a:r>
              <a:rPr lang="en-US" dirty="0" err="1" smtClean="0">
                <a:latin typeface="Times New Roman" pitchFamily="18" charset="0"/>
                <a:cs typeface="Times New Roman" pitchFamily="18" charset="0"/>
              </a:rPr>
              <a:t>plasmon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polaritons</a:t>
            </a:r>
            <a:r>
              <a:rPr lang="en-US" dirty="0" smtClean="0">
                <a:latin typeface="Times New Roman" pitchFamily="18" charset="0"/>
                <a:cs typeface="Times New Roman" pitchFamily="18" charset="0"/>
              </a:rPr>
              <a:t> in nearby metallic </a:t>
            </a:r>
            <a:r>
              <a:rPr lang="en-US" dirty="0" err="1" smtClean="0">
                <a:latin typeface="Times New Roman" pitchFamily="18" charset="0"/>
                <a:cs typeface="Times New Roman" pitchFamily="18" charset="0"/>
              </a:rPr>
              <a:t>nanoparticles</a:t>
            </a:r>
            <a:r>
              <a:rPr lang="en-US" dirty="0" smtClean="0">
                <a:latin typeface="Times New Roman" pitchFamily="18" charset="0"/>
                <a:cs typeface="Times New Roman" pitchFamily="18" charset="0"/>
              </a:rPr>
              <a:t>," Appl. Phys. </a:t>
            </a:r>
            <a:r>
              <a:rPr lang="en-US" dirty="0" err="1" smtClean="0">
                <a:latin typeface="Times New Roman" pitchFamily="18" charset="0"/>
                <a:cs typeface="Times New Roman" pitchFamily="18" charset="0"/>
              </a:rPr>
              <a:t>Lett</a:t>
            </a:r>
            <a:r>
              <a:rPr lang="en-US" dirty="0" smtClean="0">
                <a:latin typeface="Times New Roman" pitchFamily="18" charset="0"/>
                <a:cs typeface="Times New Roman" pitchFamily="18" charset="0"/>
              </a:rPr>
              <a:t>. 89, 093103 (2006).</a:t>
            </a:r>
          </a:p>
          <a:p>
            <a:r>
              <a:rPr lang="en-US" dirty="0" smtClean="0">
                <a:latin typeface="Times New Roman" pitchFamily="18" charset="0"/>
                <a:cs typeface="Times New Roman" pitchFamily="18" charset="0"/>
              </a:rPr>
              <a:t>[4] S. </a:t>
            </a:r>
            <a:r>
              <a:rPr lang="en-US" dirty="0" err="1" smtClean="0">
                <a:latin typeface="Times New Roman" pitchFamily="18" charset="0"/>
                <a:cs typeface="Times New Roman" pitchFamily="18" charset="0"/>
              </a:rPr>
              <a:t>Pillai</a:t>
            </a:r>
            <a:r>
              <a:rPr lang="en-US" dirty="0" smtClean="0">
                <a:latin typeface="Times New Roman" pitchFamily="18" charset="0"/>
                <a:cs typeface="Times New Roman" pitchFamily="18" charset="0"/>
              </a:rPr>
              <a:t>, K. R. Catchpole, T. </a:t>
            </a:r>
            <a:r>
              <a:rPr lang="en-US" dirty="0" err="1" smtClean="0">
                <a:latin typeface="Times New Roman" pitchFamily="18" charset="0"/>
                <a:cs typeface="Times New Roman" pitchFamily="18" charset="0"/>
              </a:rPr>
              <a:t>Trupke</a:t>
            </a:r>
            <a:r>
              <a:rPr lang="en-US" dirty="0" smtClean="0">
                <a:latin typeface="Times New Roman" pitchFamily="18" charset="0"/>
                <a:cs typeface="Times New Roman" pitchFamily="18" charset="0"/>
              </a:rPr>
              <a:t>, and M. A. Green, "Surface </a:t>
            </a:r>
            <a:r>
              <a:rPr lang="en-US" dirty="0" err="1" smtClean="0">
                <a:latin typeface="Times New Roman" pitchFamily="18" charset="0"/>
                <a:cs typeface="Times New Roman" pitchFamily="18" charset="0"/>
              </a:rPr>
              <a:t>plasmon</a:t>
            </a:r>
            <a:r>
              <a:rPr lang="en-US" dirty="0" smtClean="0">
                <a:latin typeface="Times New Roman" pitchFamily="18" charset="0"/>
                <a:cs typeface="Times New Roman" pitchFamily="18" charset="0"/>
              </a:rPr>
              <a:t> enhanced silicon solar cells," J. Appl. Phys. 101, 093105 (2007).</a:t>
            </a:r>
          </a:p>
          <a:p>
            <a:r>
              <a:rPr lang="en-US" dirty="0" smtClean="0">
                <a:latin typeface="Times New Roman" pitchFamily="18" charset="0"/>
                <a:cs typeface="Times New Roman" pitchFamily="18" charset="0"/>
              </a:rPr>
              <a:t>[5] Dai, Han, </a:t>
            </a:r>
            <a:r>
              <a:rPr lang="en-US" dirty="0" err="1" smtClean="0">
                <a:latin typeface="Times New Roman" pitchFamily="18" charset="0"/>
                <a:cs typeface="Times New Roman" pitchFamily="18" charset="0"/>
              </a:rPr>
              <a:t>Ruiqiang</a:t>
            </a:r>
            <a:r>
              <a:rPr lang="en-US" dirty="0" smtClean="0">
                <a:latin typeface="Times New Roman" pitchFamily="18" charset="0"/>
                <a:cs typeface="Times New Roman" pitchFamily="18" charset="0"/>
              </a:rPr>
              <a:t> Ding, </a:t>
            </a:r>
            <a:r>
              <a:rPr lang="en-US" dirty="0" err="1" smtClean="0">
                <a:latin typeface="Times New Roman" pitchFamily="18" charset="0"/>
                <a:cs typeface="Times New Roman" pitchFamily="18" charset="0"/>
              </a:rPr>
              <a:t>Meicheng</a:t>
            </a:r>
            <a:r>
              <a:rPr lang="en-US" dirty="0" smtClean="0">
                <a:latin typeface="Times New Roman" pitchFamily="18" charset="0"/>
                <a:cs typeface="Times New Roman" pitchFamily="18" charset="0"/>
              </a:rPr>
              <a:t> Li, </a:t>
            </a:r>
            <a:r>
              <a:rPr lang="en-US" dirty="0" err="1" smtClean="0">
                <a:latin typeface="Times New Roman" pitchFamily="18" charset="0"/>
                <a:cs typeface="Times New Roman" pitchFamily="18" charset="0"/>
              </a:rPr>
              <a:t>Yingfeng</a:t>
            </a:r>
            <a:r>
              <a:rPr lang="en-US" dirty="0" smtClean="0">
                <a:latin typeface="Times New Roman" pitchFamily="18" charset="0"/>
                <a:cs typeface="Times New Roman" pitchFamily="18" charset="0"/>
              </a:rPr>
              <a:t> Li, </a:t>
            </a:r>
            <a:r>
              <a:rPr lang="en-US" dirty="0" err="1" smtClean="0">
                <a:latin typeface="Times New Roman" pitchFamily="18" charset="0"/>
                <a:cs typeface="Times New Roman" pitchFamily="18" charset="0"/>
              </a:rPr>
              <a:t>Ganghai</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Dandan</a:t>
            </a:r>
            <a:r>
              <a:rPr lang="en-US" dirty="0" smtClean="0">
                <a:latin typeface="Times New Roman" pitchFamily="18" charset="0"/>
                <a:cs typeface="Times New Roman" pitchFamily="18" charset="0"/>
              </a:rPr>
              <a:t> Song, </a:t>
            </a:r>
            <a:r>
              <a:rPr lang="en-US" dirty="0" err="1" smtClean="0">
                <a:latin typeface="Times New Roman" pitchFamily="18" charset="0"/>
                <a:cs typeface="Times New Roman" pitchFamily="18" charset="0"/>
              </a:rPr>
              <a:t>Yue</a:t>
            </a:r>
            <a:r>
              <a:rPr lang="en-US" dirty="0" smtClean="0">
                <a:latin typeface="Times New Roman" pitchFamily="18" charset="0"/>
                <a:cs typeface="Times New Roman" pitchFamily="18" charset="0"/>
              </a:rPr>
              <a:t> Yu, and </a:t>
            </a:r>
            <a:r>
              <a:rPr lang="en-US" dirty="0" err="1" smtClean="0">
                <a:latin typeface="Times New Roman" pitchFamily="18" charset="0"/>
                <a:cs typeface="Times New Roman" pitchFamily="18" charset="0"/>
              </a:rPr>
              <a:t>Mwenya</a:t>
            </a:r>
            <a:r>
              <a:rPr lang="en-US" dirty="0" smtClean="0">
                <a:latin typeface="Times New Roman" pitchFamily="18" charset="0"/>
                <a:cs typeface="Times New Roman" pitchFamily="18" charset="0"/>
              </a:rPr>
              <a:t> Trevor. "Abnormal thermal effects on the surface </a:t>
            </a:r>
            <a:r>
              <a:rPr lang="en-US" dirty="0" err="1" smtClean="0">
                <a:latin typeface="Times New Roman" pitchFamily="18" charset="0"/>
                <a:cs typeface="Times New Roman" pitchFamily="18" charset="0"/>
              </a:rPr>
              <a:t>plasmon</a:t>
            </a:r>
            <a:r>
              <a:rPr lang="en-US" dirty="0" smtClean="0">
                <a:latin typeface="Times New Roman" pitchFamily="18" charset="0"/>
                <a:cs typeface="Times New Roman" pitchFamily="18" charset="0"/>
              </a:rPr>
              <a:t> resonance of Ag </a:t>
            </a:r>
            <a:r>
              <a:rPr lang="en-US" dirty="0" err="1" smtClean="0">
                <a:latin typeface="Times New Roman" pitchFamily="18" charset="0"/>
                <a:cs typeface="Times New Roman" pitchFamily="18" charset="0"/>
              </a:rPr>
              <a:t>nanoparticles</a:t>
            </a:r>
            <a:r>
              <a:rPr lang="en-US" dirty="0" smtClean="0">
                <a:latin typeface="Times New Roman" pitchFamily="18" charset="0"/>
                <a:cs typeface="Times New Roman" pitchFamily="18" charset="0"/>
              </a:rPr>
              <a:t> on the surface of silicon." </a:t>
            </a:r>
            <a:r>
              <a:rPr lang="en-US" i="1" dirty="0" smtClean="0">
                <a:latin typeface="Times New Roman" pitchFamily="18" charset="0"/>
                <a:cs typeface="Times New Roman" pitchFamily="18" charset="0"/>
              </a:rPr>
              <a:t>Thin Solid Films</a:t>
            </a:r>
            <a:r>
              <a:rPr lang="en-US" dirty="0" smtClean="0">
                <a:latin typeface="Times New Roman" pitchFamily="18" charset="0"/>
                <a:cs typeface="Times New Roman" pitchFamily="18" charset="0"/>
              </a:rPr>
              <a:t> 584 (2015): 378-381.</a:t>
            </a:r>
          </a:p>
          <a:p>
            <a:r>
              <a:rPr lang="en-US" dirty="0" smtClean="0">
                <a:latin typeface="Times New Roman" pitchFamily="18" charset="0"/>
                <a:cs typeface="Times New Roman" pitchFamily="18" charset="0"/>
              </a:rPr>
              <a:t>[6] Hill, R.T. </a:t>
            </a:r>
            <a:r>
              <a:rPr lang="en-US" dirty="0" err="1" smtClean="0">
                <a:latin typeface="Times New Roman" pitchFamily="18" charset="0"/>
                <a:cs typeface="Times New Roman" pitchFamily="18" charset="0"/>
              </a:rPr>
              <a:t>Plasmonic</a:t>
            </a:r>
            <a:r>
              <a:rPr lang="en-US" dirty="0" smtClean="0">
                <a:latin typeface="Times New Roman" pitchFamily="18" charset="0"/>
                <a:cs typeface="Times New Roman" pitchFamily="18" charset="0"/>
              </a:rPr>
              <a:t> biosensors. Wiley Interdisciplinary Reviews: </a:t>
            </a:r>
            <a:r>
              <a:rPr lang="en-US" dirty="0" err="1" smtClean="0">
                <a:latin typeface="Times New Roman" pitchFamily="18" charset="0"/>
                <a:cs typeface="Times New Roman" pitchFamily="18" charset="0"/>
              </a:rPr>
              <a:t>Nanomedicine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Nanobiotechnology</a:t>
            </a:r>
            <a:r>
              <a:rPr lang="en-US" dirty="0" smtClean="0">
                <a:latin typeface="Times New Roman" pitchFamily="18" charset="0"/>
                <a:cs typeface="Times New Roman" pitchFamily="18" charset="0"/>
              </a:rPr>
              <a:t> (2014). </a:t>
            </a:r>
          </a:p>
          <a:p>
            <a:r>
              <a:rPr lang="en-US" dirty="0" smtClean="0">
                <a:latin typeface="Times New Roman" pitchFamily="18" charset="0"/>
                <a:cs typeface="Times New Roman" pitchFamily="18" charset="0"/>
              </a:rPr>
              <a:t>[7] Long, Y.-T. &amp; Jing, C. in Localized Surface Plasmon Resonance Based </a:t>
            </a:r>
            <a:r>
              <a:rPr lang="en-US" dirty="0" err="1" smtClean="0">
                <a:latin typeface="Times New Roman" pitchFamily="18" charset="0"/>
                <a:cs typeface="Times New Roman" pitchFamily="18" charset="0"/>
              </a:rPr>
              <a:t>Nanobiosensors</a:t>
            </a:r>
            <a:r>
              <a:rPr lang="en-US" dirty="0" smtClean="0">
                <a:latin typeface="Times New Roman" pitchFamily="18" charset="0"/>
                <a:cs typeface="Times New Roman" pitchFamily="18" charset="0"/>
              </a:rPr>
              <a:t> 23-37 (Springer, 2014).</a:t>
            </a:r>
          </a:p>
          <a:p>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843677"/>
            <a:ext cx="8001000" cy="2585323"/>
          </a:xfrm>
          <a:prstGeom prst="rect">
            <a:avLst/>
          </a:prstGeom>
          <a:noFill/>
        </p:spPr>
        <p:txBody>
          <a:bodyPr wrap="square" rtlCol="0">
            <a:spAutoFit/>
          </a:bodyPr>
          <a:lstStyle/>
          <a:p>
            <a:r>
              <a:rPr lang="en-US" dirty="0" smtClean="0">
                <a:latin typeface="Times New Roman" pitchFamily="18" charset="0"/>
                <a:cs typeface="Times New Roman" pitchFamily="18" charset="0"/>
              </a:rPr>
              <a:t>[8] </a:t>
            </a:r>
            <a:r>
              <a:rPr lang="en-US" dirty="0" err="1" smtClean="0">
                <a:latin typeface="Times New Roman" pitchFamily="18" charset="0"/>
                <a:cs typeface="Times New Roman" pitchFamily="18" charset="0"/>
              </a:rPr>
              <a:t>Soler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Aznar</a:t>
            </a:r>
            <a:r>
              <a:rPr lang="en-US" dirty="0" smtClean="0">
                <a:latin typeface="Times New Roman" pitchFamily="18" charset="0"/>
                <a:cs typeface="Times New Roman" pitchFamily="18" charset="0"/>
              </a:rPr>
              <a:t>, Maria, Laura M. </a:t>
            </a:r>
            <a:r>
              <a:rPr lang="en-US" dirty="0" err="1" smtClean="0">
                <a:latin typeface="Times New Roman" pitchFamily="18" charset="0"/>
                <a:cs typeface="Times New Roman" pitchFamily="18" charset="0"/>
              </a:rPr>
              <a:t>Lechuga</a:t>
            </a:r>
            <a:r>
              <a:rPr lang="en-US" dirty="0" smtClean="0">
                <a:latin typeface="Times New Roman" pitchFamily="18" charset="0"/>
                <a:cs typeface="Times New Roman" pitchFamily="18" charset="0"/>
              </a:rPr>
              <a:t>, M. Carmen </a:t>
            </a:r>
            <a:r>
              <a:rPr lang="en-US" dirty="0" err="1" smtClean="0">
                <a:latin typeface="Times New Roman" pitchFamily="18" charset="0"/>
                <a:cs typeface="Times New Roman" pitchFamily="18" charset="0"/>
              </a:rPr>
              <a:t>Estévez</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Carles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Arús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Nanoplasmonic</a:t>
            </a:r>
            <a:r>
              <a:rPr lang="en-US" dirty="0" smtClean="0">
                <a:latin typeface="Times New Roman" pitchFamily="18" charset="0"/>
                <a:cs typeface="Times New Roman" pitchFamily="18" charset="0"/>
              </a:rPr>
              <a:t> biosensors for clinical diagnosis at the point of care." (2015).</a:t>
            </a:r>
          </a:p>
          <a:p>
            <a:r>
              <a:rPr lang="en-US" dirty="0" smtClean="0">
                <a:latin typeface="Times New Roman" pitchFamily="18" charset="0"/>
                <a:cs typeface="Times New Roman" pitchFamily="18" charset="0"/>
              </a:rPr>
              <a:t>[9] </a:t>
            </a:r>
            <a:r>
              <a:rPr lang="en-US" dirty="0" err="1" smtClean="0">
                <a:latin typeface="Times New Roman" pitchFamily="18" charset="0"/>
                <a:cs typeface="Times New Roman" pitchFamily="18" charset="0"/>
              </a:rPr>
              <a:t>Liedberg</a:t>
            </a:r>
            <a:r>
              <a:rPr lang="en-US" dirty="0" smtClean="0">
                <a:latin typeface="Times New Roman" pitchFamily="18" charset="0"/>
                <a:cs typeface="Times New Roman" pitchFamily="18" charset="0"/>
              </a:rPr>
              <a:t>, B., C. </a:t>
            </a:r>
            <a:r>
              <a:rPr lang="en-US" dirty="0" err="1" smtClean="0">
                <a:latin typeface="Times New Roman" pitchFamily="18" charset="0"/>
                <a:cs typeface="Times New Roman" pitchFamily="18" charset="0"/>
              </a:rPr>
              <a:t>Nylander</a:t>
            </a:r>
            <a:r>
              <a:rPr lang="en-US" dirty="0" smtClean="0">
                <a:latin typeface="Times New Roman" pitchFamily="18" charset="0"/>
                <a:cs typeface="Times New Roman" pitchFamily="18" charset="0"/>
              </a:rPr>
              <a:t>, and I. </a:t>
            </a:r>
            <a:r>
              <a:rPr lang="en-US" dirty="0" err="1" smtClean="0">
                <a:latin typeface="Times New Roman" pitchFamily="18" charset="0"/>
                <a:cs typeface="Times New Roman" pitchFamily="18" charset="0"/>
              </a:rPr>
              <a:t>Lundstrom</a:t>
            </a:r>
            <a:r>
              <a:rPr lang="en-US" dirty="0" smtClean="0">
                <a:latin typeface="Times New Roman" pitchFamily="18" charset="0"/>
                <a:cs typeface="Times New Roman" pitchFamily="18" charset="0"/>
              </a:rPr>
              <a:t> Surface-Plasmon Resonance for Gas-Detection and </a:t>
            </a:r>
            <a:r>
              <a:rPr lang="en-US" dirty="0" err="1" smtClean="0">
                <a:latin typeface="Times New Roman" pitchFamily="18" charset="0"/>
                <a:cs typeface="Times New Roman" pitchFamily="18" charset="0"/>
              </a:rPr>
              <a:t>Biosensing</a:t>
            </a:r>
            <a:r>
              <a:rPr lang="en-US" dirty="0" smtClean="0">
                <a:latin typeface="Times New Roman" pitchFamily="18" charset="0"/>
                <a:cs typeface="Times New Roman" pitchFamily="18" charset="0"/>
              </a:rPr>
              <a:t>. Sensors and Actuators B 4, 299-304 (1983).</a:t>
            </a:r>
          </a:p>
          <a:p>
            <a:r>
              <a:rPr lang="en-US" dirty="0" smtClean="0">
                <a:latin typeface="Times New Roman" pitchFamily="18" charset="0"/>
                <a:cs typeface="Times New Roman" pitchFamily="18" charset="0"/>
              </a:rPr>
              <a:t>[10] </a:t>
            </a:r>
            <a:r>
              <a:rPr lang="en-US" dirty="0" err="1" smtClean="0">
                <a:latin typeface="Times New Roman" pitchFamily="18" charset="0"/>
                <a:cs typeface="Times New Roman" pitchFamily="18" charset="0"/>
              </a:rPr>
              <a:t>Homola</a:t>
            </a:r>
            <a:r>
              <a:rPr lang="en-US" dirty="0" smtClean="0">
                <a:latin typeface="Times New Roman" pitchFamily="18" charset="0"/>
                <a:cs typeface="Times New Roman" pitchFamily="18" charset="0"/>
              </a:rPr>
              <a:t>, J. Surface Plasmon Resonance Sensors for Detection of Chemical and Biological Species. Chemical Reviews 108, 462-493 (2008).</a:t>
            </a:r>
          </a:p>
          <a:p>
            <a:r>
              <a:rPr lang="en-US" dirty="0" smtClean="0">
                <a:latin typeface="Times New Roman" pitchFamily="18" charset="0"/>
                <a:cs typeface="Times New Roman" pitchFamily="18" charset="0"/>
              </a:rPr>
              <a:t>[11] </a:t>
            </a:r>
            <a:r>
              <a:rPr lang="en-US" dirty="0" err="1" smtClean="0">
                <a:latin typeface="Times New Roman" pitchFamily="18" charset="0"/>
                <a:cs typeface="Times New Roman" pitchFamily="18" charset="0"/>
              </a:rPr>
              <a:t>Sepúlveda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Borja</a:t>
            </a:r>
            <a:r>
              <a:rPr lang="en-US" dirty="0" smtClean="0">
                <a:latin typeface="Times New Roman" pitchFamily="18" charset="0"/>
                <a:cs typeface="Times New Roman" pitchFamily="18" charset="0"/>
              </a:rPr>
              <a:t>, Paula C. </a:t>
            </a:r>
            <a:r>
              <a:rPr lang="en-US" dirty="0" err="1" smtClean="0">
                <a:latin typeface="Times New Roman" pitchFamily="18" charset="0"/>
                <a:cs typeface="Times New Roman" pitchFamily="18" charset="0"/>
              </a:rPr>
              <a:t>Angelomé</a:t>
            </a:r>
            <a:r>
              <a:rPr lang="en-US" dirty="0" smtClean="0">
                <a:latin typeface="Times New Roman" pitchFamily="18" charset="0"/>
                <a:cs typeface="Times New Roman" pitchFamily="18" charset="0"/>
              </a:rPr>
              <a:t>, Laura M. </a:t>
            </a:r>
            <a:r>
              <a:rPr lang="en-US" dirty="0" err="1" smtClean="0">
                <a:latin typeface="Times New Roman" pitchFamily="18" charset="0"/>
                <a:cs typeface="Times New Roman" pitchFamily="18" charset="0"/>
              </a:rPr>
              <a:t>Lechuga</a:t>
            </a:r>
            <a:r>
              <a:rPr lang="en-US" dirty="0" smtClean="0">
                <a:latin typeface="Times New Roman" pitchFamily="18" charset="0"/>
                <a:cs typeface="Times New Roman" pitchFamily="18" charset="0"/>
              </a:rPr>
              <a:t>, and Luis M. Liz-</a:t>
            </a:r>
            <a:r>
              <a:rPr lang="en-US" dirty="0" err="1" smtClean="0">
                <a:latin typeface="Times New Roman" pitchFamily="18" charset="0"/>
                <a:cs typeface="Times New Roman" pitchFamily="18" charset="0"/>
              </a:rPr>
              <a:t>Marzán</a:t>
            </a:r>
            <a:r>
              <a:rPr lang="en-US" dirty="0" smtClean="0">
                <a:latin typeface="Times New Roman" pitchFamily="18" charset="0"/>
                <a:cs typeface="Times New Roman" pitchFamily="18" charset="0"/>
              </a:rPr>
              <a:t>. "LSPR-based </a:t>
            </a:r>
            <a:r>
              <a:rPr lang="en-US" dirty="0" err="1" smtClean="0">
                <a:latin typeface="Times New Roman" pitchFamily="18" charset="0"/>
                <a:cs typeface="Times New Roman" pitchFamily="18" charset="0"/>
              </a:rPr>
              <a:t>nanobiosensors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Nano</a:t>
            </a:r>
            <a:r>
              <a:rPr lang="en-US" dirty="0" smtClean="0">
                <a:latin typeface="Times New Roman" pitchFamily="18" charset="0"/>
                <a:cs typeface="Times New Roman" pitchFamily="18" charset="0"/>
              </a:rPr>
              <a:t> Today 4, no. 3 (2009): 244-251</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565737"/>
            <a:ext cx="6172200" cy="1015663"/>
          </a:xfrm>
          <a:prstGeom prst="rect">
            <a:avLst/>
          </a:prstGeom>
          <a:noFill/>
        </p:spPr>
        <p:txBody>
          <a:bodyPr wrap="square" rtlCol="0">
            <a:spAutoFit/>
          </a:bodyPr>
          <a:lstStyle/>
          <a:p>
            <a:pPr algn="ctr"/>
            <a:r>
              <a:rPr lang="en-US" sz="6000" dirty="0" smtClean="0">
                <a:latin typeface="Times New Roman" pitchFamily="18" charset="0"/>
                <a:cs typeface="Times New Roman" pitchFamily="18" charset="0"/>
              </a:rPr>
              <a:t>THANK YOU!!!</a:t>
            </a:r>
            <a:endParaRPr lang="en-US" sz="3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533400"/>
            <a:ext cx="2667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p:txBody>
      </p:sp>
      <p:sp>
        <p:nvSpPr>
          <p:cNvPr id="6" name="TextBox 5"/>
          <p:cNvSpPr txBox="1"/>
          <p:nvPr/>
        </p:nvSpPr>
        <p:spPr>
          <a:xfrm>
            <a:off x="381000" y="1218486"/>
            <a:ext cx="7848600" cy="4801314"/>
          </a:xfrm>
          <a:prstGeom prst="rect">
            <a:avLst/>
          </a:prstGeom>
          <a:noFill/>
        </p:spPr>
        <p:txBody>
          <a:bodyPr wrap="square" rtlCol="0">
            <a:spAutoFit/>
          </a:bodyPr>
          <a:lstStyle/>
          <a:p>
            <a:pPr>
              <a:buFont typeface="Wingdings" pitchFamily="2" charset="2"/>
              <a:buChar char="Ø"/>
            </a:pPr>
            <a:r>
              <a:rPr lang="en-US" dirty="0" smtClean="0"/>
              <a:t>The Lycurgus cup and Le Sainte </a:t>
            </a:r>
            <a:r>
              <a:rPr lang="en-US" dirty="0" err="1" smtClean="0"/>
              <a:t>Chapelle</a:t>
            </a:r>
            <a:r>
              <a:rPr lang="en-US" dirty="0" smtClean="0"/>
              <a:t> bear testament to the fact that the field of </a:t>
            </a:r>
            <a:r>
              <a:rPr lang="en-US" dirty="0" err="1" smtClean="0"/>
              <a:t>nanoplasmonics</a:t>
            </a:r>
            <a:r>
              <a:rPr lang="en-US" dirty="0" smtClean="0"/>
              <a:t> had been discovered long before we could explain the principles and fundamentals; but we can exploit it to a variety of applications.</a:t>
            </a:r>
          </a:p>
          <a:p>
            <a:pPr>
              <a:buFont typeface="Wingdings" pitchFamily="2" charset="2"/>
              <a:buChar char="Ø"/>
            </a:pPr>
            <a:endParaRPr lang="en-US" dirty="0" smtClean="0"/>
          </a:p>
          <a:p>
            <a:pPr>
              <a:buFont typeface="Wingdings" pitchFamily="2" charset="2"/>
              <a:buChar char="Ø"/>
            </a:pPr>
            <a:r>
              <a:rPr lang="en-US" dirty="0" smtClean="0"/>
              <a:t>Central </a:t>
            </a:r>
            <a:r>
              <a:rPr lang="en-US" dirty="0" smtClean="0"/>
              <a:t>to the theme of </a:t>
            </a:r>
            <a:r>
              <a:rPr lang="en-US" dirty="0" err="1" smtClean="0"/>
              <a:t>nanoplasmonics</a:t>
            </a:r>
            <a:r>
              <a:rPr lang="en-US" dirty="0" smtClean="0"/>
              <a:t> is the manipulation </a:t>
            </a:r>
            <a:r>
              <a:rPr lang="en-US" dirty="0" smtClean="0"/>
              <a:t>of electromagnetic </a:t>
            </a:r>
            <a:r>
              <a:rPr lang="en-US" dirty="0" smtClean="0"/>
              <a:t>waves in the </a:t>
            </a:r>
            <a:r>
              <a:rPr lang="en-US" dirty="0" err="1" smtClean="0"/>
              <a:t>nanodomain</a:t>
            </a:r>
            <a:r>
              <a:rPr lang="en-US" dirty="0" smtClean="0"/>
              <a:t>. Interaction of light with particles of the order 2 nm to 200 nm result into penetration of the electrical field in the particle. This penetration is the cause for oscillations of the electrons, displacing them with respect to lattice ions. The displaced charges accumulate along the surface of the particles on opposite sides. </a:t>
            </a:r>
            <a:endParaRPr lang="en-US" dirty="0" smtClean="0"/>
          </a:p>
          <a:p>
            <a:pPr>
              <a:buFont typeface="Wingdings" pitchFamily="2" charset="2"/>
              <a:buChar char="Ø"/>
            </a:pPr>
            <a:endParaRPr lang="en-US" dirty="0" smtClean="0"/>
          </a:p>
          <a:p>
            <a:pPr>
              <a:buFont typeface="Wingdings" pitchFamily="2" charset="2"/>
              <a:buChar char="Ø"/>
            </a:pPr>
            <a:r>
              <a:rPr lang="en-US" dirty="0" smtClean="0"/>
              <a:t>Attractive </a:t>
            </a:r>
            <a:r>
              <a:rPr lang="en-US" dirty="0" smtClean="0"/>
              <a:t>and restorative forces are set up which result into an electron oscillator</a:t>
            </a:r>
            <a:r>
              <a:rPr lang="en-US" dirty="0" smtClean="0"/>
              <a:t>; quantum </a:t>
            </a:r>
            <a:r>
              <a:rPr lang="en-US" dirty="0" smtClean="0"/>
              <a:t>of these oscillations is the surface </a:t>
            </a:r>
            <a:r>
              <a:rPr lang="en-US" dirty="0" err="1" smtClean="0"/>
              <a:t>plasmon.When</a:t>
            </a:r>
            <a:r>
              <a:rPr lang="en-US" dirty="0" smtClean="0"/>
              <a:t> the frequency </a:t>
            </a:r>
            <a:r>
              <a:rPr lang="en-US" dirty="0" err="1" smtClean="0"/>
              <a:t>ω</a:t>
            </a:r>
            <a:r>
              <a:rPr lang="en-US" baseline="-25000" dirty="0" err="1" smtClean="0"/>
              <a:t>sp</a:t>
            </a:r>
            <a:r>
              <a:rPr lang="en-US" dirty="0" smtClean="0"/>
              <a:t> of this SP is close to the frequency of the excitation light wave, a resonance (Surface </a:t>
            </a:r>
            <a:r>
              <a:rPr lang="en-US" dirty="0" err="1" smtClean="0"/>
              <a:t>plasmon</a:t>
            </a:r>
            <a:r>
              <a:rPr lang="en-US" dirty="0" smtClean="0"/>
              <a:t> resonance</a:t>
            </a:r>
            <a:r>
              <a:rPr lang="en-US" dirty="0" smtClean="0"/>
              <a:t>; SPR</a:t>
            </a:r>
            <a:r>
              <a:rPr lang="en-US" dirty="0" smtClean="0"/>
              <a:t>) occurs leading to the enhanced local field at the surface which is another important aspect of </a:t>
            </a:r>
            <a:r>
              <a:rPr lang="en-US" dirty="0" err="1" smtClean="0"/>
              <a:t>nanoplasmonics</a:t>
            </a:r>
            <a:r>
              <a:rPr lang="en-US" dirty="0" smtClean="0"/>
              <a:t>. These highly enhanced intensities of electric field are known as hotspots</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vhd\Downloads\lycurgus cup.jpg"/>
          <p:cNvPicPr>
            <a:picLocks noChangeAspect="1" noChangeArrowheads="1"/>
          </p:cNvPicPr>
          <p:nvPr/>
        </p:nvPicPr>
        <p:blipFill>
          <a:blip r:embed="rId2" cstate="print"/>
          <a:srcRect/>
          <a:stretch>
            <a:fillRect/>
          </a:stretch>
        </p:blipFill>
        <p:spPr bwMode="auto">
          <a:xfrm>
            <a:off x="533400" y="657248"/>
            <a:ext cx="3886200" cy="2588812"/>
          </a:xfrm>
          <a:prstGeom prst="rect">
            <a:avLst/>
          </a:prstGeom>
          <a:noFill/>
        </p:spPr>
      </p:pic>
      <p:pic>
        <p:nvPicPr>
          <p:cNvPr id="2052" name="Picture 4" descr="C:\Users\vhd\Downloads\images.jpg"/>
          <p:cNvPicPr>
            <a:picLocks noChangeAspect="1" noChangeArrowheads="1"/>
          </p:cNvPicPr>
          <p:nvPr/>
        </p:nvPicPr>
        <p:blipFill>
          <a:blip r:embed="rId3"/>
          <a:srcRect/>
          <a:stretch>
            <a:fillRect/>
          </a:stretch>
        </p:blipFill>
        <p:spPr bwMode="auto">
          <a:xfrm>
            <a:off x="4495800" y="3560895"/>
            <a:ext cx="4038600" cy="2687505"/>
          </a:xfrm>
          <a:prstGeom prst="rect">
            <a:avLst/>
          </a:prstGeom>
          <a:noFill/>
        </p:spPr>
      </p:pic>
      <p:sp>
        <p:nvSpPr>
          <p:cNvPr id="7" name="TextBox 6"/>
          <p:cNvSpPr txBox="1"/>
          <p:nvPr/>
        </p:nvSpPr>
        <p:spPr>
          <a:xfrm>
            <a:off x="1143000" y="3352800"/>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The Lycurgus cup</a:t>
            </a:r>
            <a:endParaRPr lang="en-US" dirty="0">
              <a:latin typeface="Times New Roman" pitchFamily="18" charset="0"/>
              <a:cs typeface="Times New Roman" pitchFamily="18" charset="0"/>
            </a:endParaRPr>
          </a:p>
        </p:txBody>
      </p:sp>
      <p:sp>
        <p:nvSpPr>
          <p:cNvPr id="8" name="TextBox 7"/>
          <p:cNvSpPr txBox="1"/>
          <p:nvPr/>
        </p:nvSpPr>
        <p:spPr>
          <a:xfrm>
            <a:off x="5486400" y="6324600"/>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Le Sainte </a:t>
            </a:r>
            <a:r>
              <a:rPr lang="en-US" dirty="0" err="1" smtClean="0">
                <a:latin typeface="Times New Roman" pitchFamily="18" charset="0"/>
                <a:cs typeface="Times New Roman" pitchFamily="18" charset="0"/>
              </a:rPr>
              <a:t>Chapelle</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04800"/>
            <a:ext cx="7772400" cy="5663089"/>
          </a:xfrm>
          <a:prstGeom prst="rect">
            <a:avLst/>
          </a:prstGeom>
          <a:noFill/>
        </p:spPr>
        <p:txBody>
          <a:bodyPr wrap="square" rtlCol="0">
            <a:spAutoFit/>
          </a:bodyPr>
          <a:lstStyle/>
          <a:p>
            <a:r>
              <a:rPr lang="en-US" sz="3200" dirty="0" smtClean="0">
                <a:latin typeface="Times New Roman" pitchFamily="18" charset="0"/>
                <a:cs typeface="Times New Roman" pitchFamily="18" charset="0"/>
              </a:rPr>
              <a:t>Solar cell:</a:t>
            </a:r>
          </a:p>
          <a:p>
            <a:r>
              <a:rPr lang="en-US" sz="2200" dirty="0" smtClean="0">
                <a:latin typeface="Times New Roman" pitchFamily="18" charset="0"/>
                <a:cs typeface="Times New Roman" pitchFamily="18" charset="0"/>
              </a:rPr>
              <a:t>An effort </a:t>
            </a:r>
            <a:r>
              <a:rPr lang="en-US" sz="2200" dirty="0" smtClean="0">
                <a:latin typeface="Times New Roman" pitchFamily="18" charset="0"/>
                <a:cs typeface="Times New Roman" pitchFamily="18" charset="0"/>
              </a:rPr>
              <a:t>is being made to decrease the capital cost of the solar cell by considering use of thin film solar cell </a:t>
            </a:r>
            <a:r>
              <a:rPr lang="en-US" sz="2200" dirty="0" smtClean="0">
                <a:latin typeface="Times New Roman" pitchFamily="18" charset="0"/>
                <a:cs typeface="Times New Roman" pitchFamily="18" charset="0"/>
              </a:rPr>
              <a:t>technologies</a:t>
            </a:r>
            <a:r>
              <a:rPr lang="en-US" sz="2200" dirty="0" smtClean="0">
                <a:latin typeface="Times New Roman" pitchFamily="18" charset="0"/>
                <a:cs typeface="Times New Roman" pitchFamily="18" charset="0"/>
              </a:rPr>
              <a:t>. Although cost friendly, TFSCs lack the efficiency of silicon wafer solar cells. TFSCs are made from various semiconductor materials like Cadmium telluride, copper indium </a:t>
            </a:r>
            <a:r>
              <a:rPr lang="en-US" sz="2200" dirty="0" err="1" smtClean="0">
                <a:latin typeface="Times New Roman" pitchFamily="18" charset="0"/>
                <a:cs typeface="Times New Roman" pitchFamily="18" charset="0"/>
              </a:rPr>
              <a:t>diselenide</a:t>
            </a:r>
            <a:r>
              <a:rPr lang="en-US" sz="2200" dirty="0" smtClean="0">
                <a:latin typeface="Times New Roman" pitchFamily="18" charset="0"/>
                <a:cs typeface="Times New Roman" pitchFamily="18" charset="0"/>
              </a:rPr>
              <a:t>, amorphous and polycrystalline silicon which are then deposited on cheap substrates like glass or plastic.</a:t>
            </a:r>
          </a:p>
          <a:p>
            <a:r>
              <a:rPr lang="en-US" sz="2200" dirty="0" smtClean="0">
                <a:latin typeface="Times New Roman" pitchFamily="18" charset="0"/>
                <a:cs typeface="Times New Roman" pitchFamily="18" charset="0"/>
              </a:rPr>
              <a:t>The lack of efficiency of these TFSCs is where </a:t>
            </a:r>
            <a:r>
              <a:rPr lang="en-US" sz="2200" dirty="0" err="1" smtClean="0">
                <a:latin typeface="Times New Roman" pitchFamily="18" charset="0"/>
                <a:cs typeface="Times New Roman" pitchFamily="18" charset="0"/>
              </a:rPr>
              <a:t>nanoplasmonics</a:t>
            </a:r>
            <a:r>
              <a:rPr lang="en-US" sz="2200" dirty="0" smtClean="0">
                <a:latin typeface="Times New Roman" pitchFamily="18" charset="0"/>
                <a:cs typeface="Times New Roman" pitchFamily="18" charset="0"/>
              </a:rPr>
              <a:t> play their part. A film of </a:t>
            </a:r>
            <a:r>
              <a:rPr lang="en-US" sz="2200" dirty="0" err="1" smtClean="0">
                <a:latin typeface="Times New Roman" pitchFamily="18" charset="0"/>
                <a:cs typeface="Times New Roman" pitchFamily="18" charset="0"/>
              </a:rPr>
              <a:t>plasmonic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nanoparticles</a:t>
            </a:r>
            <a:r>
              <a:rPr lang="en-US" sz="2200" dirty="0" smtClean="0">
                <a:latin typeface="Times New Roman" pitchFamily="18" charset="0"/>
                <a:cs typeface="Times New Roman" pitchFamily="18" charset="0"/>
              </a:rPr>
              <a:t> can improve solar cell performance by trapping incident light into the </a:t>
            </a:r>
            <a:r>
              <a:rPr lang="en-US" sz="2200" dirty="0" err="1" smtClean="0">
                <a:latin typeface="Times New Roman" pitchFamily="18" charset="0"/>
                <a:cs typeface="Times New Roman" pitchFamily="18" charset="0"/>
              </a:rPr>
              <a:t>photoabsorbing</a:t>
            </a:r>
            <a:r>
              <a:rPr lang="en-US" sz="2200" dirty="0" smtClean="0">
                <a:latin typeface="Times New Roman" pitchFamily="18" charset="0"/>
                <a:cs typeface="Times New Roman" pitchFamily="18" charset="0"/>
              </a:rPr>
              <a:t> layer. The optical properties of this film depend on the size, shape and surface coverage of the </a:t>
            </a:r>
            <a:r>
              <a:rPr lang="en-US" sz="2200" dirty="0" err="1" smtClean="0">
                <a:latin typeface="Times New Roman" pitchFamily="18" charset="0"/>
                <a:cs typeface="Times New Roman" pitchFamily="18" charset="0"/>
              </a:rPr>
              <a:t>nanoparticles</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Due to their large cross sections and low parasitic absorption, silver </a:t>
            </a:r>
            <a:r>
              <a:rPr lang="en-US" sz="2200" dirty="0" err="1" smtClean="0">
                <a:latin typeface="Times New Roman" pitchFamily="18" charset="0"/>
                <a:cs typeface="Times New Roman" pitchFamily="18" charset="0"/>
              </a:rPr>
              <a:t>nanoparticles</a:t>
            </a:r>
            <a:r>
              <a:rPr lang="en-US" sz="2200" dirty="0" smtClean="0">
                <a:latin typeface="Times New Roman" pitchFamily="18" charset="0"/>
                <a:cs typeface="Times New Roman" pitchFamily="18" charset="0"/>
              </a:rPr>
              <a:t> of the order 100 nm diameter have good scattering properties making them an attractive asset to the application.</a:t>
            </a:r>
            <a:endParaRPr lang="en-US" sz="2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52400"/>
            <a:ext cx="7543800" cy="369332"/>
          </a:xfrm>
          <a:prstGeom prst="rect">
            <a:avLst/>
          </a:prstGeom>
          <a:noFill/>
        </p:spPr>
        <p:txBody>
          <a:bodyPr wrap="square" rtlCol="0">
            <a:spAutoFit/>
          </a:bodyPr>
          <a:lstStyle/>
          <a:p>
            <a:pPr algn="ctr"/>
            <a:r>
              <a:rPr lang="en-US" dirty="0" smtClean="0"/>
              <a:t>Solar cell continued…</a:t>
            </a:r>
            <a:endParaRPr lang="en-US" dirty="0"/>
          </a:p>
        </p:txBody>
      </p:sp>
      <p:sp>
        <p:nvSpPr>
          <p:cNvPr id="5" name="TextBox 4"/>
          <p:cNvSpPr txBox="1"/>
          <p:nvPr/>
        </p:nvSpPr>
        <p:spPr>
          <a:xfrm>
            <a:off x="457200" y="914400"/>
            <a:ext cx="7848600" cy="5016758"/>
          </a:xfrm>
          <a:prstGeom prst="rect">
            <a:avLst/>
          </a:prstGeom>
          <a:noFill/>
        </p:spPr>
        <p:txBody>
          <a:bodyPr wrap="square" rtlCol="0">
            <a:spAutoFit/>
          </a:bodyPr>
          <a:lstStyle/>
          <a:p>
            <a:r>
              <a:rPr lang="en-US" sz="2000" dirty="0" smtClean="0">
                <a:latin typeface="Times New Roman" pitchFamily="18" charset="0"/>
                <a:cs typeface="Times New Roman" pitchFamily="18" charset="0"/>
              </a:rPr>
              <a:t>Various studies by Stuart and Hall, </a:t>
            </a:r>
            <a:r>
              <a:rPr lang="en-US" sz="2000" dirty="0" err="1" smtClean="0">
                <a:latin typeface="Times New Roman" pitchFamily="18" charset="0"/>
                <a:cs typeface="Times New Roman" pitchFamily="18" charset="0"/>
              </a:rPr>
              <a:t>Derkacs</a:t>
            </a:r>
            <a:r>
              <a:rPr lang="en-US" sz="2000" dirty="0" smtClean="0">
                <a:latin typeface="Times New Roman" pitchFamily="18" charset="0"/>
                <a:cs typeface="Times New Roman" pitchFamily="18" charset="0"/>
              </a:rPr>
              <a:t> et al., </a:t>
            </a:r>
            <a:r>
              <a:rPr lang="en-US" sz="2000" dirty="0" err="1" smtClean="0">
                <a:latin typeface="Times New Roman" pitchFamily="18" charset="0"/>
                <a:cs typeface="Times New Roman" pitchFamily="18" charset="0"/>
              </a:rPr>
              <a:t>Schaadt</a:t>
            </a:r>
            <a:r>
              <a:rPr lang="en-US" sz="2000" dirty="0" smtClean="0">
                <a:latin typeface="Times New Roman" pitchFamily="18" charset="0"/>
                <a:cs typeface="Times New Roman" pitchFamily="18" charset="0"/>
              </a:rPr>
              <a:t> et al., </a:t>
            </a:r>
            <a:r>
              <a:rPr lang="en-US" sz="2000" dirty="0" err="1" smtClean="0">
                <a:latin typeface="Times New Roman" pitchFamily="18" charset="0"/>
                <a:cs typeface="Times New Roman" pitchFamily="18" charset="0"/>
              </a:rPr>
              <a:t>Pillai</a:t>
            </a:r>
            <a:r>
              <a:rPr lang="en-US" sz="2000" dirty="0" smtClean="0">
                <a:latin typeface="Times New Roman" pitchFamily="18" charset="0"/>
                <a:cs typeface="Times New Roman" pitchFamily="18" charset="0"/>
              </a:rPr>
              <a:t> et al., Dai et al. have shown significant increase in photocurrent by using </a:t>
            </a:r>
            <a:r>
              <a:rPr lang="en-US" sz="2000" dirty="0" err="1" smtClean="0">
                <a:latin typeface="Times New Roman" pitchFamily="18" charset="0"/>
                <a:cs typeface="Times New Roman" pitchFamily="18" charset="0"/>
              </a:rPr>
              <a:t>nanoplasmon</a:t>
            </a:r>
            <a:r>
              <a:rPr lang="en-US" sz="2000" dirty="0" smtClean="0">
                <a:latin typeface="Times New Roman" pitchFamily="18" charset="0"/>
                <a:cs typeface="Times New Roman" pitchFamily="18" charset="0"/>
              </a:rPr>
              <a:t> coating on TFSC. </a:t>
            </a:r>
          </a:p>
          <a:p>
            <a:r>
              <a:rPr lang="en-US" sz="2000" dirty="0" smtClean="0">
                <a:latin typeface="Times New Roman" pitchFamily="18" charset="0"/>
                <a:cs typeface="Times New Roman" pitchFamily="18" charset="0"/>
              </a:rPr>
              <a:t>These photocurrent enhancements can be explained by explaining the light scattering by metal </a:t>
            </a:r>
            <a:r>
              <a:rPr lang="en-US" sz="2000" dirty="0" err="1" smtClean="0">
                <a:latin typeface="Times New Roman" pitchFamily="18" charset="0"/>
                <a:cs typeface="Times New Roman" pitchFamily="18" charset="0"/>
              </a:rPr>
              <a:t>nanoparticles</a:t>
            </a:r>
            <a:r>
              <a:rPr lang="en-US" sz="2000" dirty="0" smtClean="0">
                <a:latin typeface="Times New Roman" pitchFamily="18" charset="0"/>
                <a:cs typeface="Times New Roman" pitchFamily="18" charset="0"/>
              </a:rPr>
              <a:t>. Collective oscillations of the conductive electrons cause </a:t>
            </a:r>
            <a:r>
              <a:rPr lang="en-US" sz="2000" dirty="0" err="1" smtClean="0">
                <a:latin typeface="Times New Roman" pitchFamily="18" charset="0"/>
                <a:cs typeface="Times New Roman" pitchFamily="18" charset="0"/>
              </a:rPr>
              <a:t>plasmon</a:t>
            </a:r>
            <a:r>
              <a:rPr lang="en-US" sz="2000" dirty="0" smtClean="0">
                <a:latin typeface="Times New Roman" pitchFamily="18" charset="0"/>
                <a:cs typeface="Times New Roman" pitchFamily="18" charset="0"/>
              </a:rPr>
              <a:t> resonance.  Light at wavelengths near the </a:t>
            </a:r>
            <a:r>
              <a:rPr lang="en-US" sz="2000" dirty="0" err="1" smtClean="0">
                <a:latin typeface="Times New Roman" pitchFamily="18" charset="0"/>
                <a:cs typeface="Times New Roman" pitchFamily="18" charset="0"/>
              </a:rPr>
              <a:t>plasmon</a:t>
            </a:r>
            <a:r>
              <a:rPr lang="en-US" sz="2000" dirty="0" smtClean="0">
                <a:latin typeface="Times New Roman" pitchFamily="18" charset="0"/>
                <a:cs typeface="Times New Roman" pitchFamily="18" charset="0"/>
              </a:rPr>
              <a:t> resonance scatter light strongly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SPR the </a:t>
            </a:r>
            <a:r>
              <a:rPr lang="en-US" sz="2000" dirty="0" smtClean="0">
                <a:latin typeface="Times New Roman" pitchFamily="18" charset="0"/>
                <a:cs typeface="Times New Roman" pitchFamily="18" charset="0"/>
              </a:rPr>
              <a:t>scattering cross-section is much </a:t>
            </a:r>
            <a:r>
              <a:rPr lang="en-US" sz="2000" dirty="0" err="1" smtClean="0">
                <a:latin typeface="Times New Roman" pitchFamily="18" charset="0"/>
                <a:cs typeface="Times New Roman" pitchFamily="18" charset="0"/>
              </a:rPr>
              <a:t>much</a:t>
            </a:r>
            <a:r>
              <a:rPr lang="en-US" sz="2000" dirty="0" smtClean="0">
                <a:latin typeface="Times New Roman" pitchFamily="18" charset="0"/>
                <a:cs typeface="Times New Roman" pitchFamily="18" charset="0"/>
              </a:rPr>
              <a:t> more than the geometrical cross section of the particle. For example, at resonance a small silver </a:t>
            </a:r>
            <a:r>
              <a:rPr lang="en-US" sz="2000" dirty="0" err="1" smtClean="0">
                <a:latin typeface="Times New Roman" pitchFamily="18" charset="0"/>
                <a:cs typeface="Times New Roman" pitchFamily="18" charset="0"/>
              </a:rPr>
              <a:t>nanoparticle</a:t>
            </a:r>
            <a:r>
              <a:rPr lang="en-US" sz="2000" dirty="0" smtClean="0">
                <a:latin typeface="Times New Roman" pitchFamily="18" charset="0"/>
                <a:cs typeface="Times New Roman" pitchFamily="18" charset="0"/>
              </a:rPr>
              <a:t> in air has a scattering cross-section that is around ten times the cross sectional area of the </a:t>
            </a:r>
            <a:r>
              <a:rPr lang="en-US" sz="2000" dirty="0" err="1" smtClean="0">
                <a:latin typeface="Times New Roman" pitchFamily="18" charset="0"/>
                <a:cs typeface="Times New Roman" pitchFamily="18" charset="0"/>
              </a:rPr>
              <a:t>particle.This</a:t>
            </a:r>
            <a:r>
              <a:rPr lang="en-US" sz="2000" dirty="0" smtClean="0">
                <a:latin typeface="Times New Roman" pitchFamily="18" charset="0"/>
                <a:cs typeface="Times New Roman" pitchFamily="18" charset="0"/>
              </a:rPr>
              <a:t> particle can fully absorb and scatter incident light. For light trapping it is important that scattering is more efficient than absorption. This can be achieved in </a:t>
            </a:r>
            <a:r>
              <a:rPr lang="en-US" sz="2000" dirty="0" err="1" smtClean="0">
                <a:latin typeface="Times New Roman" pitchFamily="18" charset="0"/>
                <a:cs typeface="Times New Roman" pitchFamily="18" charset="0"/>
              </a:rPr>
              <a:t>nanoparticles</a:t>
            </a:r>
            <a:r>
              <a:rPr lang="en-US" sz="2000" dirty="0" smtClean="0">
                <a:latin typeface="Times New Roman" pitchFamily="18" charset="0"/>
                <a:cs typeface="Times New Roman" pitchFamily="18" charset="0"/>
              </a:rPr>
              <a:t> of size around 100 nm.</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vhd\Desktop\12014566.PNG"/>
          <p:cNvPicPr>
            <a:picLocks noChangeAspect="1" noChangeArrowheads="1"/>
          </p:cNvPicPr>
          <p:nvPr/>
        </p:nvPicPr>
        <p:blipFill>
          <a:blip r:embed="rId2"/>
          <a:srcRect/>
          <a:stretch>
            <a:fillRect/>
          </a:stretch>
        </p:blipFill>
        <p:spPr bwMode="auto">
          <a:xfrm>
            <a:off x="1676400" y="1219200"/>
            <a:ext cx="5562600" cy="41248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7924800" cy="2246769"/>
          </a:xfrm>
          <a:prstGeom prst="rect">
            <a:avLst/>
          </a:prstGeom>
          <a:noFill/>
        </p:spPr>
        <p:txBody>
          <a:bodyPr wrap="square" rtlCol="0">
            <a:spAutoFit/>
          </a:bodyPr>
          <a:lstStyle/>
          <a:p>
            <a:r>
              <a:rPr lang="en-US" sz="3200" dirty="0" smtClean="0">
                <a:latin typeface="Times New Roman" pitchFamily="18" charset="0"/>
                <a:cs typeface="Times New Roman" pitchFamily="18" charset="0"/>
              </a:rPr>
              <a:t>Sensors:</a:t>
            </a:r>
          </a:p>
          <a:p>
            <a:r>
              <a:rPr lang="en-US" dirty="0" smtClean="0">
                <a:latin typeface="Times New Roman" pitchFamily="18" charset="0"/>
                <a:cs typeface="Times New Roman" pitchFamily="18" charset="0"/>
              </a:rPr>
              <a:t>Our </a:t>
            </a:r>
            <a:r>
              <a:rPr lang="en-US" dirty="0" smtClean="0">
                <a:latin typeface="Times New Roman" pitchFamily="18" charset="0"/>
                <a:cs typeface="Times New Roman" pitchFamily="18" charset="0"/>
              </a:rPr>
              <a:t>venture in the </a:t>
            </a:r>
            <a:r>
              <a:rPr lang="en-US" dirty="0" err="1" smtClean="0">
                <a:latin typeface="Times New Roman" pitchFamily="18" charset="0"/>
                <a:cs typeface="Times New Roman" pitchFamily="18" charset="0"/>
              </a:rPr>
              <a:t>nano</a:t>
            </a:r>
            <a:r>
              <a:rPr lang="en-US" dirty="0" smtClean="0">
                <a:latin typeface="Times New Roman" pitchFamily="18" charset="0"/>
                <a:cs typeface="Times New Roman" pitchFamily="18" charset="0"/>
              </a:rPr>
              <a:t> world has brought into light  better fabrication techniques for the development of small, novel sensors that enable miniaturization and integration. Biochemical sensing provides a good field for development of </a:t>
            </a:r>
            <a:r>
              <a:rPr lang="en-US" dirty="0" err="1" smtClean="0">
                <a:latin typeface="Times New Roman" pitchFamily="18" charset="0"/>
                <a:cs typeface="Times New Roman" pitchFamily="18" charset="0"/>
              </a:rPr>
              <a:t>nanostructured</a:t>
            </a:r>
            <a:r>
              <a:rPr lang="en-US" dirty="0" smtClean="0">
                <a:latin typeface="Times New Roman" pitchFamily="18" charset="0"/>
                <a:cs typeface="Times New Roman" pitchFamily="18" charset="0"/>
              </a:rPr>
              <a:t> sensors. Diverse properties of </a:t>
            </a:r>
            <a:r>
              <a:rPr lang="en-US" dirty="0" err="1" smtClean="0">
                <a:latin typeface="Times New Roman" pitchFamily="18" charset="0"/>
                <a:cs typeface="Times New Roman" pitchFamily="18" charset="0"/>
              </a:rPr>
              <a:t>nanomaterials</a:t>
            </a:r>
            <a:r>
              <a:rPr lang="en-US" dirty="0" smtClean="0">
                <a:latin typeface="Times New Roman" pitchFamily="18" charset="0"/>
                <a:cs typeface="Times New Roman" pitchFamily="18" charset="0"/>
              </a:rPr>
              <a:t> can be utilized for analysis of </a:t>
            </a:r>
            <a:r>
              <a:rPr lang="en-US" dirty="0" err="1" smtClean="0">
                <a:latin typeface="Times New Roman" pitchFamily="18" charset="0"/>
                <a:cs typeface="Times New Roman" pitchFamily="18" charset="0"/>
              </a:rPr>
              <a:t>biomolecular</a:t>
            </a:r>
            <a:r>
              <a:rPr lang="en-US" dirty="0" smtClean="0">
                <a:latin typeface="Times New Roman" pitchFamily="18" charset="0"/>
                <a:cs typeface="Times New Roman" pitchFamily="18" charset="0"/>
              </a:rPr>
              <a:t> interactions.</a:t>
            </a:r>
          </a:p>
          <a:p>
            <a:endParaRPr lang="en-US" dirty="0">
              <a:latin typeface="Times New Roman" pitchFamily="18" charset="0"/>
              <a:cs typeface="Times New Roman" pitchFamily="18" charset="0"/>
            </a:endParaRPr>
          </a:p>
        </p:txBody>
      </p:sp>
      <p:pic>
        <p:nvPicPr>
          <p:cNvPr id="4098" name="Picture 2" descr="C:\Users\vhd\Downloads\257154675415.jpg"/>
          <p:cNvPicPr>
            <a:picLocks noChangeAspect="1" noChangeArrowheads="1"/>
          </p:cNvPicPr>
          <p:nvPr/>
        </p:nvPicPr>
        <p:blipFill>
          <a:blip r:embed="rId2"/>
          <a:srcRect/>
          <a:stretch>
            <a:fillRect/>
          </a:stretch>
        </p:blipFill>
        <p:spPr bwMode="auto">
          <a:xfrm>
            <a:off x="1676400" y="2514600"/>
            <a:ext cx="5791200" cy="395303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Biosensors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A biosensor is a device which consists of a biological component which interacts with an </a:t>
            </a:r>
            <a:r>
              <a:rPr lang="en-US" sz="2000" dirty="0" err="1" smtClean="0">
                <a:latin typeface="Times New Roman" pitchFamily="18" charset="0"/>
                <a:cs typeface="Times New Roman" pitchFamily="18" charset="0"/>
              </a:rPr>
              <a:t>analyte</a:t>
            </a:r>
            <a:r>
              <a:rPr lang="en-US" sz="2000" dirty="0" smtClean="0">
                <a:latin typeface="Times New Roman" pitchFamily="18" charset="0"/>
                <a:cs typeface="Times New Roman" pitchFamily="18" charset="0"/>
              </a:rPr>
              <a:t> to produce a biological response. This response is detected and converted into electrical signal by a transducer. The performance of a surface biosensor is dependent on rate of </a:t>
            </a:r>
            <a:r>
              <a:rPr lang="en-US" sz="2000" dirty="0" err="1" smtClean="0">
                <a:latin typeface="Times New Roman" pitchFamily="18" charset="0"/>
                <a:cs typeface="Times New Roman" pitchFamily="18" charset="0"/>
              </a:rPr>
              <a:t>analyte</a:t>
            </a:r>
            <a:r>
              <a:rPr lang="en-US" sz="2000" dirty="0" smtClean="0">
                <a:latin typeface="Times New Roman" pitchFamily="18" charset="0"/>
                <a:cs typeface="Times New Roman" pitchFamily="18" charset="0"/>
              </a:rPr>
              <a:t> delivery which is a limiting factor. This limitation can be overcome by using a hybrid </a:t>
            </a:r>
            <a:r>
              <a:rPr lang="en-US" sz="2000" dirty="0" err="1" smtClean="0">
                <a:latin typeface="Times New Roman" pitchFamily="18" charset="0"/>
                <a:cs typeface="Times New Roman" pitchFamily="18" charset="0"/>
              </a:rPr>
              <a:t>biosensing</a:t>
            </a:r>
            <a:r>
              <a:rPr lang="en-US" sz="2000" dirty="0" smtClean="0">
                <a:latin typeface="Times New Roman" pitchFamily="18" charset="0"/>
                <a:cs typeface="Times New Roman" pitchFamily="18" charset="0"/>
              </a:rPr>
              <a:t> platform by merging </a:t>
            </a:r>
            <a:r>
              <a:rPr lang="en-US" sz="2000" dirty="0" err="1" smtClean="0">
                <a:latin typeface="Times New Roman" pitchFamily="18" charset="0"/>
                <a:cs typeface="Times New Roman" pitchFamily="18" charset="0"/>
              </a:rPr>
              <a:t>nanoplasmonics</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nanofluidics</a:t>
            </a:r>
            <a:r>
              <a:rPr lang="en-US" sz="2000" dirty="0" smtClean="0">
                <a:latin typeface="Times New Roman" pitchFamily="18" charset="0"/>
                <a:cs typeface="Times New Roman" pitchFamily="18" charset="0"/>
              </a:rPr>
              <a:t>. This hybrid </a:t>
            </a:r>
            <a:r>
              <a:rPr lang="en-US" sz="2000" dirty="0" err="1" smtClean="0">
                <a:latin typeface="Times New Roman" pitchFamily="18" charset="0"/>
                <a:cs typeface="Times New Roman" pitchFamily="18" charset="0"/>
              </a:rPr>
              <a:t>biosensing</a:t>
            </a:r>
            <a:r>
              <a:rPr lang="en-US" sz="2000" dirty="0" smtClean="0">
                <a:latin typeface="Times New Roman" pitchFamily="18" charset="0"/>
                <a:cs typeface="Times New Roman" pitchFamily="18" charset="0"/>
              </a:rPr>
              <a:t> platform enables targeted delivery of </a:t>
            </a:r>
            <a:r>
              <a:rPr lang="en-US" sz="2000" dirty="0" err="1" smtClean="0">
                <a:latin typeface="Times New Roman" pitchFamily="18" charset="0"/>
                <a:cs typeface="Times New Roman" pitchFamily="18" charset="0"/>
              </a:rPr>
              <a:t>analytes</a:t>
            </a:r>
            <a:r>
              <a:rPr lang="en-US" sz="2000" dirty="0" smtClean="0">
                <a:latin typeface="Times New Roman" pitchFamily="18" charset="0"/>
                <a:cs typeface="Times New Roman" pitchFamily="18" charset="0"/>
              </a:rPr>
              <a:t> to the sensory surface.</a:t>
            </a:r>
          </a:p>
          <a:p>
            <a:r>
              <a:rPr lang="en-US" sz="2000" dirty="0" smtClean="0">
                <a:latin typeface="Times New Roman" pitchFamily="18" charset="0"/>
                <a:cs typeface="Times New Roman" pitchFamily="18" charset="0"/>
              </a:rPr>
              <a:t>The evanescent field created due to the surface </a:t>
            </a:r>
            <a:r>
              <a:rPr lang="en-US" sz="2000" dirty="0" err="1" smtClean="0">
                <a:latin typeface="Times New Roman" pitchFamily="18" charset="0"/>
                <a:cs typeface="Times New Roman" pitchFamily="18" charset="0"/>
              </a:rPr>
              <a:t>plasmons</a:t>
            </a:r>
            <a:r>
              <a:rPr lang="en-US" sz="2000" dirty="0" smtClean="0">
                <a:latin typeface="Times New Roman" pitchFamily="18" charset="0"/>
                <a:cs typeface="Times New Roman" pitchFamily="18" charset="0"/>
              </a:rPr>
              <a:t> is extremely sensitive to refractive index (RI) changes close to the metal surface. This sensitivity toward RI acts as detection probe in </a:t>
            </a:r>
            <a:r>
              <a:rPr lang="en-US" sz="2000" dirty="0" err="1" smtClean="0">
                <a:latin typeface="Times New Roman" pitchFamily="18" charset="0"/>
                <a:cs typeface="Times New Roman" pitchFamily="18" charset="0"/>
              </a:rPr>
              <a:t>nanoplasmonic</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biosensors</a:t>
            </a:r>
          </a:p>
          <a:p>
            <a:r>
              <a:rPr lang="en-US" sz="2000" dirty="0" err="1" smtClean="0">
                <a:latin typeface="Times New Roman" pitchFamily="18" charset="0"/>
                <a:cs typeface="Times New Roman" pitchFamily="18" charset="0"/>
              </a:rPr>
              <a:t>Nanoplasmonic</a:t>
            </a:r>
            <a:r>
              <a:rPr lang="en-US" sz="2000" dirty="0" smtClean="0">
                <a:latin typeface="Times New Roman" pitchFamily="18" charset="0"/>
                <a:cs typeface="Times New Roman" pitchFamily="18" charset="0"/>
              </a:rPr>
              <a:t> biosensors can be designed exploiting one of the two </a:t>
            </a:r>
            <a:r>
              <a:rPr lang="en-US" sz="2000" dirty="0" smtClean="0">
                <a:latin typeface="Times New Roman" pitchFamily="18" charset="0"/>
                <a:cs typeface="Times New Roman" pitchFamily="18" charset="0"/>
              </a:rPr>
              <a:t>fundamental properties:</a:t>
            </a:r>
          </a:p>
          <a:p>
            <a:pPr lvl="1" fontAlgn="base"/>
            <a:r>
              <a:rPr lang="en-US" sz="1800" dirty="0" smtClean="0">
                <a:latin typeface="Times New Roman" pitchFamily="18" charset="0"/>
                <a:cs typeface="Times New Roman" pitchFamily="18" charset="0"/>
              </a:rPr>
              <a:t>SPR</a:t>
            </a:r>
          </a:p>
          <a:p>
            <a:pPr lvl="1" fontAlgn="base"/>
            <a:r>
              <a:rPr lang="en-US" sz="1800" dirty="0" smtClean="0">
                <a:latin typeface="Times New Roman" pitchFamily="18" charset="0"/>
                <a:cs typeface="Times New Roman" pitchFamily="18" charset="0"/>
              </a:rPr>
              <a:t>LSPR</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vhd\Desktop\egsegsdsfhkasdfuk.PNG"/>
          <p:cNvPicPr>
            <a:picLocks noChangeAspect="1" noChangeArrowheads="1"/>
          </p:cNvPicPr>
          <p:nvPr/>
        </p:nvPicPr>
        <p:blipFill>
          <a:blip r:embed="rId2"/>
          <a:srcRect/>
          <a:stretch>
            <a:fillRect/>
          </a:stretch>
        </p:blipFill>
        <p:spPr bwMode="auto">
          <a:xfrm>
            <a:off x="1295400" y="685800"/>
            <a:ext cx="7060581" cy="5029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1207</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Biosensors</vt:lpstr>
      <vt:lpstr>Slide 9</vt:lpstr>
      <vt:lpstr>Slide 10</vt:lpstr>
      <vt:lpstr>Slide 11</vt:lpstr>
      <vt:lpstr>Slide 12</vt:lpstr>
      <vt:lpstr>Conclusion</vt:lpstr>
      <vt:lpstr>References</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vhd</dc:creator>
  <cp:lastModifiedBy>vhd</cp:lastModifiedBy>
  <cp:revision>18</cp:revision>
  <dcterms:created xsi:type="dcterms:W3CDTF">2006-08-16T00:00:00Z</dcterms:created>
  <dcterms:modified xsi:type="dcterms:W3CDTF">2015-10-11T14:01:26Z</dcterms:modified>
</cp:coreProperties>
</file>