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58" r:id="rId4"/>
    <p:sldId id="260" r:id="rId5"/>
    <p:sldId id="262" r:id="rId6"/>
    <p:sldId id="263" r:id="rId7"/>
    <p:sldId id="261" r:id="rId8"/>
    <p:sldId id="265" r:id="rId9"/>
    <p:sldId id="264" r:id="rId10"/>
    <p:sldId id="266" r:id="rId11"/>
    <p:sldId id="267" r:id="rId12"/>
    <p:sldId id="268" r:id="rId13"/>
    <p:sldId id="270" r:id="rId14"/>
    <p:sldId id="269" r:id="rId15"/>
    <p:sldId id="271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21A"/>
    <a:srgbClr val="B4121B"/>
    <a:srgbClr val="919396"/>
    <a:srgbClr val="8DE0C0"/>
    <a:srgbClr val="135475"/>
    <a:srgbClr val="93C5D1"/>
    <a:srgbClr val="A2CF9D"/>
    <a:srgbClr val="791D7E"/>
    <a:srgbClr val="D9541E"/>
    <a:srgbClr val="ED8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21" autoAdjust="0"/>
  </p:normalViewPr>
  <p:slideViewPr>
    <p:cSldViewPr snapToGrid="0">
      <p:cViewPr varScale="1">
        <p:scale>
          <a:sx n="76" d="100"/>
          <a:sy n="76" d="100"/>
        </p:scale>
        <p:origin x="2604" y="78"/>
      </p:cViewPr>
      <p:guideLst>
        <p:guide orient="horz" pos="42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E42654-8F2A-4F5A-BEF7-6C9FA135029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3E34B1-D219-49A5-9B45-F5E6711B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0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1952" y="1600200"/>
            <a:ext cx="6117336" cy="429768"/>
          </a:xfrm>
        </p:spPr>
        <p:txBody>
          <a:bodyPr anchor="t" anchorCtr="0"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056" y="2633472"/>
            <a:ext cx="6428232" cy="39319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7200" y="685800"/>
            <a:ext cx="8229600" cy="4041648"/>
          </a:xfrm>
          <a:prstGeom prst="rect">
            <a:avLst/>
          </a:prstGeom>
          <a:noFill/>
          <a:ln w="12700">
            <a:solidFill>
              <a:srgbClr val="717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641848" y="4462272"/>
            <a:ext cx="2414016" cy="43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76" y="4471416"/>
            <a:ext cx="2255625" cy="4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8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941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AAF-052E-44C1-8CD8-E7BD0D6598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5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50792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2880" tIns="182880" rIns="182880" bIns="182880" anchor="ctr" anchorCtr="0"/>
          <a:lstStyle>
            <a:lvl1pPr marL="0" indent="0" algn="ctr">
              <a:spcBef>
                <a:spcPts val="3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50792" cy="3867912"/>
          </a:xfrm>
          <a:ln>
            <a:solidFill>
              <a:schemeClr val="accent4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 sz="1400" smtClean="0"/>
            </a:lvl1pPr>
            <a:lvl2pPr>
              <a:defRPr lang="en-US" sz="1200" smtClean="0"/>
            </a:lvl2pPr>
            <a:lvl3pPr>
              <a:defRPr lang="en-US" sz="1000" smtClean="0"/>
            </a:lvl3pPr>
            <a:lvl4pPr>
              <a:defRPr lang="en-US" sz="1800" smtClean="0"/>
            </a:lvl4pPr>
            <a:lvl5pPr>
              <a:defRPr lang="en-US" sz="1800" dirty="0"/>
            </a:lvl5pPr>
          </a:lstStyle>
          <a:p>
            <a:pPr marL="166688" lvl="0" indent="-166688"/>
            <a:r>
              <a:rPr lang="en-US"/>
              <a:t>Click to edit Master text styles</a:t>
            </a:r>
          </a:p>
          <a:p>
            <a:pPr marL="166688" lvl="1" indent="-166688"/>
            <a:r>
              <a:rPr lang="en-US"/>
              <a:t>Second level</a:t>
            </a:r>
          </a:p>
          <a:p>
            <a:pPr marL="166688" lvl="2" indent="-166688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199" y="1371600"/>
            <a:ext cx="4050792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82880" tIns="182880" rIns="182880" bIns="182880" rtlCol="0" anchor="ctr" anchorCtr="0">
            <a:noAutofit/>
          </a:bodyPr>
          <a:lstStyle>
            <a:lvl1pPr>
              <a:defRPr lang="en-US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spcBef>
                <a:spcPts val="3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1828800"/>
            <a:ext cx="4050792" cy="3867912"/>
          </a:xfrm>
          <a:ln>
            <a:solidFill>
              <a:schemeClr val="accent4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 sz="1400" dirty="0" smtClean="0"/>
            </a:lvl1pPr>
            <a:lvl2pPr>
              <a:defRPr lang="en-US" sz="1200" dirty="0" smtClean="0"/>
            </a:lvl2pPr>
            <a:lvl3pPr>
              <a:defRPr lang="en-US" sz="1000" dirty="0" smtClean="0"/>
            </a:lvl3pPr>
          </a:lstStyle>
          <a:p>
            <a:pPr marL="166688" lvl="0" indent="-166688"/>
            <a:r>
              <a:rPr lang="en-US"/>
              <a:t>Click to edit Master text styles</a:t>
            </a:r>
          </a:p>
          <a:p>
            <a:pPr marL="166688" lvl="1" indent="-166688"/>
            <a:r>
              <a:rPr lang="en-US"/>
              <a:t>Second level</a:t>
            </a:r>
          </a:p>
          <a:p>
            <a:pPr marL="166688" lvl="2" indent="-166688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8DFF-C594-4D48-AB58-8DB1E4242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0" cy="40233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71600"/>
            <a:ext cx="2651760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2880" tIns="182880" rIns="182880" bIns="182880" anchor="ctr" anchorCtr="0"/>
          <a:lstStyle>
            <a:lvl1pPr marL="0" indent="0" algn="ctr">
              <a:spcBef>
                <a:spcPts val="3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828800"/>
            <a:ext cx="2651760" cy="3867912"/>
          </a:xfrm>
          <a:ln>
            <a:solidFill>
              <a:schemeClr val="accent4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 sz="1400" smtClean="0"/>
            </a:lvl1pPr>
            <a:lvl2pPr>
              <a:defRPr lang="en-US" sz="1200" smtClean="0"/>
            </a:lvl2pPr>
            <a:lvl3pPr>
              <a:defRPr lang="en-US" sz="1000" smtClean="0"/>
            </a:lvl3pPr>
            <a:lvl4pPr>
              <a:defRPr lang="en-US" sz="1800" smtClean="0"/>
            </a:lvl4pPr>
            <a:lvl5pPr>
              <a:defRPr lang="en-US" sz="1800" dirty="0"/>
            </a:lvl5pPr>
          </a:lstStyle>
          <a:p>
            <a:pPr marL="166688" lvl="0" indent="-166688"/>
            <a:r>
              <a:rPr lang="en-US"/>
              <a:t>Click to edit Master text styles</a:t>
            </a:r>
          </a:p>
          <a:p>
            <a:pPr marL="166688" lvl="1" indent="-166688"/>
            <a:r>
              <a:rPr lang="en-US"/>
              <a:t>Second level</a:t>
            </a:r>
          </a:p>
          <a:p>
            <a:pPr marL="166688" lvl="2" indent="-166688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6120" y="1371600"/>
            <a:ext cx="5440680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82880" tIns="182880" rIns="182880" bIns="182880" rtlCol="0" anchor="ctr" anchorCtr="0">
            <a:noAutofit/>
          </a:bodyPr>
          <a:lstStyle>
            <a:lvl1pPr>
              <a:defRPr lang="en-US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spcBef>
                <a:spcPts val="3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6120" y="1828800"/>
            <a:ext cx="5440680" cy="3867912"/>
          </a:xfrm>
          <a:ln>
            <a:solidFill>
              <a:schemeClr val="accent4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 sz="1400" dirty="0" smtClean="0"/>
            </a:lvl1pPr>
            <a:lvl2pPr>
              <a:defRPr lang="en-US" sz="1200" dirty="0" smtClean="0"/>
            </a:lvl2pPr>
            <a:lvl3pPr>
              <a:defRPr lang="en-US" sz="1000" dirty="0" smtClean="0"/>
            </a:lvl3pPr>
          </a:lstStyle>
          <a:p>
            <a:pPr marL="166688" lvl="0" indent="-166688"/>
            <a:r>
              <a:rPr lang="en-US"/>
              <a:t>Click to edit Master text styles</a:t>
            </a:r>
          </a:p>
          <a:p>
            <a:pPr marL="166688" lvl="1" indent="-166688"/>
            <a:r>
              <a:rPr lang="en-US"/>
              <a:t>Second level</a:t>
            </a:r>
          </a:p>
          <a:p>
            <a:pPr marL="166688" lvl="2" indent="-166688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7CA9-93AB-40AD-AE58-433835AB9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8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sz="1200" baseline="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baseline="0" dirty="0" smtClean="0"/>
            </a:lvl4pPr>
            <a:lvl5pPr>
              <a:defRPr lang="en-US" sz="10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357-1615-4E1E-ABD3-88E67FF5B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2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8016-545D-4A6A-B6F9-D2BB627C18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9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D66B-D886-4E7A-A0AD-4234DD656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3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023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09944"/>
            <a:ext cx="283464" cy="2194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88B07781-9051-42E7-B3A7-296398EE0D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85800" y="6510528"/>
            <a:ext cx="1096454" cy="12311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800" dirty="0"/>
              <a:t>Private and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32" y="6300216"/>
            <a:ext cx="1804500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2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3" r:id="rId4"/>
    <p:sldLayoutId id="2147483657" r:id="rId5"/>
    <p:sldLayoutId id="2147483652" r:id="rId6"/>
    <p:sldLayoutId id="2147483654" r:id="rId7"/>
    <p:sldLayoutId id="2147483655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31775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7575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655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g.ceo/api/breed/beagle/images/random" TargetMode="External"/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support/#api-key" TargetMode="External"/><Relationship Id="rId2" Type="http://schemas.openxmlformats.org/officeDocument/2006/relationships/hyperlink" Target="https://www.google.com/search?q=cra%20internat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1952" y="1600200"/>
            <a:ext cx="6117336" cy="429768"/>
          </a:xfrm>
        </p:spPr>
        <p:txBody>
          <a:bodyPr/>
          <a:lstStyle/>
          <a:p>
            <a:r>
              <a:rPr lang="en-US" dirty="0"/>
              <a:t>JSON and Web APIs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91056" y="2633471"/>
            <a:ext cx="6428232" cy="776993"/>
          </a:xfrm>
        </p:spPr>
        <p:txBody>
          <a:bodyPr/>
          <a:lstStyle/>
          <a:p>
            <a:r>
              <a:rPr lang="en-US" dirty="0"/>
              <a:t>Applications in Python</a:t>
            </a:r>
          </a:p>
          <a:p>
            <a:r>
              <a:rPr lang="en-US" dirty="0"/>
              <a:t>- with Christian Wilson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BFD4B57-4E40-491D-ACD2-08D2EBCE29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02" y="1443371"/>
            <a:ext cx="2402700" cy="1173194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863D8F0B-F7CB-4821-BED8-8018A28DE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5" y="2313961"/>
            <a:ext cx="1416011" cy="14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4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C2AA-1AF4-4955-8822-2DE62C1E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- Web APIs for Other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B014-F7EB-4396-9A11-68E61E7D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publicly available web APIs for almost anything. </a:t>
            </a:r>
          </a:p>
          <a:p>
            <a:pPr lvl="1"/>
            <a:r>
              <a:rPr lang="en-US" dirty="0"/>
              <a:t>See this GitHub repo for a list of cool web APIs </a:t>
            </a:r>
            <a:r>
              <a:rPr lang="en-US" dirty="0">
                <a:hlinkClick r:id="rId2"/>
              </a:rPr>
              <a:t>https://github.com/public-apis/public-apis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the link below to return a random image of a beagle</a:t>
            </a:r>
          </a:p>
          <a:p>
            <a:pPr lvl="1"/>
            <a:r>
              <a:rPr lang="en-US" dirty="0">
                <a:hlinkClick r:id="rId3"/>
              </a:rPr>
              <a:t>https://dog.ceo/api/breed/beagle/images/random</a:t>
            </a:r>
            <a:endParaRPr lang="en-US" dirty="0"/>
          </a:p>
          <a:p>
            <a:pPr lvl="1"/>
            <a:r>
              <a:rPr lang="en-US" dirty="0"/>
              <a:t>Does not require any parameters</a:t>
            </a:r>
          </a:p>
          <a:p>
            <a:pPr lvl="1"/>
            <a:r>
              <a:rPr lang="en-US" dirty="0"/>
              <a:t>The response is in JSON format</a:t>
            </a:r>
          </a:p>
          <a:p>
            <a:pPr lvl="1"/>
            <a:r>
              <a:rPr lang="en-US" dirty="0"/>
              <a:t>Does not return a webpage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6132B-53D0-41B0-8245-F84C4591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AAF-052E-44C1-8CD8-E7BD0D65986B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CA15DCF0-254C-4673-8CDA-1494AED0E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79E3-28D8-471E-9CE0-B7E2C6DB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7213-EF42-4675-AD81-17D2816C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Example: Response from </a:t>
            </a:r>
            <a:r>
              <a:rPr lang="en-US" dirty="0" err="1"/>
              <a:t>dog.ceo</a:t>
            </a:r>
            <a:r>
              <a:rPr lang="en-US" dirty="0"/>
              <a:t> API request</a:t>
            </a:r>
          </a:p>
          <a:p>
            <a:pPr lvl="1"/>
            <a:r>
              <a:rPr lang="en-US" sz="1600" dirty="0"/>
              <a:t>{"</a:t>
            </a:r>
            <a:r>
              <a:rPr lang="en-US" sz="1600" dirty="0" err="1"/>
              <a:t>message":"https</a:t>
            </a:r>
            <a:r>
              <a:rPr lang="en-US" sz="1600" dirty="0"/>
              <a:t>:\/\/</a:t>
            </a:r>
            <a:r>
              <a:rPr lang="en-US" sz="1600" dirty="0" err="1"/>
              <a:t>images.dog.ceo</a:t>
            </a:r>
            <a:r>
              <a:rPr lang="en-US" sz="1600" dirty="0"/>
              <a:t>\/breeds\/beagle\/n02088364_12710.jpg", </a:t>
            </a:r>
            <a:r>
              <a:rPr lang="en-US" sz="1400" dirty="0"/>
              <a:t>"</a:t>
            </a:r>
            <a:r>
              <a:rPr lang="en-US" sz="1400" dirty="0" err="1"/>
              <a:t>status":"success</a:t>
            </a:r>
            <a:r>
              <a:rPr lang="en-US" sz="1400" dirty="0"/>
              <a:t>"}</a:t>
            </a:r>
          </a:p>
          <a:p>
            <a:endParaRPr lang="en-US" sz="1800" dirty="0"/>
          </a:p>
          <a:p>
            <a:r>
              <a:rPr lang="en-US" dirty="0"/>
              <a:t>JSON stands for </a:t>
            </a:r>
            <a:r>
              <a:rPr lang="en-US" b="1" i="1" dirty="0"/>
              <a:t>J</a:t>
            </a:r>
            <a:r>
              <a:rPr lang="en-US" i="1" dirty="0"/>
              <a:t>ava</a:t>
            </a:r>
            <a:r>
              <a:rPr lang="en-US" b="1" i="1" dirty="0"/>
              <a:t>S</a:t>
            </a:r>
            <a:r>
              <a:rPr lang="en-US" i="1" dirty="0"/>
              <a:t>cript </a:t>
            </a:r>
            <a:r>
              <a:rPr lang="en-US" b="1" i="1" dirty="0"/>
              <a:t>O</a:t>
            </a:r>
            <a:r>
              <a:rPr lang="en-US" i="1" dirty="0"/>
              <a:t>bject </a:t>
            </a:r>
            <a:r>
              <a:rPr lang="en-US" b="1" i="1" dirty="0"/>
              <a:t>N</a:t>
            </a:r>
            <a:r>
              <a:rPr lang="en-US" i="1" dirty="0"/>
              <a:t>otation</a:t>
            </a:r>
          </a:p>
          <a:p>
            <a:endParaRPr lang="en-US" dirty="0"/>
          </a:p>
          <a:p>
            <a:r>
              <a:rPr lang="en-US" dirty="0"/>
              <a:t>JSON is comprised of two types of data: </a:t>
            </a:r>
            <a:r>
              <a:rPr lang="en-US" i="1" dirty="0"/>
              <a:t>arrays</a:t>
            </a:r>
            <a:r>
              <a:rPr lang="en-US" dirty="0"/>
              <a:t> and </a:t>
            </a:r>
            <a:r>
              <a:rPr lang="en-US" i="1" dirty="0"/>
              <a:t>objects</a:t>
            </a:r>
            <a:r>
              <a:rPr lang="en-US" dirty="0"/>
              <a:t> (key-value pairs)</a:t>
            </a:r>
          </a:p>
          <a:p>
            <a:endParaRPr lang="en-US" dirty="0"/>
          </a:p>
          <a:p>
            <a:r>
              <a:rPr lang="en-US" dirty="0"/>
              <a:t>In the above example, we have an </a:t>
            </a:r>
            <a:r>
              <a:rPr lang="en-US" i="1" dirty="0"/>
              <a:t>object</a:t>
            </a:r>
            <a:r>
              <a:rPr lang="en-US" dirty="0"/>
              <a:t> with two key-values pairs</a:t>
            </a:r>
          </a:p>
          <a:p>
            <a:pPr marL="338138" lvl="1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DDABD-A515-442E-A45D-25E91E44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AAF-052E-44C1-8CD8-E7BD0D65986B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70DE5EA-99D9-4133-BB76-470563F5F9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04" y="294965"/>
            <a:ext cx="1488496" cy="7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79E3-28D8-471E-9CE0-B7E2C6DB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5FDD59-A114-410D-BC29-6250BE36D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Let’s look at a more complicated example from the </a:t>
            </a:r>
            <a:r>
              <a:rPr lang="en-US" dirty="0" err="1"/>
              <a:t>AlphaVantage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This JSON data shows CRA’s NASDAQ trading data for the first two days of 2021</a:t>
            </a:r>
          </a:p>
          <a:p>
            <a:endParaRPr lang="en-US" dirty="0"/>
          </a:p>
          <a:p>
            <a:r>
              <a:rPr lang="en-US" dirty="0"/>
              <a:t>The data is three-dimensional </a:t>
            </a:r>
          </a:p>
          <a:p>
            <a:pPr lvl="1"/>
            <a:r>
              <a:rPr lang="en-US" dirty="0"/>
              <a:t>The object associated with the name “2021-01-05” is in an object associated with the name “Time Series (Daily)”</a:t>
            </a:r>
          </a:p>
          <a:p>
            <a:pPr lvl="1"/>
            <a:r>
              <a:rPr lang="en-US" dirty="0"/>
              <a:t>The object associated with the name “Time Series Daily” is part of a larger JSON object.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DDABD-A515-442E-A45D-25E91E44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AAF-052E-44C1-8CD8-E7BD0D65986B}" type="slidenum">
              <a:rPr lang="en-US" smtClean="0"/>
              <a:t>12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58ACA11-9E61-4D02-9DFD-AA4E4E4A13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422602"/>
            <a:ext cx="4038600" cy="2881158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2942B126-C917-44F1-A534-51CB73DB3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04" y="294965"/>
            <a:ext cx="1488496" cy="7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79E3-28D8-471E-9CE0-B7E2C6DB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5FDD59-A114-410D-BC29-6250BE36D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Let’s look at a more complicated example from the </a:t>
            </a:r>
            <a:r>
              <a:rPr lang="en-US" dirty="0" err="1"/>
              <a:t>AlphaVantage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This JSON data shows CRA’s NASDAQ trading data for the first two days of 2021</a:t>
            </a:r>
          </a:p>
          <a:p>
            <a:endParaRPr lang="en-US" dirty="0"/>
          </a:p>
          <a:p>
            <a:r>
              <a:rPr lang="en-US" dirty="0"/>
              <a:t>The data is three-dimensional </a:t>
            </a:r>
          </a:p>
          <a:p>
            <a:pPr lvl="1"/>
            <a:r>
              <a:rPr lang="en-US" dirty="0"/>
              <a:t>The object associated with the name “2021-01-05” is in an object associated with the name “Time Series (Daily)”</a:t>
            </a:r>
          </a:p>
          <a:p>
            <a:pPr lvl="1"/>
            <a:r>
              <a:rPr lang="en-US" dirty="0"/>
              <a:t>The object associated with the name “Time Series Daily” is part of a larger JSON object.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DDABD-A515-442E-A45D-25E91E44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AAF-052E-44C1-8CD8-E7BD0D65986B}" type="slidenum">
              <a:rPr lang="en-US" smtClean="0"/>
              <a:t>13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58ACA11-9E61-4D02-9DFD-AA4E4E4A13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422602"/>
            <a:ext cx="4038600" cy="2881158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2942B126-C917-44F1-A534-51CB73DB3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04" y="294965"/>
            <a:ext cx="1488496" cy="7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A46-04E4-4583-A66F-90F88795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Addendum – Encoding and Authorization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266F1-05D3-43C4-8AED-21C7640FDE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19357-1615-4E1E-ABD3-88E67FF5B78B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6A44BB-9A46-4B78-B27B-4B462E78A5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8229600" cy="4321629"/>
          </a:xfrm>
        </p:spPr>
        <p:txBody>
          <a:bodyPr/>
          <a:lstStyle/>
          <a:p>
            <a:r>
              <a:rPr lang="en-US" dirty="0"/>
              <a:t>Passing a string with spaces to a parameter in an API</a:t>
            </a:r>
          </a:p>
          <a:p>
            <a:pPr lvl="1"/>
            <a:r>
              <a:rPr lang="en-US" dirty="0"/>
              <a:t>Spaces are not allowed in URLs</a:t>
            </a:r>
          </a:p>
          <a:p>
            <a:pPr lvl="1"/>
            <a:r>
              <a:rPr lang="en-US" dirty="0"/>
              <a:t>Spaces, and other characters not allowed in URLs, must be </a:t>
            </a:r>
            <a:r>
              <a:rPr lang="en-US" i="1" dirty="0"/>
              <a:t>encoded</a:t>
            </a:r>
            <a:r>
              <a:rPr lang="en-US" dirty="0"/>
              <a:t> before sending an API request</a:t>
            </a:r>
          </a:p>
          <a:p>
            <a:pPr lvl="1"/>
            <a:r>
              <a:rPr lang="en-US" dirty="0"/>
              <a:t>Spaces are encoded as “%20”</a:t>
            </a:r>
          </a:p>
          <a:p>
            <a:pPr lvl="1"/>
            <a:r>
              <a:rPr lang="en-US" dirty="0"/>
              <a:t>Try: </a:t>
            </a:r>
            <a:r>
              <a:rPr lang="en-US" dirty="0">
                <a:hlinkClick r:id="rId2"/>
              </a:rPr>
              <a:t>https://www.google.com/search?q=cra%20international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Some APIs require authorization in the form of an API key</a:t>
            </a:r>
          </a:p>
          <a:p>
            <a:pPr lvl="1"/>
            <a:r>
              <a:rPr lang="en-US" dirty="0"/>
              <a:t>API keys allow API owners to keep track of who is requesting what</a:t>
            </a:r>
          </a:p>
          <a:p>
            <a:pPr lvl="1"/>
            <a:r>
              <a:rPr lang="en-US" dirty="0"/>
              <a:t>For example, you can register for an API key for Alpha Vantage at this link </a:t>
            </a:r>
            <a:r>
              <a:rPr lang="en-US" dirty="0">
                <a:hlinkClick r:id="rId3"/>
              </a:rPr>
              <a:t>https://www.alphavantage.co/support/#api-key</a:t>
            </a:r>
            <a:endParaRPr lang="en-US" dirty="0"/>
          </a:p>
          <a:p>
            <a:pPr lvl="1"/>
            <a:r>
              <a:rPr lang="en-US" dirty="0"/>
              <a:t>Then, the key is passed as a parameter in the request</a:t>
            </a:r>
          </a:p>
          <a:p>
            <a:pPr lvl="2"/>
            <a:r>
              <a:rPr lang="en-US" dirty="0"/>
              <a:t>e.g. https://www.alphavantage.co/query?...&amp;apikey=YOUR_KEY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4" name="Picture 13" descr="Logo, icon&#10;&#10;Description automatically generated">
            <a:extLst>
              <a:ext uri="{FF2B5EF4-FFF2-40B4-BE49-F238E27FC236}">
                <a16:creationId xmlns:a16="http://schemas.microsoft.com/office/drawing/2014/main" id="{FC147495-9F2D-4717-A900-AE937A176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6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BBAE-59F8-4097-9F94-524AEDD0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Out!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D8B885-505D-4354-82DD-5AB46283A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F757C-467A-465D-9D6A-40E3C30532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5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25A9-F2AB-4B83-8398-E4DECC69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D8E73-BF74-49D1-B4BE-94FC48B028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0B068-2183-43BB-AC8C-05AC5E886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8229600" cy="4347754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What’s an API?</a:t>
            </a:r>
          </a:p>
          <a:p>
            <a:pPr lvl="1"/>
            <a:r>
              <a:rPr lang="en-US" dirty="0"/>
              <a:t>What’s a Web API?</a:t>
            </a:r>
          </a:p>
          <a:p>
            <a:r>
              <a:rPr lang="en-US" dirty="0"/>
              <a:t>Web APIs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Step Back: What is HTTP?</a:t>
            </a:r>
          </a:p>
          <a:p>
            <a:pPr lvl="1"/>
            <a:r>
              <a:rPr lang="en-US" dirty="0"/>
              <a:t>What’s in a Web API? – Parameters and Endpoints</a:t>
            </a:r>
          </a:p>
          <a:p>
            <a:pPr lvl="1"/>
            <a:r>
              <a:rPr lang="en-US" dirty="0"/>
              <a:t>Web APIs for the Web</a:t>
            </a:r>
          </a:p>
          <a:p>
            <a:pPr lvl="1"/>
            <a:r>
              <a:rPr lang="en-US" dirty="0"/>
              <a:t>Web APIs for Other Applications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Addendum</a:t>
            </a:r>
          </a:p>
          <a:p>
            <a:r>
              <a:rPr lang="en-US" dirty="0"/>
              <a:t>Practice!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8C5006B5-BDE3-4715-81FD-37D3D0300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0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CFD6-532F-4EF1-970E-6F32EEBC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API?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8A0CCB-D278-4588-97B6-B0A7C8421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89A39-B075-45E6-9B74-2A42DEF449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API stands for “Application Programming Interface”</a:t>
            </a:r>
          </a:p>
          <a:p>
            <a:pPr lvl="1"/>
            <a:r>
              <a:rPr lang="en-US" dirty="0"/>
              <a:t>Anything that interacts with a computer in a programmatic fashion is an API</a:t>
            </a:r>
          </a:p>
          <a:p>
            <a:pPr marL="338138" lvl="1" indent="0">
              <a:buNone/>
            </a:pPr>
            <a:endParaRPr lang="en-US" dirty="0"/>
          </a:p>
          <a:p>
            <a:r>
              <a:rPr lang="en-US" dirty="0"/>
              <a:t>Generally, APIs allow computers to interface/“talk” to one another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Getting data from a database</a:t>
            </a:r>
          </a:p>
          <a:p>
            <a:pPr lvl="1"/>
            <a:r>
              <a:rPr lang="en-US" dirty="0"/>
              <a:t>Getting the most recent score of cricket match</a:t>
            </a:r>
          </a:p>
          <a:p>
            <a:pPr lvl="1"/>
            <a:r>
              <a:rPr lang="en-US" dirty="0"/>
              <a:t>Creating an invoice for your client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369495F8-EAD6-4A78-8644-116CF9BE3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7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A2F3-5DD6-45E7-8EC1-C5D52EEB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Web API?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7983B-3240-4247-A53D-656ACCAE4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43754"/>
            <a:ext cx="4038600" cy="2822992"/>
          </a:xfrm>
        </p:spPr>
        <p:txBody>
          <a:bodyPr/>
          <a:lstStyle/>
          <a:p>
            <a:r>
              <a:rPr lang="en-US" dirty="0"/>
              <a:t>A web API is an API that uses the internet to interface with computers</a:t>
            </a:r>
          </a:p>
          <a:p>
            <a:pPr lvl="1"/>
            <a:r>
              <a:rPr lang="en-US" dirty="0"/>
              <a:t>Specifically, this means a web API uses HTTP (hypertext transfer protocol) to communicate with computers</a:t>
            </a:r>
          </a:p>
          <a:p>
            <a:pPr lvl="1"/>
            <a:endParaRPr lang="en-US" dirty="0"/>
          </a:p>
          <a:p>
            <a:r>
              <a:rPr lang="en-US" dirty="0"/>
              <a:t>Web APIs use cleverly formatted URLs to communicate.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4A6243C-2E83-4731-B224-6726F517C2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43753"/>
            <a:ext cx="4038600" cy="282299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3FE70B-6294-4EDE-9210-E1CEEACD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67479203-D7E3-4E1F-8AC0-5F0115B89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6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9BF6-763A-4833-87CE-A72B1E79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Back: What is HTTP?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08B81-52BD-4C59-9504-DF4B7279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specific type of protocol for designed for fetching text-based documents and designed with HTML in mind. </a:t>
            </a:r>
          </a:p>
          <a:p>
            <a:endParaRPr lang="en-US" dirty="0"/>
          </a:p>
          <a:p>
            <a:r>
              <a:rPr lang="en-US" dirty="0"/>
              <a:t>HTTP works through HTTP </a:t>
            </a:r>
            <a:r>
              <a:rPr lang="en-US" i="1" dirty="0"/>
              <a:t>requests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There are different types of HTTP requests, but two most commonly used are:</a:t>
            </a:r>
          </a:p>
          <a:p>
            <a:pPr lvl="1"/>
            <a:r>
              <a:rPr lang="en-US" i="1" dirty="0"/>
              <a:t>Get</a:t>
            </a:r>
            <a:r>
              <a:rPr lang="en-US" dirty="0"/>
              <a:t> requests</a:t>
            </a:r>
          </a:p>
          <a:p>
            <a:pPr lvl="2"/>
            <a:r>
              <a:rPr lang="en-US" dirty="0"/>
              <a:t>These get documents/data </a:t>
            </a:r>
          </a:p>
          <a:p>
            <a:pPr lvl="1"/>
            <a:r>
              <a:rPr lang="en-US" i="1" dirty="0"/>
              <a:t>Post</a:t>
            </a:r>
            <a:r>
              <a:rPr lang="en-US" dirty="0"/>
              <a:t> requests</a:t>
            </a:r>
          </a:p>
          <a:p>
            <a:pPr lvl="2"/>
            <a:r>
              <a:rPr lang="en-US" dirty="0"/>
              <a:t>These submit/send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94CB5-4E80-45B6-8DFF-51D8B2CF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357-1615-4E1E-ABD3-88E67FF5B78B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988A19B9-2B23-46C7-92B3-E7A138859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EB57-9EEC-4D05-B143-D56F1953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Back: What is HTTP?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1272-2305-4060-BED4-EF43D842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use Google Chrome?</a:t>
            </a:r>
          </a:p>
          <a:p>
            <a:pPr marL="681038" lvl="1" indent="-342900">
              <a:buFont typeface="+mj-lt"/>
              <a:buAutoNum type="arabicPeriod"/>
            </a:pPr>
            <a:r>
              <a:rPr lang="en-US" dirty="0"/>
              <a:t>You type in a URL (which begins with “http://”)</a:t>
            </a:r>
          </a:p>
          <a:p>
            <a:pPr marL="681038" lvl="1" indent="-342900">
              <a:buFont typeface="+mj-lt"/>
              <a:buAutoNum type="arabicPeriod"/>
            </a:pPr>
            <a:r>
              <a:rPr lang="en-US" dirty="0"/>
              <a:t>You click “Enter”, which causes Chrome to make an HTTP </a:t>
            </a:r>
            <a:r>
              <a:rPr lang="en-US" i="1" dirty="0"/>
              <a:t>Get</a:t>
            </a:r>
            <a:r>
              <a:rPr lang="en-US" dirty="0"/>
              <a:t> request using that URL</a:t>
            </a:r>
          </a:p>
          <a:p>
            <a:pPr marL="681038" lvl="1" indent="-342900">
              <a:buFont typeface="+mj-lt"/>
              <a:buAutoNum type="arabicPeriod"/>
            </a:pPr>
            <a:r>
              <a:rPr lang="en-US" dirty="0"/>
              <a:t>That URL points to a computer somewhere with files on it.</a:t>
            </a:r>
          </a:p>
          <a:p>
            <a:pPr marL="681038" lvl="1" indent="-342900">
              <a:buFont typeface="+mj-lt"/>
              <a:buAutoNum type="arabicPeriod"/>
            </a:pPr>
            <a:r>
              <a:rPr lang="en-US" dirty="0"/>
              <a:t>Chrome returns the specific file(s) you requested back to you and formats it so it looks pretty</a:t>
            </a:r>
          </a:p>
          <a:p>
            <a:pPr marL="681038" lvl="1" indent="-342900">
              <a:buFont typeface="+mj-lt"/>
              <a:buAutoNum type="arabicPeriod"/>
            </a:pPr>
            <a:endParaRPr lang="en-US" dirty="0"/>
          </a:p>
          <a:p>
            <a:pPr marL="681038" lvl="1" indent="-342900">
              <a:buFont typeface="+mj-lt"/>
              <a:buAutoNum type="arabicPeriod"/>
            </a:pPr>
            <a:endParaRPr lang="en-US" dirty="0"/>
          </a:p>
          <a:p>
            <a:pPr marL="336550" indent="-342900"/>
            <a:r>
              <a:rPr lang="en-US" dirty="0"/>
              <a:t>What happens when you use a web API?</a:t>
            </a:r>
          </a:p>
          <a:p>
            <a:pPr marL="681038" lvl="1" indent="-342900"/>
            <a:r>
              <a:rPr lang="en-US" dirty="0"/>
              <a:t>Something very similar!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6ECC2-5DFB-4BC5-BF84-346CCDB7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AAF-052E-44C1-8CD8-E7BD0D65986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77B6E95A-4827-4C06-8B25-4C510B68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6563-FE2E-449B-9150-2331BE2F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02336"/>
          </a:xfrm>
        </p:spPr>
        <p:txBody>
          <a:bodyPr anchor="t">
            <a:normAutofit/>
          </a:bodyPr>
          <a:lstStyle/>
          <a:p>
            <a:r>
              <a:rPr lang="en-US" dirty="0"/>
              <a:t>What’s in a Web API? – Parameters and Endpoints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270B32-6833-490E-8DC7-B2123F9E6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3178628"/>
            <a:ext cx="7885611" cy="3021875"/>
          </a:xfrm>
        </p:spPr>
        <p:txBody>
          <a:bodyPr/>
          <a:lstStyle/>
          <a:p>
            <a:r>
              <a:rPr lang="en-US" dirty="0"/>
              <a:t>The two primary components of a web API are the endpoint and the parameters</a:t>
            </a:r>
          </a:p>
          <a:p>
            <a:endParaRPr lang="en-US" dirty="0"/>
          </a:p>
          <a:p>
            <a:r>
              <a:rPr lang="en-US" dirty="0"/>
              <a:t>The endpoint and parameters combine to form the URL</a:t>
            </a:r>
          </a:p>
        </p:txBody>
      </p:sp>
      <p:pic>
        <p:nvPicPr>
          <p:cNvPr id="11" name="Content Placeholder 10" descr="A picture containing chart&#10;&#10;Description automatically generated">
            <a:extLst>
              <a:ext uri="{FF2B5EF4-FFF2-40B4-BE49-F238E27FC236}">
                <a16:creationId xmlns:a16="http://schemas.microsoft.com/office/drawing/2014/main" id="{B664F357-6B45-418E-8713-50F5D1DED4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143316"/>
            <a:ext cx="7885611" cy="1616550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E9F45-5D42-4D4B-88DC-C5C4FCE9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409944"/>
            <a:ext cx="283464" cy="219456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8A19357-1615-4E1E-ABD3-88E67FF5B78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4" name="Picture 13" descr="Logo, icon&#10;&#10;Description automatically generated">
            <a:extLst>
              <a:ext uri="{FF2B5EF4-FFF2-40B4-BE49-F238E27FC236}">
                <a16:creationId xmlns:a16="http://schemas.microsoft.com/office/drawing/2014/main" id="{D7E4949B-D49E-4F55-932D-D0FC3CA7C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2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6563-FE2E-449B-9150-2331BE2F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02336"/>
          </a:xfrm>
        </p:spPr>
        <p:txBody>
          <a:bodyPr anchor="t">
            <a:normAutofit/>
          </a:bodyPr>
          <a:lstStyle/>
          <a:p>
            <a:r>
              <a:rPr lang="en-US" dirty="0"/>
              <a:t>What’s in a Web API? – Parameters and Endpoints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270B32-6833-490E-8DC7-B2123F9E6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3178628"/>
            <a:ext cx="7885611" cy="3021875"/>
          </a:xfrm>
        </p:spPr>
        <p:txBody>
          <a:bodyPr/>
          <a:lstStyle/>
          <a:p>
            <a:r>
              <a:rPr lang="en-US" dirty="0"/>
              <a:t>For a </a:t>
            </a:r>
            <a:r>
              <a:rPr lang="en-US" i="1" dirty="0"/>
              <a:t>Get</a:t>
            </a:r>
            <a:r>
              <a:rPr lang="en-US" dirty="0"/>
              <a:t> request, the endpoint defines the “function” and specifies the resources you are trying to “get”</a:t>
            </a:r>
          </a:p>
          <a:p>
            <a:endParaRPr lang="en-US" dirty="0"/>
          </a:p>
          <a:p>
            <a:r>
              <a:rPr lang="en-US" dirty="0"/>
              <a:t>The parameters can be thought as the arguments of the function and can do many things, like specify specific data within the endpoint</a:t>
            </a:r>
          </a:p>
          <a:p>
            <a:endParaRPr lang="en-US" dirty="0"/>
          </a:p>
          <a:p>
            <a:r>
              <a:rPr lang="en-US" dirty="0"/>
              <a:t>Parameters are separated from the endpoint by a “?” and separated from one another with the “&amp;” symbol</a:t>
            </a:r>
          </a:p>
        </p:txBody>
      </p:sp>
      <p:pic>
        <p:nvPicPr>
          <p:cNvPr id="11" name="Content Placeholder 10" descr="A picture containing chart&#10;&#10;Description automatically generated">
            <a:extLst>
              <a:ext uri="{FF2B5EF4-FFF2-40B4-BE49-F238E27FC236}">
                <a16:creationId xmlns:a16="http://schemas.microsoft.com/office/drawing/2014/main" id="{B664F357-6B45-418E-8713-50F5D1DED4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143316"/>
            <a:ext cx="7885611" cy="1616550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E9F45-5D42-4D4B-88DC-C5C4FCE9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409944"/>
            <a:ext cx="283464" cy="219456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8A19357-1615-4E1E-ABD3-88E67FF5B78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92AFB1D8-BC9F-4F06-9C30-E6A5FD6ED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4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1DAB-40F5-4314-9390-B31C0A19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– Web APIs for the Web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743A6-FEFD-403B-BE74-76CA84A4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a Web API return?</a:t>
            </a:r>
          </a:p>
          <a:p>
            <a:pPr lvl="1"/>
            <a:r>
              <a:rPr lang="en-US" dirty="0"/>
              <a:t>Depends on the API</a:t>
            </a:r>
          </a:p>
          <a:p>
            <a:pPr lvl="1"/>
            <a:r>
              <a:rPr lang="en-US" dirty="0"/>
              <a:t>Could return a single number, text data, an image, or even a whole webpage</a:t>
            </a:r>
          </a:p>
          <a:p>
            <a:pPr lvl="1"/>
            <a:endParaRPr lang="en-US" dirty="0"/>
          </a:p>
          <a:p>
            <a:r>
              <a:rPr lang="en-US" dirty="0"/>
              <a:t>Example: Google</a:t>
            </a:r>
          </a:p>
          <a:p>
            <a:pPr lvl="1"/>
            <a:r>
              <a:rPr lang="en-US" dirty="0"/>
              <a:t>Try typing in the following web API request into your browser: www.google.com/search?q=CRA</a:t>
            </a:r>
          </a:p>
          <a:p>
            <a:pPr lvl="1"/>
            <a:r>
              <a:rPr lang="en-US" dirty="0"/>
              <a:t>API Details:</a:t>
            </a:r>
          </a:p>
          <a:p>
            <a:pPr lvl="2"/>
            <a:r>
              <a:rPr lang="en-US" dirty="0"/>
              <a:t>Endpoint: www.google.com/search</a:t>
            </a:r>
          </a:p>
          <a:p>
            <a:pPr lvl="2"/>
            <a:r>
              <a:rPr lang="en-US" dirty="0"/>
              <a:t>Parameter q is set to CRA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E1A14-2B6F-4690-82A6-2F6575FA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357-1615-4E1E-ABD3-88E67FF5B78B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241140BD-C1FC-4F6F-97E6-1A22AC74D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672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RA I">
      <a:dk1>
        <a:srgbClr val="404040"/>
      </a:dk1>
      <a:lt1>
        <a:srgbClr val="FFFFFF"/>
      </a:lt1>
      <a:dk2>
        <a:srgbClr val="C0C0C0"/>
      </a:dk2>
      <a:lt2>
        <a:srgbClr val="919396"/>
      </a:lt2>
      <a:accent1>
        <a:srgbClr val="0073AE"/>
      </a:accent1>
      <a:accent2>
        <a:srgbClr val="0AB6CE"/>
      </a:accent2>
      <a:accent3>
        <a:srgbClr val="93C5D1"/>
      </a:accent3>
      <a:accent4>
        <a:srgbClr val="135475"/>
      </a:accent4>
      <a:accent5>
        <a:srgbClr val="F99B1C"/>
      </a:accent5>
      <a:accent6>
        <a:srgbClr val="919396"/>
      </a:accent6>
      <a:hlink>
        <a:srgbClr val="50B3CF"/>
      </a:hlink>
      <a:folHlink>
        <a:srgbClr val="2E8DA8"/>
      </a:folHlink>
    </a:clrScheme>
    <a:fontScheme name="C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1939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61BBBEE3-4179-E34E-B0DD-FF68921962B7}" vid="{9FFC155A-739B-B84F-98AE-DC05EE1DC4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973</Words>
  <Application>Microsoft Office PowerPoint</Application>
  <PresentationFormat>On-screen Show (4:3)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Blank</vt:lpstr>
      <vt:lpstr>JSON and Web APIs</vt:lpstr>
      <vt:lpstr>Overview</vt:lpstr>
      <vt:lpstr>What’s an API?</vt:lpstr>
      <vt:lpstr>What’s a Web API?</vt:lpstr>
      <vt:lpstr>Step Back: What is HTTP?</vt:lpstr>
      <vt:lpstr>Step Back: What is HTTP?</vt:lpstr>
      <vt:lpstr>What’s in a Web API? – Parameters and Endpoints</vt:lpstr>
      <vt:lpstr>What’s in a Web API? – Parameters and Endpoints</vt:lpstr>
      <vt:lpstr>The Response – Web APIs for the Web</vt:lpstr>
      <vt:lpstr>The Response - Web APIs for Other Applications</vt:lpstr>
      <vt:lpstr>What is JSON?</vt:lpstr>
      <vt:lpstr>What is JSON?</vt:lpstr>
      <vt:lpstr>What is JSON?</vt:lpstr>
      <vt:lpstr>API Addendum – Encoding and Authorization</vt:lpstr>
      <vt:lpstr>Let’s Try it 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and Web APIs</dc:title>
  <dc:creator>Wilson, Christian</dc:creator>
  <cp:lastModifiedBy>Wilson, Christian</cp:lastModifiedBy>
  <cp:revision>12</cp:revision>
  <dcterms:created xsi:type="dcterms:W3CDTF">2021-01-06T14:21:29Z</dcterms:created>
  <dcterms:modified xsi:type="dcterms:W3CDTF">2021-01-07T15:14:34Z</dcterms:modified>
</cp:coreProperties>
</file>