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C187E6-1DB4-464C-9DF4-20F073550CE1}">
  <a:tblStyle styleId="{CCC187E6-1DB4-464C-9DF4-20F073550C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1F6596F-2419-4E60-BECD-01659646A7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75ebed7e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g375ebed7e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5ebed7e06_1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375ebed7e06_15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5ebed7e0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75ebed7e06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5ebed7e0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75ebed7e06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5ebed7e0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375ebed7e06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5ebed7e0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75ebed7e06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5ebed7e0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75ebed7e06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5ebed7e0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375ebed7e06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5ebed7e0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375ebed7e06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5ebed7e06_1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375ebed7e06_1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5ebed7e06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375ebed7e06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75ebed7e0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g375ebed7e06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5ebed7e0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375ebed7e06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5ebed7e06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375ebed7e06_1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75ebed7e06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g375ebed7e06_9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5ebed7e0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g375ebed7e06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5ebed7e0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375ebed7e06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5ebed7e0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375ebed7e06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5ebed7e06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75ebed7e06_1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5ebed7e06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375ebed7e06_1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5ebed7e06_1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75ebed7e06_15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3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3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3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://shell.py" TargetMode="External"/><Relationship Id="rId6" Type="http://schemas.openxmlformats.org/officeDocument/2006/relationships/hyperlink" Target="http://shell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R6-y14vRXuhwp6O_sI-3bHDd5VOy95Zj/view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4.gif"/><Relationship Id="rId6" Type="http://schemas.openxmlformats.org/officeDocument/2006/relationships/image" Target="../media/image11.png"/><Relationship Id="rId7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329225" y="2391804"/>
            <a:ext cx="6317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sz="4000"/>
              <a:t>올클리어_A조</a:t>
            </a:r>
            <a:endParaRPr sz="4000"/>
          </a:p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1354568" y="3179630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b="0" lang="ko-KR">
                <a:solidFill>
                  <a:schemeClr val="dk1"/>
                </a:solidFill>
              </a:rPr>
              <a:t>CRA</a:t>
            </a:r>
            <a:r>
              <a:rPr b="0" lang="ko-KR">
                <a:solidFill>
                  <a:schemeClr val="dk1"/>
                </a:solidFill>
              </a:rPr>
              <a:t>과정 프로젝트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1101149" y="482673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2025.08.09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 Cont.</a:t>
            </a:r>
            <a:endParaRPr sz="30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00" y="959943"/>
            <a:ext cx="8527835" cy="559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600" y="3728918"/>
            <a:ext cx="2368175" cy="295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3. TDD </a:t>
            </a:r>
            <a:r>
              <a:rPr lang="ko-KR"/>
              <a:t>활용 예시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TDD 활용 모범 사례: Shell Write </a:t>
            </a:r>
            <a:endParaRPr sz="30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5" y="3404438"/>
            <a:ext cx="83534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33488" l="0" r="19987" t="0"/>
          <a:stretch/>
        </p:blipFill>
        <p:spPr>
          <a:xfrm>
            <a:off x="205825" y="1046713"/>
            <a:ext cx="54613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3100" y="4564418"/>
            <a:ext cx="38671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9500" y="1404648"/>
            <a:ext cx="6452500" cy="2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205825" y="848298"/>
            <a:ext cx="34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Editor</a:t>
            </a:r>
            <a:endParaRPr b="1" sz="2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667150" y="900700"/>
            <a:ext cx="34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</a:t>
            </a: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Editor</a:t>
            </a:r>
            <a:endParaRPr b="1" sz="2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05825" y="3948828"/>
            <a:ext cx="34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History</a:t>
            </a:r>
            <a:endParaRPr b="1" sz="2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114575" y="3948825"/>
            <a:ext cx="34956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결과 확인창</a:t>
            </a:r>
            <a:endParaRPr b="1" sz="2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93825" y="5630450"/>
            <a:ext cx="13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b="1" sz="22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93825" y="5043700"/>
            <a:ext cx="13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b="1" sz="22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93825" y="6217200"/>
            <a:ext cx="13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b="1" sz="2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309350" y="5369825"/>
            <a:ext cx="57909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수업시간에 배운 초식들을</a:t>
            </a:r>
            <a:endParaRPr b="1" sz="28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실전에서 훈련!</a:t>
            </a:r>
            <a:r>
              <a:rPr b="1" lang="ko-KR" sz="28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✨</a:t>
            </a:r>
            <a:endParaRPr b="1" sz="280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 팀원 “</a:t>
            </a:r>
            <a:r>
              <a:rPr b="1" i="1" lang="ko-KR" sz="2400">
                <a:solidFill>
                  <a:srgbClr val="7F7F7F"/>
                </a:solidFill>
                <a:latin typeface="Gungsuh"/>
                <a:ea typeface="Gungsuh"/>
                <a:cs typeface="Gungsuh"/>
                <a:sym typeface="Gungsuh"/>
              </a:rPr>
              <a:t>이제 TDD없이는 개발 못해</a:t>
            </a:r>
            <a:r>
              <a:rPr b="1" lang="ko-KR" sz="2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sz="24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4. Mocking </a:t>
            </a:r>
            <a:r>
              <a:rPr lang="ko-KR"/>
              <a:t>활용 예시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Mocking 활용 모범 사례</a:t>
            </a:r>
            <a:endParaRPr sz="3000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605975" y="1316375"/>
            <a:ext cx="10583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SSD </a:t>
            </a:r>
            <a:r>
              <a:rPr lang="ko-KR"/>
              <a:t>Controller</a:t>
            </a:r>
            <a:r>
              <a:rPr lang="ko-KR"/>
              <a:t> Double</a:t>
            </a:r>
            <a:r>
              <a:rPr lang="ko-KR"/>
              <a:t>을 활용한 shell의 write메소드 구현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58449" l="25151" r="34982" t="19191"/>
          <a:stretch/>
        </p:blipFill>
        <p:spPr>
          <a:xfrm>
            <a:off x="5870975" y="2107025"/>
            <a:ext cx="5722699" cy="218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55570" l="24992" r="38145" t="29138"/>
          <a:stretch/>
        </p:blipFill>
        <p:spPr>
          <a:xfrm>
            <a:off x="6100800" y="4809038"/>
            <a:ext cx="5722699" cy="139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5982575" y="4724113"/>
            <a:ext cx="5626200" cy="1564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9548996" y="5929822"/>
            <a:ext cx="1902600" cy="5694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 SSD</a:t>
            </a:r>
            <a:endParaRPr b="1" sz="2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 b="50718" l="24126" r="44239" t="29637"/>
          <a:stretch/>
        </p:blipFill>
        <p:spPr>
          <a:xfrm>
            <a:off x="634200" y="4772850"/>
            <a:ext cx="5133701" cy="1516074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9"/>
          <p:cNvSpPr txBox="1"/>
          <p:nvPr/>
        </p:nvSpPr>
        <p:spPr>
          <a:xfrm>
            <a:off x="3689325" y="5929825"/>
            <a:ext cx="1859700" cy="5694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Real </a:t>
            </a: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b="1" sz="2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 b="48384" l="23373" r="36160" t="31609"/>
          <a:stretch/>
        </p:blipFill>
        <p:spPr>
          <a:xfrm>
            <a:off x="675825" y="2107975"/>
            <a:ext cx="5050450" cy="16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537375" y="2542350"/>
            <a:ext cx="1431600" cy="17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8849925" y="2461700"/>
            <a:ext cx="2161200" cy="17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p19"/>
          <p:cNvCxnSpPr>
            <a:stCxn id="150" idx="2"/>
            <a:endCxn id="144" idx="0"/>
          </p:cNvCxnSpPr>
          <p:nvPr/>
        </p:nvCxnSpPr>
        <p:spPr>
          <a:xfrm flipH="1">
            <a:off x="8795625" y="2640500"/>
            <a:ext cx="1134900" cy="208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49" idx="2"/>
            <a:endCxn id="146" idx="0"/>
          </p:cNvCxnSpPr>
          <p:nvPr/>
        </p:nvCxnSpPr>
        <p:spPr>
          <a:xfrm flipH="1">
            <a:off x="3201075" y="2721150"/>
            <a:ext cx="1052100" cy="20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>
            <a:off x="350200" y="3515725"/>
            <a:ext cx="446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ssd기능 구현이 늦어져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shell개발에 차질 발생 </a:t>
            </a: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🥶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767900" y="3412825"/>
            <a:ext cx="47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</a:t>
            </a: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적극적 도입으로 동시 개발이 가능해져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9348775" y="3843925"/>
            <a:ext cx="247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👨‍👩‍👧‍👦</a:t>
            </a: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WoW!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5. Refactoring </a:t>
            </a:r>
            <a:r>
              <a:rPr lang="ko-KR"/>
              <a:t>전후 결과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Refactoring 모범 사례</a:t>
            </a:r>
            <a:endParaRPr sz="3000"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Shell 내의 메소드 -&gt; Shell / Shell Command 로 분리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55036" l="60403" r="6885" t="31360"/>
          <a:stretch/>
        </p:blipFill>
        <p:spPr>
          <a:xfrm>
            <a:off x="605975" y="5360025"/>
            <a:ext cx="5306549" cy="1046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34213" l="25811" r="32956" t="26706"/>
          <a:stretch/>
        </p:blipFill>
        <p:spPr>
          <a:xfrm>
            <a:off x="6148900" y="2459950"/>
            <a:ext cx="5174102" cy="391645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38785" l="22425" r="41358" t="31361"/>
          <a:stretch/>
        </p:blipFill>
        <p:spPr>
          <a:xfrm>
            <a:off x="605975" y="3062925"/>
            <a:ext cx="5306549" cy="22971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1"/>
          <p:cNvSpPr txBox="1"/>
          <p:nvPr/>
        </p:nvSpPr>
        <p:spPr>
          <a:xfrm>
            <a:off x="8202575" y="2655775"/>
            <a:ext cx="387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책임 분리를 통해 </a:t>
            </a:r>
            <a:b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가독성, 유지보수성, </a:t>
            </a:r>
            <a:b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확장성 GOAT! 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06100" y="1844338"/>
            <a:ext cx="51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 Command로 추출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p21"/>
          <p:cNvCxnSpPr>
            <a:endCxn id="173" idx="3"/>
          </p:cNvCxnSpPr>
          <p:nvPr/>
        </p:nvCxnSpPr>
        <p:spPr>
          <a:xfrm flipH="1">
            <a:off x="4307325" y="5784050"/>
            <a:ext cx="18096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4" name="Google Shape;174;p21"/>
          <p:cNvSpPr txBox="1"/>
          <p:nvPr/>
        </p:nvSpPr>
        <p:spPr>
          <a:xfrm>
            <a:off x="750450" y="2655775"/>
            <a:ext cx="1692300" cy="6156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Shell.py</a:t>
            </a: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431725" y="1976500"/>
            <a:ext cx="3425400" cy="6156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shell_command</a:t>
            </a:r>
            <a:r>
              <a:rPr b="1" lang="ko-KR" sz="2800">
                <a:solidFill>
                  <a:schemeClr val="lt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.py</a:t>
            </a: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215900" y="3401738"/>
            <a:ext cx="446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별 담당자가 달라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잦은 conflict 발생🥶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9111700" y="4330825"/>
            <a:ext cx="22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👨‍👩‍👧‍👦</a:t>
            </a: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Wow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1742625" y="5582000"/>
            <a:ext cx="2564700" cy="42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6. </a:t>
            </a:r>
            <a:r>
              <a:rPr lang="ko-KR"/>
              <a:t>시연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시연 시나리오</a:t>
            </a:r>
            <a:endParaRPr sz="3000"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-8006" y="1272126"/>
            <a:ext cx="4070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1. </a:t>
            </a:r>
            <a:r>
              <a:rPr lang="ko-KR" sz="2100"/>
              <a:t>SSD Controller Demo</a:t>
            </a:r>
            <a:endParaRPr sz="2100"/>
          </a:p>
        </p:txBody>
      </p:sp>
      <p:graphicFrame>
        <p:nvGraphicFramePr>
          <p:cNvPr id="189" name="Google Shape;189;p23"/>
          <p:cNvGraphicFramePr/>
          <p:nvPr/>
        </p:nvGraphicFramePr>
        <p:xfrm>
          <a:off x="633491" y="16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{B1F6596F-2419-4E60-BECD-01659646A7CC}</a:tableStyleId>
              </a:tblPr>
              <a:tblGrid>
                <a:gridCol w="452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W 20 0x0123abcd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R 20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 ./ssd_output.txt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E 11 20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R 20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 ./ssd_output.txt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F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5905356" y="1260632"/>
            <a:ext cx="4070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3. Script Demo</a:t>
            </a:r>
            <a:endParaRPr sz="2100"/>
          </a:p>
        </p:txBody>
      </p:sp>
      <p:graphicFrame>
        <p:nvGraphicFramePr>
          <p:cNvPr id="191" name="Google Shape;191;p23"/>
          <p:cNvGraphicFramePr/>
          <p:nvPr/>
        </p:nvGraphicFramePr>
        <p:xfrm>
          <a:off x="6546853" y="1597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{B1F6596F-2419-4E60-BECD-01659646A7CC}</a:tableStyleId>
              </a:tblPr>
              <a:tblGrid>
                <a:gridCol w="4528825"/>
              </a:tblGrid>
              <a:tr h="213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./shell.bat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help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write 20 </a:t>
                      </a: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0x0123abcd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 20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fullwrite </a:t>
                      </a: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0x0123abcd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fullread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erase_range 50 100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erase_range 50 99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fullread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flush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5905345" y="4516357"/>
            <a:ext cx="4070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4</a:t>
            </a:r>
            <a:r>
              <a:rPr lang="ko-KR" sz="2100"/>
              <a:t>. </a:t>
            </a:r>
            <a:r>
              <a:rPr lang="ko-KR" sz="2100"/>
              <a:t>Script Runner Demo</a:t>
            </a:r>
            <a:endParaRPr sz="2100"/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6546842" y="4950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{B1F6596F-2419-4E60-BECD-01659646A7CC}</a:tableStyleId>
              </a:tblPr>
              <a:tblGrid>
                <a:gridCol w="5141575"/>
              </a:tblGrid>
              <a:tr h="127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./shell.bat shell_scripts.txt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-7992" y="3618488"/>
            <a:ext cx="4070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2</a:t>
            </a:r>
            <a:r>
              <a:rPr lang="ko-KR" sz="2100"/>
              <a:t>. </a:t>
            </a:r>
            <a:r>
              <a:rPr lang="ko-KR" sz="2100"/>
              <a:t>SSD Buffer Optimize Demo  </a:t>
            </a:r>
            <a:endParaRPr sz="2100"/>
          </a:p>
        </p:txBody>
      </p:sp>
      <p:graphicFrame>
        <p:nvGraphicFramePr>
          <p:cNvPr id="195" name="Google Shape;195;p23"/>
          <p:cNvGraphicFramePr/>
          <p:nvPr/>
        </p:nvGraphicFramePr>
        <p:xfrm>
          <a:off x="605980" y="39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{B1F6596F-2419-4E60-BECD-01659646A7CC}</a:tableStyleId>
              </a:tblPr>
              <a:tblGrid>
                <a:gridCol w="5141575"/>
              </a:tblGrid>
              <a:tr h="167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W 0 0x0000000a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W 0 0x0000000b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F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E 0 3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W 4 A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E 0 5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r>
                        <a:rPr i="1" lang="ko-KR"/>
                        <a:t>       </a:t>
                      </a:r>
                      <a:endParaRPr i="1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F</a:t>
                      </a:r>
                      <a:r>
                        <a:rPr i="1" lang="ko-KR"/>
                        <a:t>          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W 20 0x0000000a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E 10 4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E 12 3</a:t>
                      </a:r>
                      <a:endParaRPr i="1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F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Shell 시연</a:t>
            </a:r>
            <a:endParaRPr sz="3000"/>
          </a:p>
        </p:txBody>
      </p:sp>
      <p:pic>
        <p:nvPicPr>
          <p:cNvPr id="201" name="Google Shape;201;p24" title="ssd_project – shell_command.py 2025-08-08 16-20-40 - 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25" y="1364250"/>
            <a:ext cx="5676900" cy="5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 title="1754639443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6150" y="4620475"/>
            <a:ext cx="2269174" cy="181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파일:Fukidashi.png - 위키백과, 우리 모두의 백과사전" id="203" name="Google Shape;203;p24"/>
          <p:cNvPicPr preferRelativeResize="0"/>
          <p:nvPr/>
        </p:nvPicPr>
        <p:blipFill rotWithShape="1">
          <a:blip r:embed="rId6">
            <a:alphaModFix/>
          </a:blip>
          <a:srcRect b="0" l="0" r="50157" t="46429"/>
          <a:stretch/>
        </p:blipFill>
        <p:spPr>
          <a:xfrm flipH="1">
            <a:off x="6525750" y="1805975"/>
            <a:ext cx="4053850" cy="32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10062838" y="1449713"/>
            <a:ext cx="955800" cy="7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7211600" y="2703575"/>
            <a:ext cx="294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열심히 시연 영상 만들었는데…😰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528" y="1343025"/>
            <a:ext cx="5662100" cy="5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-4318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ko-KR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7. </a:t>
            </a:r>
            <a:r>
              <a:rPr lang="ko-KR"/>
              <a:t>소감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7.소감</a:t>
            </a:r>
            <a:endParaRPr sz="3000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/>
              <a:t>이번 CRA 교육을 통해 GitHub 기반의 PR 리뷰 문화를 직접 체험하며, 협업의 본질을 깊이 이해할 수 있었습니다. 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/>
              <a:t>PyCharm과 GitHub를 활용해 6명이 한팀으로 SSD 프로젝트를 수행하면서, TDD 방식의 개발—특히 Red → Green → Refactor 흐름—에 적응하는 데 시행착오도 많았습니다. 🤬👽👾 😱😱😱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/>
              <a:t>초기에는 브랜치 전략과 rebase 정책이 너무 타이트하게 느껴져, 실제 개발보다 리뷰와 conflict 해결에 더 많은 시간이 소요되며 회의감도 들었지만, 결과적으로는 그 덕분에 기능별 협업이 훨씬 명확하고 효율적으로 이루어졌습니다. 특히 인상 깊었던 점은 팀원들의 꼼꼼한 리뷰 덕분에 실제 버그를 조기에 발견하고 해결할 수 있었던 경험입니다. 리뷰를 통해 얻은 인사이트는 단순한 코드 개선을 넘어, 개발자로서의 시야를 넓혀주는 계기가 되었습니다. 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/>
              <a:t>이번 과정을 통해 단순히 기능을 구현하는 것을 넘어, ‘함께 잘 만드는 법’을 배웠습니다. 앞으로도 리뷰 중심의 개발 문화를 적극적으로 실천하고 싶습니다.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조원 소개 및 역할</a:t>
            </a:r>
            <a:endParaRPr sz="3000"/>
          </a:p>
        </p:txBody>
      </p:sp>
      <p:sp>
        <p:nvSpPr>
          <p:cNvPr id="59" name="Google Shape;59;p8"/>
          <p:cNvSpPr txBox="1"/>
          <p:nvPr/>
        </p:nvSpPr>
        <p:spPr>
          <a:xfrm>
            <a:off x="504400" y="1118602"/>
            <a:ext cx="54225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👑 장진섭 (팀장) “버퍼와 플러시를 지배하는 자”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SSD의 핵심 흐름인 Buffer와 Flush를 설계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비교 기능까지 챙기는 만능 리더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🧪 이규홍 “스크립트 마법의 대가”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Partial Write, Aging, Erase 테스트까지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Runner까지 직접 구현한 테스트의 달인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🧰 박성일 “컨트롤러의 성역 파수꾼”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Read, Erase, Cache 기능을 책임지고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연동 테스트까지 철벽 방어를 완성하는 무결점 수호신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6265100" y="1103200"/>
            <a:ext cx="54225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🛠 최준식 “Write 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마스터의 거장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Write, Optimizer 개발 담당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Shell과 Controller 연동 테스트까지 섭렵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🧠 임소현 “Shell의 건축가, 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마스터 현신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Write, FullWrite, Script 실행기, Logger까지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인터페이스의 중심을 잡은 핵심 개발자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🔍 이휘은 “명령어 마스터, 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디버깅 여신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Read, FullRead, Help, Exit, Erase, Flush, Runner 등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명령어를 거의 혼자 다 만든 명령어 장인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프로젝트 백로그</a:t>
            </a:r>
            <a:endParaRPr sz="3000"/>
          </a:p>
        </p:txBody>
      </p:sp>
      <p:graphicFrame>
        <p:nvGraphicFramePr>
          <p:cNvPr id="66" name="Google Shape;66;p9"/>
          <p:cNvGraphicFramePr/>
          <p:nvPr/>
        </p:nvGraphicFramePr>
        <p:xfrm>
          <a:off x="718900" y="113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{CCC187E6-1DB4-464C-9DF4-20F073550CE1}</a:tableStyleId>
              </a:tblPr>
              <a:tblGrid>
                <a:gridCol w="1272350"/>
                <a:gridCol w="3944275"/>
                <a:gridCol w="3320675"/>
                <a:gridCol w="1281400"/>
                <a:gridCol w="792725"/>
              </a:tblGrid>
              <a:tr h="22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branch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assignee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C2A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SSDController/write개발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feature/controller_write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최준식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C2A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SSDController,Shell연동Test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integration/shell_and_controller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최준식,박성일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C1A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SSDController/read개발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feature/controller_read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박성일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C3A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SSDController/erase개발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feature/erase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박성일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C3B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SSDController/cache개발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feature/cache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박성일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C4A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SSDController/buffer개발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feature/buffer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장진섭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C4B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SSDController/flush개발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feature/flush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장진섭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C5A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SSDController/optimizer개발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feature/optimizer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최준식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SH1A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ShellInterface/read개발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feature/shell_read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SH1B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ShellInterface/fullread개발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feature/shell_fullread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SH1C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ShellInterface/help개발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feature/shell_help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SH1D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ShellInterface/exit개발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feature/shell_exit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SH2A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ShellInterface/write개발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feature/shell_write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임소현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SH2B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ShellInterface/fullwrite개발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feature/shell_fullwrite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임소현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SH2C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ShellInterface/script실행기 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feature/shell_script_merge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임소현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SH3A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ShellInterface/logger개발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feature/logger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임소현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SH4A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ShellInterface/erase개발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feature/erase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SH4B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ShellInterface/flush개발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feature/flush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SH4C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ShellInterface/runner개발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feature/runner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SC1A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Script/ReadCompare개발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feature/script_fullwritecompare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장진섭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SC1B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Script/1_FullWriteAndReadCompare개발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feature/script_fullwritecompare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장진섭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SC2A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Script/2_PartialLBAWrite개발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feature/script_feature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SC2B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Script/3_WriteReadAging개발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feature/script_feature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SC3A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Script/4_EraseAndWriteAging개발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feature/EraseAndWriteAging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SC3B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Script/4_EraseAndWriteAging개발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feature/runner_script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SC3C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Script/BaseSript개발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feature/BaseSript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SC3D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Script/Script_Runner개발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feature/Script_Runner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9"/>
          <p:cNvSpPr txBox="1"/>
          <p:nvPr/>
        </p:nvSpPr>
        <p:spPr>
          <a:xfrm rot="-268468">
            <a:off x="5024876" y="3308429"/>
            <a:ext cx="4768333" cy="195475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CC41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29개의 기능 중 29개(100%)를 구현 완료했으며, 각 기능은 SSDController, ShellInterface, Script 영역으로 나뉘어 팀원들이 역할을 분담해 완성했습니다.</a:t>
            </a:r>
            <a:endParaRPr b="1" sz="2300">
              <a:solidFill>
                <a:srgbClr val="CC412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</a:t>
            </a:r>
            <a:r>
              <a:rPr lang="ko-KR"/>
              <a:t>기능 구현 소개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</a:t>
            </a:r>
            <a:endParaRPr sz="3000"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b="0" l="0" r="0" t="22057"/>
          <a:stretch/>
        </p:blipFill>
        <p:spPr>
          <a:xfrm>
            <a:off x="47019" y="2686324"/>
            <a:ext cx="12118275" cy="356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5" y="1192460"/>
            <a:ext cx="9026395" cy="129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</a:t>
            </a:r>
            <a:endParaRPr sz="3000"/>
          </a:p>
        </p:txBody>
      </p:sp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350" y="1086768"/>
            <a:ext cx="7488986" cy="559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600" y="3728918"/>
            <a:ext cx="2368175" cy="29511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/>
          <p:nvPr/>
        </p:nvSpPr>
        <p:spPr>
          <a:xfrm>
            <a:off x="3971800" y="4135225"/>
            <a:ext cx="1211100" cy="423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</a:t>
            </a:r>
            <a:endParaRPr sz="3000"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00" y="1595543"/>
            <a:ext cx="83153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600" y="3728918"/>
            <a:ext cx="2368175" cy="295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</a:t>
            </a:r>
            <a:endParaRPr sz="30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25" y="1188568"/>
            <a:ext cx="862012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600" y="3728918"/>
            <a:ext cx="2368175" cy="295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