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6D2C2B2-8DBF-4794-9CA1-C7BFE080766A}">
  <a:tblStyle styleId="{E6D2C2B2-8DBF-4794-9CA1-C7BFE080766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1FB990DA-E6C9-4501-9413-2B8C2C30D21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375ebed7e0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" name="Google Shape;44;g375ebed7e06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75ebed7e06_15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g375ebed7e06_15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75ebed7e06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g375ebed7e06_1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75ebed7e06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g375ebed7e06_1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75ebed7e06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g375ebed7e06_1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75ebed7e06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g375ebed7e06_1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75ebed7e06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g375ebed7e06_1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75ebed7e06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g375ebed7e06_1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75ebed7e06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1" name="Google Shape;181;g375ebed7e06_1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75ebed7e06_1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6" name="Google Shape;186;g375ebed7e06_13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75ebed7e06_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g375ebed7e06_1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75ebed7e06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" name="Google Shape;52;g375ebed7e06_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75ebed7e06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1" name="Google Shape;211;g375ebed7e06_1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75ebed7e06_1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6" name="Google Shape;216;g375ebed7e06_13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75ebed7e06_9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7" name="Google Shape;57;g375ebed7e06_9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75ebed7e06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4" name="Google Shape;64;g375ebed7e06_1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75ebed7e06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1" name="Google Shape;71;g375ebed7e06_1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75ebed7e06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6" name="Google Shape;76;g375ebed7e06_1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75ebed7e06_1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3" name="Google Shape;83;g375ebed7e06_13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75ebed7e06_1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g375ebed7e06_15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75ebed7e06_15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g375ebed7e06_15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" type="body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b="0" sz="15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" name="Google Shape;13;p2"/>
          <p:cNvSpPr txBox="1"/>
          <p:nvPr/>
        </p:nvSpPr>
        <p:spPr>
          <a:xfrm>
            <a:off x="618827" y="321810"/>
            <a:ext cx="179427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your value </a:t>
            </a:r>
            <a:endParaRPr b="1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4;p2"/>
          <p:cNvSpPr txBox="1"/>
          <p:nvPr>
            <p:ph idx="2" type="body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5" name="Google Shape;15;p2"/>
          <p:cNvGrpSpPr/>
          <p:nvPr/>
        </p:nvGrpSpPr>
        <p:grpSpPr>
          <a:xfrm>
            <a:off x="1107692" y="1513269"/>
            <a:ext cx="6785846" cy="3239999"/>
            <a:chOff x="900000" y="1513268"/>
            <a:chExt cx="5513500" cy="3239999"/>
          </a:xfrm>
        </p:grpSpPr>
        <p:grpSp>
          <p:nvGrpSpPr>
            <p:cNvPr id="16" name="Google Shape;16;p2"/>
            <p:cNvGrpSpPr/>
            <p:nvPr/>
          </p:nvGrpSpPr>
          <p:grpSpPr>
            <a:xfrm>
              <a:off x="900000" y="1513268"/>
              <a:ext cx="180000" cy="3239999"/>
              <a:chOff x="900000" y="1513268"/>
              <a:chExt cx="180000" cy="3239999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9000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rot="10800000">
                <a:off x="9000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" name="Google Shape;19;p2"/>
            <p:cNvGrpSpPr/>
            <p:nvPr/>
          </p:nvGrpSpPr>
          <p:grpSpPr>
            <a:xfrm>
              <a:off x="900000" y="1513268"/>
              <a:ext cx="5513500" cy="3239999"/>
              <a:chOff x="900000" y="1513268"/>
              <a:chExt cx="5513500" cy="3239999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62335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5AB4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1" name="Google Shape;21;p2"/>
              <p:cNvGrpSpPr/>
              <p:nvPr/>
            </p:nvGrpSpPr>
            <p:grpSpPr>
              <a:xfrm>
                <a:off x="900000" y="1513269"/>
                <a:ext cx="5513500" cy="3239997"/>
                <a:chOff x="900000" y="1513269"/>
                <a:chExt cx="3240000" cy="3239997"/>
              </a:xfrm>
            </p:grpSpPr>
            <p:sp>
              <p:nvSpPr>
                <p:cNvPr id="22" name="Google Shape;22;p2"/>
                <p:cNvSpPr/>
                <p:nvPr/>
              </p:nvSpPr>
              <p:spPr>
                <a:xfrm rot="-5400000">
                  <a:off x="2430000" y="-16731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 rot="5400000">
                  <a:off x="2430000" y="3043266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24" name="Google Shape;24;p2"/>
              <p:cNvSpPr/>
              <p:nvPr/>
            </p:nvSpPr>
            <p:spPr>
              <a:xfrm rot="10800000">
                <a:off x="62335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5" name="Google Shape;25;p2"/>
          <p:cNvSpPr txBox="1"/>
          <p:nvPr>
            <p:ph idx="3" type="body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b="1" sz="20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4" type="body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0" sz="16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제목 슬라이드">
  <p:cSld name="1_제목 슬라이드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idx="1" type="body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9" name="Google Shape;29;p3"/>
          <p:cNvGrpSpPr/>
          <p:nvPr/>
        </p:nvGrpSpPr>
        <p:grpSpPr>
          <a:xfrm>
            <a:off x="1107688" y="1500183"/>
            <a:ext cx="10145030" cy="3253087"/>
            <a:chOff x="899998" y="1500182"/>
            <a:chExt cx="5513502" cy="3253087"/>
          </a:xfrm>
        </p:grpSpPr>
        <p:sp>
          <p:nvSpPr>
            <p:cNvPr id="30" name="Google Shape;30;p3"/>
            <p:cNvSpPr/>
            <p:nvPr/>
          </p:nvSpPr>
          <p:spPr>
            <a:xfrm>
              <a:off x="899999" y="1513268"/>
              <a:ext cx="58695" cy="1080000"/>
            </a:xfrm>
            <a:prstGeom prst="rect">
              <a:avLst/>
            </a:prstGeom>
            <a:solidFill>
              <a:srgbClr val="005A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1" name="Google Shape;31;p3"/>
            <p:cNvGrpSpPr/>
            <p:nvPr/>
          </p:nvGrpSpPr>
          <p:grpSpPr>
            <a:xfrm>
              <a:off x="899998" y="1500182"/>
              <a:ext cx="5513502" cy="3253087"/>
              <a:chOff x="899998" y="1500182"/>
              <a:chExt cx="5513502" cy="3253087"/>
            </a:xfrm>
          </p:grpSpPr>
          <p:grpSp>
            <p:nvGrpSpPr>
              <p:cNvPr id="32" name="Google Shape;32;p3"/>
              <p:cNvGrpSpPr/>
              <p:nvPr/>
            </p:nvGrpSpPr>
            <p:grpSpPr>
              <a:xfrm>
                <a:off x="899998" y="1500182"/>
                <a:ext cx="5513502" cy="3253087"/>
                <a:chOff x="899999" y="1500182"/>
                <a:chExt cx="3240002" cy="3253087"/>
              </a:xfrm>
            </p:grpSpPr>
            <p:sp>
              <p:nvSpPr>
                <p:cNvPr id="33" name="Google Shape;33;p3"/>
                <p:cNvSpPr/>
                <p:nvPr/>
              </p:nvSpPr>
              <p:spPr>
                <a:xfrm rot="-5400000">
                  <a:off x="1880752" y="519429"/>
                  <a:ext cx="108000" cy="2069506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4" name="Google Shape;34;p3"/>
                <p:cNvSpPr/>
                <p:nvPr/>
              </p:nvSpPr>
              <p:spPr>
                <a:xfrm rot="5400000">
                  <a:off x="3051247" y="3664515"/>
                  <a:ext cx="108000" cy="2069507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35" name="Google Shape;35;p3"/>
              <p:cNvSpPr/>
              <p:nvPr/>
            </p:nvSpPr>
            <p:spPr>
              <a:xfrm rot="10800000">
                <a:off x="6354805" y="3673267"/>
                <a:ext cx="58695" cy="108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제목 슬라이드">
  <p:cSld name="2_제목 슬라이드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/>
          <p:nvPr/>
        </p:nvSpPr>
        <p:spPr>
          <a:xfrm>
            <a:off x="373750" y="327899"/>
            <a:ext cx="232230" cy="635235"/>
          </a:xfrm>
          <a:prstGeom prst="rect">
            <a:avLst/>
          </a:prstGeom>
          <a:solidFill>
            <a:srgbClr val="005AB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0" name="Google Shape;40;p4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사용자 지정 레이아웃">
  <p:cSld name="1_사용자 지정 레이아웃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ocs.google.com/presentation/d/1anwQ1Dks6KR6GmxZYRP9WiWvE_pxqyIYYr5If38KHVY/edit?slide=id.g375ebed7e06_14_0#slide=id.g375ebed7e06_14_0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7.png"/><Relationship Id="rId6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Relationship Id="rId5" Type="http://schemas.openxmlformats.org/officeDocument/2006/relationships/hyperlink" Target="http://shell.py" TargetMode="External"/><Relationship Id="rId6" Type="http://schemas.openxmlformats.org/officeDocument/2006/relationships/hyperlink" Target="http://shell.py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cra-teamA/ssd_project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drive.google.com/file/d/1R6-y14vRXuhwp6O_sI-3bHDd5VOy95Zj/view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21.gif"/><Relationship Id="rId6" Type="http://schemas.openxmlformats.org/officeDocument/2006/relationships/image" Target="../media/image17.png"/><Relationship Id="rId7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idx="2" type="body"/>
          </p:nvPr>
        </p:nvSpPr>
        <p:spPr>
          <a:xfrm>
            <a:off x="1329225" y="2391804"/>
            <a:ext cx="63177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sz="4000"/>
              <a:t>올클리어_A조</a:t>
            </a:r>
            <a:endParaRPr sz="4000"/>
          </a:p>
        </p:txBody>
      </p:sp>
      <p:sp>
        <p:nvSpPr>
          <p:cNvPr id="47" name="Google Shape;47;p6"/>
          <p:cNvSpPr txBox="1"/>
          <p:nvPr>
            <p:ph idx="3" type="body"/>
          </p:nvPr>
        </p:nvSpPr>
        <p:spPr>
          <a:xfrm>
            <a:off x="1354568" y="3179630"/>
            <a:ext cx="63177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b="0" lang="ko-KR">
                <a:solidFill>
                  <a:schemeClr val="dk1"/>
                </a:solidFill>
              </a:rPr>
              <a:t>CRA</a:t>
            </a:r>
            <a:r>
              <a:rPr b="0" lang="ko-KR">
                <a:solidFill>
                  <a:schemeClr val="dk1"/>
                </a:solidFill>
              </a:rPr>
              <a:t>과정 프로젝트</a:t>
            </a:r>
            <a:endParaRPr b="0">
              <a:solidFill>
                <a:schemeClr val="dk1"/>
              </a:solidFill>
            </a:endParaRPr>
          </a:p>
        </p:txBody>
      </p:sp>
      <p:sp>
        <p:nvSpPr>
          <p:cNvPr id="48" name="Google Shape;48;p6"/>
          <p:cNvSpPr txBox="1"/>
          <p:nvPr>
            <p:ph idx="4" type="body"/>
          </p:nvPr>
        </p:nvSpPr>
        <p:spPr>
          <a:xfrm>
            <a:off x="1101149" y="4826739"/>
            <a:ext cx="39876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ko-KR"/>
              <a:t>2025.08.09</a:t>
            </a:r>
            <a:endParaRPr/>
          </a:p>
        </p:txBody>
      </p:sp>
      <p:sp>
        <p:nvSpPr>
          <p:cNvPr id="49" name="Google Shape;49;p6"/>
          <p:cNvSpPr txBox="1"/>
          <p:nvPr/>
        </p:nvSpPr>
        <p:spPr>
          <a:xfrm>
            <a:off x="9586600" y="6259725"/>
            <a:ext cx="2279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u="sng">
                <a:solidFill>
                  <a:schemeClr val="hlink"/>
                </a:solidFill>
                <a:hlinkClick r:id="rId3"/>
              </a:rPr>
              <a:t>A조 발표 - Google Slides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Malgun Gothic"/>
              <a:buNone/>
            </a:pPr>
            <a:r>
              <a:rPr lang="ko-KR" sz="3000"/>
              <a:t>기능 구현 소개 Cont.</a:t>
            </a:r>
            <a:endParaRPr sz="3000"/>
          </a:p>
        </p:txBody>
      </p:sp>
      <p:pic>
        <p:nvPicPr>
          <p:cNvPr id="108" name="Google Shape;10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5700" y="959943"/>
            <a:ext cx="8527835" cy="5593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94600" y="3728918"/>
            <a:ext cx="2368175" cy="2951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1632000" y="1860184"/>
            <a:ext cx="8928000" cy="253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3. TDD </a:t>
            </a:r>
            <a:r>
              <a:rPr lang="ko-KR"/>
              <a:t>활용 예시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Malgun Gothic"/>
              <a:buNone/>
            </a:pPr>
            <a:r>
              <a:rPr lang="ko-KR" sz="3000"/>
              <a:t>TDD 활용 모범 사례: Shell Write </a:t>
            </a:r>
            <a:endParaRPr sz="3000"/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825" y="3404438"/>
            <a:ext cx="8353425" cy="33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 rotWithShape="1">
          <a:blip r:embed="rId4">
            <a:alphaModFix/>
          </a:blip>
          <a:srcRect b="33488" l="0" r="19987" t="0"/>
          <a:stretch/>
        </p:blipFill>
        <p:spPr>
          <a:xfrm>
            <a:off x="205825" y="1046713"/>
            <a:ext cx="5461325" cy="33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33100" y="4564418"/>
            <a:ext cx="3867150" cy="20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39500" y="1404648"/>
            <a:ext cx="6452500" cy="28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 txBox="1"/>
          <p:nvPr/>
        </p:nvSpPr>
        <p:spPr>
          <a:xfrm>
            <a:off x="205825" y="848298"/>
            <a:ext cx="349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 Editor</a:t>
            </a:r>
            <a:endParaRPr b="1" sz="2800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5667150" y="900700"/>
            <a:ext cx="349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Code </a:t>
            </a:r>
            <a:r>
              <a:rPr b="1" lang="ko-KR" sz="280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Editor</a:t>
            </a:r>
            <a:endParaRPr b="1" sz="2800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205825" y="3948828"/>
            <a:ext cx="349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Commit History</a:t>
            </a:r>
            <a:endParaRPr b="1" sz="2800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8114575" y="3948825"/>
            <a:ext cx="3495600" cy="61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 결과 확인창</a:t>
            </a:r>
            <a:endParaRPr b="1" sz="2800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293825" y="5630450"/>
            <a:ext cx="138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200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rPr>
              <a:t>Green</a:t>
            </a:r>
            <a:endParaRPr b="1" sz="2200">
              <a:solidFill>
                <a:schemeClr val="accent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293825" y="5043700"/>
            <a:ext cx="138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2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Refactor</a:t>
            </a:r>
            <a:endParaRPr b="1" sz="2200">
              <a:solidFill>
                <a:srgbClr val="00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293825" y="6217200"/>
            <a:ext cx="138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2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Red</a:t>
            </a:r>
            <a:endParaRPr b="1" sz="22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6070300" y="5369825"/>
            <a:ext cx="5955900" cy="141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수업시간에 배운 초식들을</a:t>
            </a:r>
            <a:endParaRPr b="1" sz="2800">
              <a:solidFill>
                <a:srgbClr val="00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실전에서 훈련!</a:t>
            </a:r>
            <a:r>
              <a:rPr b="1" lang="ko-KR" sz="2800">
                <a:solidFill>
                  <a:srgbClr val="99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✨</a:t>
            </a:r>
            <a:endParaRPr b="1" sz="2800">
              <a:solidFill>
                <a:srgbClr val="99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 팀원 “</a:t>
            </a:r>
            <a:r>
              <a:rPr b="1" i="1" lang="ko-KR" sz="24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이제 TDD없이는 개발 못해🥰</a:t>
            </a:r>
            <a:r>
              <a:rPr b="1" lang="ko-KR" sz="24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”</a:t>
            </a:r>
            <a:endParaRPr b="1" sz="24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idx="1" type="body"/>
          </p:nvPr>
        </p:nvSpPr>
        <p:spPr>
          <a:xfrm>
            <a:off x="1632000" y="1860184"/>
            <a:ext cx="8928000" cy="253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4. Mocking </a:t>
            </a:r>
            <a:r>
              <a:rPr lang="ko-KR"/>
              <a:t>활용 예시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Malgun Gothic"/>
              <a:buNone/>
            </a:pPr>
            <a:r>
              <a:rPr lang="ko-KR" sz="3000"/>
              <a:t>Mocking 활용 모범 사례</a:t>
            </a:r>
            <a:endParaRPr sz="3000"/>
          </a:p>
        </p:txBody>
      </p:sp>
      <p:sp>
        <p:nvSpPr>
          <p:cNvPr id="142" name="Google Shape;142;p19"/>
          <p:cNvSpPr txBox="1"/>
          <p:nvPr>
            <p:ph idx="1" type="body"/>
          </p:nvPr>
        </p:nvSpPr>
        <p:spPr>
          <a:xfrm>
            <a:off x="605975" y="1316375"/>
            <a:ext cx="105831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-KR"/>
              <a:t>SSD </a:t>
            </a:r>
            <a:r>
              <a:rPr lang="ko-KR"/>
              <a:t>Controller</a:t>
            </a:r>
            <a:r>
              <a:rPr lang="ko-KR"/>
              <a:t> Double</a:t>
            </a:r>
            <a:r>
              <a:rPr lang="ko-KR"/>
              <a:t>을 활용한 shell의 write메소드 구현</a:t>
            </a:r>
            <a:endParaRPr/>
          </a:p>
        </p:txBody>
      </p:sp>
      <p:pic>
        <p:nvPicPr>
          <p:cNvPr id="143" name="Google Shape;143;p19"/>
          <p:cNvPicPr preferRelativeResize="0"/>
          <p:nvPr/>
        </p:nvPicPr>
        <p:blipFill rotWithShape="1">
          <a:blip r:embed="rId3">
            <a:alphaModFix/>
          </a:blip>
          <a:srcRect b="58449" l="25151" r="34982" t="19191"/>
          <a:stretch/>
        </p:blipFill>
        <p:spPr>
          <a:xfrm>
            <a:off x="5870975" y="2107025"/>
            <a:ext cx="5722699" cy="2183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9"/>
          <p:cNvPicPr preferRelativeResize="0"/>
          <p:nvPr/>
        </p:nvPicPr>
        <p:blipFill rotWithShape="1">
          <a:blip r:embed="rId4">
            <a:alphaModFix/>
          </a:blip>
          <a:srcRect b="55570" l="24992" r="38145" t="29138"/>
          <a:stretch/>
        </p:blipFill>
        <p:spPr>
          <a:xfrm>
            <a:off x="6100800" y="4809038"/>
            <a:ext cx="5722699" cy="139497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9"/>
          <p:cNvSpPr/>
          <p:nvPr/>
        </p:nvSpPr>
        <p:spPr>
          <a:xfrm>
            <a:off x="5982575" y="4724113"/>
            <a:ext cx="5626200" cy="15648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9548996" y="5929822"/>
            <a:ext cx="1902600" cy="569400"/>
          </a:xfrm>
          <a:prstGeom prst="rect">
            <a:avLst/>
          </a:prstGeom>
          <a:solidFill>
            <a:srgbClr val="005AB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Mock SSD</a:t>
            </a:r>
            <a:endParaRPr b="1" sz="2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7" name="Google Shape;147;p19"/>
          <p:cNvPicPr preferRelativeResize="0"/>
          <p:nvPr/>
        </p:nvPicPr>
        <p:blipFill rotWithShape="1">
          <a:blip r:embed="rId5">
            <a:alphaModFix/>
          </a:blip>
          <a:srcRect b="50718" l="24126" r="44239" t="29637"/>
          <a:stretch/>
        </p:blipFill>
        <p:spPr>
          <a:xfrm>
            <a:off x="634200" y="4772850"/>
            <a:ext cx="5133701" cy="1516074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8" name="Google Shape;148;p19"/>
          <p:cNvSpPr txBox="1"/>
          <p:nvPr/>
        </p:nvSpPr>
        <p:spPr>
          <a:xfrm>
            <a:off x="3689325" y="5929825"/>
            <a:ext cx="1859700" cy="569400"/>
          </a:xfrm>
          <a:prstGeom prst="rect">
            <a:avLst/>
          </a:prstGeom>
          <a:solidFill>
            <a:srgbClr val="005AB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Real </a:t>
            </a:r>
            <a:r>
              <a:rPr b="1" lang="ko-KR" sz="2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SSD</a:t>
            </a:r>
            <a:endParaRPr b="1" sz="2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9" name="Google Shape;149;p19"/>
          <p:cNvPicPr preferRelativeResize="0"/>
          <p:nvPr/>
        </p:nvPicPr>
        <p:blipFill rotWithShape="1">
          <a:blip r:embed="rId6">
            <a:alphaModFix/>
          </a:blip>
          <a:srcRect b="48384" l="23373" r="36160" t="31609"/>
          <a:stretch/>
        </p:blipFill>
        <p:spPr>
          <a:xfrm>
            <a:off x="675825" y="2107975"/>
            <a:ext cx="5050450" cy="168279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9"/>
          <p:cNvSpPr/>
          <p:nvPr/>
        </p:nvSpPr>
        <p:spPr>
          <a:xfrm>
            <a:off x="3537375" y="2542350"/>
            <a:ext cx="1431600" cy="178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8849925" y="2461700"/>
            <a:ext cx="2161200" cy="178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2" name="Google Shape;152;p19"/>
          <p:cNvCxnSpPr>
            <a:stCxn id="151" idx="2"/>
            <a:endCxn id="145" idx="0"/>
          </p:cNvCxnSpPr>
          <p:nvPr/>
        </p:nvCxnSpPr>
        <p:spPr>
          <a:xfrm flipH="1">
            <a:off x="8795625" y="2640500"/>
            <a:ext cx="1134900" cy="208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19"/>
          <p:cNvCxnSpPr>
            <a:stCxn id="150" idx="2"/>
            <a:endCxn id="147" idx="0"/>
          </p:cNvCxnSpPr>
          <p:nvPr/>
        </p:nvCxnSpPr>
        <p:spPr>
          <a:xfrm flipH="1">
            <a:off x="3201075" y="2721150"/>
            <a:ext cx="1052100" cy="205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" name="Google Shape;154;p19"/>
          <p:cNvSpPr txBox="1"/>
          <p:nvPr/>
        </p:nvSpPr>
        <p:spPr>
          <a:xfrm>
            <a:off x="350200" y="3515725"/>
            <a:ext cx="4464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ssd기능 구현이 늦어져</a:t>
            </a:r>
            <a:endParaRPr b="1" sz="2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shell개발에 차질 발생 </a:t>
            </a:r>
            <a:r>
              <a:rPr b="1" lang="ko-KR" sz="2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🥶</a:t>
            </a:r>
            <a:endParaRPr b="1" sz="2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5767900" y="3412825"/>
            <a:ext cx="4701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Mock</a:t>
            </a:r>
            <a:r>
              <a:rPr b="1" lang="ko-KR" sz="28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적극적 도입으로 동시 개발이 가능해져</a:t>
            </a:r>
            <a:endParaRPr b="1" sz="2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9348775" y="3843925"/>
            <a:ext cx="247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👨‍👩‍👧‍👦</a:t>
            </a:r>
            <a:r>
              <a:rPr b="1" lang="ko-KR" sz="2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❤</a:t>
            </a:r>
            <a:r>
              <a:rPr b="1" lang="ko-KR" sz="2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WoW!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idx="1" type="body"/>
          </p:nvPr>
        </p:nvSpPr>
        <p:spPr>
          <a:xfrm>
            <a:off x="1632000" y="1860184"/>
            <a:ext cx="8928000" cy="253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5. Refactoring </a:t>
            </a:r>
            <a:r>
              <a:rPr lang="ko-KR"/>
              <a:t>전후 결과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Malgun Gothic"/>
              <a:buNone/>
            </a:pPr>
            <a:r>
              <a:rPr lang="ko-KR" sz="3000"/>
              <a:t>Refactoring 모범 사례</a:t>
            </a:r>
            <a:endParaRPr sz="3000"/>
          </a:p>
        </p:txBody>
      </p:sp>
      <p:sp>
        <p:nvSpPr>
          <p:cNvPr id="167" name="Google Shape;167;p21"/>
          <p:cNvSpPr txBox="1"/>
          <p:nvPr>
            <p:ph idx="1" type="body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-KR"/>
              <a:t>Shell 내의 메소드 -&gt; Shell / Shell Command 로 분리</a:t>
            </a:r>
            <a:endParaRPr/>
          </a:p>
        </p:txBody>
      </p:sp>
      <p:pic>
        <p:nvPicPr>
          <p:cNvPr id="168" name="Google Shape;168;p21"/>
          <p:cNvPicPr preferRelativeResize="0"/>
          <p:nvPr/>
        </p:nvPicPr>
        <p:blipFill rotWithShape="1">
          <a:blip r:embed="rId3">
            <a:alphaModFix/>
          </a:blip>
          <a:srcRect b="55036" l="60403" r="6885" t="31360"/>
          <a:stretch/>
        </p:blipFill>
        <p:spPr>
          <a:xfrm>
            <a:off x="605975" y="5360025"/>
            <a:ext cx="5306549" cy="104670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9" name="Google Shape;169;p21"/>
          <p:cNvPicPr preferRelativeResize="0"/>
          <p:nvPr/>
        </p:nvPicPr>
        <p:blipFill rotWithShape="1">
          <a:blip r:embed="rId4">
            <a:alphaModFix/>
          </a:blip>
          <a:srcRect b="34213" l="25811" r="32956" t="26706"/>
          <a:stretch/>
        </p:blipFill>
        <p:spPr>
          <a:xfrm>
            <a:off x="6148900" y="2459950"/>
            <a:ext cx="5174102" cy="391645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0" name="Google Shape;170;p21"/>
          <p:cNvPicPr preferRelativeResize="0"/>
          <p:nvPr/>
        </p:nvPicPr>
        <p:blipFill rotWithShape="1">
          <a:blip r:embed="rId3">
            <a:alphaModFix/>
          </a:blip>
          <a:srcRect b="38785" l="22425" r="41358" t="31361"/>
          <a:stretch/>
        </p:blipFill>
        <p:spPr>
          <a:xfrm>
            <a:off x="605975" y="3062925"/>
            <a:ext cx="5306549" cy="229710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1" name="Google Shape;171;p21"/>
          <p:cNvSpPr txBox="1"/>
          <p:nvPr/>
        </p:nvSpPr>
        <p:spPr>
          <a:xfrm>
            <a:off x="8202575" y="2655775"/>
            <a:ext cx="3872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책임 분리를 통해 </a:t>
            </a:r>
            <a:br>
              <a:rPr b="1" lang="ko-KR" sz="28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lang="ko-KR" sz="28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가독성, 유지보수성, </a:t>
            </a:r>
            <a:br>
              <a:rPr b="1" lang="ko-KR" sz="28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lang="ko-KR" sz="28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확장성 GOAT! </a:t>
            </a:r>
            <a:endParaRPr b="1" sz="2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172;p21"/>
          <p:cNvSpPr txBox="1"/>
          <p:nvPr/>
        </p:nvSpPr>
        <p:spPr>
          <a:xfrm>
            <a:off x="506100" y="1844338"/>
            <a:ext cx="517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Read Command로 추출</a:t>
            </a:r>
            <a:endParaRPr b="1"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3" name="Google Shape;173;p21"/>
          <p:cNvCxnSpPr>
            <a:endCxn id="174" idx="3"/>
          </p:cNvCxnSpPr>
          <p:nvPr/>
        </p:nvCxnSpPr>
        <p:spPr>
          <a:xfrm flipH="1">
            <a:off x="4307325" y="5784050"/>
            <a:ext cx="1809600" cy="8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75" name="Google Shape;175;p21"/>
          <p:cNvSpPr txBox="1"/>
          <p:nvPr/>
        </p:nvSpPr>
        <p:spPr>
          <a:xfrm>
            <a:off x="750450" y="2655775"/>
            <a:ext cx="1692300" cy="615600"/>
          </a:xfrm>
          <a:prstGeom prst="rect">
            <a:avLst/>
          </a:prstGeom>
          <a:solidFill>
            <a:srgbClr val="005AB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chemeClr val="lt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Shell.py</a:t>
            </a:r>
            <a:r>
              <a:rPr b="1" lang="ko-KR" sz="2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6" name="Google Shape;176;p21"/>
          <p:cNvSpPr txBox="1"/>
          <p:nvPr/>
        </p:nvSpPr>
        <p:spPr>
          <a:xfrm>
            <a:off x="6431725" y="1976500"/>
            <a:ext cx="3425400" cy="615600"/>
          </a:xfrm>
          <a:prstGeom prst="rect">
            <a:avLst/>
          </a:prstGeom>
          <a:solidFill>
            <a:srgbClr val="005AB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shell_command</a:t>
            </a:r>
            <a:r>
              <a:rPr b="1" lang="ko-KR" sz="2800">
                <a:solidFill>
                  <a:schemeClr val="lt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.py</a:t>
            </a:r>
            <a:r>
              <a:rPr b="1" lang="ko-KR" sz="2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7" name="Google Shape;177;p21"/>
          <p:cNvSpPr txBox="1"/>
          <p:nvPr/>
        </p:nvSpPr>
        <p:spPr>
          <a:xfrm>
            <a:off x="1215900" y="3401738"/>
            <a:ext cx="4464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 별 담당자가 달라</a:t>
            </a:r>
            <a:endParaRPr b="1" sz="2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잦은 conflict 발생🥶</a:t>
            </a:r>
            <a:endParaRPr b="1" sz="2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21"/>
          <p:cNvSpPr txBox="1"/>
          <p:nvPr/>
        </p:nvSpPr>
        <p:spPr>
          <a:xfrm>
            <a:off x="9111700" y="4330825"/>
            <a:ext cx="221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👨‍👩‍👧‍👦</a:t>
            </a:r>
            <a:r>
              <a:rPr b="1" lang="ko-KR" sz="2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❤</a:t>
            </a:r>
            <a:r>
              <a:rPr b="1" lang="ko-KR" sz="2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Wow</a:t>
            </a:r>
            <a:endParaRPr/>
          </a:p>
        </p:txBody>
      </p:sp>
      <p:sp>
        <p:nvSpPr>
          <p:cNvPr id="174" name="Google Shape;174;p21"/>
          <p:cNvSpPr/>
          <p:nvPr/>
        </p:nvSpPr>
        <p:spPr>
          <a:xfrm>
            <a:off x="1742625" y="5582000"/>
            <a:ext cx="2564700" cy="420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idx="1" type="body"/>
          </p:nvPr>
        </p:nvSpPr>
        <p:spPr>
          <a:xfrm>
            <a:off x="1632000" y="1860184"/>
            <a:ext cx="8928000" cy="253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6. </a:t>
            </a:r>
            <a:r>
              <a:rPr lang="ko-KR"/>
              <a:t>시연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Malgun Gothic"/>
              <a:buNone/>
            </a:pPr>
            <a:r>
              <a:rPr lang="ko-KR" sz="3000"/>
              <a:t>시연 시나리오</a:t>
            </a:r>
            <a:endParaRPr sz="3000"/>
          </a:p>
        </p:txBody>
      </p:sp>
      <p:sp>
        <p:nvSpPr>
          <p:cNvPr id="189" name="Google Shape;189;p23"/>
          <p:cNvSpPr txBox="1"/>
          <p:nvPr>
            <p:ph idx="1" type="body"/>
          </p:nvPr>
        </p:nvSpPr>
        <p:spPr>
          <a:xfrm>
            <a:off x="-8006" y="1272126"/>
            <a:ext cx="40704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/>
              <a:t>1. </a:t>
            </a:r>
            <a:r>
              <a:rPr lang="ko-KR" sz="2100"/>
              <a:t>SSD Controller Demo</a:t>
            </a:r>
            <a:endParaRPr sz="2100"/>
          </a:p>
        </p:txBody>
      </p:sp>
      <p:graphicFrame>
        <p:nvGraphicFramePr>
          <p:cNvPr id="190" name="Google Shape;190;p23"/>
          <p:cNvGraphicFramePr/>
          <p:nvPr/>
        </p:nvGraphicFramePr>
        <p:xfrm>
          <a:off x="633491" y="160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{1FB990DA-E6C9-4501-9413-2B8C2C30D215}</a:tableStyleId>
              </a:tblPr>
              <a:tblGrid>
                <a:gridCol w="4528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./ssd W 20 0x0123abcd</a:t>
                      </a:r>
                      <a:endParaRPr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./ssd R 20</a:t>
                      </a:r>
                      <a:endParaRPr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cat ./ssd_output.txt</a:t>
                      </a:r>
                      <a:endParaRPr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./ssd E 11 20</a:t>
                      </a:r>
                      <a:endParaRPr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./ssd R 20</a:t>
                      </a:r>
                      <a:endParaRPr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cat ./ssd_output.txt</a:t>
                      </a:r>
                      <a:endParaRPr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ls ./buffer</a:t>
                      </a:r>
                      <a:endParaRPr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./ssd F</a:t>
                      </a:r>
                      <a:endParaRPr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ls ./buffer</a:t>
                      </a:r>
                      <a:endParaRPr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1" name="Google Shape;191;p23"/>
          <p:cNvSpPr txBox="1"/>
          <p:nvPr>
            <p:ph idx="1" type="body"/>
          </p:nvPr>
        </p:nvSpPr>
        <p:spPr>
          <a:xfrm>
            <a:off x="5905356" y="1260632"/>
            <a:ext cx="40704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/>
              <a:t>3. Shell Demo</a:t>
            </a:r>
            <a:endParaRPr sz="2100"/>
          </a:p>
        </p:txBody>
      </p:sp>
      <p:graphicFrame>
        <p:nvGraphicFramePr>
          <p:cNvPr id="192" name="Google Shape;192;p23"/>
          <p:cNvGraphicFramePr/>
          <p:nvPr/>
        </p:nvGraphicFramePr>
        <p:xfrm>
          <a:off x="6546853" y="15973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{1FB990DA-E6C9-4501-9413-2B8C2C30D215}</a:tableStyleId>
              </a:tblPr>
              <a:tblGrid>
                <a:gridCol w="4528825"/>
              </a:tblGrid>
              <a:tr h="2138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./shell.bat</a:t>
                      </a:r>
                      <a:endParaRPr/>
                    </a:p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help</a:t>
                      </a:r>
                      <a:endParaRPr/>
                    </a:p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write 20 </a:t>
                      </a:r>
                      <a:r>
                        <a:rPr lang="ko-KR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0x0123abcd</a:t>
                      </a:r>
                      <a:endParaRPr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read 20</a:t>
                      </a:r>
                      <a:endParaRPr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fullwrite </a:t>
                      </a:r>
                      <a:r>
                        <a:rPr lang="ko-KR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0x0123abcd</a:t>
                      </a:r>
                      <a:endParaRPr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fullread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erase_range 50 100</a:t>
                      </a:r>
                      <a:endParaRPr/>
                    </a:p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erase_range 50 99</a:t>
                      </a:r>
                      <a:endParaRPr/>
                    </a:p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fullread</a:t>
                      </a:r>
                      <a:endParaRPr/>
                    </a:p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1_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flush</a:t>
                      </a:r>
                      <a:endParaRPr/>
                    </a:p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exit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3" name="Google Shape;193;p23"/>
          <p:cNvSpPr txBox="1"/>
          <p:nvPr>
            <p:ph idx="1" type="body"/>
          </p:nvPr>
        </p:nvSpPr>
        <p:spPr>
          <a:xfrm>
            <a:off x="5905345" y="4516357"/>
            <a:ext cx="40704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/>
              <a:t>4</a:t>
            </a:r>
            <a:r>
              <a:rPr lang="ko-KR" sz="2100"/>
              <a:t>. </a:t>
            </a:r>
            <a:r>
              <a:rPr lang="ko-KR" sz="2100"/>
              <a:t>Script Runner Demo</a:t>
            </a:r>
            <a:endParaRPr sz="2100"/>
          </a:p>
        </p:txBody>
      </p:sp>
      <p:graphicFrame>
        <p:nvGraphicFramePr>
          <p:cNvPr id="194" name="Google Shape;194;p23"/>
          <p:cNvGraphicFramePr/>
          <p:nvPr/>
        </p:nvGraphicFramePr>
        <p:xfrm>
          <a:off x="6546842" y="49503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{1FB990DA-E6C9-4501-9413-2B8C2C30D215}</a:tableStyleId>
              </a:tblPr>
              <a:tblGrid>
                <a:gridCol w="5141575"/>
              </a:tblGrid>
              <a:tr h="1275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cat ./shell_scripts.txt</a:t>
                      </a:r>
                      <a:endParaRPr/>
                    </a:p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</a:rPr>
                        <a:t>./shell.bat shell_scripts.txt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-7992" y="3618488"/>
            <a:ext cx="40704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/>
              <a:t>2</a:t>
            </a:r>
            <a:r>
              <a:rPr lang="ko-KR" sz="2100"/>
              <a:t>. </a:t>
            </a:r>
            <a:r>
              <a:rPr lang="ko-KR" sz="2100"/>
              <a:t>SSD Buffer Optimize Demo  </a:t>
            </a:r>
            <a:endParaRPr sz="2100"/>
          </a:p>
        </p:txBody>
      </p:sp>
      <p:graphicFrame>
        <p:nvGraphicFramePr>
          <p:cNvPr id="196" name="Google Shape;196;p23"/>
          <p:cNvGraphicFramePr/>
          <p:nvPr/>
        </p:nvGraphicFramePr>
        <p:xfrm>
          <a:off x="605980" y="3932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{1FB990DA-E6C9-4501-9413-2B8C2C30D215}</a:tableStyleId>
              </a:tblPr>
              <a:tblGrid>
                <a:gridCol w="5141575"/>
              </a:tblGrid>
              <a:tr h="1679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/>
                        <a:t>./ssd.bat W 0 0x0000000a</a:t>
                      </a:r>
                      <a:endParaRPr/>
                    </a:p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/>
                        <a:t>./ssd.bat W 0 0x0000000b</a:t>
                      </a:r>
                      <a:endParaRPr/>
                    </a:p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ls ./buffer</a:t>
                      </a:r>
                      <a:endParaRPr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./ssd F</a:t>
                      </a:r>
                      <a:endParaRPr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/>
                        <a:t>./ssd.bat E 0 3</a:t>
                      </a:r>
                      <a:endParaRPr/>
                    </a:p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/>
                        <a:t>./ssd.bat W 4 A</a:t>
                      </a:r>
                      <a:endParaRPr/>
                    </a:p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/>
                        <a:t>./ssd.bat E 0 5</a:t>
                      </a:r>
                      <a:endParaRPr/>
                    </a:p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ls ./buffer</a:t>
                      </a:r>
                      <a:r>
                        <a:rPr i="1" lang="ko-KR"/>
                        <a:t>       </a:t>
                      </a:r>
                      <a:endParaRPr i="1"/>
                    </a:p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./ssd F</a:t>
                      </a:r>
                      <a:r>
                        <a:rPr i="1" lang="ko-KR"/>
                        <a:t>          </a:t>
                      </a:r>
                      <a:endParaRPr/>
                    </a:p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/>
                        <a:t>./ssd.bat W 20 0x0000000a</a:t>
                      </a:r>
                      <a:endParaRPr/>
                    </a:p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/>
                        <a:t>./ssd.bat E 10 4</a:t>
                      </a:r>
                      <a:endParaRPr/>
                    </a:p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/>
                        <a:t>./ssd.bat E 12 3</a:t>
                      </a:r>
                      <a:endParaRPr i="1"/>
                    </a:p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ls ./buffer</a:t>
                      </a:r>
                      <a:endParaRPr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./ssd F</a:t>
                      </a:r>
                      <a:endParaRPr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7" name="Google Shape;197;p23"/>
          <p:cNvSpPr txBox="1"/>
          <p:nvPr/>
        </p:nvSpPr>
        <p:spPr>
          <a:xfrm>
            <a:off x="8174150" y="6336575"/>
            <a:ext cx="3784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u="sng">
                <a:solidFill>
                  <a:schemeClr val="hlink"/>
                </a:solidFill>
                <a:hlinkClick r:id="rId3"/>
              </a:rPr>
              <a:t>cra-teamA/ssd_project: ssd_project by All Clear Team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Malgun Gothic"/>
              <a:buNone/>
            </a:pPr>
            <a:r>
              <a:rPr lang="ko-KR" sz="3000"/>
              <a:t>Shell 시연</a:t>
            </a:r>
            <a:endParaRPr sz="3000"/>
          </a:p>
        </p:txBody>
      </p:sp>
      <p:pic>
        <p:nvPicPr>
          <p:cNvPr id="203" name="Google Shape;203;p24" title="ssd_project – shell_command.py 2025-08-08 16-20-40 - Trim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525" y="1364250"/>
            <a:ext cx="5676900" cy="50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4" title="1754639443.gif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06150" y="4620475"/>
            <a:ext cx="2269174" cy="1815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파일:Fukidashi.png - 위키백과, 우리 모두의 백과사전" id="205" name="Google Shape;205;p24"/>
          <p:cNvPicPr preferRelativeResize="0"/>
          <p:nvPr/>
        </p:nvPicPr>
        <p:blipFill rotWithShape="1">
          <a:blip r:embed="rId6">
            <a:alphaModFix/>
          </a:blip>
          <a:srcRect b="0" l="0" r="50157" t="46429"/>
          <a:stretch/>
        </p:blipFill>
        <p:spPr>
          <a:xfrm flipH="1">
            <a:off x="6525750" y="1805975"/>
            <a:ext cx="4053850" cy="324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4"/>
          <p:cNvSpPr/>
          <p:nvPr/>
        </p:nvSpPr>
        <p:spPr>
          <a:xfrm>
            <a:off x="10062838" y="1449713"/>
            <a:ext cx="955800" cy="76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p24"/>
          <p:cNvSpPr txBox="1"/>
          <p:nvPr/>
        </p:nvSpPr>
        <p:spPr>
          <a:xfrm>
            <a:off x="7211600" y="2703575"/>
            <a:ext cx="2941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열심히 시연 영상 만들었는데…😰</a:t>
            </a:r>
            <a:endParaRPr sz="2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208" name="Google Shape;208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7528" y="1343025"/>
            <a:ext cx="5662100" cy="50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idx="1" type="body"/>
          </p:nvPr>
        </p:nvSpPr>
        <p:spPr>
          <a:xfrm>
            <a:off x="1632000" y="1860184"/>
            <a:ext cx="8928000" cy="253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-43180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ko-KR"/>
              <a:t>조원 소개 및 역할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idx="1" type="body"/>
          </p:nvPr>
        </p:nvSpPr>
        <p:spPr>
          <a:xfrm>
            <a:off x="1632000" y="1860184"/>
            <a:ext cx="8928000" cy="253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7. </a:t>
            </a:r>
            <a:r>
              <a:rPr lang="ko-KR"/>
              <a:t>소감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Malgun Gothic"/>
              <a:buNone/>
            </a:pPr>
            <a:r>
              <a:rPr lang="ko-KR" sz="3000"/>
              <a:t>7.소감</a:t>
            </a:r>
            <a:endParaRPr sz="3000"/>
          </a:p>
        </p:txBody>
      </p:sp>
      <p:sp>
        <p:nvSpPr>
          <p:cNvPr id="219" name="Google Shape;219;p26"/>
          <p:cNvSpPr txBox="1"/>
          <p:nvPr>
            <p:ph idx="1" type="body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sz="2100"/>
              <a:t>이번 CRA 교육을 통해 GitHub 기반의 PR 리뷰 문화를 직접 체험하며, 협업의 본질을 깊이 이해할 수 있었습니다. </a:t>
            </a:r>
            <a:endParaRPr sz="21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1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sz="2100"/>
              <a:t>PyCharm과 GitHub를 활용해 6명이 한팀으로 SSD 프로젝트를 수행하면서, TDD 방식의 개발—특히 Red → Green → Refactor 흐름—에 적응하는 데 시행착오도 많았습니다. 🤬👽👾 😱😱😱</a:t>
            </a:r>
            <a:endParaRPr sz="21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1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sz="2100"/>
              <a:t>초기에는 브랜치 전략과 rebase 정책이 너무 타이트하게 느껴져, 실제 개발보다 리뷰와 conflict 해결에 더 많은 시간이 소요되며 회의감도 들었지만, 결과적으로는 그 덕분에 기능별 협업이 훨씬 명확하고 효율적으로 이루어졌습니다. 특히 인상 깊었던 점은 팀원들의 꼼꼼한 리뷰 덕분에 실제 버그를 조기에 발견하고 해결할 수 있었던 경험입니다. 리뷰를 통해 얻은 인사이트는 단순한 코드 개선을 넘어, 개발자로서의 시야를 넓혀주는 계기가 되었습니다. </a:t>
            </a:r>
            <a:endParaRPr sz="21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1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sz="2100"/>
              <a:t>이번 과정을 통해 단순히 기능을 구현하는 것을 넘어, ‘함께 잘 만드는 법’을 배웠습니다. 앞으로도 리뷰 중심의 개발 문화를 적극적으로 실천하고 싶습니다.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Malgun Gothic"/>
              <a:buNone/>
            </a:pPr>
            <a:r>
              <a:rPr lang="ko-KR" sz="3000"/>
              <a:t>조원 소개 및 역할</a:t>
            </a:r>
            <a:endParaRPr sz="3000"/>
          </a:p>
        </p:txBody>
      </p:sp>
      <p:sp>
        <p:nvSpPr>
          <p:cNvPr id="60" name="Google Shape;60;p8"/>
          <p:cNvSpPr txBox="1"/>
          <p:nvPr/>
        </p:nvSpPr>
        <p:spPr>
          <a:xfrm>
            <a:off x="504400" y="1118602"/>
            <a:ext cx="5422500" cy="49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None/>
            </a:pPr>
            <a:r>
              <a:rPr b="1"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👑 장진섭 (팀장) “버퍼와 플러시를 지배하는 자”</a:t>
            </a:r>
            <a:endParaRPr b="1"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algun Gothic"/>
              <a:buChar char="●"/>
            </a:pPr>
            <a:r>
              <a:rPr b="1"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SSD의 핵심 흐름인 Buffer와 Flush를 설계</a:t>
            </a:r>
            <a:endParaRPr b="1"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algun Gothic"/>
              <a:buChar char="●"/>
            </a:pPr>
            <a:r>
              <a:rPr b="1"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Script 비교 기능까지 챙기는 만능 리더</a:t>
            </a:r>
            <a:endParaRPr b="1"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None/>
            </a:pPr>
            <a:r>
              <a:rPr b="1"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🧪 이규홍 “스크립트 마법의 대가”</a:t>
            </a:r>
            <a:endParaRPr b="1"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algun Gothic"/>
              <a:buChar char="●"/>
            </a:pPr>
            <a:r>
              <a:rPr b="1"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Partial Write, Aging, Erase 테스트까지</a:t>
            </a:r>
            <a:endParaRPr b="1"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algun Gothic"/>
              <a:buChar char="●"/>
            </a:pPr>
            <a:r>
              <a:rPr b="1"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Script Runner까지 직접 구현한 테스트의 달인</a:t>
            </a:r>
            <a:endParaRPr b="1"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None/>
            </a:pPr>
            <a:r>
              <a:rPr b="1"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🧰 박성일 “컨트롤러의 성역 파수꾼”</a:t>
            </a:r>
            <a:endParaRPr b="1"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algun Gothic"/>
              <a:buChar char="●"/>
            </a:pPr>
            <a:r>
              <a:rPr b="1"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Read, Erase, Cache 기능을 책임지고</a:t>
            </a:r>
            <a:endParaRPr b="1"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algun Gothic"/>
              <a:buChar char="●"/>
            </a:pPr>
            <a:r>
              <a:rPr b="1"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Shell 연동 테스트까지 철벽 방어를 완성하는 무결점 수호신</a:t>
            </a:r>
            <a:endParaRPr b="1"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61;p8"/>
          <p:cNvSpPr txBox="1"/>
          <p:nvPr/>
        </p:nvSpPr>
        <p:spPr>
          <a:xfrm>
            <a:off x="6265100" y="1103200"/>
            <a:ext cx="5422500" cy="49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None/>
            </a:pPr>
            <a:r>
              <a:rPr b="1"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🛠 최준식 “Write </a:t>
            </a:r>
            <a:r>
              <a:rPr b="1"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마스터의 거장</a:t>
            </a:r>
            <a:r>
              <a:rPr b="1"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”</a:t>
            </a:r>
            <a:endParaRPr b="1"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algun Gothic"/>
              <a:buChar char="●"/>
            </a:pPr>
            <a:r>
              <a:rPr b="1"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Write, Optimizer 개발 담당</a:t>
            </a:r>
            <a:endParaRPr b="1"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algun Gothic"/>
              <a:buChar char="●"/>
            </a:pPr>
            <a:r>
              <a:rPr b="1"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Shell과 Controller 연동 테스트까지 섭렵</a:t>
            </a:r>
            <a:endParaRPr b="1"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None/>
            </a:pPr>
            <a:r>
              <a:rPr b="1"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🧠 임소현 “Shell의 건축가, </a:t>
            </a:r>
            <a:r>
              <a:rPr b="1"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 마스터 현신</a:t>
            </a:r>
            <a:r>
              <a:rPr b="1"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”</a:t>
            </a:r>
            <a:endParaRPr b="1"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algun Gothic"/>
              <a:buChar char="●"/>
            </a:pPr>
            <a:r>
              <a:rPr b="1"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Write, FullWrite, Script 실행기, Logger까지</a:t>
            </a:r>
            <a:endParaRPr b="1"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algun Gothic"/>
              <a:buChar char="●"/>
            </a:pPr>
            <a:r>
              <a:rPr b="1"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Shell 인터페이스의 중심을 잡은 핵심 개발자</a:t>
            </a:r>
            <a:endParaRPr b="1"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None/>
            </a:pPr>
            <a:r>
              <a:rPr b="1"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🔍 이휘은 “명령어 마스터, </a:t>
            </a:r>
            <a:r>
              <a:rPr b="1"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디버깅 여신</a:t>
            </a:r>
            <a:r>
              <a:rPr b="1"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”</a:t>
            </a:r>
            <a:endParaRPr b="1"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algun Gothic"/>
              <a:buChar char="●"/>
            </a:pPr>
            <a:r>
              <a:rPr b="1"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Read, FullRead, Help, Exit, Erase, Flush, Runner 등</a:t>
            </a:r>
            <a:endParaRPr b="1"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algun Gothic"/>
              <a:buChar char="●"/>
            </a:pPr>
            <a:r>
              <a:rPr b="1" lang="ko-KR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Shell 명령어를 거의 혼자 다 만든 명령어 장인</a:t>
            </a:r>
            <a:endParaRPr b="1"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Malgun Gothic"/>
              <a:buNone/>
            </a:pPr>
            <a:r>
              <a:rPr lang="ko-KR" sz="3000"/>
              <a:t>프로젝트 백로그</a:t>
            </a:r>
            <a:endParaRPr sz="3000"/>
          </a:p>
        </p:txBody>
      </p:sp>
      <p:graphicFrame>
        <p:nvGraphicFramePr>
          <p:cNvPr id="67" name="Google Shape;67;p9"/>
          <p:cNvGraphicFramePr/>
          <p:nvPr/>
        </p:nvGraphicFramePr>
        <p:xfrm>
          <a:off x="718900" y="1130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{E6D2C2B2-8DBF-4794-9CA1-C7BFE080766A}</a:tableStyleId>
              </a:tblPr>
              <a:tblGrid>
                <a:gridCol w="1272350"/>
                <a:gridCol w="3944275"/>
                <a:gridCol w="3320675"/>
                <a:gridCol w="1281400"/>
                <a:gridCol w="792725"/>
              </a:tblGrid>
              <a:tr h="225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id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name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branch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assignee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status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194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C2A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SSDController/write개발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feature/controller_write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최준식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개발완료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14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C2A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SSDController,Shell연동Test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integration/shell_and_controller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최준식,박성일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개발완료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4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C1A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SSDController/read개발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feature/controller_read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박성일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개발완료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4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C3A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SSDController/erase개발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feature/erase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박성일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개발완료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4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C3B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SSDController/cache개발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feature/cache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박성일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개발완료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4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C4A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SSDController/buffer개발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feature/buffer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장진섭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개발완료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4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C4B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SSDController/flush개발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feature/flush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장진섭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개발완료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4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C5A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SSDController/optimizer개발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feature/optimizer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최준식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개발완료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4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SH1A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ShellInterface/read개발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feature/shell_read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이휘은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개발완료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4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SH1B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ShellInterface/fullread개발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feature/shell_fullread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이휘은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개발완료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4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SH1C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ShellInterface/help개발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feature/shell_help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이휘은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개발완료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4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SH1D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ShellInterface/exit개발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feature/shell_exit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이휘은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개발완료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4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SH2A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ShellInterface/write개발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feature/shell_write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임소현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개발완료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4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SH2B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ShellInterface/fullwrite개발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feature/shell_fullwrite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임소현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개발완료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4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SH2C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ShellInterface/script실행기 개발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feature/shell_script_merge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임소현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개발완료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4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SH3A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ShellInterface/logger개발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feature/logger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임소현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개발완료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4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SH4A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ShellInterface/erase개발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feature/erase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이휘은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개발완료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4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SH4B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ShellInterface/flush개발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feature/flush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이휘은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개발완료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4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SH4C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ShellInterface/runner개발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feature/runner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이휘은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개발완료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4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SC1A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Script/ReadCompare개발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feature/script_fullwritecompare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장진섭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개발완료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4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SC1B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Script/1_FullWriteAndReadCompare개발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feature/script_fullwritecompare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장진섭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개발완료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4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SC2A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Script/2_PartialLBAWrite개발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feature/script_feature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이규홍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개발완료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4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SC2B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Script/3_WriteReadAging개발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feature/script_feature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이규홍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개발완료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4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SC3A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Script/4_EraseAndWriteAging개발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feature/EraseAndWriteAging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이규홍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개발완료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4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SC3B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Script/4_EraseAndWriteAging개발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feature/runner_script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이규홍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개발완료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4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SC3C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Script/BaseSript개발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feature/BaseSript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이규홍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개발완료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4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SC3D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Script/Script_Runner개발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feature/Script_Runner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이규홍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/>
                        <a:t>개발완료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3D44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8" name="Google Shape;68;p9"/>
          <p:cNvSpPr txBox="1"/>
          <p:nvPr/>
        </p:nvSpPr>
        <p:spPr>
          <a:xfrm rot="-268468">
            <a:off x="5024876" y="3308429"/>
            <a:ext cx="4768333" cy="1954750"/>
          </a:xfrm>
          <a:prstGeom prst="rect">
            <a:avLst/>
          </a:prstGeom>
          <a:solidFill>
            <a:schemeClr val="lt1"/>
          </a:solidFill>
          <a:ln cap="flat" cmpd="sng" w="7620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300">
                <a:solidFill>
                  <a:srgbClr val="CC4125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 29개의 기능 중 29개(100%)를 구현 완료했으며, 각 기능은 SSDController, ShellInterface, Script 영역으로 나뉘어 팀원들이 역할을 분담해 완성했습니다.</a:t>
            </a:r>
            <a:endParaRPr b="1" sz="2300">
              <a:solidFill>
                <a:srgbClr val="CC412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idx="1" type="body"/>
          </p:nvPr>
        </p:nvSpPr>
        <p:spPr>
          <a:xfrm>
            <a:off x="1632000" y="1860184"/>
            <a:ext cx="8928000" cy="253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2. </a:t>
            </a:r>
            <a:r>
              <a:rPr lang="ko-KR"/>
              <a:t>기능 구현 소개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Malgun Gothic"/>
              <a:buNone/>
            </a:pPr>
            <a:r>
              <a:rPr lang="ko-KR" sz="3000"/>
              <a:t>기능 구현 소개</a:t>
            </a:r>
            <a:endParaRPr sz="3000"/>
          </a:p>
        </p:txBody>
      </p:sp>
      <p:pic>
        <p:nvPicPr>
          <p:cNvPr id="79" name="Google Shape;79;p11"/>
          <p:cNvPicPr preferRelativeResize="0"/>
          <p:nvPr/>
        </p:nvPicPr>
        <p:blipFill rotWithShape="1">
          <a:blip r:embed="rId3">
            <a:alphaModFix/>
          </a:blip>
          <a:srcRect b="0" l="0" r="0" t="22057"/>
          <a:stretch/>
        </p:blipFill>
        <p:spPr>
          <a:xfrm>
            <a:off x="47019" y="2686324"/>
            <a:ext cx="12118275" cy="3562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975" y="1192460"/>
            <a:ext cx="9026395" cy="1291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Malgun Gothic"/>
              <a:buNone/>
            </a:pPr>
            <a:r>
              <a:rPr lang="ko-KR" sz="3000"/>
              <a:t>기능 구현 소개</a:t>
            </a:r>
            <a:endParaRPr sz="3000"/>
          </a:p>
        </p:txBody>
      </p:sp>
      <p:pic>
        <p:nvPicPr>
          <p:cNvPr id="86" name="Google Shape;8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7350" y="1086768"/>
            <a:ext cx="7488986" cy="5593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94600" y="3728918"/>
            <a:ext cx="2368175" cy="295111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2"/>
          <p:cNvSpPr/>
          <p:nvPr/>
        </p:nvSpPr>
        <p:spPr>
          <a:xfrm>
            <a:off x="3971800" y="4135225"/>
            <a:ext cx="1211100" cy="4233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Malgun Gothic"/>
              <a:buNone/>
            </a:pPr>
            <a:r>
              <a:rPr lang="ko-KR" sz="3000"/>
              <a:t>기능 구현 소개</a:t>
            </a:r>
            <a:endParaRPr sz="3000"/>
          </a:p>
        </p:txBody>
      </p:sp>
      <p:pic>
        <p:nvPicPr>
          <p:cNvPr id="94" name="Google Shape;9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000" y="1595543"/>
            <a:ext cx="8315325" cy="397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94600" y="3728918"/>
            <a:ext cx="2368175" cy="2951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Malgun Gothic"/>
              <a:buNone/>
            </a:pPr>
            <a:r>
              <a:rPr lang="ko-KR" sz="3000"/>
              <a:t>기능 구현 소개</a:t>
            </a:r>
            <a:endParaRPr sz="3000"/>
          </a:p>
        </p:txBody>
      </p:sp>
      <p:pic>
        <p:nvPicPr>
          <p:cNvPr id="101" name="Google Shape;10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025" y="1188568"/>
            <a:ext cx="8620125" cy="487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94600" y="3728918"/>
            <a:ext cx="2368175" cy="2951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