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3" autoAdjust="0"/>
    <p:restoredTop sz="93963" autoAdjust="0"/>
  </p:normalViewPr>
  <p:slideViewPr>
    <p:cSldViewPr snapToGrid="0" snapToObjects="1" showGuides="1">
      <p:cViewPr>
        <p:scale>
          <a:sx n="50" d="100"/>
          <a:sy n="50" d="100"/>
        </p:scale>
        <p:origin x="-1636" y="-2596"/>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9/14/2017</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bg1"/>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sp>
        <p:nvSpPr>
          <p:cNvPr id="16" name="Rectangle 33"/>
          <p:cNvSpPr>
            <a:spLocks noChangeArrowheads="1"/>
          </p:cNvSpPr>
          <p:nvPr/>
        </p:nvSpPr>
        <p:spPr bwMode="auto">
          <a:xfrm>
            <a:off x="448263"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21" name="Rectangle 33"/>
          <p:cNvSpPr>
            <a:spLocks noChangeArrowheads="1"/>
          </p:cNvSpPr>
          <p:nvPr userDrawn="1"/>
        </p:nvSpPr>
        <p:spPr bwMode="auto">
          <a:xfrm>
            <a:off x="10843922" y="4830140"/>
            <a:ext cx="10096204" cy="24598611"/>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grpSp>
        <p:nvGrpSpPr>
          <p:cNvPr id="23" name="Group 22"/>
          <p:cNvGrpSpPr/>
          <p:nvPr userDrawn="1"/>
        </p:nvGrpSpPr>
        <p:grpSpPr>
          <a:xfrm>
            <a:off x="-12658121" y="-48126"/>
            <a:ext cx="12259293" cy="30323340"/>
            <a:chOff x="-11225189" y="0"/>
            <a:chExt cx="11018865" cy="27255145"/>
          </a:xfrm>
        </p:grpSpPr>
        <p:sp>
          <p:nvSpPr>
            <p:cNvPr id="24" name="Rectangle 23"/>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23071927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14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5237761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14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1787216" y="1"/>
            <a:ext cx="12284832" cy="30275214"/>
            <a:chOff x="44157839" y="-55064"/>
            <a:chExt cx="11062139" cy="27261962"/>
          </a:xfrm>
        </p:grpSpPr>
        <p:sp>
          <p:nvSpPr>
            <p:cNvPr id="55" name="Rectangle 54"/>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3965641253"/>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14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104944592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14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3850394"/>
              <a:ext cx="10354213" cy="1265612"/>
              <a:chOff x="44200453" y="23567551"/>
              <a:chExt cx="9771399" cy="1090622"/>
            </a:xfrm>
          </p:grpSpPr>
          <p:sp>
            <p:nvSpPr>
              <p:cNvPr id="61" name="Rounded Rectangle 60"/>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3" name="TextBox 62"/>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25568742"/>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011866" y="29670236"/>
            <a:ext cx="2736269" cy="283084"/>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21388388" cy="4415135"/>
          </a:xfrm>
          <a:prstGeom prst="rect">
            <a:avLst/>
          </a:prstGeom>
          <a:solidFill>
            <a:schemeClr val="accent5">
              <a:lumMod val="75000"/>
            </a:schemeClr>
          </a:solidFill>
          <a:ln w="9525">
            <a:solidFill>
              <a:schemeClr val="tx1"/>
            </a:solidFill>
            <a:miter lim="800000"/>
            <a:headEnd/>
            <a:tailEnd/>
          </a:ln>
          <a:effectLst/>
        </p:spPr>
        <p:txBody>
          <a:bodyPr wrap="none" lIns="63307" tIns="31653" rIns="63307" bIns="31653" anchor="ctr"/>
          <a:lstStyle/>
          <a:p>
            <a:pPr>
              <a:defRPr/>
            </a:pPr>
            <a:endParaRPr lang="en-US" dirty="0"/>
          </a:p>
        </p:txBody>
      </p:sp>
      <p:sp>
        <p:nvSpPr>
          <p:cNvPr id="8" name="Rectangle 33"/>
          <p:cNvSpPr>
            <a:spLocks noChangeArrowheads="1"/>
          </p:cNvSpPr>
          <p:nvPr/>
        </p:nvSpPr>
        <p:spPr bwMode="auto">
          <a:xfrm>
            <a:off x="445592" y="4835626"/>
            <a:ext cx="20494884" cy="24598611"/>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07" tIns="31653" rIns="63307" bIns="31653" anchor="ctr"/>
          <a:lstStyle/>
          <a:p>
            <a:pPr>
              <a:defRPr/>
            </a:pPr>
            <a:endParaRPr lang="en-US" dirty="0"/>
          </a:p>
        </p:txBody>
      </p:sp>
      <p:sp>
        <p:nvSpPr>
          <p:cNvPr id="9" name="Rectangle 9"/>
          <p:cNvSpPr>
            <a:spLocks noChangeArrowheads="1"/>
          </p:cNvSpPr>
          <p:nvPr/>
        </p:nvSpPr>
        <p:spPr bwMode="auto">
          <a:xfrm>
            <a:off x="0" y="4419518"/>
            <a:ext cx="21388388" cy="140162"/>
          </a:xfrm>
          <a:prstGeom prst="rect">
            <a:avLst/>
          </a:prstGeom>
          <a:solidFill>
            <a:schemeClr val="accent5">
              <a:lumMod val="50000"/>
            </a:schemeClr>
          </a:solidFill>
          <a:ln w="152400">
            <a:noFill/>
            <a:miter lim="800000"/>
            <a:headEnd/>
            <a:tailEnd/>
          </a:ln>
          <a:effectLst/>
        </p:spPr>
        <p:txBody>
          <a:bodyPr wrap="none" lIns="63307" tIns="31653" rIns="63307" bIns="31653" anchor="ctr"/>
          <a:lstStyle/>
          <a:p>
            <a:pPr>
              <a:defRPr/>
            </a:pPr>
            <a:endParaRPr lang="en-US" dirty="0"/>
          </a:p>
        </p:txBody>
      </p:sp>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17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17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17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17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6" name="TextBox 35"/>
          <p:cNvSpPr txBox="1"/>
          <p:nvPr userDrawn="1"/>
        </p:nvSpPr>
        <p:spPr>
          <a:xfrm>
            <a:off x="22152989" y="28455994"/>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        </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37" name="Text Box 14"/>
          <p:cNvSpPr txBox="1">
            <a:spLocks noChangeArrowheads="1"/>
          </p:cNvSpPr>
          <p:nvPr userDrawn="1"/>
        </p:nvSpPr>
        <p:spPr bwMode="auto">
          <a:xfrm>
            <a:off x="1011866" y="29670236"/>
            <a:ext cx="2736269" cy="283084"/>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g"/><Relationship Id="rId12" Type="http://schemas.openxmlformats.org/officeDocument/2006/relationships/image" Target="../media/image2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jp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a:xfrm>
            <a:off x="456714" y="5585559"/>
            <a:ext cx="10101856" cy="5998241"/>
          </a:xfrm>
        </p:spPr>
        <p:txBody>
          <a:bodyPr/>
          <a:lstStyle/>
          <a:p>
            <a:pPr marL="342900" indent="-342900">
              <a:lnSpc>
                <a:spcPct val="120000"/>
              </a:lnSpc>
              <a:buFont typeface="Arial" panose="020B0604020202020204" pitchFamily="34" charset="0"/>
              <a:buChar char="•"/>
            </a:pPr>
            <a:r>
              <a:rPr lang="en-US" altLang="zh-CN" sz="2800" dirty="0" smtClean="0"/>
              <a:t>Major</a:t>
            </a:r>
            <a:r>
              <a:rPr lang="en-US" sz="2800" dirty="0" smtClean="0"/>
              <a:t> Means of Transportation in Cities</a:t>
            </a:r>
          </a:p>
          <a:p>
            <a:pPr marL="1371632" lvl="1" indent="-342900">
              <a:lnSpc>
                <a:spcPct val="120000"/>
              </a:lnSpc>
            </a:pPr>
            <a:r>
              <a:rPr lang="en-US" altLang="zh-CN" sz="2400" dirty="0" smtClean="0"/>
              <a:t>Walking, </a:t>
            </a:r>
            <a:r>
              <a:rPr lang="en-US" altLang="zh-CN" sz="2400" dirty="0"/>
              <a:t>Bicycle, Bus, Subway, Taxi,  Car</a:t>
            </a:r>
            <a:r>
              <a:rPr lang="en-US" altLang="zh-CN" sz="2400" dirty="0" smtClean="0"/>
              <a:t>…</a:t>
            </a:r>
          </a:p>
          <a:p>
            <a:pPr marL="1371632" lvl="1" indent="-342900">
              <a:lnSpc>
                <a:spcPct val="120000"/>
              </a:lnSpc>
            </a:pPr>
            <a:r>
              <a:rPr lang="zh-CN" altLang="en-US" sz="2400" dirty="0" smtClean="0"/>
              <a:t>“</a:t>
            </a:r>
            <a:r>
              <a:rPr lang="en-US" altLang="zh-CN" sz="2400" dirty="0" smtClean="0">
                <a:solidFill>
                  <a:srgbClr val="FF0000"/>
                </a:solidFill>
              </a:rPr>
              <a:t>Subway+</a:t>
            </a:r>
            <a:r>
              <a:rPr lang="zh-CN" altLang="en-US" sz="2400" dirty="0" smtClean="0"/>
              <a:t>”</a:t>
            </a:r>
            <a:r>
              <a:rPr lang="en-US" altLang="zh-CN" sz="2400" dirty="0" smtClean="0"/>
              <a:t>is </a:t>
            </a:r>
            <a:r>
              <a:rPr lang="en-US" altLang="zh-CN" sz="2400" dirty="0" smtClean="0"/>
              <a:t>common</a:t>
            </a:r>
            <a:endParaRPr lang="en-US" altLang="zh-CN" sz="2400" dirty="0"/>
          </a:p>
          <a:p>
            <a:pPr marL="342900" lvl="1" indent="-342900">
              <a:lnSpc>
                <a:spcPct val="120000"/>
              </a:lnSpc>
              <a:buFont typeface="Arial" panose="020B0604020202020204" pitchFamily="34" charset="0"/>
              <a:buChar char="•"/>
            </a:pPr>
            <a:r>
              <a:rPr lang="en-US" altLang="zh-CN" sz="2800" dirty="0" smtClean="0">
                <a:solidFill>
                  <a:schemeClr val="accent5">
                    <a:lumMod val="50000"/>
                  </a:schemeClr>
                </a:solidFill>
                <a:latin typeface="Times New Roman" panose="02020603050405020304" pitchFamily="18" charset="0"/>
                <a:cs typeface="Times New Roman" panose="02020603050405020304" pitchFamily="18" charset="0"/>
              </a:rPr>
              <a:t>“The Last Six Kilometers” Phenomenon</a:t>
            </a:r>
          </a:p>
          <a:p>
            <a:pPr marL="1371632" lvl="1" indent="-342900">
              <a:lnSpc>
                <a:spcPct val="120000"/>
              </a:lnSpc>
            </a:pPr>
            <a:r>
              <a:rPr lang="en-US" altLang="zh-CN" sz="2400" dirty="0" smtClean="0"/>
              <a:t>The average </a:t>
            </a:r>
            <a:r>
              <a:rPr lang="en-US" altLang="zh-CN" sz="2400" dirty="0" smtClean="0"/>
              <a:t>distance between the destination and the nearest subway station is about </a:t>
            </a:r>
            <a:r>
              <a:rPr lang="en-US" altLang="zh-CN" sz="2400" dirty="0" smtClean="0"/>
              <a:t>6 kilometers, the </a:t>
            </a:r>
            <a:r>
              <a:rPr lang="en-US" altLang="zh-CN" sz="2400" dirty="0" smtClean="0"/>
              <a:t>maximum distance will reach 18 kilometers</a:t>
            </a:r>
          </a:p>
          <a:p>
            <a:pPr marL="342900" indent="-342900">
              <a:lnSpc>
                <a:spcPct val="120000"/>
              </a:lnSpc>
              <a:buFont typeface="Arial" panose="020B0604020202020204" pitchFamily="34" charset="0"/>
              <a:buChar char="•"/>
            </a:pPr>
            <a:r>
              <a:rPr lang="en-US" altLang="zh-CN" sz="2800" dirty="0" smtClean="0"/>
              <a:t>The </a:t>
            </a:r>
            <a:r>
              <a:rPr lang="en-US" altLang="zh-CN" sz="2800" dirty="0" smtClean="0"/>
              <a:t>Emergence of Ride-sharing</a:t>
            </a:r>
            <a:endParaRPr lang="en-US" altLang="zh-CN" sz="2800" dirty="0"/>
          </a:p>
          <a:p>
            <a:pPr marL="1371632" lvl="1" indent="-342900">
              <a:lnSpc>
                <a:spcPct val="120000"/>
              </a:lnSpc>
            </a:pPr>
            <a:r>
              <a:rPr lang="en-US" altLang="zh-CN" sz="2400" dirty="0" smtClean="0"/>
              <a:t>Car-sharing: </a:t>
            </a:r>
            <a:r>
              <a:rPr lang="en-US" altLang="zh-CN" sz="2400" dirty="0" err="1" smtClean="0"/>
              <a:t>Didi</a:t>
            </a:r>
            <a:r>
              <a:rPr lang="en-US" altLang="zh-CN" sz="2400" dirty="0" smtClean="0"/>
              <a:t> </a:t>
            </a:r>
            <a:r>
              <a:rPr lang="en-US" altLang="zh-CN" sz="2400" dirty="0" err="1" smtClean="0"/>
              <a:t>Chuxing</a:t>
            </a:r>
            <a:r>
              <a:rPr lang="en-US" altLang="zh-CN" sz="2400" dirty="0" smtClean="0"/>
              <a:t>, Uber</a:t>
            </a:r>
          </a:p>
          <a:p>
            <a:pPr marL="1371632" lvl="1" indent="-342900">
              <a:lnSpc>
                <a:spcPct val="120000"/>
              </a:lnSpc>
            </a:pPr>
            <a:r>
              <a:rPr lang="en-US" altLang="zh-CN" sz="2400" dirty="0" smtClean="0"/>
              <a:t>Bicycle-sharing: </a:t>
            </a:r>
            <a:r>
              <a:rPr lang="en-US" altLang="zh-CN" sz="2400" dirty="0" err="1" smtClean="0"/>
              <a:t>Ofo</a:t>
            </a:r>
            <a:r>
              <a:rPr lang="en-US" altLang="zh-CN" sz="2400" dirty="0" smtClean="0"/>
              <a:t> and </a:t>
            </a:r>
            <a:r>
              <a:rPr lang="en-US" altLang="zh-CN" sz="2400" dirty="0" err="1" smtClean="0"/>
              <a:t>Mobike</a:t>
            </a:r>
            <a:endParaRPr lang="en-US" altLang="zh-CN" sz="2400" dirty="0" smtClean="0"/>
          </a:p>
          <a:p>
            <a:pPr marL="1371632" lvl="1" indent="-342900">
              <a:lnSpc>
                <a:spcPct val="120000"/>
              </a:lnSpc>
            </a:pPr>
            <a:r>
              <a:rPr lang="en-US" altLang="zh-CN" sz="2400" dirty="0">
                <a:solidFill>
                  <a:srgbClr val="FF0000"/>
                </a:solidFill>
              </a:rPr>
              <a:t>T</a:t>
            </a:r>
            <a:r>
              <a:rPr lang="en-US" altLang="zh-CN" sz="2400" dirty="0" smtClean="0">
                <a:solidFill>
                  <a:srgbClr val="FF0000"/>
                </a:solidFill>
              </a:rPr>
              <a:t>rade-off </a:t>
            </a:r>
            <a:r>
              <a:rPr lang="en-US" altLang="zh-CN" sz="2400" dirty="0">
                <a:solidFill>
                  <a:srgbClr val="FF0000"/>
                </a:solidFill>
              </a:rPr>
              <a:t>between </a:t>
            </a:r>
            <a:r>
              <a:rPr lang="en-US" altLang="zh-CN" sz="2400" dirty="0" smtClean="0">
                <a:solidFill>
                  <a:srgbClr val="FF0000"/>
                </a:solidFill>
              </a:rPr>
              <a:t>walking, bicycle-sharing </a:t>
            </a:r>
            <a:r>
              <a:rPr lang="en-US" altLang="zh-CN" sz="2400" dirty="0">
                <a:solidFill>
                  <a:srgbClr val="FF0000"/>
                </a:solidFill>
              </a:rPr>
              <a:t>and car-sharing</a:t>
            </a:r>
          </a:p>
          <a:p>
            <a:pPr marL="1371632" lvl="1" indent="-342900"/>
            <a:endParaRPr lang="en-US" altLang="zh-CN" sz="2400" dirty="0" smtClean="0"/>
          </a:p>
          <a:p>
            <a:pPr marL="1371632" lvl="1" indent="-342900"/>
            <a:endParaRPr lang="en-US" altLang="zh-CN" sz="2400" dirty="0"/>
          </a:p>
          <a:p>
            <a:pPr marL="1371632" lvl="1" indent="-342900"/>
            <a:endParaRPr lang="en-US" altLang="zh-CN" sz="2400" dirty="0" smtClean="0"/>
          </a:p>
          <a:p>
            <a:pPr marL="1371632" lvl="1" indent="-342900"/>
            <a:endParaRPr lang="en-US" altLang="zh-CN" sz="2400" dirty="0"/>
          </a:p>
          <a:p>
            <a:pPr marL="1371632" lvl="1" indent="-342900"/>
            <a:endParaRPr lang="en-US" altLang="zh-CN" sz="2400" dirty="0" smtClean="0"/>
          </a:p>
          <a:p>
            <a:pPr marL="1371632" lvl="1" indent="-342900"/>
            <a:endParaRPr lang="en-US" altLang="zh-CN" sz="2400" dirty="0"/>
          </a:p>
          <a:p>
            <a:pPr lvl="1" indent="0">
              <a:buNone/>
            </a:pPr>
            <a:endParaRPr lang="en-US" altLang="zh-CN" sz="2400" dirty="0" smtClean="0"/>
          </a:p>
          <a:p>
            <a:pPr lvl="1" indent="0">
              <a:buNone/>
            </a:pPr>
            <a:endParaRPr lang="en-US" altLang="zh-CN" sz="2400" dirty="0" smtClean="0"/>
          </a:p>
          <a:p>
            <a:pPr lvl="1" indent="0">
              <a:buNone/>
            </a:pPr>
            <a:endParaRPr lang="en-US" altLang="zh-CN" sz="2400" dirty="0" smtClean="0"/>
          </a:p>
          <a:p>
            <a:pPr lvl="1" indent="0">
              <a:buNone/>
            </a:pPr>
            <a:endParaRPr lang="en-US" altLang="zh-CN" sz="2800" dirty="0">
              <a:solidFill>
                <a:schemeClr val="accent5">
                  <a:lumMod val="50000"/>
                </a:schemeClr>
              </a:solidFill>
              <a:latin typeface="Times New Roman" panose="02020603050405020304" pitchFamily="18" charset="0"/>
              <a:cs typeface="Times New Roman" panose="02020603050405020304" pitchFamily="18" charset="0"/>
            </a:endParaRPr>
          </a:p>
          <a:p>
            <a:pPr lvl="1" indent="0">
              <a:buNone/>
            </a:pPr>
            <a:endParaRPr lang="en-US" altLang="zh-CN" sz="2400" dirty="0"/>
          </a:p>
        </p:txBody>
      </p:sp>
      <p:sp>
        <p:nvSpPr>
          <p:cNvPr id="233" name="Text Placeholder 232"/>
          <p:cNvSpPr>
            <a:spLocks noGrp="1"/>
          </p:cNvSpPr>
          <p:nvPr>
            <p:ph type="body" sz="quarter" idx="11"/>
          </p:nvPr>
        </p:nvSpPr>
        <p:spPr>
          <a:xfrm>
            <a:off x="449463" y="4903711"/>
            <a:ext cx="10093882" cy="681848"/>
          </a:xfrm>
        </p:spPr>
        <p:txBody>
          <a:bodyPr/>
          <a:lstStyle/>
          <a:p>
            <a:r>
              <a:rPr lang="en-US" altLang="zh-CN" sz="3600" u="none" dirty="0" smtClean="0"/>
              <a:t>Introduction</a:t>
            </a:r>
            <a:endParaRPr lang="en-US" sz="3600" u="none" dirty="0" smtClean="0"/>
          </a:p>
        </p:txBody>
      </p:sp>
      <p:sp>
        <p:nvSpPr>
          <p:cNvPr id="236" name="Text Placeholder 235"/>
          <p:cNvSpPr>
            <a:spLocks noGrp="1"/>
          </p:cNvSpPr>
          <p:nvPr>
            <p:ph type="body" sz="quarter" idx="20"/>
          </p:nvPr>
        </p:nvSpPr>
        <p:spPr>
          <a:xfrm>
            <a:off x="434509" y="14092328"/>
            <a:ext cx="10096349" cy="681848"/>
          </a:xfrm>
        </p:spPr>
        <p:txBody>
          <a:bodyPr/>
          <a:lstStyle/>
          <a:p>
            <a:r>
              <a:rPr lang="en-US" sz="3600" u="none" dirty="0" smtClean="0"/>
              <a:t>Model</a:t>
            </a:r>
            <a:r>
              <a:rPr lang="en-US" sz="3600" u="none" dirty="0"/>
              <a:t> </a:t>
            </a:r>
            <a:r>
              <a:rPr lang="en-US" sz="3600" u="none" dirty="0" smtClean="0"/>
              <a:t>Setting</a:t>
            </a:r>
          </a:p>
        </p:txBody>
      </p:sp>
      <p:sp>
        <p:nvSpPr>
          <p:cNvPr id="237" name="Text Placeholder 236"/>
          <p:cNvSpPr>
            <a:spLocks noGrp="1"/>
          </p:cNvSpPr>
          <p:nvPr>
            <p:ph type="body" sz="quarter" idx="25"/>
          </p:nvPr>
        </p:nvSpPr>
        <p:spPr>
          <a:xfrm>
            <a:off x="10857193" y="4907307"/>
            <a:ext cx="10093752" cy="681848"/>
          </a:xfrm>
        </p:spPr>
        <p:txBody>
          <a:bodyPr/>
          <a:lstStyle/>
          <a:p>
            <a:r>
              <a:rPr lang="en-US" sz="3600" u="none" dirty="0" smtClean="0"/>
              <a:t>Interesting Problem</a:t>
            </a:r>
            <a:endParaRPr lang="en-US" sz="3600" u="none" dirty="0"/>
          </a:p>
        </p:txBody>
      </p:sp>
      <mc:AlternateContent xmlns:mc="http://schemas.openxmlformats.org/markup-compatibility/2006">
        <mc:Choice xmlns:a14="http://schemas.microsoft.com/office/drawing/2010/main" Requires="a14">
          <p:sp>
            <p:nvSpPr>
              <p:cNvPr id="238" name="Text Placeholder 237"/>
              <p:cNvSpPr>
                <a:spLocks noGrp="1"/>
              </p:cNvSpPr>
              <p:nvPr>
                <p:ph type="body" sz="quarter" idx="26"/>
              </p:nvPr>
            </p:nvSpPr>
            <p:spPr>
              <a:xfrm>
                <a:off x="10842726" y="5549671"/>
                <a:ext cx="10093752" cy="14159568"/>
              </a:xfrm>
            </p:spPr>
            <p:txBody>
              <a:bodyPr/>
              <a:lstStyle/>
              <a:p>
                <a:pPr marL="342900" indent="-342900">
                  <a:lnSpc>
                    <a:spcPct val="120000"/>
                  </a:lnSpc>
                  <a:buFont typeface="Arial" panose="020B0604020202020204" pitchFamily="34" charset="0"/>
                  <a:buChar char="•"/>
                </a:pPr>
                <a:r>
                  <a:rPr lang="en-US" altLang="zh-CN" sz="2800" dirty="0" smtClean="0"/>
                  <a:t>Impact of Distance</a:t>
                </a:r>
              </a:p>
              <a:p>
                <a:pPr marL="1371632" lvl="1" indent="-342900">
                  <a:lnSpc>
                    <a:spcPct val="120000"/>
                  </a:lnSpc>
                </a:pPr>
                <a:r>
                  <a:rPr lang="en-US" altLang="zh-CN" sz="2500" dirty="0" smtClean="0"/>
                  <a:t>What if </a:t>
                </a:r>
                <a:r>
                  <a:rPr lang="en-US" altLang="zh-CN" sz="2500" dirty="0" smtClean="0">
                    <a:solidFill>
                      <a:srgbClr val="FF0000"/>
                    </a:solidFill>
                  </a:rPr>
                  <a:t>parameters (</a:t>
                </a:r>
                <a14:m>
                  <m:oMath xmlns:m="http://schemas.openxmlformats.org/officeDocument/2006/math">
                    <m:r>
                      <m:rPr>
                        <m:sty m:val="p"/>
                      </m:rPr>
                      <a:rPr lang="el-GR" altLang="zh-CN" sz="2500" i="1" smtClean="0">
                        <a:solidFill>
                          <a:srgbClr val="FF0000"/>
                        </a:solidFill>
                        <a:latin typeface="Cambria Math" panose="02040503050406030204" pitchFamily="18" charset="0"/>
                        <a:ea typeface="Cambria Math" panose="02040503050406030204" pitchFamily="18" charset="0"/>
                      </a:rPr>
                      <m:t>μ</m:t>
                    </m:r>
                    <m:r>
                      <a:rPr lang="en-US" altLang="zh-CN" sz="2500" b="0" i="1" smtClean="0">
                        <a:solidFill>
                          <a:srgbClr val="FF0000"/>
                        </a:solidFill>
                        <a:latin typeface="Cambria Math" panose="02040503050406030204" pitchFamily="18" charset="0"/>
                        <a:ea typeface="Cambria Math" panose="02040503050406030204" pitchFamily="18" charset="0"/>
                      </a:rPr>
                      <m:t>,  </m:t>
                    </m:r>
                    <m:r>
                      <a:rPr lang="zh-CN" altLang="en-US" sz="2500" i="1" smtClean="0">
                        <a:solidFill>
                          <a:srgbClr val="FF0000"/>
                        </a:solidFill>
                        <a:latin typeface="Cambria Math" panose="02040503050406030204" pitchFamily="18" charset="0"/>
                      </a:rPr>
                      <m:t>𝜎</m:t>
                    </m:r>
                    <m:r>
                      <a:rPr lang="en-US" altLang="zh-CN" sz="2500" b="0" i="1" smtClean="0">
                        <a:solidFill>
                          <a:srgbClr val="FF0000"/>
                        </a:solidFill>
                        <a:latin typeface="Cambria Math" panose="02040503050406030204" pitchFamily="18" charset="0"/>
                      </a:rPr>
                      <m:t>,  </m:t>
                    </m:r>
                    <m:r>
                      <a:rPr lang="en-US" altLang="zh-CN" sz="2500" b="0" i="1" smtClean="0">
                        <a:solidFill>
                          <a:srgbClr val="FF0000"/>
                        </a:solidFill>
                        <a:latin typeface="Cambria Math" panose="02040503050406030204" pitchFamily="18" charset="0"/>
                      </a:rPr>
                      <m:t>𝑎</m:t>
                    </m:r>
                    <m:r>
                      <a:rPr lang="en-US" altLang="zh-CN" sz="2500" b="0" i="1" smtClean="0">
                        <a:solidFill>
                          <a:srgbClr val="FF0000"/>
                        </a:solidFill>
                        <a:latin typeface="Cambria Math" panose="02040503050406030204" pitchFamily="18" charset="0"/>
                      </a:rPr>
                      <m:t>,  </m:t>
                    </m:r>
                    <m:r>
                      <a:rPr lang="en-US" altLang="zh-CN" sz="2500" b="0" i="1" smtClean="0">
                        <a:solidFill>
                          <a:srgbClr val="FF0000"/>
                        </a:solidFill>
                        <a:latin typeface="Cambria Math" panose="02040503050406030204" pitchFamily="18" charset="0"/>
                      </a:rPr>
                      <m:t>𝑏</m:t>
                    </m:r>
                  </m:oMath>
                </a14:m>
                <a:r>
                  <a:rPr lang="en-US" altLang="zh-CN" sz="2500" dirty="0" smtClean="0">
                    <a:solidFill>
                      <a:srgbClr val="FF0000"/>
                    </a:solidFill>
                  </a:rPr>
                  <a:t>)</a:t>
                </a:r>
                <a:r>
                  <a:rPr lang="en-US" altLang="zh-CN" sz="2500" dirty="0" smtClean="0"/>
                  <a:t> of truncated normal distribution changed ?</a:t>
                </a:r>
              </a:p>
              <a:p>
                <a:pPr marL="1371632" lvl="1" indent="-342900">
                  <a:lnSpc>
                    <a:spcPct val="120000"/>
                  </a:lnSpc>
                </a:pPr>
                <a:r>
                  <a:rPr lang="en-US" altLang="zh-CN" sz="2500" dirty="0" smtClean="0"/>
                  <a:t>What if distance </a:t>
                </a:r>
                <a:r>
                  <a:rPr lang="en-US" altLang="zh-CN" sz="2500" dirty="0" err="1" smtClean="0"/>
                  <a:t>s.t.</a:t>
                </a:r>
                <a:r>
                  <a:rPr lang="en-US" altLang="zh-CN" sz="2500" dirty="0" smtClean="0"/>
                  <a:t> other distributions (uniform, exponential) ?</a:t>
                </a:r>
              </a:p>
              <a:p>
                <a:pPr marL="342900" indent="-342900">
                  <a:lnSpc>
                    <a:spcPct val="120000"/>
                  </a:lnSpc>
                  <a:buFont typeface="Arial" panose="020B0604020202020204" pitchFamily="34" charset="0"/>
                  <a:buChar char="•"/>
                </a:pPr>
                <a:r>
                  <a:rPr lang="en-US" altLang="zh-CN" sz="2800" dirty="0" smtClean="0"/>
                  <a:t>Impact of Price</a:t>
                </a:r>
              </a:p>
              <a:p>
                <a:pPr marL="1371632" lvl="1" indent="-342900">
                  <a:lnSpc>
                    <a:spcPct val="120000"/>
                  </a:lnSpc>
                </a:pPr>
                <a:r>
                  <a:rPr lang="en-US" altLang="zh-CN" sz="2400" dirty="0"/>
                  <a:t>For </a:t>
                </a:r>
                <a:r>
                  <a:rPr lang="en-US" altLang="zh-CN" sz="2400" dirty="0" err="1"/>
                  <a:t>Ofo</a:t>
                </a:r>
                <a:r>
                  <a:rPr lang="en-US" altLang="zh-CN" sz="2400" dirty="0"/>
                  <a:t>: </a:t>
                </a:r>
                <a:endParaRPr lang="en-US" altLang="zh-CN" sz="2400" dirty="0" smtClean="0"/>
              </a:p>
              <a:p>
                <a:pPr marL="1881597" lvl="2" indent="-457200">
                  <a:lnSpc>
                    <a:spcPct val="120000"/>
                  </a:lnSpc>
                  <a:buFont typeface="+mj-lt"/>
                  <a:buAutoNum type="arabicPeriod"/>
                </a:pPr>
                <a:r>
                  <a:rPr lang="en-US" altLang="zh-CN" sz="2200" dirty="0" smtClean="0"/>
                  <a:t>1 </a:t>
                </a:r>
                <a:r>
                  <a:rPr lang="en-US" altLang="zh-CN" sz="2200" dirty="0"/>
                  <a:t>yuan per hour, top to 2 </a:t>
                </a:r>
                <a:r>
                  <a:rPr lang="en-US" altLang="zh-CN" sz="2200" dirty="0" smtClean="0"/>
                  <a:t>yuan (now), what if </a:t>
                </a:r>
                <a:r>
                  <a:rPr lang="en-US" altLang="zh-CN" sz="2200" dirty="0" smtClean="0">
                    <a:solidFill>
                      <a:srgbClr val="FF0000"/>
                    </a:solidFill>
                  </a:rPr>
                  <a:t>raise the price </a:t>
                </a:r>
                <a:r>
                  <a:rPr lang="en-US" altLang="zh-CN" sz="2200" dirty="0" smtClean="0"/>
                  <a:t>?</a:t>
                </a:r>
                <a:endParaRPr lang="en-US" altLang="zh-CN" sz="2200" dirty="0"/>
              </a:p>
              <a:p>
                <a:pPr marL="1371632" lvl="1" indent="-342900">
                  <a:lnSpc>
                    <a:spcPct val="120000"/>
                  </a:lnSpc>
                </a:pPr>
                <a:r>
                  <a:rPr lang="en-US" altLang="zh-CN" sz="2400" dirty="0"/>
                  <a:t>For </a:t>
                </a:r>
                <a:r>
                  <a:rPr lang="en-US" altLang="zh-CN" sz="2400" dirty="0" err="1" smtClean="0"/>
                  <a:t>Didi</a:t>
                </a:r>
                <a:r>
                  <a:rPr lang="en-US" altLang="zh-CN" sz="2400" dirty="0" smtClean="0"/>
                  <a:t> </a:t>
                </a:r>
                <a:r>
                  <a:rPr lang="en-US" altLang="zh-CN" sz="2400" dirty="0" err="1" smtClean="0"/>
                  <a:t>Kuaiche</a:t>
                </a:r>
                <a:r>
                  <a:rPr lang="en-US" altLang="zh-CN" sz="2400" dirty="0"/>
                  <a:t>: </a:t>
                </a:r>
                <a:endParaRPr lang="en-US" altLang="zh-CN" sz="2400" dirty="0" smtClean="0"/>
              </a:p>
              <a:p>
                <a:pPr marL="1881597" lvl="2" indent="-457200">
                  <a:lnSpc>
                    <a:spcPct val="120000"/>
                  </a:lnSpc>
                  <a:buFont typeface="+mj-lt"/>
                  <a:buAutoNum type="arabicPeriod"/>
                </a:pPr>
                <a:r>
                  <a:rPr lang="en-US" altLang="zh-CN" sz="2200" dirty="0" smtClean="0"/>
                  <a:t>The charge of unit time 0.5 adjusted to 0.6, 0.8 and 1.0 </a:t>
                </a:r>
                <a:r>
                  <a:rPr lang="en-US" altLang="zh-CN" sz="2200" dirty="0" smtClean="0">
                    <a:solidFill>
                      <a:srgbClr val="FF0000"/>
                    </a:solidFill>
                  </a:rPr>
                  <a:t>at different time intervals </a:t>
                </a:r>
              </a:p>
              <a:p>
                <a:pPr marL="1881597" lvl="2" indent="-457200">
                  <a:lnSpc>
                    <a:spcPct val="120000"/>
                  </a:lnSpc>
                  <a:buFont typeface="+mj-lt"/>
                  <a:buAutoNum type="arabicPeriod"/>
                </a:pPr>
                <a:r>
                  <a:rPr lang="en-US" altLang="zh-CN" sz="2200" dirty="0" smtClean="0"/>
                  <a:t>What if adjust the </a:t>
                </a:r>
                <a:r>
                  <a:rPr lang="en-US" altLang="zh-CN" sz="2200" dirty="0" smtClean="0">
                    <a:solidFill>
                      <a:srgbClr val="FF0000"/>
                    </a:solidFill>
                  </a:rPr>
                  <a:t>minimum fare </a:t>
                </a:r>
                <a:r>
                  <a:rPr lang="en-US" altLang="zh-CN" sz="2200" dirty="0" smtClean="0"/>
                  <a:t>13 yuan ?</a:t>
                </a:r>
              </a:p>
              <a:p>
                <a:pPr marL="1881597" lvl="2" indent="-457200">
                  <a:lnSpc>
                    <a:spcPct val="120000"/>
                  </a:lnSpc>
                  <a:buFont typeface="+mj-lt"/>
                  <a:buAutoNum type="arabicPeriod"/>
                </a:pPr>
                <a:r>
                  <a:rPr lang="en-US" altLang="zh-CN" sz="2200" dirty="0" smtClean="0"/>
                  <a:t>What if passengers not alone or choose pooling (</a:t>
                </a:r>
                <a:r>
                  <a:rPr lang="en-US" altLang="zh-CN" sz="2200" dirty="0" smtClean="0">
                    <a:solidFill>
                      <a:srgbClr val="FF0000"/>
                    </a:solidFill>
                  </a:rPr>
                  <a:t>price fall</a:t>
                </a:r>
                <a:r>
                  <a:rPr lang="en-US" altLang="zh-CN" sz="2200" dirty="0" smtClean="0"/>
                  <a:t>) ?</a:t>
                </a:r>
              </a:p>
              <a:p>
                <a:pPr marL="342900" indent="-342900">
                  <a:lnSpc>
                    <a:spcPct val="120000"/>
                  </a:lnSpc>
                  <a:buFont typeface="Arial" panose="020B0604020202020204" pitchFamily="34" charset="0"/>
                  <a:buChar char="•"/>
                </a:pPr>
                <a:r>
                  <a:rPr lang="en-US" altLang="zh-CN" sz="2800" dirty="0" smtClean="0"/>
                  <a:t>Impact of Elasticity </a:t>
                </a:r>
              </a:p>
              <a:p>
                <a:pPr marL="1371632" lvl="1" indent="-342900">
                  <a:lnSpc>
                    <a:spcPct val="120000"/>
                  </a:lnSpc>
                </a:pPr>
                <a:r>
                  <a:rPr lang="en-US" altLang="zh-CN" sz="2400" dirty="0" smtClean="0"/>
                  <a:t>The spent time can be viewed as </a:t>
                </a:r>
                <a:r>
                  <a:rPr lang="en-US" altLang="zh-CN" sz="2400" dirty="0" smtClean="0">
                    <a:solidFill>
                      <a:srgbClr val="FF0000"/>
                    </a:solidFill>
                  </a:rPr>
                  <a:t>opportunity cost</a:t>
                </a:r>
              </a:p>
              <a:p>
                <a:pPr marL="1371632" lvl="1" indent="-342900">
                  <a:lnSpc>
                    <a:spcPct val="120000"/>
                  </a:lnSpc>
                </a:pPr>
                <a:r>
                  <a:rPr lang="en-US" altLang="zh-CN" sz="2400" dirty="0" smtClean="0"/>
                  <a:t>Fix </a:t>
                </a:r>
                <a14:m>
                  <m:oMath xmlns:m="http://schemas.openxmlformats.org/officeDocument/2006/math">
                    <m:r>
                      <a:rPr lang="en-US" altLang="zh-CN" sz="2400" i="1">
                        <a:latin typeface="Cambria Math" panose="02040503050406030204" pitchFamily="18" charset="0"/>
                        <a:ea typeface="Cambria Math" panose="02040503050406030204" pitchFamily="18" charset="0"/>
                      </a:rPr>
                      <m:t>𝛽</m:t>
                    </m:r>
                    <m:r>
                      <a:rPr lang="en-US" altLang="zh-CN" sz="2400" i="1">
                        <a:latin typeface="Cambria Math" panose="02040503050406030204" pitchFamily="18" charset="0"/>
                        <a:ea typeface="Cambria Math" panose="02040503050406030204" pitchFamily="18" charset="0"/>
                      </a:rPr>
                      <m:t>=1.0</m:t>
                    </m:r>
                  </m:oMath>
                </a14:m>
                <a:r>
                  <a:rPr lang="en-US" altLang="zh-CN" sz="2400" dirty="0"/>
                  <a:t>, choose </a:t>
                </a:r>
                <a14:m>
                  <m:oMath xmlns:m="http://schemas.openxmlformats.org/officeDocument/2006/math">
                    <m:r>
                      <a:rPr lang="en-US" altLang="zh-CN" sz="2400" i="1">
                        <a:latin typeface="Cambria Math" panose="02040503050406030204" pitchFamily="18" charset="0"/>
                        <a:ea typeface="Cambria Math" panose="02040503050406030204" pitchFamily="18" charset="0"/>
                      </a:rPr>
                      <m:t>𝛼</m:t>
                    </m:r>
                    <m:r>
                      <a:rPr lang="en-US" altLang="zh-CN" sz="2400" i="1">
                        <a:latin typeface="Cambria Math" panose="02040503050406030204" pitchFamily="18" charset="0"/>
                        <a:ea typeface="Cambria Math" panose="02040503050406030204" pitchFamily="18" charset="0"/>
                      </a:rPr>
                      <m:t>=21.0</m:t>
                    </m:r>
                  </m:oMath>
                </a14:m>
                <a:r>
                  <a:rPr lang="en-US" altLang="zh-CN" sz="2400" dirty="0"/>
                  <a:t> according to the minimum hourly wage in </a:t>
                </a:r>
                <a:r>
                  <a:rPr lang="en-US" altLang="zh-CN" sz="2400" dirty="0" smtClean="0"/>
                  <a:t>Beijing, what if </a:t>
                </a:r>
                <a14:m>
                  <m:oMath xmlns:m="http://schemas.openxmlformats.org/officeDocument/2006/math">
                    <m:r>
                      <a:rPr lang="en-US" altLang="zh-CN" sz="2400" i="1">
                        <a:latin typeface="Cambria Math" panose="02040503050406030204" pitchFamily="18" charset="0"/>
                        <a:ea typeface="Cambria Math" panose="02040503050406030204" pitchFamily="18" charset="0"/>
                      </a:rPr>
                      <m:t>𝛼</m:t>
                    </m:r>
                  </m:oMath>
                </a14:m>
                <a:r>
                  <a:rPr lang="en-US" altLang="zh-CN" sz="2400" dirty="0" smtClean="0"/>
                  <a:t> is another value ?</a:t>
                </a:r>
              </a:p>
              <a:p>
                <a:pPr marL="342900" indent="-342900">
                  <a:lnSpc>
                    <a:spcPct val="120000"/>
                  </a:lnSpc>
                  <a:buFont typeface="Arial" panose="020B0604020202020204" pitchFamily="34" charset="0"/>
                  <a:buChar char="•"/>
                </a:pPr>
                <a:r>
                  <a:rPr lang="en-US" altLang="zh-CN" sz="2800" dirty="0" smtClean="0"/>
                  <a:t>Impact of Effort</a:t>
                </a:r>
                <a:endParaRPr lang="en-US" altLang="zh-CN" sz="2800" dirty="0"/>
              </a:p>
              <a:p>
                <a:pPr marL="1371632" lvl="1" indent="-342900">
                  <a:lnSpc>
                    <a:spcPct val="120000"/>
                  </a:lnSpc>
                </a:pPr>
                <a14:m>
                  <m:oMath xmlns:m="http://schemas.openxmlformats.org/officeDocument/2006/math">
                    <m:r>
                      <a:rPr lang="en-US" altLang="zh-CN" sz="2400" b="0" i="1" smtClean="0">
                        <a:solidFill>
                          <a:schemeClr val="tx1"/>
                        </a:solidFill>
                        <a:latin typeface="Cambria Math" panose="02040503050406030204" pitchFamily="18" charset="0"/>
                      </a:rPr>
                      <m:t>𝑒𝑓𝑓𝑜𝑟𝑡</m:t>
                    </m:r>
                    <m:r>
                      <a:rPr lang="en-US" altLang="zh-CN"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en-US" altLang="zh-CN" sz="2400" b="0" i="1" smtClean="0">
                            <a:solidFill>
                              <a:schemeClr val="tx1"/>
                            </a:solidFill>
                            <a:latin typeface="Cambria Math" panose="02040503050406030204" pitchFamily="18" charset="0"/>
                            <a:ea typeface="Cambria Math" panose="02040503050406030204" pitchFamily="18" charset="0"/>
                          </a:rPr>
                        </m:ctrlPr>
                      </m:dPr>
                      <m:e>
                        <m:eqArr>
                          <m:eqArrPr>
                            <m:ctrlPr>
                              <a:rPr lang="en-US" altLang="zh-CN" sz="2400" b="0" i="1" smtClean="0">
                                <a:solidFill>
                                  <a:schemeClr val="tx1"/>
                                </a:solidFill>
                                <a:latin typeface="Cambria Math" panose="02040503050406030204" pitchFamily="18" charset="0"/>
                                <a:ea typeface="Cambria Math" panose="02040503050406030204" pitchFamily="18" charset="0"/>
                              </a:rPr>
                            </m:ctrlPr>
                          </m:eqArrPr>
                          <m:e>
                            <m:r>
                              <a:rPr lang="en-US" altLang="zh-CN" sz="2400" b="0" i="1" smtClean="0">
                                <a:solidFill>
                                  <a:schemeClr val="tx1"/>
                                </a:solidFill>
                                <a:latin typeface="Cambria Math" panose="02040503050406030204" pitchFamily="18" charset="0"/>
                                <a:ea typeface="Cambria Math" panose="02040503050406030204" pitchFamily="18" charset="0"/>
                              </a:rPr>
                              <m:t>0,   </m:t>
                            </m:r>
                            <m:r>
                              <a:rPr lang="en-US" altLang="zh-CN" sz="2400" b="0" i="1" smtClean="0">
                                <a:solidFill>
                                  <a:schemeClr val="tx1"/>
                                </a:solidFill>
                                <a:latin typeface="Cambria Math" panose="02040503050406030204" pitchFamily="18" charset="0"/>
                                <a:ea typeface="Cambria Math" panose="02040503050406030204" pitchFamily="18" charset="0"/>
                              </a:rPr>
                              <m:t>𝐷𝑖𝑑𝑖</m:t>
                            </m:r>
                          </m:e>
                          <m:e>
                            <m:r>
                              <a:rPr lang="en-US" altLang="zh-CN" sz="2400" i="1">
                                <a:solidFill>
                                  <a:schemeClr val="tx1"/>
                                </a:solidFill>
                                <a:latin typeface="Cambria Math" panose="02040503050406030204" pitchFamily="18" charset="0"/>
                                <a:ea typeface="Cambria Math" panose="02040503050406030204" pitchFamily="18" charset="0"/>
                              </a:rPr>
                              <m:t>𝛾</m:t>
                            </m:r>
                            <m:r>
                              <a:rPr lang="en-US" altLang="zh-CN" sz="2400" b="0" i="1" smtClean="0">
                                <a:solidFill>
                                  <a:schemeClr val="tx1"/>
                                </a:solidFill>
                                <a:latin typeface="Cambria Math" panose="02040503050406030204" pitchFamily="18" charset="0"/>
                                <a:ea typeface="Cambria Math" panose="02040503050406030204" pitchFamily="18" charset="0"/>
                              </a:rPr>
                              <m:t>&amp;∗</m:t>
                            </m:r>
                            <m:r>
                              <a:rPr lang="en-US" altLang="zh-CN" sz="2400" b="0" i="1" smtClean="0">
                                <a:solidFill>
                                  <a:schemeClr val="tx1"/>
                                </a:solidFill>
                                <a:latin typeface="Cambria Math" panose="02040503050406030204" pitchFamily="18" charset="0"/>
                                <a:ea typeface="Cambria Math" panose="02040503050406030204" pitchFamily="18" charset="0"/>
                              </a:rPr>
                              <m:t>𝑑𝑖𝑠𝑡𝑎𝑛𝑐𝑒</m:t>
                            </m:r>
                            <m:r>
                              <a:rPr lang="en-US" altLang="zh-CN" sz="2400" b="0" i="1" smtClean="0">
                                <a:solidFill>
                                  <a:schemeClr val="tx1"/>
                                </a:solidFill>
                                <a:latin typeface="Cambria Math" panose="02040503050406030204" pitchFamily="18" charset="0"/>
                                <a:ea typeface="Cambria Math" panose="02040503050406030204" pitchFamily="18" charset="0"/>
                              </a:rPr>
                              <m:t>,   </m:t>
                            </m:r>
                            <m:r>
                              <a:rPr lang="en-US" altLang="zh-CN" sz="2400" b="0" i="1" smtClean="0">
                                <a:solidFill>
                                  <a:schemeClr val="tx1"/>
                                </a:solidFill>
                                <a:latin typeface="Cambria Math" panose="02040503050406030204" pitchFamily="18" charset="0"/>
                                <a:ea typeface="Cambria Math" panose="02040503050406030204" pitchFamily="18" charset="0"/>
                              </a:rPr>
                              <m:t>𝑜𝑡h𝑒𝑟𝑤𝑖𝑠𝑒</m:t>
                            </m:r>
                          </m:e>
                        </m:eqArr>
                      </m:e>
                    </m:d>
                  </m:oMath>
                </a14:m>
                <a:endParaRPr lang="en-US" sz="2400" b="0" dirty="0" smtClean="0">
                  <a:ea typeface="Cambria Math" panose="02040503050406030204" pitchFamily="18" charset="0"/>
                </a:endParaRPr>
              </a:p>
              <a:p>
                <a:pPr marL="1371632" lvl="1" indent="-342900">
                  <a:lnSpc>
                    <a:spcPct val="120000"/>
                  </a:lnSpc>
                </a:pPr>
                <a:r>
                  <a:rPr lang="en-US" sz="2400" dirty="0" smtClean="0">
                    <a:solidFill>
                      <a:srgbClr val="FF0000"/>
                    </a:solidFill>
                    <a:ea typeface="Cambria Math" panose="02040503050406030204" pitchFamily="18" charset="0"/>
                  </a:rPr>
                  <a:t>What if </a:t>
                </a:r>
                <a14:m>
                  <m:oMath xmlns:m="http://schemas.openxmlformats.org/officeDocument/2006/math">
                    <m:r>
                      <a:rPr lang="en-US" altLang="zh-CN" sz="2400" i="1">
                        <a:solidFill>
                          <a:srgbClr val="FF0000"/>
                        </a:solidFill>
                        <a:latin typeface="Cambria Math" panose="02040503050406030204" pitchFamily="18" charset="0"/>
                        <a:ea typeface="Cambria Math" panose="02040503050406030204" pitchFamily="18" charset="0"/>
                      </a:rPr>
                      <m:t>𝛾</m:t>
                    </m:r>
                  </m:oMath>
                </a14:m>
                <a:r>
                  <a:rPr lang="en-US" altLang="zh-CN" sz="2400" dirty="0">
                    <a:solidFill>
                      <a:srgbClr val="FF0000"/>
                    </a:solidFill>
                    <a:ea typeface="Cambria Math" panose="02040503050406030204" pitchFamily="18" charset="0"/>
                  </a:rPr>
                  <a:t> </a:t>
                </a:r>
                <a:r>
                  <a:rPr lang="en-US" altLang="zh-CN" sz="2400" dirty="0" smtClean="0">
                    <a:solidFill>
                      <a:srgbClr val="FF0000"/>
                    </a:solidFill>
                    <a:ea typeface="Cambria Math" panose="02040503050406030204" pitchFamily="18" charset="0"/>
                  </a:rPr>
                  <a:t>is gradually adjusted ? (discussed in this project)</a:t>
                </a:r>
                <a:endParaRPr lang="en-US" sz="2400" b="0" dirty="0" smtClean="0">
                  <a:solidFill>
                    <a:srgbClr val="FF0000"/>
                  </a:solidFill>
                  <a:ea typeface="Cambria Math" panose="02040503050406030204" pitchFamily="18" charset="0"/>
                </a:endParaRPr>
              </a:p>
              <a:p>
                <a:pPr marL="1371632" lvl="1" indent="-342900">
                  <a:lnSpc>
                    <a:spcPct val="120000"/>
                  </a:lnSpc>
                </a:pPr>
                <a:r>
                  <a:rPr lang="en-US" sz="2400" dirty="0" smtClean="0">
                    <a:ea typeface="Cambria Math" panose="02040503050406030204" pitchFamily="18" charset="0"/>
                  </a:rPr>
                  <a:t>What if </a:t>
                </a:r>
                <a14:m>
                  <m:oMath xmlns:m="http://schemas.openxmlformats.org/officeDocument/2006/math">
                    <m:r>
                      <a:rPr lang="en-US" altLang="zh-CN" sz="2400" i="1" smtClean="0">
                        <a:solidFill>
                          <a:schemeClr val="tx1"/>
                        </a:solidFill>
                        <a:latin typeface="Cambria Math" panose="02040503050406030204" pitchFamily="18" charset="0"/>
                        <a:ea typeface="Cambria Math" panose="02040503050406030204" pitchFamily="18" charset="0"/>
                      </a:rPr>
                      <m:t>𝛾</m:t>
                    </m:r>
                  </m:oMath>
                </a14:m>
                <a:r>
                  <a:rPr lang="en-US" sz="2400" b="0" dirty="0" smtClean="0">
                    <a:solidFill>
                      <a:schemeClr val="tx1"/>
                    </a:solidFill>
                    <a:ea typeface="Cambria Math" panose="02040503050406030204" pitchFamily="18" charset="0"/>
                  </a:rPr>
                  <a:t> s.t</a:t>
                </a:r>
                <a:r>
                  <a:rPr lang="en-US" sz="2400" b="0" dirty="0" err="1" smtClean="0">
                    <a:solidFill>
                      <a:schemeClr val="tx1"/>
                    </a:solidFill>
                    <a:ea typeface="Cambria Math" panose="02040503050406030204" pitchFamily="18" charset="0"/>
                  </a:rPr>
                  <a:t>.</a:t>
                </a:r>
                <a:r>
                  <a:rPr lang="en-US" sz="2400" b="0" dirty="0" smtClean="0">
                    <a:solidFill>
                      <a:schemeClr val="tx1"/>
                    </a:solidFill>
                    <a:ea typeface="Cambria Math" panose="02040503050406030204" pitchFamily="18" charset="0"/>
                  </a:rPr>
                  <a:t> </a:t>
                </a:r>
                <a:r>
                  <a:rPr lang="en-US" sz="2400" b="0" dirty="0" smtClean="0">
                    <a:solidFill>
                      <a:srgbClr val="FF0000"/>
                    </a:solidFill>
                    <a:ea typeface="Cambria Math" panose="02040503050406030204" pitchFamily="18" charset="0"/>
                  </a:rPr>
                  <a:t>different distributions </a:t>
                </a:r>
                <a:r>
                  <a:rPr lang="en-US" sz="2400" b="0" dirty="0" smtClean="0">
                    <a:solidFill>
                      <a:schemeClr val="tx1"/>
                    </a:solidFill>
                    <a:ea typeface="Cambria Math" panose="02040503050406030204" pitchFamily="18" charset="0"/>
                  </a:rPr>
                  <a:t>(Bernoulli, uniform, truncated normal) ?</a:t>
                </a:r>
                <a:endParaRPr lang="en-US" sz="2400" b="0" dirty="0" smtClean="0">
                  <a:solidFill>
                    <a:schemeClr val="tx1"/>
                  </a:solidFill>
                  <a:ea typeface="Cambria Math" panose="02040503050406030204" pitchFamily="18" charset="0"/>
                </a:endParaRPr>
              </a:p>
              <a:p>
                <a:pPr lvl="1" indent="0">
                  <a:lnSpc>
                    <a:spcPct val="120000"/>
                  </a:lnSpc>
                  <a:buNone/>
                </a:pPr>
                <a:endParaRPr lang="en-US" sz="2400" dirty="0" smtClean="0"/>
              </a:p>
              <a:p>
                <a:pPr lvl="1" indent="0">
                  <a:lnSpc>
                    <a:spcPct val="120000"/>
                  </a:lnSpc>
                  <a:buNone/>
                </a:pPr>
                <a:endParaRPr lang="en-US" sz="2400" dirty="0" smtClean="0"/>
              </a:p>
              <a:p>
                <a:pPr marL="1371632" lvl="1" indent="-342900">
                  <a:lnSpc>
                    <a:spcPct val="120000"/>
                  </a:lnSpc>
                </a:pPr>
                <a:endParaRPr lang="en-US" sz="2400" dirty="0" smtClean="0"/>
              </a:p>
              <a:p>
                <a:pPr lvl="1" indent="0">
                  <a:lnSpc>
                    <a:spcPct val="120000"/>
                  </a:lnSpc>
                  <a:buNone/>
                </a:pPr>
                <a:endParaRPr lang="en-US" sz="2400" dirty="0"/>
              </a:p>
            </p:txBody>
          </p:sp>
        </mc:Choice>
        <mc:Fallback>
          <p:sp>
            <p:nvSpPr>
              <p:cNvPr id="238" name="Text Placeholder 237"/>
              <p:cNvSpPr>
                <a:spLocks noGrp="1" noRot="1" noChangeAspect="1" noMove="1" noResize="1" noEditPoints="1" noAdjustHandles="1" noChangeArrowheads="1" noChangeShapeType="1" noTextEdit="1"/>
              </p:cNvSpPr>
              <p:nvPr>
                <p:ph type="body" sz="quarter" idx="26"/>
              </p:nvPr>
            </p:nvSpPr>
            <p:spPr>
              <a:xfrm>
                <a:off x="10842726" y="5549671"/>
                <a:ext cx="10093752" cy="14159568"/>
              </a:xfrm>
              <a:blipFill>
                <a:blip r:embed="rId3"/>
                <a:stretch>
                  <a:fillRect l="-423"/>
                </a:stretch>
              </a:blipFill>
            </p:spPr>
            <p:txBody>
              <a:bodyPr/>
              <a:lstStyle/>
              <a:p>
                <a:r>
                  <a:rPr lang="zh-CN" altLang="en-US">
                    <a:noFill/>
                  </a:rPr>
                  <a:t> </a:t>
                </a:r>
              </a:p>
            </p:txBody>
          </p:sp>
        </mc:Fallback>
      </mc:AlternateContent>
      <p:sp>
        <p:nvSpPr>
          <p:cNvPr id="239" name="Text Placeholder 238"/>
          <p:cNvSpPr>
            <a:spLocks noGrp="1"/>
          </p:cNvSpPr>
          <p:nvPr>
            <p:ph type="body" sz="quarter" idx="27"/>
          </p:nvPr>
        </p:nvSpPr>
        <p:spPr>
          <a:xfrm>
            <a:off x="10877689" y="17603430"/>
            <a:ext cx="10090978" cy="681848"/>
          </a:xfrm>
        </p:spPr>
        <p:txBody>
          <a:bodyPr/>
          <a:lstStyle/>
          <a:p>
            <a:r>
              <a:rPr lang="en-US" sz="3600" u="none" dirty="0" smtClean="0"/>
              <a:t>Simulation</a:t>
            </a:r>
            <a:endParaRPr lang="en-US" sz="3600" u="none" dirty="0"/>
          </a:p>
        </p:txBody>
      </p:sp>
      <mc:AlternateContent xmlns:mc="http://schemas.openxmlformats.org/markup-compatibility/2006">
        <mc:Choice xmlns:a14="http://schemas.microsoft.com/office/drawing/2010/main" Requires="a14">
          <p:sp>
            <p:nvSpPr>
              <p:cNvPr id="240" name="Text Placeholder 239"/>
              <p:cNvSpPr>
                <a:spLocks noGrp="1"/>
              </p:cNvSpPr>
              <p:nvPr>
                <p:ph type="body" sz="quarter" idx="28"/>
              </p:nvPr>
            </p:nvSpPr>
            <p:spPr>
              <a:xfrm>
                <a:off x="10841631" y="18210157"/>
                <a:ext cx="10094847" cy="2232429"/>
              </a:xfrm>
            </p:spPr>
            <p:txBody>
              <a:bodyPr/>
              <a:lstStyle/>
              <a:p>
                <a:pPr marL="457200" indent="-457200">
                  <a:lnSpc>
                    <a:spcPct val="120000"/>
                  </a:lnSpc>
                  <a:buFont typeface="+mj-lt"/>
                  <a:buAutoNum type="arabicPeriod"/>
                </a:pPr>
                <a:r>
                  <a:rPr lang="en-US" sz="2400" dirty="0" smtClean="0"/>
                  <a:t>Generate 1000 random distances for 1000 people, set up all parameters</a:t>
                </a:r>
              </a:p>
              <a:p>
                <a:pPr marL="457200" indent="-457200">
                  <a:lnSpc>
                    <a:spcPct val="120000"/>
                  </a:lnSpc>
                  <a:buFont typeface="+mj-lt"/>
                  <a:buAutoNum type="arabicPeriod"/>
                </a:pPr>
                <a:r>
                  <a:rPr lang="en-US" sz="2400" dirty="0" smtClean="0"/>
                  <a:t>For each person, compare the costs on three means of transportation</a:t>
                </a:r>
              </a:p>
              <a:p>
                <a:pPr marL="457200" indent="-457200">
                  <a:lnSpc>
                    <a:spcPct val="120000"/>
                  </a:lnSpc>
                  <a:buFont typeface="+mj-lt"/>
                  <a:buAutoNum type="arabicPeriod"/>
                </a:pPr>
                <a:r>
                  <a:rPr lang="en-US" sz="2400" dirty="0" smtClean="0"/>
                  <a:t>Count the number of people choosing walking, </a:t>
                </a:r>
                <a:r>
                  <a:rPr lang="en-US" sz="2400" dirty="0" err="1" smtClean="0"/>
                  <a:t>Ofo</a:t>
                </a:r>
                <a:r>
                  <a:rPr lang="en-US" sz="2400" dirty="0" smtClean="0"/>
                  <a:t> and </a:t>
                </a:r>
                <a:r>
                  <a:rPr lang="en-US" sz="2400" dirty="0" err="1" smtClean="0"/>
                  <a:t>Didi</a:t>
                </a:r>
                <a:r>
                  <a:rPr lang="en-US" sz="2400" dirty="0" smtClean="0"/>
                  <a:t> respectively</a:t>
                </a:r>
              </a:p>
              <a:p>
                <a:pPr marL="457200" indent="-457200">
                  <a:lnSpc>
                    <a:spcPct val="120000"/>
                  </a:lnSpc>
                  <a:buFont typeface="+mj-lt"/>
                  <a:buAutoNum type="arabicPeriod"/>
                </a:pPr>
                <a:r>
                  <a:rPr lang="en-US" altLang="zh-CN" sz="2400" dirty="0" smtClean="0">
                    <a:solidFill>
                      <a:srgbClr val="FF0000"/>
                    </a:solidFill>
                  </a:rPr>
                  <a:t>Gradually adjust </a:t>
                </a:r>
                <a:r>
                  <a:rPr lang="en-US" altLang="zh-CN" sz="2400" dirty="0">
                    <a:solidFill>
                      <a:srgbClr val="FF0000"/>
                    </a:solidFill>
                  </a:rPr>
                  <a:t>the value of </a:t>
                </a:r>
                <a14:m>
                  <m:oMath xmlns:m="http://schemas.openxmlformats.org/officeDocument/2006/math">
                    <m:r>
                      <a:rPr lang="en-US" altLang="zh-CN" sz="2400" i="1">
                        <a:solidFill>
                          <a:srgbClr val="FF0000"/>
                        </a:solidFill>
                        <a:latin typeface="Cambria Math" panose="02040503050406030204" pitchFamily="18" charset="0"/>
                        <a:ea typeface="Cambria Math" panose="02040503050406030204" pitchFamily="18" charset="0"/>
                      </a:rPr>
                      <m:t>𝛾</m:t>
                    </m:r>
                  </m:oMath>
                </a14:m>
                <a:r>
                  <a:rPr lang="en-US" altLang="zh-CN" sz="2400" dirty="0" smtClean="0">
                    <a:solidFill>
                      <a:srgbClr val="FF0000"/>
                    </a:solidFill>
                  </a:rPr>
                  <a:t> to see the variation of numbers</a:t>
                </a:r>
                <a:endParaRPr lang="en-US" altLang="zh-CN" sz="2400" dirty="0">
                  <a:solidFill>
                    <a:srgbClr val="FF0000"/>
                  </a:solidFill>
                </a:endParaRPr>
              </a:p>
              <a:p>
                <a:pPr marL="457200" indent="-457200">
                  <a:buFont typeface="+mj-lt"/>
                  <a:buAutoNum type="arabicPeriod"/>
                </a:pPr>
                <a:endParaRPr lang="en-US" sz="2400" dirty="0" smtClean="0"/>
              </a:p>
            </p:txBody>
          </p:sp>
        </mc:Choice>
        <mc:Fallback>
          <p:sp>
            <p:nvSpPr>
              <p:cNvPr id="240" name="Text Placeholder 239"/>
              <p:cNvSpPr>
                <a:spLocks noGrp="1" noRot="1" noChangeAspect="1" noMove="1" noResize="1" noEditPoints="1" noAdjustHandles="1" noChangeArrowheads="1" noChangeShapeType="1" noTextEdit="1"/>
              </p:cNvSpPr>
              <p:nvPr>
                <p:ph type="body" sz="quarter" idx="28"/>
              </p:nvPr>
            </p:nvSpPr>
            <p:spPr>
              <a:xfrm>
                <a:off x="10841631" y="18210157"/>
                <a:ext cx="10094847" cy="2232429"/>
              </a:xfrm>
              <a:blipFill>
                <a:blip r:embed="rId4"/>
                <a:stretch>
                  <a:fillRect l="-121" b="-24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4" name="Text Placeholder 243"/>
              <p:cNvSpPr>
                <a:spLocks noGrp="1"/>
              </p:cNvSpPr>
              <p:nvPr>
                <p:ph type="body" sz="quarter" idx="96"/>
              </p:nvPr>
            </p:nvSpPr>
            <p:spPr>
              <a:xfrm>
                <a:off x="463093" y="14774176"/>
                <a:ext cx="10102728" cy="17403404"/>
              </a:xfrm>
            </p:spPr>
            <p:txBody>
              <a:bodyPr/>
              <a:lstStyle/>
              <a:p>
                <a:pPr marL="514350" indent="-514350">
                  <a:lnSpc>
                    <a:spcPct val="120000"/>
                  </a:lnSpc>
                  <a:buFont typeface="Arial" panose="020B0604020202020204" pitchFamily="34" charset="0"/>
                  <a:buChar char="•"/>
                </a:pPr>
                <a:r>
                  <a:rPr lang="en-US" sz="2800" dirty="0" smtClean="0"/>
                  <a:t>Distance Distribution</a:t>
                </a:r>
              </a:p>
              <a:p>
                <a:pPr marL="1371632" lvl="1" indent="-342900">
                  <a:lnSpc>
                    <a:spcPct val="120000"/>
                  </a:lnSpc>
                </a:pPr>
                <a:r>
                  <a:rPr lang="en-US" altLang="zh-CN" sz="2400" dirty="0" smtClean="0"/>
                  <a:t>At a particular time, a certain number of people starting from the same subway station</a:t>
                </a:r>
              </a:p>
              <a:p>
                <a:pPr marL="1371632" lvl="1" indent="-342900">
                  <a:lnSpc>
                    <a:spcPct val="120000"/>
                  </a:lnSpc>
                </a:pPr>
                <a:r>
                  <a:rPr lang="en-US" altLang="zh-CN" sz="2400" dirty="0" smtClean="0"/>
                  <a:t>The distance to their destinations is drawn from a </a:t>
                </a:r>
                <a:r>
                  <a:rPr lang="en-US" altLang="zh-CN" sz="2400" dirty="0">
                    <a:solidFill>
                      <a:srgbClr val="FF0000"/>
                    </a:solidFill>
                  </a:rPr>
                  <a:t>truncated normal </a:t>
                </a:r>
                <a:r>
                  <a:rPr lang="en-US" altLang="zh-CN" sz="2400" dirty="0" smtClean="0">
                    <a:solidFill>
                      <a:srgbClr val="FF0000"/>
                    </a:solidFill>
                  </a:rPr>
                  <a:t>distribution </a:t>
                </a:r>
                <a:r>
                  <a:rPr lang="en-US" altLang="zh-CN" sz="2400" dirty="0" smtClean="0"/>
                  <a:t>with a minimum and maximum </a:t>
                </a:r>
                <a:r>
                  <a:rPr lang="en-US" altLang="zh-CN" sz="2400" dirty="0" smtClean="0"/>
                  <a:t>level</a:t>
                </a:r>
              </a:p>
              <a:p>
                <a:pPr marL="1371632" lvl="1" indent="-342900">
                  <a:lnSpc>
                    <a:spcPct val="120000"/>
                  </a:lnSpc>
                </a:pPr>
                <a14:m>
                  <m:oMath xmlns:m="http://schemas.openxmlformats.org/officeDocument/2006/math">
                    <m:r>
                      <a:rPr lang="en-US" altLang="zh-CN" sz="2400" i="1">
                        <a:latin typeface="Cambria Math" panose="02040503050406030204" pitchFamily="18" charset="0"/>
                      </a:rPr>
                      <m:t>𝑑</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𝑁</m:t>
                    </m:r>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𝜇</m:t>
                        </m:r>
                        <m:r>
                          <a:rPr lang="en-US" altLang="zh-CN" sz="2400" i="1">
                            <a:latin typeface="Cambria Math" panose="02040503050406030204" pitchFamily="18" charset="0"/>
                            <a:ea typeface="Cambria Math" panose="02040503050406030204" pitchFamily="18" charset="0"/>
                          </a:rPr>
                          <m:t>, </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𝜎</m:t>
                            </m:r>
                          </m:e>
                          <m:sup>
                            <m:r>
                              <a:rPr lang="en-US" altLang="zh-CN" sz="2400" i="1">
                                <a:latin typeface="Cambria Math" panose="02040503050406030204" pitchFamily="18" charset="0"/>
                                <a:ea typeface="Cambria Math" panose="02040503050406030204" pitchFamily="18" charset="0"/>
                              </a:rPr>
                              <m:t>2</m:t>
                            </m:r>
                          </m:sup>
                        </m:sSup>
                      </m:e>
                    </m:d>
                    <m:r>
                      <a:rPr lang="en-US" altLang="zh-CN" sz="2400" i="1">
                        <a:latin typeface="Cambria Math" panose="02040503050406030204" pitchFamily="18" charset="0"/>
                        <a:ea typeface="Cambria Math" panose="02040503050406030204" pitchFamily="18" charset="0"/>
                      </a:rPr>
                      <m:t> </m:t>
                    </m:r>
                  </m:oMath>
                </a14:m>
                <a:r>
                  <a:rPr lang="en-US" altLang="zh-CN" sz="2400" dirty="0"/>
                  <a:t> conditional on </a:t>
                </a:r>
                <a14:m>
                  <m:oMath xmlns:m="http://schemas.openxmlformats.org/officeDocument/2006/math">
                    <m:r>
                      <a:rPr lang="en-US" altLang="zh-CN" sz="2400" i="1">
                        <a:latin typeface="Cambria Math" panose="02040503050406030204" pitchFamily="18" charset="0"/>
                      </a:rPr>
                      <m:t>𝑑</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𝑎</m:t>
                    </m:r>
                    <m:r>
                      <a:rPr lang="en-US" altLang="zh-CN" sz="2400" i="1">
                        <a:latin typeface="Cambria Math" panose="02040503050406030204" pitchFamily="18" charset="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𝑏</m:t>
                    </m:r>
                    <m:r>
                      <a:rPr lang="en-US" altLang="zh-CN" sz="2400" i="1">
                        <a:latin typeface="Cambria Math" panose="02040503050406030204" pitchFamily="18" charset="0"/>
                        <a:ea typeface="Cambria Math" panose="02040503050406030204" pitchFamily="18" charset="0"/>
                      </a:rPr>
                      <m:t>)</m:t>
                    </m:r>
                  </m:oMath>
                </a14:m>
                <a:endParaRPr lang="en-US" altLang="zh-CN" sz="2400" dirty="0" smtClean="0"/>
              </a:p>
              <a:p>
                <a:pPr marL="1371632" lvl="1" indent="-342900">
                  <a:lnSpc>
                    <a:spcPct val="120000"/>
                  </a:lnSpc>
                </a:pPr>
                <a14:m>
                  <m:oMath xmlns:m="http://schemas.openxmlformats.org/officeDocument/2006/math">
                    <m:r>
                      <a:rPr lang="zh-CN" altLang="en-US" sz="2400" i="1">
                        <a:latin typeface="Cambria Math" panose="02040503050406030204" pitchFamily="18" charset="0"/>
                      </a:rPr>
                      <m:t>𝜇</m:t>
                    </m:r>
                    <m:r>
                      <a:rPr lang="en-US" altLang="zh-CN" sz="2400" i="1">
                        <a:latin typeface="Cambria Math" panose="02040503050406030204" pitchFamily="18" charset="0"/>
                        <a:ea typeface="Cambria Math" panose="02040503050406030204" pitchFamily="18" charset="0"/>
                      </a:rPr>
                      <m:t>=6.0,  </m:t>
                    </m:r>
                    <m:r>
                      <a:rPr lang="en-US" altLang="zh-CN" sz="2400" i="1">
                        <a:latin typeface="Cambria Math" panose="02040503050406030204" pitchFamily="18" charset="0"/>
                      </a:rPr>
                      <m:t>𝑎</m:t>
                    </m:r>
                    <m:r>
                      <a:rPr lang="en-US" altLang="zh-CN" sz="2400" i="1">
                        <a:latin typeface="Cambria Math" panose="02040503050406030204" pitchFamily="18" charset="0"/>
                        <a:ea typeface="Cambria Math" panose="02040503050406030204" pitchFamily="18" charset="0"/>
                      </a:rPr>
                      <m:t>=0,  </m:t>
                    </m:r>
                    <m:r>
                      <a:rPr lang="en-US" altLang="zh-CN" sz="2400" i="1">
                        <a:latin typeface="Cambria Math" panose="02040503050406030204" pitchFamily="18" charset="0"/>
                        <a:ea typeface="Cambria Math" panose="02040503050406030204" pitchFamily="18" charset="0"/>
                      </a:rPr>
                      <m:t>𝑏</m:t>
                    </m:r>
                    <m:r>
                      <a:rPr lang="en-US" altLang="zh-CN" sz="2400" i="1">
                        <a:latin typeface="Cambria Math" panose="02040503050406030204" pitchFamily="18" charset="0"/>
                        <a:ea typeface="Cambria Math" panose="02040503050406030204" pitchFamily="18" charset="0"/>
                      </a:rPr>
                      <m:t>=18.0</m:t>
                    </m:r>
                    <m:r>
                      <a:rPr lang="en-US" altLang="zh-CN" sz="2400">
                        <a:latin typeface="Cambria Math" panose="02040503050406030204" pitchFamily="18" charset="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𝜎</m:t>
                    </m:r>
                    <m:r>
                      <a:rPr lang="en-US" altLang="zh-CN" sz="2400" i="1">
                        <a:latin typeface="Cambria Math" panose="02040503050406030204" pitchFamily="18" charset="0"/>
                        <a:ea typeface="Cambria Math" panose="02040503050406030204" pitchFamily="18" charset="0"/>
                      </a:rPr>
                      <m:t>=4.0</m:t>
                    </m:r>
                    <m:r>
                      <a:rPr lang="en-US" altLang="zh-CN" sz="2400">
                        <a:latin typeface="Cambria Math" panose="02040503050406030204" pitchFamily="18" charset="0"/>
                        <a:ea typeface="Cambria Math" panose="02040503050406030204" pitchFamily="18" charset="0"/>
                      </a:rPr>
                      <m:t> </m:t>
                    </m:r>
                  </m:oMath>
                </a14:m>
                <a:r>
                  <a:rPr lang="en-US" altLang="zh-CN" sz="2400" dirty="0"/>
                  <a:t> </a:t>
                </a:r>
                <a:endParaRPr lang="en-US" altLang="zh-CN" sz="2400" b="1" dirty="0" smtClean="0"/>
              </a:p>
              <a:p>
                <a:pPr marL="514350" indent="-514350">
                  <a:lnSpc>
                    <a:spcPct val="120000"/>
                  </a:lnSpc>
                  <a:buFont typeface="Arial" panose="020B0604020202020204" pitchFamily="34" charset="0"/>
                  <a:buChar char="•"/>
                </a:pPr>
                <a:r>
                  <a:rPr lang="en-US" altLang="zh-CN" sz="2800" dirty="0" smtClean="0"/>
                  <a:t>Means of Transportation</a:t>
                </a:r>
              </a:p>
              <a:p>
                <a:pPr marL="1371632" lvl="1" indent="-342900">
                  <a:lnSpc>
                    <a:spcPct val="120000"/>
                  </a:lnSpc>
                </a:pPr>
                <a:r>
                  <a:rPr lang="en-US" altLang="zh-CN" sz="2400" dirty="0" smtClean="0"/>
                  <a:t>Alternatives: </a:t>
                </a:r>
                <a:r>
                  <a:rPr lang="en-US" altLang="zh-CN" sz="2400" dirty="0">
                    <a:solidFill>
                      <a:srgbClr val="FF0000"/>
                    </a:solidFill>
                  </a:rPr>
                  <a:t>W</a:t>
                </a:r>
                <a:r>
                  <a:rPr lang="en-US" altLang="zh-CN" sz="2400" dirty="0" smtClean="0">
                    <a:solidFill>
                      <a:srgbClr val="FF0000"/>
                    </a:solidFill>
                  </a:rPr>
                  <a:t>alking</a:t>
                </a:r>
                <a:r>
                  <a:rPr lang="en-US" altLang="zh-CN" sz="2400" dirty="0">
                    <a:solidFill>
                      <a:srgbClr val="FF0000"/>
                    </a:solidFill>
                  </a:rPr>
                  <a:t>, </a:t>
                </a:r>
                <a:r>
                  <a:rPr lang="en-US" altLang="zh-CN" sz="2400" dirty="0" err="1">
                    <a:solidFill>
                      <a:srgbClr val="FF0000"/>
                    </a:solidFill>
                  </a:rPr>
                  <a:t>Ofo</a:t>
                </a:r>
                <a:r>
                  <a:rPr lang="en-US" altLang="zh-CN" sz="2400" dirty="0">
                    <a:solidFill>
                      <a:srgbClr val="FF0000"/>
                    </a:solidFill>
                  </a:rPr>
                  <a:t> and </a:t>
                </a:r>
                <a:r>
                  <a:rPr lang="en-US" altLang="zh-CN" sz="2400" dirty="0" err="1">
                    <a:solidFill>
                      <a:srgbClr val="FF0000"/>
                    </a:solidFill>
                  </a:rPr>
                  <a:t>Didi</a:t>
                </a:r>
                <a:r>
                  <a:rPr lang="en-US" altLang="zh-CN" sz="2400" dirty="0">
                    <a:solidFill>
                      <a:srgbClr val="FF0000"/>
                    </a:solidFill>
                  </a:rPr>
                  <a:t> </a:t>
                </a:r>
                <a:r>
                  <a:rPr lang="en-US" altLang="zh-CN" sz="2400" dirty="0" err="1">
                    <a:solidFill>
                      <a:srgbClr val="FF0000"/>
                    </a:solidFill>
                  </a:rPr>
                  <a:t>Kuaiche</a:t>
                </a:r>
                <a:r>
                  <a:rPr lang="en-US" altLang="zh-CN" sz="2400" dirty="0">
                    <a:solidFill>
                      <a:srgbClr val="FF0000"/>
                    </a:solidFill>
                  </a:rPr>
                  <a:t>  </a:t>
                </a:r>
                <a:endParaRPr lang="en-US" altLang="zh-CN" sz="2400" dirty="0" smtClean="0"/>
              </a:p>
              <a:p>
                <a:pPr marL="1371632" lvl="1" indent="-342900">
                  <a:lnSpc>
                    <a:spcPct val="120000"/>
                  </a:lnSpc>
                </a:pPr>
                <a:r>
                  <a:rPr lang="en-US" altLang="zh-CN" sz="2400" dirty="0" smtClean="0"/>
                  <a:t>D</a:t>
                </a:r>
                <a:r>
                  <a:rPr lang="en-US" altLang="zh-CN" sz="2400" dirty="0" smtClean="0"/>
                  <a:t>istance</a:t>
                </a:r>
                <a:r>
                  <a:rPr lang="en-US" altLang="zh-CN" sz="2400" dirty="0"/>
                  <a:t>, </a:t>
                </a:r>
                <a:r>
                  <a:rPr lang="en-US" altLang="zh-CN" sz="2400" dirty="0" smtClean="0"/>
                  <a:t>time </a:t>
                </a:r>
                <a:r>
                  <a:rPr lang="en-US" altLang="zh-CN" sz="2400" dirty="0"/>
                  <a:t>and price </a:t>
                </a:r>
                <a:r>
                  <a:rPr lang="en-US" altLang="zh-CN" sz="2400" dirty="0" smtClean="0"/>
                  <a:t>of each mean can be learned</a:t>
                </a:r>
              </a:p>
              <a:p>
                <a:pPr marL="1371632" lvl="1" indent="-342900">
                  <a:lnSpc>
                    <a:spcPct val="120000"/>
                  </a:lnSpc>
                </a:pP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𝑆</m:t>
                    </m:r>
                    <m:r>
                      <a:rPr lang="en-US" altLang="zh-CN" sz="2400" i="1">
                        <a:latin typeface="Cambria Math" panose="02040503050406030204" pitchFamily="18" charset="0"/>
                        <a:ea typeface="Cambria Math" panose="02040503050406030204" pitchFamily="18" charset="0"/>
                      </a:rPr>
                      <m:t>𝑝𝑒𝑒𝑑</m:t>
                    </m:r>
                    <m:r>
                      <a:rPr lang="en-US" altLang="zh-CN" sz="2400" i="1">
                        <a:latin typeface="Cambria Math" panose="02040503050406030204" pitchFamily="18" charset="0"/>
                        <a:ea typeface="Cambria Math" panose="02040503050406030204" pitchFamily="18" charset="0"/>
                      </a:rPr>
                      <m:t>= </m:t>
                    </m:r>
                    <m:d>
                      <m:dPr>
                        <m:begChr m:val="{"/>
                        <m:endChr m:val=""/>
                        <m:ctrlPr>
                          <a:rPr lang="en-US" altLang="zh-CN" sz="2400" i="1">
                            <a:latin typeface="Cambria Math" panose="02040503050406030204" pitchFamily="18" charset="0"/>
                          </a:rPr>
                        </m:ctrlPr>
                      </m:dPr>
                      <m:e>
                        <m:eqArr>
                          <m:eqArrPr>
                            <m:ctrlPr>
                              <a:rPr lang="en-US" altLang="zh-CN" sz="2400" i="1">
                                <a:latin typeface="Cambria Math" panose="02040503050406030204" pitchFamily="18" charset="0"/>
                              </a:rPr>
                            </m:ctrlPr>
                          </m:eqArrPr>
                          <m:e>
                            <m:r>
                              <a:rPr lang="en-US" altLang="zh-CN" sz="2400" i="1">
                                <a:latin typeface="Cambria Math" panose="02040503050406030204" pitchFamily="18" charset="0"/>
                              </a:rPr>
                              <m:t>4.5</m:t>
                            </m:r>
                            <m:r>
                              <a:rPr lang="en-US" altLang="zh-CN" sz="2400" i="1">
                                <a:latin typeface="Cambria Math" panose="02040503050406030204" pitchFamily="18" charset="0"/>
                              </a:rPr>
                              <m:t> </m:t>
                            </m:r>
                            <m:r>
                              <a:rPr lang="en-US" altLang="zh-CN" sz="2400" i="1">
                                <a:latin typeface="Cambria Math" panose="02040503050406030204" pitchFamily="18" charset="0"/>
                              </a:rPr>
                              <m:t>𝑘𝑚</m:t>
                            </m:r>
                            <m:r>
                              <a:rPr lang="en-US" altLang="zh-CN" sz="2400" i="1">
                                <a:latin typeface="Cambria Math" panose="02040503050406030204" pitchFamily="18" charset="0"/>
                              </a:rPr>
                              <m:t>/</m:t>
                            </m:r>
                            <m:r>
                              <a:rPr lang="en-US" altLang="zh-CN" sz="2400" i="1">
                                <a:latin typeface="Cambria Math" panose="02040503050406030204" pitchFamily="18" charset="0"/>
                              </a:rPr>
                              <m:t>h</m:t>
                            </m:r>
                            <m:r>
                              <a:rPr lang="en-US" altLang="zh-CN" sz="2400" i="1">
                                <a:latin typeface="Cambria Math" panose="02040503050406030204" pitchFamily="18" charset="0"/>
                              </a:rPr>
                              <m:t>,  </m:t>
                            </m:r>
                            <m:r>
                              <a:rPr lang="en-US" altLang="zh-CN" sz="2400" i="1">
                                <a:latin typeface="Cambria Math" panose="02040503050406030204" pitchFamily="18" charset="0"/>
                              </a:rPr>
                              <m:t>𝑤𝑎𝑙𝑘𝑖𝑛𝑔</m:t>
                            </m:r>
                          </m:e>
                          <m:e>
                            <m:r>
                              <a:rPr lang="en-US" altLang="zh-CN" sz="2400" i="1">
                                <a:latin typeface="Cambria Math" panose="02040503050406030204" pitchFamily="18" charset="0"/>
                                <a:ea typeface="Cambria Math" panose="02040503050406030204" pitchFamily="18" charset="0"/>
                              </a:rPr>
                              <m:t>10.0 </m:t>
                            </m:r>
                            <m:r>
                              <a:rPr lang="en-US" altLang="zh-CN" sz="2400" i="1">
                                <a:latin typeface="Cambria Math" panose="02040503050406030204" pitchFamily="18" charset="0"/>
                                <a:ea typeface="Cambria Math" panose="02040503050406030204" pitchFamily="18" charset="0"/>
                              </a:rPr>
                              <m:t>𝑘𝑚</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h</m:t>
                            </m:r>
                            <m:r>
                              <a:rPr lang="en-US" altLang="zh-CN" sz="2400" i="1">
                                <a:latin typeface="Cambria Math" panose="02040503050406030204" pitchFamily="18" charset="0"/>
                              </a:rPr>
                              <m:t>, </m:t>
                            </m:r>
                            <m:r>
                              <a:rPr lang="en-US" altLang="zh-CN" sz="2400" i="1">
                                <a:latin typeface="Cambria Math" panose="02040503050406030204" pitchFamily="18" charset="0"/>
                              </a:rPr>
                              <m:t> </m:t>
                            </m:r>
                            <m:r>
                              <a:rPr lang="en-US" altLang="zh-CN" sz="2400" i="1">
                                <a:latin typeface="Cambria Math" panose="02040503050406030204" pitchFamily="18" charset="0"/>
                              </a:rPr>
                              <m:t>𝑟𝑖𝑑𝑖𝑛𝑔</m:t>
                            </m:r>
                          </m:e>
                          <m:e>
                            <m:r>
                              <a:rPr lang="en-US" altLang="zh-CN" sz="2400" i="1">
                                <a:latin typeface="Cambria Math" panose="02040503050406030204" pitchFamily="18" charset="0"/>
                                <a:ea typeface="Cambria Math" panose="02040503050406030204" pitchFamily="18" charset="0"/>
                              </a:rPr>
                              <m:t>20.0 </m:t>
                            </m:r>
                            <m:r>
                              <a:rPr lang="en-US" altLang="zh-CN" sz="2400" i="1">
                                <a:latin typeface="Cambria Math" panose="02040503050406030204" pitchFamily="18" charset="0"/>
                                <a:ea typeface="Cambria Math" panose="02040503050406030204" pitchFamily="18" charset="0"/>
                              </a:rPr>
                              <m:t>𝑘𝑚</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h</m:t>
                            </m:r>
                            <m:r>
                              <a:rPr lang="en-US" altLang="zh-CN" sz="2400" i="1">
                                <a:latin typeface="Cambria Math" panose="02040503050406030204" pitchFamily="18" charset="0"/>
                              </a:rPr>
                              <m:t>, </m:t>
                            </m:r>
                            <m:r>
                              <a:rPr lang="en-US" altLang="zh-CN" sz="2400" i="1">
                                <a:latin typeface="Cambria Math" panose="02040503050406030204" pitchFamily="18" charset="0"/>
                              </a:rPr>
                              <m:t> </m:t>
                            </m:r>
                            <m:r>
                              <a:rPr lang="en-US" altLang="zh-CN" sz="2400" i="1">
                                <a:latin typeface="Cambria Math" panose="02040503050406030204" pitchFamily="18" charset="0"/>
                              </a:rPr>
                              <m:t>𝑑𝑟𝑖𝑣𝑖𝑛𝑔</m:t>
                            </m:r>
                          </m:e>
                        </m:eqArr>
                      </m:e>
                    </m:d>
                  </m:oMath>
                </a14:m>
                <a:r>
                  <a:rPr lang="en-US" altLang="zh-CN" sz="2400" dirty="0"/>
                  <a:t> refer to Baidu </a:t>
                </a:r>
                <a:r>
                  <a:rPr lang="en-US" altLang="zh-CN" sz="2400" dirty="0" smtClean="0"/>
                  <a:t>Maps</a:t>
                </a:r>
              </a:p>
              <a:p>
                <a:pPr marL="1371632" lvl="1" indent="-342900">
                  <a:lnSpc>
                    <a:spcPct val="120000"/>
                  </a:lnSpc>
                </a:pPr>
                <a14:m>
                  <m:oMath xmlns:m="http://schemas.openxmlformats.org/officeDocument/2006/math">
                    <m:r>
                      <a:rPr lang="en-US" altLang="zh-CN" sz="2400" i="1">
                        <a:latin typeface="Cambria Math" panose="02040503050406030204" pitchFamily="18" charset="0"/>
                      </a:rPr>
                      <m:t>𝑇𝑖𝑚𝑒</m:t>
                    </m:r>
                    <m:r>
                      <a:rPr lang="en-US" altLang="zh-CN" sz="2400" i="1">
                        <a:latin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𝐷𝑖𝑠𝑡𝑎𝑛𝑐𝑒</m:t>
                    </m:r>
                    <m:r>
                      <a:rPr lang="en-US" altLang="zh-CN" sz="2400" i="1">
                        <a:latin typeface="Cambria Math" panose="02040503050406030204" pitchFamily="18" charset="0"/>
                        <a:ea typeface="Cambria Math" panose="02040503050406030204" pitchFamily="18" charset="0"/>
                      </a:rPr>
                      <m:t> / </m:t>
                    </m:r>
                    <m:r>
                      <a:rPr lang="en-US" altLang="zh-CN" sz="2400" i="1">
                        <a:latin typeface="Cambria Math" panose="02040503050406030204" pitchFamily="18" charset="0"/>
                        <a:ea typeface="Cambria Math" panose="02040503050406030204" pitchFamily="18" charset="0"/>
                      </a:rPr>
                      <m:t>𝑆𝑝𝑒𝑒𝑑</m:t>
                    </m:r>
                  </m:oMath>
                </a14:m>
                <a:endParaRPr lang="en-US" altLang="zh-CN" sz="2400" dirty="0" smtClean="0"/>
              </a:p>
              <a:p>
                <a:pPr marL="1371632" lvl="1" indent="-342900">
                  <a:lnSpc>
                    <a:spcPct val="120000"/>
                  </a:lnSpc>
                </a:pPr>
                <a14:m>
                  <m:oMath xmlns:m="http://schemas.openxmlformats.org/officeDocument/2006/math">
                    <m:r>
                      <a:rPr lang="en-US" altLang="zh-CN" sz="2400" i="1" smtClean="0">
                        <a:solidFill>
                          <a:srgbClr val="FF0000"/>
                        </a:solidFill>
                        <a:latin typeface="Cambria Math" panose="02040503050406030204" pitchFamily="18" charset="0"/>
                      </a:rPr>
                      <m:t>𝑝𝑟𝑖𝑐𝑒</m:t>
                    </m:r>
                    <m:r>
                      <a:rPr lang="en-US" altLang="zh-CN" sz="2400" i="1" smtClean="0">
                        <a:solidFill>
                          <a:srgbClr val="FF0000"/>
                        </a:solidFill>
                        <a:latin typeface="Cambria Math" panose="02040503050406030204" pitchFamily="18" charset="0"/>
                      </a:rPr>
                      <m:t> = </m:t>
                    </m:r>
                    <m:d>
                      <m:dPr>
                        <m:begChr m:val="{"/>
                        <m:endChr m:val=""/>
                        <m:ctrlPr>
                          <a:rPr lang="en-US" altLang="zh-CN" sz="2400" i="1">
                            <a:solidFill>
                              <a:srgbClr val="FF0000"/>
                            </a:solidFill>
                            <a:latin typeface="Cambria Math" panose="02040503050406030204" pitchFamily="18" charset="0"/>
                            <a:ea typeface="Cambria Math" panose="02040503050406030204" pitchFamily="18" charset="0"/>
                          </a:rPr>
                        </m:ctrlPr>
                      </m:dPr>
                      <m:e>
                        <m:eqArr>
                          <m:eqArrPr>
                            <m:ctrlPr>
                              <a:rPr lang="en-US" altLang="zh-CN" sz="2400" i="1">
                                <a:solidFill>
                                  <a:srgbClr val="FF0000"/>
                                </a:solidFill>
                                <a:latin typeface="Cambria Math" panose="02040503050406030204" pitchFamily="18" charset="0"/>
                                <a:ea typeface="Cambria Math" panose="02040503050406030204" pitchFamily="18" charset="0"/>
                              </a:rPr>
                            </m:ctrlPr>
                          </m:eqArrPr>
                          <m:e>
                            <m:r>
                              <a:rPr lang="en-US" altLang="zh-CN" sz="2400" i="1">
                                <a:solidFill>
                                  <a:srgbClr val="FF0000"/>
                                </a:solidFill>
                                <a:latin typeface="Cambria Math" panose="02040503050406030204" pitchFamily="18" charset="0"/>
                                <a:ea typeface="Cambria Math" panose="02040503050406030204" pitchFamily="18" charset="0"/>
                              </a:rPr>
                              <m:t>0,  </m:t>
                            </m:r>
                            <m:r>
                              <a:rPr lang="en-US" altLang="zh-CN" sz="2400" i="1">
                                <a:solidFill>
                                  <a:srgbClr val="FF0000"/>
                                </a:solidFill>
                                <a:latin typeface="Cambria Math" panose="02040503050406030204" pitchFamily="18" charset="0"/>
                                <a:ea typeface="Cambria Math" panose="02040503050406030204" pitchFamily="18" charset="0"/>
                              </a:rPr>
                              <m:t>𝑤𝑎𝑙𝑘𝑖𝑛𝑔</m:t>
                            </m:r>
                          </m:e>
                          <m:e>
                            <m:func>
                              <m:funcPr>
                                <m:ctrlPr>
                                  <a:rPr lang="en-US" altLang="zh-CN" sz="2400" i="1">
                                    <a:solidFill>
                                      <a:srgbClr val="FF0000"/>
                                    </a:solidFill>
                                    <a:latin typeface="Cambria Math" panose="02040503050406030204" pitchFamily="18" charset="0"/>
                                  </a:rPr>
                                </m:ctrlPr>
                              </m:funcPr>
                              <m:fName>
                                <m:r>
                                  <m:rPr>
                                    <m:sty m:val="p"/>
                                  </m:rPr>
                                  <a:rPr lang="en-US" altLang="zh-CN" sz="2400">
                                    <a:solidFill>
                                      <a:srgbClr val="FF0000"/>
                                    </a:solidFill>
                                    <a:latin typeface="Cambria Math" panose="02040503050406030204" pitchFamily="18" charset="0"/>
                                  </a:rPr>
                                  <m:t>max</m:t>
                                </m:r>
                              </m:fName>
                              <m:e>
                                <m:r>
                                  <a:rPr lang="en-US" altLang="zh-CN" sz="2400" i="1">
                                    <a:solidFill>
                                      <a:srgbClr val="FF0000"/>
                                    </a:solidFill>
                                    <a:latin typeface="Cambria Math" panose="02040503050406030204" pitchFamily="18" charset="0"/>
                                  </a:rPr>
                                  <m:t> </m:t>
                                </m:r>
                                <m:d>
                                  <m:dPr>
                                    <m:begChr m:val="{"/>
                                    <m:endChr m:val="}"/>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 </m:t>
                                    </m:r>
                                    <m:d>
                                      <m:dPr>
                                        <m:begChr m:val="⌈"/>
                                        <m:endChr m:val="⌉"/>
                                        <m:ctrlPr>
                                          <a:rPr lang="en-US" altLang="zh-CN" sz="2400" i="1">
                                            <a:solidFill>
                                              <a:srgbClr val="FF0000"/>
                                            </a:solidFill>
                                            <a:latin typeface="Cambria Math" panose="02040503050406030204" pitchFamily="18" charset="0"/>
                                          </a:rPr>
                                        </m:ctrlPr>
                                      </m:dPr>
                                      <m:e>
                                        <m:r>
                                          <a:rPr lang="en-US" altLang="zh-CN" sz="2400" i="1">
                                            <a:solidFill>
                                              <a:srgbClr val="FF0000"/>
                                            </a:solidFill>
                                            <a:latin typeface="Cambria Math" panose="02040503050406030204" pitchFamily="18" charset="0"/>
                                          </a:rPr>
                                          <m:t>𝑇𝑖𝑚𝑒</m:t>
                                        </m:r>
                                      </m:e>
                                    </m:d>
                                    <m:r>
                                      <a:rPr lang="en-US" altLang="zh-CN" sz="2400">
                                        <a:solidFill>
                                          <a:srgbClr val="FF0000"/>
                                        </a:solidFill>
                                        <a:latin typeface="Cambria Math" panose="02040503050406030204" pitchFamily="18" charset="0"/>
                                      </a:rPr>
                                      <m:t>, 2 </m:t>
                                    </m:r>
                                  </m:e>
                                </m:d>
                              </m:e>
                            </m:func>
                            <m:r>
                              <a:rPr lang="en-US" altLang="zh-CN" sz="2400" i="1">
                                <a:solidFill>
                                  <a:srgbClr val="FF0000"/>
                                </a:solidFill>
                                <a:latin typeface="Cambria Math" panose="02040503050406030204" pitchFamily="18" charset="0"/>
                              </a:rPr>
                              <m:t>,  </m:t>
                            </m:r>
                            <m:r>
                              <a:rPr lang="en-US" altLang="zh-CN" sz="2400" i="1">
                                <a:solidFill>
                                  <a:srgbClr val="FF0000"/>
                                </a:solidFill>
                                <a:latin typeface="Cambria Math" panose="02040503050406030204" pitchFamily="18" charset="0"/>
                              </a:rPr>
                              <m:t>𝑂𝑓𝑜</m:t>
                            </m:r>
                          </m:e>
                          <m:e>
                            <m:r>
                              <m:rPr>
                                <m:sty m:val="p"/>
                              </m:rPr>
                              <a:rPr lang="en-US" altLang="zh-CN" sz="2400">
                                <a:solidFill>
                                  <a:srgbClr val="FF0000"/>
                                </a:solidFill>
                                <a:latin typeface="Cambria Math" panose="02040503050406030204" pitchFamily="18" charset="0"/>
                                <a:ea typeface="Cambria Math" panose="02040503050406030204" pitchFamily="18" charset="0"/>
                              </a:rPr>
                              <m:t>min</m:t>
                            </m:r>
                            <m:r>
                              <a:rPr lang="en-US" altLang="zh-CN" sz="2400">
                                <a:solidFill>
                                  <a:srgbClr val="FF0000"/>
                                </a:solidFill>
                                <a:latin typeface="Cambria Math" panose="02040503050406030204" pitchFamily="18" charset="0"/>
                                <a:ea typeface="Cambria Math" panose="02040503050406030204" pitchFamily="18" charset="0"/>
                              </a:rPr>
                              <m:t> </m:t>
                            </m:r>
                            <m:r>
                              <a:rPr lang="en-US" altLang="zh-CN" sz="2400" i="1">
                                <a:solidFill>
                                  <a:srgbClr val="FF0000"/>
                                </a:solidFill>
                                <a:latin typeface="Cambria Math" panose="02040503050406030204" pitchFamily="18" charset="0"/>
                                <a:ea typeface="Cambria Math" panose="02040503050406030204" pitchFamily="18" charset="0"/>
                              </a:rPr>
                              <m:t>⁡{ 1.6∗</m:t>
                            </m:r>
                            <m:r>
                              <a:rPr lang="en-US" altLang="zh-CN" sz="2400" i="1">
                                <a:solidFill>
                                  <a:srgbClr val="FF0000"/>
                                </a:solidFill>
                                <a:latin typeface="Cambria Math" panose="02040503050406030204" pitchFamily="18" charset="0"/>
                                <a:ea typeface="Cambria Math" panose="02040503050406030204" pitchFamily="18" charset="0"/>
                              </a:rPr>
                              <m:t>𝑑𝑖𝑠𝑡𝑎𝑛𝑐𝑒</m:t>
                            </m:r>
                            <m:r>
                              <a:rPr lang="en-US" altLang="zh-CN" sz="2400" i="1">
                                <a:solidFill>
                                  <a:srgbClr val="FF0000"/>
                                </a:solidFill>
                                <a:latin typeface="Cambria Math" panose="02040503050406030204" pitchFamily="18" charset="0"/>
                                <a:ea typeface="Cambria Math" panose="02040503050406030204" pitchFamily="18" charset="0"/>
                              </a:rPr>
                              <m:t>+0.5∗</m:t>
                            </m:r>
                            <m:r>
                              <a:rPr lang="en-US" altLang="zh-CN" sz="2400" i="1">
                                <a:solidFill>
                                  <a:srgbClr val="FF0000"/>
                                </a:solidFill>
                                <a:latin typeface="Cambria Math" panose="02040503050406030204" pitchFamily="18" charset="0"/>
                                <a:ea typeface="Cambria Math" panose="02040503050406030204" pitchFamily="18" charset="0"/>
                              </a:rPr>
                              <m:t>𝑡𝑖𝑚𝑒</m:t>
                            </m:r>
                            <m:r>
                              <a:rPr lang="en-US" altLang="zh-CN" sz="2400" i="1">
                                <a:solidFill>
                                  <a:srgbClr val="FF0000"/>
                                </a:solidFill>
                                <a:latin typeface="Cambria Math" panose="02040503050406030204" pitchFamily="18" charset="0"/>
                                <a:ea typeface="Cambria Math" panose="02040503050406030204" pitchFamily="18" charset="0"/>
                              </a:rPr>
                              <m:t>, 13 }</m:t>
                            </m:r>
                            <m:r>
                              <m:rPr>
                                <m:nor/>
                              </m:rPr>
                              <a:rPr lang="en-US" altLang="zh-CN" sz="2400" dirty="0">
                                <a:solidFill>
                                  <a:srgbClr val="FF0000"/>
                                </a:solidFill>
                              </a:rPr>
                              <m:t>,</m:t>
                            </m:r>
                            <m:r>
                              <m:rPr>
                                <m:nor/>
                              </m:rPr>
                              <a:rPr lang="en-US" altLang="zh-CN" sz="2400" dirty="0">
                                <a:solidFill>
                                  <a:srgbClr val="FF0000"/>
                                </a:solidFill>
                              </a:rPr>
                              <m:t> </m:t>
                            </m:r>
                            <m:r>
                              <a:rPr lang="en-US" altLang="zh-CN" sz="2400" i="1" dirty="0">
                                <a:solidFill>
                                  <a:srgbClr val="FF0000"/>
                                </a:solidFill>
                                <a:latin typeface="Cambria Math" panose="02040503050406030204" pitchFamily="18" charset="0"/>
                              </a:rPr>
                              <m:t>𝐾𝑢𝑎𝑖𝑐h𝑒</m:t>
                            </m:r>
                          </m:e>
                        </m:eqArr>
                      </m:e>
                    </m:d>
                  </m:oMath>
                </a14:m>
                <a:endParaRPr lang="en-US" altLang="zh-CN" sz="2400" dirty="0" smtClean="0"/>
              </a:p>
              <a:p>
                <a:pPr lvl="1" indent="0">
                  <a:lnSpc>
                    <a:spcPct val="120000"/>
                  </a:lnSpc>
                  <a:buNone/>
                </a:pPr>
                <a:r>
                  <a:rPr lang="en-US" altLang="zh-CN" sz="2400" dirty="0" smtClean="0"/>
                  <a:t>    refer to the price rules of </a:t>
                </a:r>
                <a:r>
                  <a:rPr lang="en-US" altLang="zh-CN" sz="2400" dirty="0" err="1" smtClean="0"/>
                  <a:t>Ofo</a:t>
                </a:r>
                <a:r>
                  <a:rPr lang="en-US" altLang="zh-CN" sz="2400" dirty="0" smtClean="0"/>
                  <a:t> and </a:t>
                </a:r>
                <a:r>
                  <a:rPr lang="en-US" altLang="zh-CN" sz="2400" dirty="0" err="1" smtClean="0"/>
                  <a:t>Didi</a:t>
                </a:r>
                <a:endParaRPr lang="en-US" altLang="zh-CN" sz="2400" dirty="0" smtClean="0"/>
              </a:p>
              <a:p>
                <a:pPr marL="514350" indent="-514350">
                  <a:lnSpc>
                    <a:spcPct val="120000"/>
                  </a:lnSpc>
                  <a:buFont typeface="Arial" panose="020B0604020202020204" pitchFamily="34" charset="0"/>
                  <a:buChar char="•"/>
                </a:pPr>
                <a:r>
                  <a:rPr lang="en-US" altLang="zh-CN" sz="2800" dirty="0" smtClean="0"/>
                  <a:t>Cost Function</a:t>
                </a:r>
                <a:endParaRPr lang="en-US" altLang="zh-CN" sz="2800" dirty="0"/>
              </a:p>
              <a:p>
                <a:pPr marL="1371632" lvl="1" indent="-342900">
                  <a:lnSpc>
                    <a:spcPct val="120000"/>
                  </a:lnSpc>
                </a:pPr>
                <a:r>
                  <a:rPr lang="en-US" altLang="zh-CN" sz="2400" dirty="0" smtClean="0"/>
                  <a:t>Each person </a:t>
                </a:r>
                <a:r>
                  <a:rPr lang="en-US" altLang="zh-CN" sz="2400" dirty="0" smtClean="0"/>
                  <a:t>calculates </a:t>
                </a:r>
                <a:r>
                  <a:rPr lang="en-US" altLang="zh-CN" sz="2400" dirty="0" smtClean="0"/>
                  <a:t>the cost </a:t>
                </a:r>
                <a:r>
                  <a:rPr lang="en-US" altLang="zh-CN" sz="2400" dirty="0" smtClean="0"/>
                  <a:t>of three means </a:t>
                </a:r>
                <a:r>
                  <a:rPr lang="en-US" altLang="zh-CN" sz="2400" dirty="0" smtClean="0"/>
                  <a:t>to decide his best choice</a:t>
                </a:r>
              </a:p>
              <a:p>
                <a:pPr marL="1371632" lvl="1" indent="-342900">
                  <a:lnSpc>
                    <a:spcPct val="120000"/>
                  </a:lnSpc>
                </a:pPr>
                <a:r>
                  <a:rPr lang="en-US" altLang="zh-CN" sz="2400" dirty="0" smtClean="0"/>
                  <a:t>The cost is </a:t>
                </a:r>
                <a:r>
                  <a:rPr lang="en-US" altLang="zh-CN" sz="2400" dirty="0"/>
                  <a:t>a linear function of time, price and </a:t>
                </a:r>
                <a:r>
                  <a:rPr lang="en-US" altLang="zh-CN" sz="2400" dirty="0" smtClean="0"/>
                  <a:t>effort</a:t>
                </a:r>
                <a:endParaRPr lang="en-US" altLang="zh-CN" sz="2400" dirty="0"/>
              </a:p>
              <a:p>
                <a:pPr lvl="1" indent="0" algn="ctr">
                  <a:lnSpc>
                    <a:spcPct val="120000"/>
                  </a:lnSpc>
                  <a:buNone/>
                </a:pPr>
                <a14:m>
                  <m:oMathPara xmlns:m="http://schemas.openxmlformats.org/officeDocument/2006/math">
                    <m:oMathParaPr>
                      <m:jc m:val="centerGroup"/>
                    </m:oMathParaPr>
                    <m:oMath xmlns:m="http://schemas.openxmlformats.org/officeDocument/2006/math">
                      <m:r>
                        <a:rPr lang="en-US" altLang="zh-CN" sz="2400" b="0" i="1" smtClean="0">
                          <a:solidFill>
                            <a:srgbClr val="FF0000"/>
                          </a:solidFill>
                          <a:latin typeface="Cambria Math" panose="02040503050406030204" pitchFamily="18" charset="0"/>
                        </a:rPr>
                        <m:t>𝑐𝑜𝑠𝑡</m:t>
                      </m:r>
                      <m:r>
                        <a:rPr lang="en-US" altLang="zh-CN" sz="2400" b="0" i="1" smtClean="0">
                          <a:solidFill>
                            <a:srgbClr val="FF0000"/>
                          </a:solidFill>
                          <a:latin typeface="Cambria Math" panose="02040503050406030204" pitchFamily="18" charset="0"/>
                        </a:rPr>
                        <m:t>= </m:t>
                      </m:r>
                      <m:r>
                        <a:rPr lang="zh-CN" altLang="en-US" sz="2400" b="0" i="1" smtClean="0">
                          <a:solidFill>
                            <a:srgbClr val="FF0000"/>
                          </a:solidFill>
                          <a:latin typeface="Cambria Math" panose="02040503050406030204" pitchFamily="18" charset="0"/>
                        </a:rPr>
                        <m:t>𝛼</m:t>
                      </m:r>
                      <m:r>
                        <a:rPr lang="zh-CN" altLang="en-US"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𝑡𝑖𝑚𝑒</m:t>
                      </m:r>
                      <m:r>
                        <a:rPr lang="en-US" altLang="zh-CN" sz="2400" b="0" i="1" smtClean="0">
                          <a:solidFill>
                            <a:srgbClr val="FF0000"/>
                          </a:solidFill>
                          <a:latin typeface="Cambria Math" panose="02040503050406030204" pitchFamily="18" charset="0"/>
                          <a:ea typeface="Cambria Math" panose="02040503050406030204" pitchFamily="18" charset="0"/>
                        </a:rPr>
                        <m:t>+</m:t>
                      </m:r>
                      <m:r>
                        <a:rPr lang="zh-CN" altLang="en-US" sz="2400" b="0" i="1" smtClean="0">
                          <a:solidFill>
                            <a:srgbClr val="FF0000"/>
                          </a:solidFill>
                          <a:latin typeface="Cambria Math" panose="02040503050406030204" pitchFamily="18" charset="0"/>
                          <a:ea typeface="Cambria Math" panose="02040503050406030204" pitchFamily="18" charset="0"/>
                        </a:rPr>
                        <m:t>𝛽</m:t>
                      </m:r>
                      <m:r>
                        <a:rPr lang="zh-CN" altLang="en-US" sz="2400" b="0" i="1" smtClean="0">
                          <a:solidFill>
                            <a:srgbClr val="FF0000"/>
                          </a:solidFill>
                          <a:latin typeface="Cambria Math" panose="02040503050406030204" pitchFamily="18" charset="0"/>
                          <a:ea typeface="Cambria Math" panose="02040503050406030204" pitchFamily="18" charset="0"/>
                        </a:rPr>
                        <m:t>∗</m:t>
                      </m:r>
                      <m:r>
                        <a:rPr lang="en-US" altLang="zh-CN" sz="2400" b="0" i="1" smtClean="0">
                          <a:solidFill>
                            <a:srgbClr val="FF0000"/>
                          </a:solidFill>
                          <a:latin typeface="Cambria Math" panose="02040503050406030204" pitchFamily="18" charset="0"/>
                          <a:ea typeface="Cambria Math" panose="02040503050406030204" pitchFamily="18" charset="0"/>
                        </a:rPr>
                        <m:t>𝑝𝑟𝑖𝑐𝑒</m:t>
                      </m:r>
                      <m:r>
                        <a:rPr lang="en-US" altLang="zh-CN" sz="2400" b="0" i="1" smtClean="0">
                          <a:solidFill>
                            <a:srgbClr val="FF0000"/>
                          </a:solidFill>
                          <a:latin typeface="Cambria Math" panose="02040503050406030204" pitchFamily="18" charset="0"/>
                          <a:ea typeface="Cambria Math" panose="02040503050406030204" pitchFamily="18" charset="0"/>
                        </a:rPr>
                        <m:t>+</m:t>
                      </m:r>
                      <m:r>
                        <a:rPr lang="en-US" altLang="zh-CN" sz="2400" b="0" i="1" smtClean="0">
                          <a:solidFill>
                            <a:srgbClr val="FF0000"/>
                          </a:solidFill>
                          <a:latin typeface="Cambria Math" panose="02040503050406030204" pitchFamily="18" charset="0"/>
                          <a:ea typeface="Cambria Math" panose="02040503050406030204" pitchFamily="18" charset="0"/>
                        </a:rPr>
                        <m:t>𝑒𝑓𝑓𝑜𝑟𝑡</m:t>
                      </m:r>
                    </m:oMath>
                  </m:oMathPara>
                </a14:m>
                <a:endParaRPr lang="en-US" altLang="zh-CN" sz="2400" dirty="0" smtClean="0">
                  <a:solidFill>
                    <a:srgbClr val="FF0000"/>
                  </a:solidFill>
                </a:endParaRPr>
              </a:p>
              <a:p>
                <a:pPr marL="1371632" lvl="1" indent="-342900">
                  <a:lnSpc>
                    <a:spcPct val="120000"/>
                  </a:lnSpc>
                </a:pPr>
                <a14:m>
                  <m:oMath xmlns:m="http://schemas.openxmlformats.org/officeDocument/2006/math">
                    <m:r>
                      <a:rPr lang="en-US" altLang="zh-CN" sz="2400" b="0" i="0" smtClean="0">
                        <a:solidFill>
                          <a:schemeClr val="tx1"/>
                        </a:solidFill>
                        <a:latin typeface="Cambria Math" panose="02040503050406030204" pitchFamily="18" charset="0"/>
                      </a:rPr>
                      <m:t> </m:t>
                    </m:r>
                    <m:r>
                      <a:rPr lang="zh-CN" altLang="en-US" sz="2400" i="1" smtClean="0">
                        <a:solidFill>
                          <a:schemeClr val="tx1"/>
                        </a:solidFill>
                        <a:latin typeface="Cambria Math" panose="02040503050406030204" pitchFamily="18" charset="0"/>
                      </a:rPr>
                      <m:t>𝛼</m:t>
                    </m:r>
                    <m:r>
                      <a:rPr lang="en-US" altLang="zh-CN" sz="2400" b="0" i="1" smtClean="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ea typeface="Cambria Math" panose="02040503050406030204" pitchFamily="18" charset="0"/>
                      </a:rPr>
                      <m:t>𝛽</m:t>
                    </m:r>
                  </m:oMath>
                </a14:m>
                <a:r>
                  <a:rPr lang="en-US" altLang="zh-CN" sz="2400" dirty="0" smtClean="0">
                    <a:solidFill>
                      <a:schemeClr val="tx1"/>
                    </a:solidFill>
                  </a:rPr>
                  <a:t>are </a:t>
                </a:r>
                <a:r>
                  <a:rPr lang="en-US" altLang="zh-CN" sz="2400" dirty="0">
                    <a:solidFill>
                      <a:srgbClr val="FF0000"/>
                    </a:solidFill>
                  </a:rPr>
                  <a:t>elasticity </a:t>
                </a:r>
                <a:endParaRPr lang="en-US" altLang="zh-CN" sz="2400" dirty="0"/>
              </a:p>
              <a:p>
                <a:pPr marL="1371632" lvl="1" indent="-342900">
                  <a:lnSpc>
                    <a:spcPct val="120000"/>
                  </a:lnSpc>
                </a:pPr>
                <a:r>
                  <a:rPr lang="en-US" altLang="zh-CN" sz="2400" dirty="0"/>
                  <a:t>Effort specifies exhaustion (esp. for the old and disabled), discomfort (esp. at night or in rainy days) and trouble finding the direction,</a:t>
                </a:r>
                <a:r>
                  <a:rPr lang="en-US" altLang="zh-CN" sz="2400" dirty="0">
                    <a:solidFill>
                      <a:srgbClr val="FF0000"/>
                    </a:solidFill>
                  </a:rPr>
                  <a:t> </a:t>
                </a:r>
                <a:r>
                  <a:rPr lang="en-US" altLang="zh-CN" sz="2400" dirty="0"/>
                  <a:t>considered as </a:t>
                </a:r>
                <a:r>
                  <a:rPr lang="en-US" altLang="zh-CN" sz="2400" dirty="0">
                    <a:solidFill>
                      <a:srgbClr val="FF0000"/>
                    </a:solidFill>
                  </a:rPr>
                  <a:t>proportional to distance</a:t>
                </a:r>
              </a:p>
              <a:p>
                <a:pPr marL="1371632" lvl="1" indent="-342900"/>
                <a:endParaRPr lang="en-US" altLang="zh-CN" sz="2400" dirty="0" smtClean="0"/>
              </a:p>
              <a:p>
                <a:pPr marL="1371632" lvl="1" indent="-342900"/>
                <a:endParaRPr lang="en-US" altLang="zh-CN" sz="2400" dirty="0" smtClean="0"/>
              </a:p>
              <a:p>
                <a:pPr marL="1371632" lvl="1" indent="-342900"/>
                <a:endParaRPr lang="en-US" altLang="zh-CN" sz="2400" dirty="0"/>
              </a:p>
              <a:p>
                <a:pPr marL="1371632" lvl="1" indent="-342900"/>
                <a:endParaRPr lang="en-US" altLang="zh-CN" sz="2400" dirty="0" smtClean="0"/>
              </a:p>
              <a:p>
                <a:pPr lvl="1" indent="0">
                  <a:buNone/>
                </a:pPr>
                <a:endParaRPr lang="en-US" altLang="zh-CN" sz="2400" dirty="0"/>
              </a:p>
              <a:p>
                <a:pPr marL="1371632" lvl="1" indent="-342900"/>
                <a:endParaRPr lang="en-US" sz="2500" dirty="0"/>
              </a:p>
            </p:txBody>
          </p:sp>
        </mc:Choice>
        <mc:Fallback>
          <p:sp>
            <p:nvSpPr>
              <p:cNvPr id="244" name="Text Placeholder 243"/>
              <p:cNvSpPr>
                <a:spLocks noGrp="1" noRot="1" noChangeAspect="1" noMove="1" noResize="1" noEditPoints="1" noAdjustHandles="1" noChangeArrowheads="1" noChangeShapeType="1" noTextEdit="1"/>
              </p:cNvSpPr>
              <p:nvPr>
                <p:ph type="body" sz="quarter" idx="96"/>
              </p:nvPr>
            </p:nvSpPr>
            <p:spPr>
              <a:xfrm>
                <a:off x="463093" y="14774176"/>
                <a:ext cx="10102728" cy="17403404"/>
              </a:xfrm>
              <a:blipFill>
                <a:blip r:embed="rId5"/>
                <a:stretch>
                  <a:fillRect l="-422" r="-302"/>
                </a:stretch>
              </a:blipFill>
            </p:spPr>
            <p:txBody>
              <a:bodyPr/>
              <a:lstStyle/>
              <a:p>
                <a:r>
                  <a:rPr lang="zh-CN" altLang="en-US">
                    <a:noFill/>
                  </a:rPr>
                  <a:t> </a:t>
                </a:r>
              </a:p>
            </p:txBody>
          </p:sp>
        </mc:Fallback>
      </mc:AlternateContent>
      <p:sp>
        <p:nvSpPr>
          <p:cNvPr id="281" name="Text Placeholder 280"/>
          <p:cNvSpPr>
            <a:spLocks noGrp="1"/>
          </p:cNvSpPr>
          <p:nvPr>
            <p:ph type="body" sz="quarter" idx="150"/>
          </p:nvPr>
        </p:nvSpPr>
        <p:spPr/>
        <p:txBody>
          <a:bodyPr>
            <a:normAutofit fontScale="92500"/>
          </a:bodyPr>
          <a:lstStyle/>
          <a:p>
            <a:r>
              <a:rPr lang="en-US" dirty="0" smtClean="0"/>
              <a:t>Institute </a:t>
            </a:r>
            <a:r>
              <a:rPr lang="en-US" dirty="0" smtClean="0"/>
              <a:t>for Interdisciplinary Information </a:t>
            </a:r>
            <a:r>
              <a:rPr lang="en-US" dirty="0" smtClean="0"/>
              <a:t>Sciences, Tsinghua University</a:t>
            </a:r>
            <a:endParaRPr lang="en-US" dirty="0"/>
          </a:p>
        </p:txBody>
      </p:sp>
      <p:sp>
        <p:nvSpPr>
          <p:cNvPr id="282" name="Text Placeholder 281"/>
          <p:cNvSpPr>
            <a:spLocks noGrp="1"/>
          </p:cNvSpPr>
          <p:nvPr>
            <p:ph type="body" sz="quarter" idx="151"/>
          </p:nvPr>
        </p:nvSpPr>
        <p:spPr/>
        <p:txBody>
          <a:bodyPr/>
          <a:lstStyle/>
          <a:p>
            <a:r>
              <a:rPr lang="en-US" dirty="0" smtClean="0"/>
              <a:t>Qian Xie</a:t>
            </a:r>
            <a:endParaRPr lang="en-US" dirty="0"/>
          </a:p>
        </p:txBody>
      </p:sp>
      <p:sp>
        <p:nvSpPr>
          <p:cNvPr id="283" name="Text Placeholder 282"/>
          <p:cNvSpPr>
            <a:spLocks noGrp="1"/>
          </p:cNvSpPr>
          <p:nvPr>
            <p:ph type="body" sz="quarter" idx="153"/>
          </p:nvPr>
        </p:nvSpPr>
        <p:spPr/>
        <p:txBody>
          <a:bodyPr>
            <a:normAutofit fontScale="85000" lnSpcReduction="10000"/>
          </a:bodyPr>
          <a:lstStyle/>
          <a:p>
            <a:r>
              <a:rPr lang="en-US" b="1" dirty="0" smtClean="0"/>
              <a:t>The Last Kilometers: </a:t>
            </a:r>
            <a:r>
              <a:rPr lang="en-US" b="1" dirty="0" err="1" smtClean="0"/>
              <a:t>Didi</a:t>
            </a:r>
            <a:r>
              <a:rPr lang="en-US" b="1" dirty="0" smtClean="0"/>
              <a:t> VS. </a:t>
            </a:r>
            <a:r>
              <a:rPr lang="en-US" b="1" dirty="0" err="1" smtClean="0"/>
              <a:t>Ofo</a:t>
            </a:r>
            <a:endParaRPr lang="en-US" b="1" dirty="0"/>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0521" y="11636354"/>
            <a:ext cx="3444324" cy="2160000"/>
          </a:xfrm>
          <a:prstGeom prst="rect">
            <a:avLst/>
          </a:prstGeom>
        </p:spPr>
      </p:pic>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9702" y="11606259"/>
            <a:ext cx="2160000" cy="2160000"/>
          </a:xfrm>
          <a:prstGeom prst="rect">
            <a:avLst/>
          </a:prstGeom>
        </p:spPr>
      </p:pic>
      <p:pic>
        <p:nvPicPr>
          <p:cNvPr id="5" name="图片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5664" y="11606259"/>
            <a:ext cx="2160000" cy="2160000"/>
          </a:xfrm>
          <a:prstGeom prst="rect">
            <a:avLst/>
          </a:prstGeom>
        </p:spPr>
      </p:pic>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89724" y="20573167"/>
            <a:ext cx="5798659" cy="4320000"/>
          </a:xfrm>
          <a:prstGeom prst="rect">
            <a:avLst/>
          </a:prstGeom>
        </p:spPr>
      </p:pic>
      <mc:AlternateContent xmlns:mc="http://schemas.openxmlformats.org/markup-compatibility/2006">
        <mc:Choice xmlns:a14="http://schemas.microsoft.com/office/drawing/2010/main" Requires="a14">
          <p:sp>
            <p:nvSpPr>
              <p:cNvPr id="20" name="Text Placeholder 239"/>
              <p:cNvSpPr>
                <a:spLocks noGrp="1"/>
              </p:cNvSpPr>
              <p:nvPr>
                <p:ph type="body" sz="quarter" idx="28"/>
              </p:nvPr>
            </p:nvSpPr>
            <p:spPr>
              <a:xfrm>
                <a:off x="10881558" y="25738910"/>
                <a:ext cx="10094847" cy="3735945"/>
              </a:xfrm>
            </p:spPr>
            <p:txBody>
              <a:bodyPr/>
              <a:lstStyle/>
              <a:p>
                <a:pPr marL="342900" indent="-342900">
                  <a:lnSpc>
                    <a:spcPct val="120000"/>
                  </a:lnSpc>
                  <a:buFont typeface="Arial" panose="020B0604020202020204" pitchFamily="34" charset="0"/>
                  <a:buChar char="•"/>
                </a:pPr>
                <a:r>
                  <a:rPr lang="en-US" sz="2400" dirty="0" smtClean="0"/>
                  <a:t>Number of walking is relatively small </a:t>
                </a:r>
                <a:r>
                  <a:rPr lang="en-US" sz="2400" dirty="0" smtClean="0"/>
                  <a:t>but still &gt;0</a:t>
                </a:r>
              </a:p>
              <a:p>
                <a:pPr marL="1371632" lvl="1" indent="-342900">
                  <a:lnSpc>
                    <a:spcPct val="120000"/>
                  </a:lnSpc>
                </a:pPr>
                <a:r>
                  <a:rPr lang="en-US" sz="2200" dirty="0" smtClean="0"/>
                  <a:t>Those who live close to subway stations prefer walking</a:t>
                </a:r>
              </a:p>
              <a:p>
                <a:pPr marL="342900" indent="-342900">
                  <a:lnSpc>
                    <a:spcPct val="120000"/>
                  </a:lnSpc>
                  <a:buFont typeface="Arial" panose="020B0604020202020204" pitchFamily="34" charset="0"/>
                  <a:buChar char="•"/>
                </a:pPr>
                <a:r>
                  <a:rPr lang="en-US" altLang="zh-CN" sz="2400" dirty="0"/>
                  <a:t>Number of </a:t>
                </a:r>
                <a:r>
                  <a:rPr lang="en-US" altLang="zh-CN" sz="2400" dirty="0" smtClean="0"/>
                  <a:t>the other two means has inverse relationship</a:t>
                </a:r>
                <a:endParaRPr lang="en-US" altLang="zh-CN" sz="2400" dirty="0"/>
              </a:p>
              <a:p>
                <a:pPr marL="1371632" lvl="1" indent="-342900">
                  <a:lnSpc>
                    <a:spcPct val="120000"/>
                  </a:lnSpc>
                </a:pPr>
                <a:r>
                  <a:rPr lang="en-US" altLang="zh-CN" sz="2200" dirty="0" err="1" smtClean="0"/>
                  <a:t>Didi</a:t>
                </a:r>
                <a:r>
                  <a:rPr lang="en-US" altLang="zh-CN" sz="2200" dirty="0" smtClean="0"/>
                  <a:t> and </a:t>
                </a:r>
                <a:r>
                  <a:rPr lang="en-US" altLang="zh-CN" sz="2200" dirty="0" err="1" smtClean="0"/>
                  <a:t>Ofo</a:t>
                </a:r>
                <a:r>
                  <a:rPr lang="en-US" altLang="zh-CN" sz="2200" dirty="0" smtClean="0"/>
                  <a:t> has substitution effect, walking has no competence</a:t>
                </a:r>
              </a:p>
              <a:p>
                <a:pPr marL="342900" indent="-342900">
                  <a:lnSpc>
                    <a:spcPct val="120000"/>
                  </a:lnSpc>
                  <a:buFont typeface="Arial" panose="020B0604020202020204" pitchFamily="34" charset="0"/>
                  <a:buChar char="•"/>
                </a:pPr>
                <a:r>
                  <a:rPr lang="en-US" altLang="zh-CN" sz="2400" dirty="0" smtClean="0"/>
                  <a:t>The curves are piecewise linear and the </a:t>
                </a:r>
                <a:r>
                  <a:rPr lang="en-US" altLang="zh-CN" sz="2400" dirty="0"/>
                  <a:t>tipping point is </a:t>
                </a:r>
                <a14:m>
                  <m:oMath xmlns:m="http://schemas.openxmlformats.org/officeDocument/2006/math">
                    <m:r>
                      <a:rPr lang="en-US" altLang="zh-CN" sz="2400" i="1">
                        <a:latin typeface="Cambria Math" panose="02040503050406030204" pitchFamily="18" charset="0"/>
                        <a:ea typeface="Cambria Math" panose="02040503050406030204" pitchFamily="18" charset="0"/>
                      </a:rPr>
                      <m:t>𝛾</m:t>
                    </m:r>
                    <m:r>
                      <a:rPr lang="en-US" altLang="zh-CN" sz="2400" i="1">
                        <a:latin typeface="Cambria Math" panose="02040503050406030204" pitchFamily="18" charset="0"/>
                        <a:ea typeface="Cambria Math" panose="02040503050406030204" pitchFamily="18" charset="0"/>
                      </a:rPr>
                      <m:t>=1.95</m:t>
                    </m:r>
                  </m:oMath>
                </a14:m>
                <a:endParaRPr lang="en-US" altLang="zh-CN" sz="2400" dirty="0"/>
              </a:p>
              <a:p>
                <a:pPr marL="1371632" lvl="1" indent="-342900">
                  <a:lnSpc>
                    <a:spcPct val="120000"/>
                  </a:lnSpc>
                </a:pPr>
                <a:r>
                  <a:rPr lang="en-US" sz="2200" dirty="0" smtClean="0"/>
                  <a:t>The tipping point has something to do with the minimum fare</a:t>
                </a:r>
                <a:endParaRPr lang="en-US" sz="2200" dirty="0"/>
              </a:p>
              <a:p>
                <a:pPr>
                  <a:lnSpc>
                    <a:spcPct val="120000"/>
                  </a:lnSpc>
                </a:pPr>
                <a:r>
                  <a:rPr lang="en-US" sz="2400" dirty="0"/>
                  <a:t>	</a:t>
                </a:r>
                <a:endParaRPr lang="en-US" sz="2400" dirty="0" smtClean="0"/>
              </a:p>
            </p:txBody>
          </p:sp>
        </mc:Choice>
        <mc:Fallback>
          <p:sp>
            <p:nvSpPr>
              <p:cNvPr id="20" name="Text Placeholder 239"/>
              <p:cNvSpPr>
                <a:spLocks noGrp="1" noRot="1" noChangeAspect="1" noMove="1" noResize="1" noEditPoints="1" noAdjustHandles="1" noChangeArrowheads="1" noChangeShapeType="1" noTextEdit="1"/>
              </p:cNvSpPr>
              <p:nvPr>
                <p:ph type="body" sz="quarter" idx="28"/>
              </p:nvPr>
            </p:nvSpPr>
            <p:spPr>
              <a:xfrm>
                <a:off x="10881558" y="25738910"/>
                <a:ext cx="10094847" cy="3735945"/>
              </a:xfrm>
              <a:blipFill>
                <a:blip r:embed="rId10"/>
                <a:stretch>
                  <a:fillRect l="-181"/>
                </a:stretch>
              </a:blipFill>
            </p:spPr>
            <p:txBody>
              <a:bodyPr/>
              <a:lstStyle/>
              <a:p>
                <a:r>
                  <a:rPr lang="zh-CN" altLang="en-US">
                    <a:noFill/>
                  </a:rPr>
                  <a:t> </a:t>
                </a:r>
              </a:p>
            </p:txBody>
          </p:sp>
        </mc:Fallback>
      </mc:AlternateContent>
      <p:sp>
        <p:nvSpPr>
          <p:cNvPr id="18" name="Text Placeholder 238"/>
          <p:cNvSpPr>
            <a:spLocks noGrp="1"/>
          </p:cNvSpPr>
          <p:nvPr>
            <p:ph type="body" sz="quarter" idx="27"/>
          </p:nvPr>
        </p:nvSpPr>
        <p:spPr>
          <a:xfrm>
            <a:off x="10881558" y="25197580"/>
            <a:ext cx="10090978" cy="681848"/>
          </a:xfrm>
        </p:spPr>
        <p:txBody>
          <a:bodyPr/>
          <a:lstStyle/>
          <a:p>
            <a:r>
              <a:rPr lang="en-US" sz="3600" u="none" dirty="0" smtClean="0"/>
              <a:t>Results &amp; Reflections</a:t>
            </a:r>
            <a:endParaRPr lang="en-US" sz="3600" u="none" dirty="0"/>
          </a:p>
        </p:txBody>
      </p:sp>
      <p:pic>
        <p:nvPicPr>
          <p:cNvPr id="6" name="图片 5"/>
          <p:cNvPicPr>
            <a:picLocks noChangeAspect="1"/>
          </p:cNvPicPr>
          <p:nvPr/>
        </p:nvPicPr>
        <p:blipFill rotWithShape="1">
          <a:blip r:embed="rId11">
            <a:extLst>
              <a:ext uri="{28A0092B-C50C-407E-A947-70E740481C1C}">
                <a14:useLocalDpi xmlns:a14="http://schemas.microsoft.com/office/drawing/2010/main" val="0"/>
              </a:ext>
            </a:extLst>
          </a:blip>
          <a:srcRect r="60166"/>
          <a:stretch/>
        </p:blipFill>
        <p:spPr>
          <a:xfrm>
            <a:off x="15735512" y="1628371"/>
            <a:ext cx="2014103" cy="1800000"/>
          </a:xfrm>
          <a:prstGeom prst="rect">
            <a:avLst/>
          </a:prstGeom>
          <a:solidFill>
            <a:schemeClr val="accent5"/>
          </a:solidFill>
        </p:spPr>
      </p:pic>
      <p:pic>
        <p:nvPicPr>
          <p:cNvPr id="7" name="图片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749615" y="1628234"/>
            <a:ext cx="1800000" cy="1800000"/>
          </a:xfrm>
          <a:prstGeom prst="rect">
            <a:avLst/>
          </a:prstGeom>
        </p:spPr>
      </p:pic>
    </p:spTree>
    <p:extLst>
      <p:ext uri="{BB962C8B-B14F-4D97-AF65-F5344CB8AC3E}">
        <p14:creationId xmlns:p14="http://schemas.microsoft.com/office/powerpoint/2010/main" val="374208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875</TotalTime>
  <Words>398</Words>
  <Application>Microsoft Office PowerPoint</Application>
  <PresentationFormat>自定义</PresentationFormat>
  <Paragraphs>79</Paragraphs>
  <Slides>1</Slides>
  <Notes>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1</vt:i4>
      </vt:variant>
    </vt:vector>
  </HeadingPairs>
  <TitlesOfParts>
    <vt:vector size="10" baseType="lpstr">
      <vt:lpstr>宋体</vt:lpstr>
      <vt:lpstr>Arial</vt:lpstr>
      <vt:lpstr>Calibri</vt:lpstr>
      <vt:lpstr>Cambria Math</vt:lpstr>
      <vt:lpstr>Times New Roman</vt:lpstr>
      <vt:lpstr>Trebuchet MS</vt:lpstr>
      <vt:lpstr>PosterPresentations.com-100CMx140CM</vt:lpstr>
      <vt:lpstr>Classic - Wide Center</vt:lpstr>
      <vt:lpstr>Image</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qian xie</cp:lastModifiedBy>
  <cp:revision>93</cp:revision>
  <dcterms:created xsi:type="dcterms:W3CDTF">2012-02-10T00:21:22Z</dcterms:created>
  <dcterms:modified xsi:type="dcterms:W3CDTF">2017-09-13T20:55:29Z</dcterms:modified>
</cp:coreProperties>
</file>