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25"/>
  </p:notesMasterIdLst>
  <p:handoutMasterIdLst>
    <p:handoutMasterId r:id="rId26"/>
  </p:handoutMasterIdLst>
  <p:sldIdLst>
    <p:sldId id="454" r:id="rId2"/>
    <p:sldId id="455" r:id="rId3"/>
    <p:sldId id="648" r:id="rId4"/>
    <p:sldId id="649" r:id="rId5"/>
    <p:sldId id="650" r:id="rId6"/>
    <p:sldId id="651" r:id="rId7"/>
    <p:sldId id="719" r:id="rId8"/>
    <p:sldId id="673" r:id="rId9"/>
    <p:sldId id="659" r:id="rId10"/>
    <p:sldId id="662" r:id="rId11"/>
    <p:sldId id="714" r:id="rId12"/>
    <p:sldId id="663" r:id="rId13"/>
    <p:sldId id="683" r:id="rId14"/>
    <p:sldId id="716" r:id="rId15"/>
    <p:sldId id="717" r:id="rId16"/>
    <p:sldId id="718" r:id="rId17"/>
    <p:sldId id="283" r:id="rId18"/>
    <p:sldId id="385" r:id="rId19"/>
    <p:sldId id="341" r:id="rId20"/>
    <p:sldId id="343" r:id="rId21"/>
    <p:sldId id="345" r:id="rId22"/>
    <p:sldId id="288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FB3"/>
    <a:srgbClr val="EA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/>
    <p:restoredTop sz="86479" autoAdjust="0"/>
  </p:normalViewPr>
  <p:slideViewPr>
    <p:cSldViewPr snapToGrid="0" snapToObjects="1">
      <p:cViewPr varScale="1">
        <p:scale>
          <a:sx n="101" d="100"/>
          <a:sy n="101" d="100"/>
        </p:scale>
        <p:origin x="14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5E1E6-B388-854A-871A-F410DFA16DE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9CD4-197F-4F40-8589-60F84AAB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2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A2BEC-5DCF-B74E-9F74-1999361AA18B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FF544-3B26-184B-8E3E-D76FB84F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08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636C077A-E34E-8142-B9C6-F65EC5DD1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AD615A75-761C-D642-BAD5-57B32E88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0BA7ED4-6C2D-E84E-BE68-4BAA14E9D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E2FF8E-C1F7-EB40-9FA1-EEC407EEAD61}" type="slidenum">
              <a:rPr lang="en-US" altLang="zh-TW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905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72894C8-152E-EB4D-9218-78CE7CF1D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EB4AD9-F47A-5F4F-9747-3ABF1DA55077}" type="slidenum">
              <a:rPr lang="en-US" altLang="en-VN"/>
              <a:pPr/>
              <a:t>10</a:t>
            </a:fld>
            <a:endParaRPr lang="en-US" altLang="en-VN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6030DAB-B0E5-E845-8049-D4865D0C7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5913" y="817563"/>
            <a:ext cx="3925887" cy="2946400"/>
          </a:xfrm>
          <a:solidFill>
            <a:srgbClr val="FFFFFF"/>
          </a:solidFill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B113CC0-46D7-B54F-9D4F-9EF7DB535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8550" y="4052888"/>
            <a:ext cx="490537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 eaLnBrk="1" hangingPunct="1"/>
            <a:endParaRPr lang="ar-SA" altLang="en-VN"/>
          </a:p>
        </p:txBody>
      </p:sp>
    </p:spTree>
    <p:extLst>
      <p:ext uri="{BB962C8B-B14F-4D97-AF65-F5344CB8AC3E}">
        <p14:creationId xmlns:p14="http://schemas.microsoft.com/office/powerpoint/2010/main" val="291814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A4F86A9-69E9-7D48-87BE-650D9822F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9FE9B2-0617-CA4D-B83B-83E5D3E59420}" type="slidenum">
              <a:rPr lang="en-US" altLang="en-VN"/>
              <a:pPr/>
              <a:t>11</a:t>
            </a:fld>
            <a:endParaRPr lang="en-US" altLang="en-V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EA03262-B524-804E-B4AA-4D111BD9E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5913" y="817563"/>
            <a:ext cx="3925887" cy="2946400"/>
          </a:xfrm>
          <a:solidFill>
            <a:srgbClr val="FFFFFF"/>
          </a:solidFill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6782ED1-2444-3147-A097-3AC54FC7D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8550" y="4052888"/>
            <a:ext cx="490537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 eaLnBrk="1" hangingPunct="1"/>
            <a:endParaRPr lang="ar-SA" altLang="en-VN"/>
          </a:p>
        </p:txBody>
      </p:sp>
    </p:spTree>
    <p:extLst>
      <p:ext uri="{BB962C8B-B14F-4D97-AF65-F5344CB8AC3E}">
        <p14:creationId xmlns:p14="http://schemas.microsoft.com/office/powerpoint/2010/main" val="61016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23761CB-33A6-B449-B9D0-BB39E13E7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1EDF02-452C-6D40-948D-06587E73371E}" type="slidenum">
              <a:rPr lang="en-US" altLang="en-VN"/>
              <a:pPr/>
              <a:t>12</a:t>
            </a:fld>
            <a:endParaRPr lang="en-US" altLang="en-V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AC195C1-B27C-0B4F-8419-F2C2F1C77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5913" y="817563"/>
            <a:ext cx="3925887" cy="2946400"/>
          </a:xfrm>
          <a:solidFill>
            <a:srgbClr val="FFFFFF"/>
          </a:solidFill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EA0C660-458D-0F42-82C2-7A0C9EDAE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8550" y="4052888"/>
            <a:ext cx="490537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 eaLnBrk="1" hangingPunct="1"/>
            <a:endParaRPr lang="ar-SA" altLang="en-VN"/>
          </a:p>
        </p:txBody>
      </p:sp>
    </p:spTree>
    <p:extLst>
      <p:ext uri="{BB962C8B-B14F-4D97-AF65-F5344CB8AC3E}">
        <p14:creationId xmlns:p14="http://schemas.microsoft.com/office/powerpoint/2010/main" val="73968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7FC585A-2DD3-BB4A-8618-34B35EC17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DFA7DB-329E-464E-990D-2159B4BE89A4}" type="slidenum">
              <a:rPr lang="en-US" altLang="en-VN"/>
              <a:pPr/>
              <a:t>17</a:t>
            </a:fld>
            <a:endParaRPr lang="en-US" altLang="en-VN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1416572-8841-094A-8896-2887D53A5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5913" y="817563"/>
            <a:ext cx="3925887" cy="2946400"/>
          </a:xfrm>
          <a:solidFill>
            <a:srgbClr val="FFFFFF"/>
          </a:solidFill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165805B-2196-8B48-B238-52B33A582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8550" y="4052888"/>
            <a:ext cx="490537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 eaLnBrk="1" hangingPunct="1"/>
            <a:endParaRPr lang="ar-SA" altLang="en-VN"/>
          </a:p>
        </p:txBody>
      </p:sp>
    </p:spTree>
    <p:extLst>
      <p:ext uri="{BB962C8B-B14F-4D97-AF65-F5344CB8AC3E}">
        <p14:creationId xmlns:p14="http://schemas.microsoft.com/office/powerpoint/2010/main" val="346798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E4096A9-5D78-5D49-9BC9-0FE36099C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071EF2A-A6F2-1445-9674-04C3B7F97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altLang="en-VN" dirty="0"/>
              <a:t>To stop ICMP </a:t>
            </a:r>
            <a:r>
              <a:rPr lang="sv-SE" altLang="en-VN" dirty="0" err="1"/>
              <a:t>traffic</a:t>
            </a:r>
            <a:r>
              <a:rPr lang="sv-SE" altLang="en-VN" dirty="0"/>
              <a:t> </a:t>
            </a:r>
            <a:r>
              <a:rPr lang="sv-SE" altLang="en-VN" dirty="0" err="1"/>
              <a:t>can</a:t>
            </a:r>
            <a:r>
              <a:rPr lang="sv-SE" altLang="en-VN" dirty="0"/>
              <a:t> </a:t>
            </a:r>
            <a:r>
              <a:rPr lang="sv-SE" altLang="en-VN" dirty="0" err="1"/>
              <a:t>result</a:t>
            </a:r>
            <a:r>
              <a:rPr lang="sv-SE" altLang="en-VN" dirty="0"/>
              <a:t> in </a:t>
            </a:r>
            <a:r>
              <a:rPr lang="sv-SE" altLang="en-VN" dirty="0" err="1"/>
              <a:t>that</a:t>
            </a:r>
            <a:r>
              <a:rPr lang="sv-SE" altLang="en-VN" dirty="0"/>
              <a:t> TCP </a:t>
            </a:r>
            <a:r>
              <a:rPr lang="sv-SE" altLang="en-VN" dirty="0" err="1"/>
              <a:t>protocol</a:t>
            </a:r>
            <a:r>
              <a:rPr lang="sv-SE" altLang="en-VN" dirty="0"/>
              <a:t> and UDP </a:t>
            </a:r>
            <a:r>
              <a:rPr lang="sv-SE" altLang="en-VN" dirty="0" err="1"/>
              <a:t>protocol</a:t>
            </a:r>
            <a:r>
              <a:rPr lang="sv-SE" altLang="en-VN" dirty="0"/>
              <a:t> </a:t>
            </a:r>
            <a:r>
              <a:rPr lang="sv-SE" altLang="en-VN" dirty="0" err="1"/>
              <a:t>builtin</a:t>
            </a:r>
            <a:r>
              <a:rPr lang="sv-SE" altLang="en-VN" dirty="0"/>
              <a:t> and </a:t>
            </a:r>
            <a:r>
              <a:rPr lang="sv-SE" altLang="en-VN" dirty="0" err="1"/>
              <a:t>applicaton</a:t>
            </a:r>
            <a:r>
              <a:rPr lang="sv-SE" altLang="en-VN" dirty="0"/>
              <a:t> </a:t>
            </a:r>
            <a:r>
              <a:rPr lang="sv-SE" altLang="en-VN" dirty="0" err="1"/>
              <a:t>dependend</a:t>
            </a:r>
            <a:r>
              <a:rPr lang="sv-SE" altLang="en-VN" dirty="0"/>
              <a:t> </a:t>
            </a:r>
            <a:r>
              <a:rPr lang="sv-SE" altLang="en-VN" dirty="0" err="1"/>
              <a:t>throttle</a:t>
            </a:r>
            <a:r>
              <a:rPr lang="sv-SE" altLang="en-VN" dirty="0"/>
              <a:t> </a:t>
            </a:r>
            <a:r>
              <a:rPr lang="sv-SE" altLang="en-VN" dirty="0" err="1"/>
              <a:t>functions</a:t>
            </a:r>
            <a:r>
              <a:rPr lang="sv-SE" altLang="en-VN" dirty="0"/>
              <a:t> </a:t>
            </a:r>
            <a:r>
              <a:rPr lang="sv-SE" altLang="en-VN" dirty="0" err="1"/>
              <a:t>are</a:t>
            </a:r>
            <a:r>
              <a:rPr lang="sv-SE" altLang="en-VN" dirty="0"/>
              <a:t> </a:t>
            </a:r>
            <a:r>
              <a:rPr lang="sv-SE" altLang="en-VN" dirty="0" err="1"/>
              <a:t>knocked</a:t>
            </a:r>
            <a:r>
              <a:rPr lang="sv-SE" altLang="en-VN" dirty="0"/>
              <a:t> </a:t>
            </a:r>
            <a:r>
              <a:rPr lang="sv-SE" altLang="en-VN" dirty="0" err="1"/>
              <a:t>out</a:t>
            </a:r>
            <a:r>
              <a:rPr lang="sv-SE" altLang="en-VN" dirty="0"/>
              <a:t>. As </a:t>
            </a:r>
            <a:r>
              <a:rPr lang="sv-SE" altLang="en-VN" dirty="0" err="1"/>
              <a:t>result</a:t>
            </a:r>
            <a:r>
              <a:rPr lang="sv-SE" altLang="en-VN" dirty="0"/>
              <a:t>, the </a:t>
            </a:r>
            <a:r>
              <a:rPr lang="sv-SE" altLang="en-VN" dirty="0" err="1"/>
              <a:t>network</a:t>
            </a:r>
            <a:r>
              <a:rPr lang="sv-SE" altLang="en-VN" dirty="0"/>
              <a:t> </a:t>
            </a:r>
            <a:r>
              <a:rPr lang="sv-SE" altLang="en-VN" dirty="0" err="1"/>
              <a:t>can</a:t>
            </a:r>
            <a:r>
              <a:rPr lang="sv-SE" altLang="en-VN" dirty="0"/>
              <a:t> be </a:t>
            </a:r>
            <a:r>
              <a:rPr lang="sv-SE" altLang="en-VN" dirty="0" err="1"/>
              <a:t>instable</a:t>
            </a:r>
            <a:r>
              <a:rPr lang="sv-SE" altLang="en-VN" dirty="0"/>
              <a:t> </a:t>
            </a:r>
            <a:r>
              <a:rPr lang="sv-SE" altLang="en-VN" dirty="0" err="1"/>
              <a:t>during</a:t>
            </a:r>
            <a:r>
              <a:rPr lang="sv-SE" altLang="en-VN" dirty="0"/>
              <a:t> </a:t>
            </a:r>
            <a:r>
              <a:rPr lang="sv-SE" altLang="en-VN" dirty="0" err="1"/>
              <a:t>heavy</a:t>
            </a:r>
            <a:r>
              <a:rPr lang="sv-SE" altLang="en-VN" dirty="0"/>
              <a:t> </a:t>
            </a:r>
            <a:r>
              <a:rPr lang="sv-SE" altLang="en-VN" dirty="0" err="1"/>
              <a:t>load</a:t>
            </a:r>
            <a:r>
              <a:rPr lang="sv-SE" altLang="en-VN" dirty="0"/>
              <a:t>.</a:t>
            </a:r>
          </a:p>
          <a:p>
            <a:r>
              <a:rPr lang="sv-SE" altLang="en-VN" dirty="0" err="1"/>
              <a:t>Ping</a:t>
            </a:r>
            <a:r>
              <a:rPr lang="sv-SE" altLang="en-VN" dirty="0"/>
              <a:t> is not </a:t>
            </a:r>
            <a:r>
              <a:rPr lang="sv-SE" altLang="en-VN" dirty="0" err="1"/>
              <a:t>important</a:t>
            </a:r>
            <a:r>
              <a:rPr lang="sv-SE" altLang="en-VN" dirty="0"/>
              <a:t> for </a:t>
            </a:r>
            <a:r>
              <a:rPr lang="sv-SE" altLang="en-VN" dirty="0" err="1"/>
              <a:t>network</a:t>
            </a:r>
            <a:r>
              <a:rPr lang="sv-SE" altLang="en-VN" dirty="0"/>
              <a:t> </a:t>
            </a:r>
            <a:r>
              <a:rPr lang="sv-SE" altLang="en-VN" dirty="0" err="1"/>
              <a:t>stability</a:t>
            </a:r>
            <a:r>
              <a:rPr lang="sv-SE" altLang="en-VN" dirty="0"/>
              <a:t> in </a:t>
            </a:r>
            <a:r>
              <a:rPr lang="sv-SE" altLang="en-VN" dirty="0" err="1"/>
              <a:t>most</a:t>
            </a:r>
            <a:r>
              <a:rPr lang="sv-SE" altLang="en-VN" dirty="0"/>
              <a:t> </a:t>
            </a:r>
            <a:r>
              <a:rPr lang="sv-SE" altLang="en-VN" dirty="0" err="1"/>
              <a:t>cases</a:t>
            </a:r>
            <a:r>
              <a:rPr lang="sv-SE" altLang="en-VN" dirty="0"/>
              <a:t>, and </a:t>
            </a:r>
            <a:r>
              <a:rPr lang="sv-SE" altLang="en-VN" dirty="0" err="1"/>
              <a:t>can</a:t>
            </a:r>
            <a:r>
              <a:rPr lang="sv-SE" altLang="en-VN" dirty="0"/>
              <a:t> be </a:t>
            </a:r>
            <a:r>
              <a:rPr lang="sv-SE" altLang="en-VN" dirty="0" err="1"/>
              <a:t>turned</a:t>
            </a:r>
            <a:r>
              <a:rPr lang="sv-SE" altLang="en-VN" dirty="0"/>
              <a:t> off </a:t>
            </a:r>
            <a:r>
              <a:rPr lang="sv-SE" altLang="en-VN" dirty="0" err="1"/>
              <a:t>if</a:t>
            </a:r>
            <a:r>
              <a:rPr lang="sv-SE" altLang="en-VN" dirty="0"/>
              <a:t> </a:t>
            </a:r>
            <a:r>
              <a:rPr lang="sv-SE" altLang="en-VN" dirty="0" err="1"/>
              <a:t>you</a:t>
            </a:r>
            <a:r>
              <a:rPr lang="sv-SE" altLang="en-VN" dirty="0"/>
              <a:t> </a:t>
            </a:r>
            <a:r>
              <a:rPr lang="sv-SE" altLang="en-VN" dirty="0" err="1"/>
              <a:t>want</a:t>
            </a:r>
            <a:r>
              <a:rPr lang="sv-SE" altLang="en-VN" dirty="0"/>
              <a:t> to stop </a:t>
            </a:r>
            <a:r>
              <a:rPr lang="sv-SE" altLang="en-VN" dirty="0" err="1"/>
              <a:t>ping-scans</a:t>
            </a:r>
            <a:r>
              <a:rPr lang="sv-SE" altLang="en-VN" dirty="0"/>
              <a:t> for live </a:t>
            </a:r>
            <a:r>
              <a:rPr lang="sv-SE" altLang="en-VN" dirty="0" err="1"/>
              <a:t>hosts</a:t>
            </a:r>
            <a:r>
              <a:rPr lang="sv-SE" altLang="en-VN" dirty="0"/>
              <a:t>!</a:t>
            </a:r>
          </a:p>
          <a:p>
            <a:r>
              <a:rPr lang="sv-SE" altLang="en-VN" dirty="0"/>
              <a:t>The limit feature in </a:t>
            </a:r>
            <a:r>
              <a:rPr lang="sv-SE" altLang="en-V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sv-SE" altLang="en-VN" dirty="0"/>
              <a:t> </a:t>
            </a:r>
            <a:r>
              <a:rPr lang="sv-SE" altLang="en-VN" dirty="0" err="1"/>
              <a:t>specifies</a:t>
            </a:r>
            <a:r>
              <a:rPr lang="sv-SE" altLang="en-VN" dirty="0"/>
              <a:t> the maximum </a:t>
            </a:r>
            <a:r>
              <a:rPr lang="sv-SE" altLang="en-VN" dirty="0" err="1"/>
              <a:t>average</a:t>
            </a:r>
            <a:r>
              <a:rPr lang="sv-SE" altLang="en-VN" dirty="0"/>
              <a:t> </a:t>
            </a:r>
            <a:r>
              <a:rPr lang="sv-SE" altLang="en-VN" dirty="0" err="1"/>
              <a:t>number</a:t>
            </a:r>
            <a:r>
              <a:rPr lang="sv-SE" altLang="en-VN" dirty="0"/>
              <a:t> </a:t>
            </a:r>
            <a:r>
              <a:rPr lang="sv-SE" altLang="en-VN" dirty="0" err="1"/>
              <a:t>of</a:t>
            </a:r>
            <a:r>
              <a:rPr lang="sv-SE" altLang="en-VN" dirty="0"/>
              <a:t> </a:t>
            </a:r>
            <a:r>
              <a:rPr lang="sv-SE" altLang="en-VN" dirty="0" err="1"/>
              <a:t>matches</a:t>
            </a:r>
            <a:r>
              <a:rPr lang="sv-SE" altLang="en-VN" dirty="0"/>
              <a:t> to </a:t>
            </a:r>
            <a:r>
              <a:rPr lang="sv-SE" altLang="en-VN" dirty="0" err="1"/>
              <a:t>allow</a:t>
            </a:r>
            <a:r>
              <a:rPr lang="sv-SE" altLang="en-VN" dirty="0"/>
              <a:t> per second. </a:t>
            </a:r>
            <a:r>
              <a:rPr lang="sv-SE" altLang="en-VN" dirty="0" err="1"/>
              <a:t>You</a:t>
            </a:r>
            <a:r>
              <a:rPr lang="sv-SE" altLang="en-VN" dirty="0"/>
              <a:t> </a:t>
            </a:r>
            <a:r>
              <a:rPr lang="sv-SE" altLang="en-VN" dirty="0" err="1"/>
              <a:t>can</a:t>
            </a:r>
            <a:r>
              <a:rPr lang="sv-SE" altLang="en-VN" dirty="0"/>
              <a:t> </a:t>
            </a:r>
            <a:r>
              <a:rPr lang="sv-SE" altLang="en-VN" dirty="0" err="1"/>
              <a:t>specify</a:t>
            </a:r>
            <a:r>
              <a:rPr lang="sv-SE" altLang="en-VN" dirty="0"/>
              <a:t> </a:t>
            </a:r>
            <a:r>
              <a:rPr lang="sv-SE" altLang="en-VN" dirty="0" err="1"/>
              <a:t>time</a:t>
            </a:r>
            <a:r>
              <a:rPr lang="sv-SE" altLang="en-VN" dirty="0"/>
              <a:t> </a:t>
            </a:r>
            <a:r>
              <a:rPr lang="sv-SE" altLang="en-VN" dirty="0" err="1"/>
              <a:t>intervals</a:t>
            </a:r>
            <a:r>
              <a:rPr lang="sv-SE" altLang="en-VN" dirty="0"/>
              <a:t> in the format /second, /</a:t>
            </a:r>
            <a:r>
              <a:rPr lang="sv-SE" altLang="en-VN" dirty="0" err="1"/>
              <a:t>minute</a:t>
            </a:r>
            <a:r>
              <a:rPr lang="sv-SE" altLang="en-VN" dirty="0"/>
              <a:t>, /</a:t>
            </a:r>
            <a:r>
              <a:rPr lang="sv-SE" altLang="en-VN" dirty="0" err="1"/>
              <a:t>hour</a:t>
            </a:r>
            <a:r>
              <a:rPr lang="sv-SE" altLang="en-VN" dirty="0"/>
              <a:t>, or /</a:t>
            </a:r>
            <a:r>
              <a:rPr lang="sv-SE" altLang="en-VN" dirty="0" err="1"/>
              <a:t>day</a:t>
            </a:r>
            <a:r>
              <a:rPr lang="sv-SE" altLang="en-VN" dirty="0"/>
              <a:t>, or </a:t>
            </a:r>
            <a:r>
              <a:rPr lang="sv-SE" altLang="en-VN" dirty="0" err="1"/>
              <a:t>you</a:t>
            </a:r>
            <a:r>
              <a:rPr lang="sv-SE" altLang="en-VN" dirty="0"/>
              <a:t> </a:t>
            </a:r>
            <a:r>
              <a:rPr lang="sv-SE" altLang="en-VN" dirty="0" err="1"/>
              <a:t>can</a:t>
            </a:r>
            <a:r>
              <a:rPr lang="sv-SE" altLang="en-VN" dirty="0"/>
              <a:t> </a:t>
            </a:r>
            <a:r>
              <a:rPr lang="sv-SE" altLang="en-VN" dirty="0" err="1"/>
              <a:t>use</a:t>
            </a:r>
            <a:r>
              <a:rPr lang="sv-SE" altLang="en-VN" dirty="0"/>
              <a:t> abbreviations so </a:t>
            </a:r>
            <a:r>
              <a:rPr lang="sv-SE" altLang="en-VN" dirty="0" err="1"/>
              <a:t>that</a:t>
            </a:r>
            <a:r>
              <a:rPr lang="sv-SE" altLang="en-VN" dirty="0"/>
              <a:t> 3/second is the same as 3/s.</a:t>
            </a:r>
          </a:p>
          <a:p>
            <a:r>
              <a:rPr lang="sv-SE" altLang="en-VN" dirty="0"/>
              <a:t>In the limit </a:t>
            </a:r>
            <a:r>
              <a:rPr lang="sv-SE" altLang="en-VN" dirty="0" err="1"/>
              <a:t>example</a:t>
            </a:r>
            <a:r>
              <a:rPr lang="sv-SE" altLang="en-VN" dirty="0"/>
              <a:t>, ICMP </a:t>
            </a:r>
            <a:r>
              <a:rPr lang="sv-SE" altLang="en-VN" dirty="0" err="1"/>
              <a:t>echo</a:t>
            </a:r>
            <a:r>
              <a:rPr lang="sv-SE" altLang="en-VN" dirty="0"/>
              <a:t> </a:t>
            </a:r>
            <a:r>
              <a:rPr lang="sv-SE" altLang="en-VN" dirty="0" err="1"/>
              <a:t>requests</a:t>
            </a:r>
            <a:r>
              <a:rPr lang="sv-SE" altLang="en-VN" dirty="0"/>
              <a:t> </a:t>
            </a:r>
            <a:r>
              <a:rPr lang="sv-SE" altLang="en-VN" dirty="0" err="1"/>
              <a:t>are</a:t>
            </a:r>
            <a:r>
              <a:rPr lang="sv-SE" altLang="en-VN" dirty="0"/>
              <a:t> </a:t>
            </a:r>
            <a:r>
              <a:rPr lang="sv-SE" altLang="en-VN" dirty="0" err="1"/>
              <a:t>restricted</a:t>
            </a:r>
            <a:r>
              <a:rPr lang="sv-SE" altLang="en-VN" dirty="0"/>
              <a:t> to no </a:t>
            </a:r>
            <a:r>
              <a:rPr lang="sv-SE" altLang="en-VN" dirty="0" err="1"/>
              <a:t>more</a:t>
            </a:r>
            <a:r>
              <a:rPr lang="sv-SE" altLang="en-VN" dirty="0"/>
              <a:t> </a:t>
            </a:r>
            <a:r>
              <a:rPr lang="sv-SE" altLang="en-VN" dirty="0" err="1"/>
              <a:t>than</a:t>
            </a:r>
            <a:r>
              <a:rPr lang="sv-SE" altLang="en-VN" dirty="0"/>
              <a:t> </a:t>
            </a:r>
            <a:r>
              <a:rPr lang="sv-SE" altLang="en-VN" dirty="0" err="1"/>
              <a:t>one</a:t>
            </a:r>
            <a:r>
              <a:rPr lang="sv-SE" altLang="en-VN" dirty="0"/>
              <a:t> per second. </a:t>
            </a:r>
            <a:r>
              <a:rPr lang="sv-SE" altLang="en-VN" dirty="0" err="1"/>
              <a:t>When</a:t>
            </a:r>
            <a:r>
              <a:rPr lang="sv-SE" altLang="en-VN" dirty="0"/>
              <a:t> </a:t>
            </a:r>
            <a:r>
              <a:rPr lang="sv-SE" altLang="en-VN" dirty="0" err="1"/>
              <a:t>tuned</a:t>
            </a:r>
            <a:r>
              <a:rPr lang="sv-SE" altLang="en-VN" dirty="0"/>
              <a:t> </a:t>
            </a:r>
            <a:r>
              <a:rPr lang="sv-SE" altLang="en-VN" dirty="0" err="1"/>
              <a:t>correctly</a:t>
            </a:r>
            <a:r>
              <a:rPr lang="sv-SE" altLang="en-VN" dirty="0"/>
              <a:t>, </a:t>
            </a:r>
            <a:r>
              <a:rPr lang="sv-SE" altLang="en-VN" dirty="0" err="1"/>
              <a:t>this</a:t>
            </a:r>
            <a:r>
              <a:rPr lang="sv-SE" altLang="en-VN" dirty="0"/>
              <a:t> feature </a:t>
            </a:r>
            <a:r>
              <a:rPr lang="sv-SE" altLang="en-VN" dirty="0" err="1"/>
              <a:t>allows</a:t>
            </a:r>
            <a:r>
              <a:rPr lang="sv-SE" altLang="en-VN" dirty="0"/>
              <a:t> </a:t>
            </a:r>
            <a:r>
              <a:rPr lang="sv-SE" altLang="en-VN" dirty="0" err="1"/>
              <a:t>you</a:t>
            </a:r>
            <a:r>
              <a:rPr lang="sv-SE" altLang="en-VN" dirty="0"/>
              <a:t> to filter </a:t>
            </a:r>
            <a:r>
              <a:rPr lang="sv-SE" altLang="en-VN" dirty="0" err="1"/>
              <a:t>unusually</a:t>
            </a:r>
            <a:r>
              <a:rPr lang="sv-SE" altLang="en-VN" dirty="0"/>
              <a:t> </a:t>
            </a:r>
            <a:r>
              <a:rPr lang="sv-SE" altLang="en-VN" dirty="0" err="1"/>
              <a:t>high</a:t>
            </a:r>
            <a:r>
              <a:rPr lang="sv-SE" altLang="en-VN" dirty="0"/>
              <a:t> </a:t>
            </a:r>
            <a:r>
              <a:rPr lang="sv-SE" altLang="en-VN" dirty="0" err="1"/>
              <a:t>volumes</a:t>
            </a:r>
            <a:r>
              <a:rPr lang="sv-SE" altLang="en-VN" dirty="0"/>
              <a:t> </a:t>
            </a:r>
            <a:r>
              <a:rPr lang="sv-SE" altLang="en-VN" dirty="0" err="1"/>
              <a:t>of</a:t>
            </a:r>
            <a:r>
              <a:rPr lang="sv-SE" altLang="en-VN" dirty="0"/>
              <a:t> </a:t>
            </a:r>
            <a:r>
              <a:rPr lang="sv-SE" altLang="en-VN" dirty="0" err="1"/>
              <a:t>traffic</a:t>
            </a:r>
            <a:r>
              <a:rPr lang="sv-SE" altLang="en-VN" dirty="0"/>
              <a:t> </a:t>
            </a:r>
            <a:r>
              <a:rPr lang="sv-SE" altLang="en-VN" dirty="0" err="1"/>
              <a:t>that</a:t>
            </a:r>
            <a:r>
              <a:rPr lang="sv-SE" altLang="en-VN" dirty="0"/>
              <a:t> </a:t>
            </a:r>
            <a:r>
              <a:rPr lang="sv-SE" altLang="en-VN" dirty="0" err="1"/>
              <a:t>characterize</a:t>
            </a:r>
            <a:r>
              <a:rPr lang="sv-SE" altLang="en-VN" dirty="0"/>
              <a:t> </a:t>
            </a:r>
            <a:r>
              <a:rPr lang="sv-SE" altLang="en-VN" dirty="0" err="1"/>
              <a:t>denial</a:t>
            </a:r>
            <a:r>
              <a:rPr lang="sv-SE" altLang="en-VN" dirty="0"/>
              <a:t> </a:t>
            </a:r>
            <a:r>
              <a:rPr lang="sv-SE" altLang="en-VN" dirty="0" err="1"/>
              <a:t>of</a:t>
            </a:r>
            <a:r>
              <a:rPr lang="sv-SE" altLang="en-VN" dirty="0"/>
              <a:t> service (DOS) attacks and Internet </a:t>
            </a:r>
            <a:r>
              <a:rPr lang="sv-SE" altLang="en-VN" dirty="0" err="1"/>
              <a:t>worms</a:t>
            </a:r>
            <a:r>
              <a:rPr lang="sv-SE" altLang="en-VN" dirty="0"/>
              <a:t>.</a:t>
            </a:r>
          </a:p>
          <a:p>
            <a:endParaRPr lang="sv-SE" altLang="en-VN" dirty="0"/>
          </a:p>
        </p:txBody>
      </p:sp>
    </p:spTree>
    <p:extLst>
      <p:ext uri="{BB962C8B-B14F-4D97-AF65-F5344CB8AC3E}">
        <p14:creationId xmlns:p14="http://schemas.microsoft.com/office/powerpoint/2010/main" val="292067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6E133F8-D8A7-3D4E-B1F2-03F9914AB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68363" y="631825"/>
            <a:ext cx="4943475" cy="3708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22876C0-8059-DA4D-8797-3C87F05F7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672013"/>
            <a:ext cx="5335588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sv-SE" altLang="en-VN" dirty="0" err="1"/>
              <a:t>You</a:t>
            </a:r>
            <a:r>
              <a:rPr lang="sv-SE" altLang="en-VN" dirty="0"/>
              <a:t> </a:t>
            </a:r>
            <a:r>
              <a:rPr lang="sv-SE" altLang="en-VN" dirty="0" err="1"/>
              <a:t>can</a:t>
            </a:r>
            <a:r>
              <a:rPr lang="sv-SE" altLang="en-VN" dirty="0"/>
              <a:t> </a:t>
            </a:r>
            <a:r>
              <a:rPr lang="sv-SE" altLang="en-VN" dirty="0" err="1"/>
              <a:t>expand</a:t>
            </a:r>
            <a:r>
              <a:rPr lang="sv-SE" altLang="en-VN" dirty="0"/>
              <a:t> on the limit feature </a:t>
            </a:r>
            <a:r>
              <a:rPr lang="sv-SE" altLang="en-VN" dirty="0" err="1"/>
              <a:t>of</a:t>
            </a:r>
            <a:r>
              <a:rPr lang="sv-SE" altLang="en-VN" dirty="0"/>
              <a:t> </a:t>
            </a:r>
            <a:r>
              <a:rPr lang="sv-SE" altLang="en-V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sv-SE" altLang="en-VN" dirty="0"/>
              <a:t> to </a:t>
            </a:r>
            <a:r>
              <a:rPr lang="sv-SE" altLang="en-VN" dirty="0" err="1"/>
              <a:t>reduce</a:t>
            </a:r>
            <a:r>
              <a:rPr lang="sv-SE" altLang="en-VN" dirty="0"/>
              <a:t> </a:t>
            </a:r>
            <a:r>
              <a:rPr lang="sv-SE" altLang="en-VN" dirty="0" err="1"/>
              <a:t>your</a:t>
            </a:r>
            <a:r>
              <a:rPr lang="sv-SE" altLang="en-VN" dirty="0"/>
              <a:t> </a:t>
            </a:r>
            <a:r>
              <a:rPr lang="sv-SE" altLang="en-VN" dirty="0" err="1"/>
              <a:t>vulnerability</a:t>
            </a:r>
            <a:r>
              <a:rPr lang="sv-SE" altLang="en-VN" dirty="0"/>
              <a:t> to </a:t>
            </a:r>
            <a:r>
              <a:rPr lang="sv-SE" altLang="en-VN" dirty="0" err="1"/>
              <a:t>certain</a:t>
            </a:r>
            <a:r>
              <a:rPr lang="sv-SE" altLang="en-VN" dirty="0"/>
              <a:t> </a:t>
            </a:r>
            <a:r>
              <a:rPr lang="sv-SE" altLang="en-VN" dirty="0" err="1"/>
              <a:t>types</a:t>
            </a:r>
            <a:r>
              <a:rPr lang="sv-SE" altLang="en-VN" dirty="0"/>
              <a:t> </a:t>
            </a:r>
            <a:r>
              <a:rPr lang="sv-SE" altLang="en-VN" dirty="0" err="1"/>
              <a:t>of</a:t>
            </a:r>
            <a:r>
              <a:rPr lang="sv-SE" altLang="en-VN" dirty="0"/>
              <a:t> </a:t>
            </a:r>
            <a:r>
              <a:rPr lang="sv-SE" altLang="en-VN" dirty="0" err="1"/>
              <a:t>denial</a:t>
            </a:r>
            <a:r>
              <a:rPr lang="sv-SE" altLang="en-VN" dirty="0"/>
              <a:t> </a:t>
            </a:r>
            <a:r>
              <a:rPr lang="sv-SE" altLang="en-VN" dirty="0" err="1"/>
              <a:t>of</a:t>
            </a:r>
            <a:r>
              <a:rPr lang="sv-SE" altLang="en-VN" dirty="0"/>
              <a:t> service attack. </a:t>
            </a:r>
            <a:r>
              <a:rPr lang="sv-SE" altLang="en-VN" dirty="0" err="1"/>
              <a:t>Here</a:t>
            </a:r>
            <a:r>
              <a:rPr lang="sv-SE" altLang="en-VN" dirty="0"/>
              <a:t> a </a:t>
            </a:r>
            <a:r>
              <a:rPr lang="sv-SE" altLang="en-VN" dirty="0" err="1"/>
              <a:t>defense</a:t>
            </a:r>
            <a:r>
              <a:rPr lang="sv-SE" altLang="en-VN" dirty="0"/>
              <a:t> for SYN </a:t>
            </a:r>
            <a:r>
              <a:rPr lang="sv-SE" altLang="en-VN" dirty="0" err="1"/>
              <a:t>flood</a:t>
            </a:r>
            <a:r>
              <a:rPr lang="sv-SE" altLang="en-VN" dirty="0"/>
              <a:t> attacks </a:t>
            </a:r>
            <a:r>
              <a:rPr lang="sv-SE" altLang="en-VN" dirty="0" err="1"/>
              <a:t>was</a:t>
            </a:r>
            <a:r>
              <a:rPr lang="sv-SE" altLang="en-VN" dirty="0"/>
              <a:t> </a:t>
            </a:r>
            <a:r>
              <a:rPr lang="sv-SE" altLang="en-VN" dirty="0" err="1"/>
              <a:t>created</a:t>
            </a:r>
            <a:r>
              <a:rPr lang="sv-SE" altLang="en-VN" dirty="0"/>
              <a:t> by </a:t>
            </a:r>
            <a:r>
              <a:rPr lang="sv-SE" altLang="en-VN" dirty="0" err="1"/>
              <a:t>limiting</a:t>
            </a:r>
            <a:r>
              <a:rPr lang="sv-SE" altLang="en-VN" dirty="0"/>
              <a:t> the </a:t>
            </a:r>
            <a:r>
              <a:rPr lang="sv-SE" altLang="en-VN" dirty="0" err="1"/>
              <a:t>acceptance</a:t>
            </a:r>
            <a:r>
              <a:rPr lang="sv-SE" altLang="en-VN" dirty="0"/>
              <a:t> </a:t>
            </a:r>
            <a:r>
              <a:rPr lang="sv-SE" altLang="en-VN" dirty="0" err="1"/>
              <a:t>of</a:t>
            </a:r>
            <a:r>
              <a:rPr lang="sv-SE" altLang="en-VN" dirty="0"/>
              <a:t> TCP segments </a:t>
            </a:r>
            <a:r>
              <a:rPr lang="sv-SE" altLang="en-VN" dirty="0" err="1"/>
              <a:t>with</a:t>
            </a:r>
            <a:r>
              <a:rPr lang="sv-SE" altLang="en-VN" dirty="0"/>
              <a:t> the SYN bit set to no </a:t>
            </a:r>
            <a:r>
              <a:rPr lang="sv-SE" altLang="en-VN" dirty="0" err="1"/>
              <a:t>more</a:t>
            </a:r>
            <a:r>
              <a:rPr lang="sv-SE" altLang="en-VN" dirty="0"/>
              <a:t> </a:t>
            </a:r>
            <a:r>
              <a:rPr lang="sv-SE" altLang="en-VN" dirty="0" err="1"/>
              <a:t>than</a:t>
            </a:r>
            <a:r>
              <a:rPr lang="sv-SE" altLang="en-VN" dirty="0"/>
              <a:t> </a:t>
            </a:r>
            <a:r>
              <a:rPr lang="sv-SE" altLang="en-VN" dirty="0" err="1"/>
              <a:t>five</a:t>
            </a:r>
            <a:r>
              <a:rPr lang="sv-SE" altLang="en-VN" dirty="0"/>
              <a:t> per second.</a:t>
            </a:r>
          </a:p>
        </p:txBody>
      </p:sp>
    </p:spTree>
    <p:extLst>
      <p:ext uri="{BB962C8B-B14F-4D97-AF65-F5344CB8AC3E}">
        <p14:creationId xmlns:p14="http://schemas.microsoft.com/office/powerpoint/2010/main" val="314766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6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3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19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D030-8C63-B648-A9DE-78AB4E34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52D4153-77A3-8341-A220-7CAFD5DB9FD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762000" y="1905000"/>
            <a:ext cx="7696200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4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8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08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6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8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1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84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06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2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4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arytides.com/linux-commands-monitor-network/" TargetMode="External"/><Relationship Id="rId2" Type="http://schemas.openxmlformats.org/officeDocument/2006/relationships/hyperlink" Target="https://www.frozentux.net/iptables-tutorial/iptables-tutorial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34D3-6868-C445-AE7B-01865822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" y="585216"/>
            <a:ext cx="7714167" cy="1499616"/>
          </a:xfrm>
        </p:spPr>
        <p:txBody>
          <a:bodyPr/>
          <a:lstStyle/>
          <a:p>
            <a:r>
              <a:rPr lang="en-US" altLang="en-US" dirty="0"/>
              <a:t>Iptables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820D-BA7B-994E-9D1F-108DDB0E8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https://www.frozentux.net/iptables-tutorial/iptables-tutorial.html</a:t>
            </a:r>
            <a:endParaRPr lang="en-US" dirty="0"/>
          </a:p>
          <a:p>
            <a:r>
              <a:rPr lang="en-US" dirty="0">
                <a:hlinkClick r:id="rId3"/>
              </a:rPr>
              <a:t>https://www.binarytides.com/linux</a:t>
            </a:r>
            <a:r>
              <a:rPr lang="en-US">
                <a:hlinkClick r:id="rId3"/>
              </a:rPr>
              <a:t>-commands-monitor-network/</a:t>
            </a:r>
            <a:endParaRPr lang="en-US"/>
          </a:p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3CF3E-0052-0243-A03D-B2481460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4E8C77B9-C051-2F48-86EF-58850D05E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0"/>
          <a:lstStyle/>
          <a:p>
            <a:pPr marL="214313" indent="-214313" defTabSz="457200" eaLnBrk="1" hangingPunct="1">
              <a:tabLst>
                <a:tab pos="214313" algn="l"/>
                <a:tab pos="311150" algn="l"/>
                <a:tab pos="768350" algn="l"/>
                <a:tab pos="1225550" algn="l"/>
                <a:tab pos="1682750" algn="l"/>
                <a:tab pos="2139950" algn="l"/>
                <a:tab pos="2597150" algn="l"/>
                <a:tab pos="3054350" algn="l"/>
                <a:tab pos="3511550" algn="l"/>
                <a:tab pos="3968750" algn="l"/>
                <a:tab pos="4425950" algn="l"/>
                <a:tab pos="4883150" algn="l"/>
                <a:tab pos="5340350" algn="l"/>
                <a:tab pos="5797550" algn="l"/>
                <a:tab pos="6254750" algn="l"/>
                <a:tab pos="6711950" algn="l"/>
                <a:tab pos="7169150" algn="l"/>
                <a:tab pos="7626350" algn="l"/>
                <a:tab pos="8083550" algn="l"/>
                <a:tab pos="8540750" algn="l"/>
                <a:tab pos="8997950" algn="l"/>
              </a:tabLst>
              <a:defRPr/>
            </a:pPr>
            <a:r>
              <a:rPr lang="en-GB"/>
              <a:t>iptables examples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24AF8D73-BF0A-584D-AC90-D0D0371BD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>
            <a:normAutofit fontScale="92500" lnSpcReduction="20000"/>
          </a:bodyPr>
          <a:lstStyle/>
          <a:p>
            <a:pPr marL="604838" indent="-533400" defTabSz="457200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iptables --flush</a:t>
            </a:r>
          </a:p>
          <a:p>
            <a:pPr marL="1654175" lvl="4" indent="-431800" defTabSz="457200" eaLnBrk="1" hangingPunct="1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1800"/>
              <a:t>Delete all rules</a:t>
            </a:r>
          </a:p>
          <a:p>
            <a:pPr marL="604838" indent="-533400" defTabSz="457200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iptables -A INPUT -i lo -j ACCEPT</a:t>
            </a:r>
          </a:p>
          <a:p>
            <a:pPr marL="1654175" lvl="4" indent="-431800" defTabSz="457200" eaLnBrk="1" hangingPunct="1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1800"/>
              <a:t>Accept all packets arriving on lo for local processes</a:t>
            </a:r>
          </a:p>
          <a:p>
            <a:pPr marL="604838" indent="-533400" defTabSz="457200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iptables -A OUTPUT -o lo -j ACCEPT</a:t>
            </a:r>
          </a:p>
          <a:p>
            <a:pPr marL="604838" indent="-533400" defTabSz="457200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iptables --policy INPUT DROP</a:t>
            </a:r>
          </a:p>
          <a:p>
            <a:pPr marL="1654175" lvl="4" indent="-431800" defTabSz="457200" eaLnBrk="1" hangingPunct="1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1800"/>
              <a:t>Unless other rules apply, drop all INPUT packets</a:t>
            </a:r>
          </a:p>
          <a:p>
            <a:pPr marL="604838" indent="-533400" defTabSz="457200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iptables --policy OUTPUT DROP</a:t>
            </a:r>
          </a:p>
          <a:p>
            <a:pPr marL="604838" indent="-533400" defTabSz="457200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iptables --policy FORWARD DROP</a:t>
            </a:r>
          </a:p>
          <a:p>
            <a:pPr marL="604838" indent="-533400" defTabSz="457200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iptables -L -v -n</a:t>
            </a:r>
          </a:p>
          <a:p>
            <a:pPr marL="1654175" lvl="4" indent="-431800" defTabSz="457200" eaLnBrk="1" hangingPunct="1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1800"/>
              <a:t>List all rules, verbosely, using numeric IP addresses etc.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6449F1C-738C-704F-8E40-8318D738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48DC96-ECA0-094E-B1BA-2960DA9C3224}" type="slidenum">
              <a:rPr lang="en-US" altLang="en-VN"/>
              <a:pPr/>
              <a:t>10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33327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0608656-90BB-E54F-9145-A50F44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F44312-0682-2742-A50E-0E85A4633E71}" type="slidenum">
              <a:rPr lang="en-US" altLang="en-VN"/>
              <a:pPr/>
              <a:t>11</a:t>
            </a:fld>
            <a:endParaRPr lang="en-US" altLang="en-VN"/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2B79210C-3A70-CC4D-8A0B-58EE93FA6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The LOG  Target</a:t>
            </a:r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A8A8E8EF-0BA6-7D43-A7E2-D00327762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GB" sz="2400" dirty="0"/>
              <a:t>LOG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GB" sz="2000" dirty="0"/>
              <a:t>--log-level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GB" sz="2000" dirty="0"/>
              <a:t>--log-prefix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GB" sz="2000" dirty="0"/>
              <a:t>--log-</a:t>
            </a:r>
            <a:r>
              <a:rPr lang="en-GB" sz="2000" dirty="0" err="1"/>
              <a:t>tcp</a:t>
            </a:r>
            <a:r>
              <a:rPr lang="en-GB" sz="2000" dirty="0"/>
              <a:t>-sequence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GB" sz="2000" dirty="0"/>
              <a:t>--log-</a:t>
            </a:r>
            <a:r>
              <a:rPr lang="en-GB" sz="2000" dirty="0" err="1"/>
              <a:t>tcp</a:t>
            </a:r>
            <a:r>
              <a:rPr lang="en-GB" sz="2000" dirty="0"/>
              <a:t>-options</a:t>
            </a:r>
          </a:p>
          <a:p>
            <a:pPr marL="838200" lvl="1" indent="-381000" eaLnBrk="1" hangingPunct="1">
              <a:lnSpc>
                <a:spcPct val="90000"/>
              </a:lnSpc>
              <a:defRPr/>
            </a:pPr>
            <a:r>
              <a:rPr lang="en-GB" sz="2000" dirty="0"/>
              <a:t>--log-</a:t>
            </a:r>
            <a:r>
              <a:rPr lang="en-GB" sz="2000" dirty="0" err="1"/>
              <a:t>ip</a:t>
            </a:r>
            <a:r>
              <a:rPr lang="en-GB" sz="2000" dirty="0"/>
              <a:t>-options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GB" sz="2000" dirty="0">
                <a:latin typeface="Lucida Console" pitchFamily="49" charset="0"/>
              </a:rPr>
              <a:t>iptables -A OUTPUT -o eth0 -j LOG</a:t>
            </a:r>
          </a:p>
          <a:p>
            <a:pPr marL="1257300" lvl="2" indent="-342900" eaLnBrk="1" hangingPunct="1">
              <a:lnSpc>
                <a:spcPct val="90000"/>
              </a:lnSpc>
              <a:defRPr/>
            </a:pPr>
            <a:r>
              <a:rPr lang="en-GB" sz="1800" dirty="0"/>
              <a:t>Jump the packets that are on OUTPUT chain intending to leave from eth0 interface to LOG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GB" sz="2000" dirty="0">
                <a:latin typeface="Lucida Console" pitchFamily="49" charset="0"/>
              </a:rPr>
              <a:t>iptables -A INPUT -m state --state INVALID -j LOG --log-prefix “INVALID input: ”</a:t>
            </a:r>
            <a:r>
              <a:rPr lang="en-GB" sz="2400" dirty="0"/>
              <a:t> </a:t>
            </a:r>
          </a:p>
          <a:p>
            <a:pPr marL="1257300" lvl="2" indent="-342900" eaLnBrk="1" hangingPunct="1">
              <a:lnSpc>
                <a:spcPct val="90000"/>
              </a:lnSpc>
              <a:defRPr/>
            </a:pPr>
            <a:r>
              <a:rPr lang="en-GB" sz="1800" dirty="0"/>
              <a:t>Jump the packets that are on INPUT chain with an INVALID state to to LOG and have the logged text begin with “INVALID input: ”</a:t>
            </a:r>
          </a:p>
          <a:p>
            <a:pPr marL="1257300" lvl="2" indent="-342900" eaLnBrk="1" hangingPunct="1">
              <a:lnSpc>
                <a:spcPct val="90000"/>
              </a:lnSpc>
              <a:defRPr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7414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رقم الشريحة 5">
            <a:extLst>
              <a:ext uri="{FF2B5EF4-FFF2-40B4-BE49-F238E27FC236}">
                <a16:creationId xmlns:a16="http://schemas.microsoft.com/office/drawing/2014/main" id="{D5A37B0D-2E7F-784B-8925-19772BFF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6B0255-DF71-7246-A607-82A1BAC903C7}" type="slidenum">
              <a:rPr lang="en-US" altLang="en-VN"/>
              <a:pPr/>
              <a:t>12</a:t>
            </a:fld>
            <a:endParaRPr lang="en-US" altLang="en-VN"/>
          </a:p>
        </p:txBody>
      </p:sp>
      <p:sp>
        <p:nvSpPr>
          <p:cNvPr id="553989" name="Rectangle 5">
            <a:extLst>
              <a:ext uri="{FF2B5EF4-FFF2-40B4-BE49-F238E27FC236}">
                <a16:creationId xmlns:a16="http://schemas.microsoft.com/office/drawing/2014/main" id="{0D2F2AEC-DA3A-4241-A64F-15D5977AE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iptables syntax examples</a:t>
            </a:r>
          </a:p>
        </p:txBody>
      </p:sp>
      <p:sp>
        <p:nvSpPr>
          <p:cNvPr id="553990" name="Rectangle 6">
            <a:extLst>
              <a:ext uri="{FF2B5EF4-FFF2-40B4-BE49-F238E27FC236}">
                <a16:creationId xmlns:a16="http://schemas.microsoft.com/office/drawing/2014/main" id="{78BDC19E-3844-6D45-8992-B9202593E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eaLnBrk="1" hangingPunct="1">
              <a:buFont typeface="Wingdings" pitchFamily="2" charset="2"/>
              <a:buAutoNum type="arabicPeriod"/>
              <a:defRPr/>
            </a:pPr>
            <a:r>
              <a:rPr lang="en-GB" sz="2400" dirty="0">
                <a:latin typeface="Lucida Console" pitchFamily="49" charset="0"/>
              </a:rPr>
              <a:t>iptables -A INPUT -</a:t>
            </a:r>
            <a:r>
              <a:rPr lang="en-GB" sz="2400" dirty="0" err="1">
                <a:latin typeface="Lucida Console" pitchFamily="49" charset="0"/>
              </a:rPr>
              <a:t>i</a:t>
            </a:r>
            <a:r>
              <a:rPr lang="en-GB" sz="2400" dirty="0">
                <a:latin typeface="Lucida Console" pitchFamily="49" charset="0"/>
              </a:rPr>
              <a:t> eth1 -p </a:t>
            </a:r>
            <a:r>
              <a:rPr lang="en-GB" sz="2400" dirty="0" err="1">
                <a:latin typeface="Lucida Console" pitchFamily="49" charset="0"/>
              </a:rPr>
              <a:t>tcp</a:t>
            </a:r>
            <a:r>
              <a:rPr lang="en-GB" sz="2400" dirty="0">
                <a:latin typeface="Lucida Console" pitchFamily="49" charset="0"/>
              </a:rPr>
              <a:t> -s 192.168.17.1 --sport 1024:65535 -d 192.168.17.2 --</a:t>
            </a:r>
            <a:r>
              <a:rPr lang="en-GB" sz="2400" dirty="0" err="1">
                <a:latin typeface="Lucida Console" pitchFamily="49" charset="0"/>
              </a:rPr>
              <a:t>dport</a:t>
            </a:r>
            <a:r>
              <a:rPr lang="en-GB" sz="2400" dirty="0">
                <a:latin typeface="Lucida Console" pitchFamily="49" charset="0"/>
              </a:rPr>
              <a:t> 22 -j ACCEPT</a:t>
            </a:r>
          </a:p>
          <a:p>
            <a:pPr marL="1295400" lvl="2" indent="-381000" eaLnBrk="1" hangingPunct="1">
              <a:defRPr/>
            </a:pPr>
            <a:r>
              <a:rPr lang="en-GB" sz="1800" dirty="0">
                <a:latin typeface="Lucida Console" pitchFamily="49" charset="0"/>
              </a:rPr>
              <a:t>Accept all TCP packets arriving on eth1 for local processes from 192.168.17.1 with any source port higher than 1023 to 192.168.17.2 and destination port 22.</a:t>
            </a:r>
          </a:p>
          <a:p>
            <a:pPr marL="533400" indent="-533400" eaLnBrk="1" hangingPunct="1">
              <a:buFont typeface="Wingdings" pitchFamily="2" charset="2"/>
              <a:buAutoNum type="arabicPeriod"/>
              <a:defRPr/>
            </a:pPr>
            <a:r>
              <a:rPr lang="en-US" sz="2400" dirty="0">
                <a:effectLst/>
                <a:latin typeface="Lucida Console" pitchFamily="49" charset="0"/>
              </a:rPr>
              <a:t>iptables -t </a:t>
            </a:r>
            <a:r>
              <a:rPr lang="en-US" sz="2400" dirty="0" err="1">
                <a:effectLst/>
                <a:latin typeface="Lucida Console" pitchFamily="49" charset="0"/>
              </a:rPr>
              <a:t>nat</a:t>
            </a:r>
            <a:r>
              <a:rPr lang="en-US" sz="2400" dirty="0">
                <a:effectLst/>
                <a:latin typeface="Lucida Console" pitchFamily="49" charset="0"/>
              </a:rPr>
              <a:t> -A PREROUTING -p TCP -</a:t>
            </a:r>
            <a:r>
              <a:rPr lang="en-US" sz="2400" dirty="0" err="1">
                <a:effectLst/>
                <a:latin typeface="Lucida Console" pitchFamily="49" charset="0"/>
              </a:rPr>
              <a:t>i</a:t>
            </a:r>
            <a:r>
              <a:rPr lang="en-US" sz="2400" dirty="0">
                <a:effectLst/>
                <a:latin typeface="Lucida Console" pitchFamily="49" charset="0"/>
              </a:rPr>
              <a:t> eth0 -d 128.168.60.12 --</a:t>
            </a:r>
            <a:r>
              <a:rPr lang="en-US" sz="2400" dirty="0" err="1">
                <a:effectLst/>
                <a:latin typeface="Lucida Console" pitchFamily="49" charset="0"/>
              </a:rPr>
              <a:t>dport</a:t>
            </a:r>
            <a:r>
              <a:rPr lang="en-US" sz="2400" dirty="0">
                <a:effectLst/>
                <a:latin typeface="Lucida Console" pitchFamily="49" charset="0"/>
              </a:rPr>
              <a:t> 80 -j DNAT --to-destination 192.168.10.2</a:t>
            </a:r>
          </a:p>
          <a:p>
            <a:pPr marL="1295400" lvl="2" indent="-381000" eaLnBrk="1" hangingPunct="1">
              <a:defRPr/>
            </a:pPr>
            <a:r>
              <a:rPr lang="en-GB" sz="1800" dirty="0">
                <a:latin typeface="Lucida Console" pitchFamily="49" charset="0"/>
              </a:rPr>
              <a:t>Change the destination address of all TCP packets arriving on eth0 aimed at </a:t>
            </a:r>
            <a:r>
              <a:rPr lang="en-US" sz="1800" dirty="0">
                <a:effectLst/>
                <a:latin typeface="Lucida Console" pitchFamily="49" charset="0"/>
              </a:rPr>
              <a:t>128.168.60.12 port 80 to 192.168.10.2 port 80.</a:t>
            </a:r>
            <a:endParaRPr lang="en-GB" sz="1800" dirty="0">
              <a:latin typeface="Lucida Console" pitchFamily="49" charset="0"/>
            </a:endParaRP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BAD2FADB-9F0C-FE4A-AEDB-E547BE90D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78057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193675" indent="-193675" defTabSz="828675"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33000"/>
            </a:pPr>
            <a:endParaRPr lang="en-GB" altLang="en-VN" sz="29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FCEE137-4021-DB4A-A395-3129BA00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0E876A-8A37-4F44-AA04-97E7BEFCB780}" type="slidenum">
              <a:rPr lang="en-US" altLang="en-VN"/>
              <a:pPr/>
              <a:t>13</a:t>
            </a:fld>
            <a:endParaRPr lang="en-US" altLang="en-VN"/>
          </a:p>
        </p:txBody>
      </p:sp>
      <p:sp>
        <p:nvSpPr>
          <p:cNvPr id="580616" name="Rectangle 8">
            <a:extLst>
              <a:ext uri="{FF2B5EF4-FFF2-40B4-BE49-F238E27FC236}">
                <a16:creationId xmlns:a16="http://schemas.microsoft.com/office/drawing/2014/main" id="{48E312DB-5587-6B48-93BA-CFBD7E13F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PMingLiU" pitchFamily="18" charset="-120"/>
              </a:rPr>
              <a:t>Specifying Fragments</a:t>
            </a:r>
            <a:endParaRPr lang="en-US"/>
          </a:p>
        </p:txBody>
      </p:sp>
      <p:sp>
        <p:nvSpPr>
          <p:cNvPr id="580617" name="Rectangle 9">
            <a:extLst>
              <a:ext uri="{FF2B5EF4-FFF2-40B4-BE49-F238E27FC236}">
                <a16:creationId xmlns:a16="http://schemas.microsoft.com/office/drawing/2014/main" id="{BDF27D39-CA1C-DD45-9C24-B7DB175A3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sz="2000">
                <a:latin typeface="Lucida Console" pitchFamily="49" charset="0"/>
                <a:ea typeface="PMingLiU" pitchFamily="18" charset="-120"/>
              </a:rPr>
              <a:t>iptables -A OUTPUT -f -d 192.168.1.1 -j DROP</a:t>
            </a:r>
            <a:br>
              <a:rPr lang="en-US" altLang="zh-TW" sz="2000">
                <a:latin typeface="Lucida Console" pitchFamily="49" charset="0"/>
                <a:ea typeface="PMingLiU" pitchFamily="18" charset="-120"/>
              </a:rPr>
            </a:br>
            <a:endParaRPr lang="en-US" altLang="zh-TW" sz="2000"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defRPr/>
            </a:pPr>
            <a:r>
              <a:rPr lang="en-US" altLang="zh-TW" sz="2800">
                <a:ea typeface="PMingLiU" pitchFamily="18" charset="-120"/>
              </a:rPr>
              <a:t>First fragment is treated like any other packet. Second and further fragments won’t be.</a:t>
            </a:r>
          </a:p>
          <a:p>
            <a:pPr eaLnBrk="1" hangingPunct="1">
              <a:defRPr/>
            </a:pPr>
            <a:r>
              <a:rPr lang="en-US" altLang="zh-TW" sz="2800">
                <a:ea typeface="PMingLiU" pitchFamily="18" charset="-120"/>
              </a:rPr>
              <a:t>Specify a rule specifically for second and further fragments, using the ‘-f’ </a:t>
            </a:r>
          </a:p>
          <a:p>
            <a:pPr eaLnBrk="1" hangingPunct="1">
              <a:defRPr/>
            </a:pPr>
            <a:r>
              <a:rPr lang="en-US" altLang="zh-TW" sz="2800">
                <a:ea typeface="PMingLiU" pitchFamily="18" charset="-120"/>
              </a:rPr>
              <a:t>“Impossible” to look inside the packet for protocol headers such as TCP, UDP, ICMP.</a:t>
            </a:r>
          </a:p>
          <a:p>
            <a:pPr eaLnBrk="1" hangingPunct="1">
              <a:defRPr/>
            </a:pPr>
            <a:r>
              <a:rPr lang="en-US" altLang="zh-TW" sz="2800">
                <a:ea typeface="PMingLiU" pitchFamily="18" charset="-120"/>
              </a:rPr>
              <a:t>E.g., “</a:t>
            </a:r>
            <a:r>
              <a:rPr lang="en-US" altLang="zh-TW" sz="2800">
                <a:latin typeface="Lucida Console" pitchFamily="49" charset="0"/>
                <a:ea typeface="PMingLiU" pitchFamily="18" charset="-120"/>
              </a:rPr>
              <a:t>-p TCP -sport www”</a:t>
            </a:r>
            <a:r>
              <a:rPr lang="en-US" altLang="zh-TW" sz="2800">
                <a:ea typeface="PMingLiU" pitchFamily="18" charset="-120"/>
              </a:rPr>
              <a:t> will never match a fragment other than the first fragment.</a:t>
            </a:r>
          </a:p>
        </p:txBody>
      </p:sp>
    </p:spTree>
    <p:extLst>
      <p:ext uri="{BB962C8B-B14F-4D97-AF65-F5344CB8AC3E}">
        <p14:creationId xmlns:p14="http://schemas.microsoft.com/office/powerpoint/2010/main" val="268786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910207D-C738-D94C-908C-B00C8E54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4F6DC1-EC42-834D-8F1E-D046EE8E9C3F}" type="slidenum">
              <a:rPr lang="en-US" altLang="en-VN"/>
              <a:pPr/>
              <a:t>14</a:t>
            </a:fld>
            <a:endParaRPr lang="en-US" altLang="en-VN"/>
          </a:p>
        </p:txBody>
      </p:sp>
      <p:sp>
        <p:nvSpPr>
          <p:cNvPr id="655364" name="Rectangle 4">
            <a:extLst>
              <a:ext uri="{FF2B5EF4-FFF2-40B4-BE49-F238E27FC236}">
                <a16:creationId xmlns:a16="http://schemas.microsoft.com/office/drawing/2014/main" id="{1076563C-1A7D-EF43-A990-0A180078E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PMingLiU" pitchFamily="18" charset="-120"/>
              </a:rPr>
              <a:t>Match Extensions: MAC</a:t>
            </a:r>
            <a:endParaRPr lang="en-US"/>
          </a:p>
        </p:txBody>
      </p:sp>
      <p:sp>
        <p:nvSpPr>
          <p:cNvPr id="655365" name="Rectangle 5">
            <a:extLst>
              <a:ext uri="{FF2B5EF4-FFF2-40B4-BE49-F238E27FC236}">
                <a16:creationId xmlns:a16="http://schemas.microsoft.com/office/drawing/2014/main" id="{456C6BA9-BDFD-9848-8972-CEC51E8C3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TW">
                <a:ea typeface="PMingLiU" pitchFamily="18" charset="-120"/>
              </a:rPr>
              <a:t>Specified with ‘-m mac’ or --match mac’</a:t>
            </a:r>
          </a:p>
          <a:p>
            <a:pPr lvl="1" eaLnBrk="1" hangingPunct="1">
              <a:defRPr/>
            </a:pPr>
            <a:r>
              <a:rPr lang="en-US" altLang="zh-TW">
                <a:ea typeface="PMingLiU" pitchFamily="18" charset="-120"/>
              </a:rPr>
              <a:t>match incoming packet's source Ethernet address (MAC).</a:t>
            </a:r>
          </a:p>
          <a:p>
            <a:pPr lvl="1" eaLnBrk="1" hangingPunct="1">
              <a:defRPr/>
            </a:pPr>
            <a:r>
              <a:rPr lang="en-US" altLang="zh-TW">
                <a:latin typeface="Lucida Console" pitchFamily="49" charset="0"/>
                <a:ea typeface="PMingLiU" pitchFamily="18" charset="-120"/>
              </a:rPr>
              <a:t>--mac-source 00:60:08:91:CC:B7</a:t>
            </a:r>
          </a:p>
          <a:p>
            <a:pPr lvl="2" eaLnBrk="1" hangingPunct="1">
              <a:defRPr/>
            </a:pPr>
            <a:endParaRPr lang="zh-TW" altLang="en-US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29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1637B9C-26D6-AC47-AE7E-6E280649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64AF79-D32A-8349-88CC-82B236A4CF6C}" type="slidenum">
              <a:rPr lang="en-US" altLang="en-VN"/>
              <a:pPr/>
              <a:t>15</a:t>
            </a:fld>
            <a:endParaRPr lang="en-US" altLang="en-VN"/>
          </a:p>
        </p:txBody>
      </p:sp>
      <p:sp>
        <p:nvSpPr>
          <p:cNvPr id="656388" name="Rectangle 4">
            <a:extLst>
              <a:ext uri="{FF2B5EF4-FFF2-40B4-BE49-F238E27FC236}">
                <a16:creationId xmlns:a16="http://schemas.microsoft.com/office/drawing/2014/main" id="{5665D048-C8A3-7C49-81DD-AE0C35903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PMingLiU" pitchFamily="18" charset="-120"/>
              </a:rPr>
              <a:t>Match Extensions: Limit</a:t>
            </a:r>
            <a:endParaRPr lang="en-US"/>
          </a:p>
        </p:txBody>
      </p:sp>
      <p:sp>
        <p:nvSpPr>
          <p:cNvPr id="656389" name="Rectangle 5">
            <a:extLst>
              <a:ext uri="{FF2B5EF4-FFF2-40B4-BE49-F238E27FC236}">
                <a16:creationId xmlns:a16="http://schemas.microsoft.com/office/drawing/2014/main" id="{25762761-CD17-9A4D-8D2F-754791EB4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defRPr/>
            </a:pPr>
            <a:endParaRPr lang="en-US" altLang="zh-TW" sz="240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>
                <a:ea typeface="PMingLiU" pitchFamily="18" charset="-120"/>
              </a:rPr>
              <a:t>-m limit’ or --match limit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>
                <a:ea typeface="PMingLiU" pitchFamily="18" charset="-120"/>
              </a:rPr>
              <a:t>Restrict the rate of matches, such as for suppressing log messages.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>
                <a:ea typeface="PMingLiU" pitchFamily="18" charset="-120"/>
              </a:rPr>
              <a:t>--limit 5/second 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800">
                <a:ea typeface="PMingLiU" pitchFamily="18" charset="-120"/>
              </a:rPr>
              <a:t>Specifies the maximum average number of matches to allow per second as 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>
                <a:ea typeface="PMingLiU" pitchFamily="18" charset="-120"/>
              </a:rPr>
              <a:t>--limit-burst 12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800">
                <a:ea typeface="PMingLiU" pitchFamily="18" charset="-120"/>
              </a:rPr>
              <a:t>The  maximum  initial  number  of packets to match is 12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>
                <a:ea typeface="PMingLiU" pitchFamily="18" charset="-120"/>
              </a:rPr>
              <a:t>This number gets recharged by one  every  time  the limit  specified  above  is not reached.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>
                <a:ea typeface="PMingLiU" pitchFamily="18" charset="-120"/>
              </a:rPr>
              <a:t>Default 3 matches per hour, with a burst of 5</a:t>
            </a:r>
            <a:endParaRPr lang="zh-TW" altLang="en-US" sz="240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339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8977B63-ED27-844A-9443-ADF27868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7C815D-405C-4B42-9730-4ADD94190C2F}" type="slidenum">
              <a:rPr lang="en-US" altLang="en-VN"/>
              <a:pPr/>
              <a:t>16</a:t>
            </a:fld>
            <a:endParaRPr lang="en-US" altLang="en-VN"/>
          </a:p>
        </p:txBody>
      </p:sp>
      <p:sp>
        <p:nvSpPr>
          <p:cNvPr id="657412" name="Rectangle 4">
            <a:extLst>
              <a:ext uri="{FF2B5EF4-FFF2-40B4-BE49-F238E27FC236}">
                <a16:creationId xmlns:a16="http://schemas.microsoft.com/office/drawing/2014/main" id="{C399A4EC-A726-5649-B964-6A91E8FBE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PMingLiU" pitchFamily="18" charset="-120"/>
              </a:rPr>
              <a:t>Match Extensions: State</a:t>
            </a:r>
            <a:endParaRPr lang="en-US"/>
          </a:p>
        </p:txBody>
      </p:sp>
      <p:sp>
        <p:nvSpPr>
          <p:cNvPr id="657413" name="Rectangle 5">
            <a:extLst>
              <a:ext uri="{FF2B5EF4-FFF2-40B4-BE49-F238E27FC236}">
                <a16:creationId xmlns:a16="http://schemas.microsoft.com/office/drawing/2014/main" id="{03FA4F8E-4B63-8345-B759-F533D4560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>
                <a:ea typeface="PMingLiU" pitchFamily="18" charset="-120"/>
              </a:rPr>
              <a:t>-m state’ allows ‘--state’ option.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>
                <a:ea typeface="PMingLiU" pitchFamily="18" charset="-120"/>
              </a:rPr>
              <a:t>NEW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>
                <a:ea typeface="PMingLiU" pitchFamily="18" charset="-120"/>
              </a:rPr>
              <a:t>A packet which can create a new connection.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>
                <a:ea typeface="PMingLiU" pitchFamily="18" charset="-120"/>
              </a:rPr>
              <a:t>ESTABLISHED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>
                <a:ea typeface="PMingLiU" pitchFamily="18" charset="-120"/>
              </a:rPr>
              <a:t>A packet which belongs to an existing connection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>
                <a:ea typeface="PMingLiU" pitchFamily="18" charset="-120"/>
              </a:rPr>
              <a:t>RELATED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>
                <a:ea typeface="PMingLiU" pitchFamily="18" charset="-120"/>
              </a:rPr>
              <a:t>A packet which is related to, but not part of, an existing connection such as ICMP error.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>
                <a:ea typeface="PMingLiU" pitchFamily="18" charset="-120"/>
              </a:rPr>
              <a:t>INVALID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>
                <a:ea typeface="PMingLiU" pitchFamily="18" charset="-120"/>
              </a:rPr>
              <a:t>A packet which could not be identified for some reasons.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>
                <a:latin typeface="Lucida Console" pitchFamily="49" charset="0"/>
              </a:rPr>
              <a:t>iptables -A FORWARD -i eth0 -o eth1 -m state --state NEW,ESTABLISHED,RELATED -j ACCEPT</a:t>
            </a:r>
            <a:endParaRPr lang="zh-TW" altLang="en-US" sz="2000">
              <a:latin typeface="Lucida Console" pitchFamily="49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3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E1B5D8D-FE53-E442-8DDD-EB2DF45F7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0"/>
          <a:lstStyle/>
          <a:p>
            <a:pPr marL="357188" indent="-357188" defTabSz="457200" eaLnBrk="1" hangingPunct="1">
              <a:tabLst>
                <a:tab pos="3571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/>
              <a:t>IPtable Optimization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8330BDA-840E-054E-A9ED-A92E69796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>
            <a:normAutofit lnSpcReduction="10000"/>
          </a:bodyPr>
          <a:lstStyle/>
          <a:p>
            <a:pPr marL="501650" indent="-430213" defTabSz="457200" eaLnBrk="1" hangingPunct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Place loopback rules as early as possible.</a:t>
            </a:r>
          </a:p>
          <a:p>
            <a:pPr marL="501650" indent="-430213" defTabSz="457200" eaLnBrk="1" hangingPunct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Place forwarding rules as early as possible.</a:t>
            </a:r>
          </a:p>
          <a:p>
            <a:pPr marL="501650" indent="-430213" defTabSz="457200" eaLnBrk="1" hangingPunct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Use the state and connection-tracking modules to bypass the firewall for established connections.</a:t>
            </a:r>
          </a:p>
          <a:p>
            <a:pPr marL="501650" indent="-430213" defTabSz="457200" eaLnBrk="1" hangingPunct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Combine rules to standard TCP client-server connections into a single rule using port lists.</a:t>
            </a:r>
          </a:p>
          <a:p>
            <a:pPr marL="501650" indent="-430213" defTabSz="457200" eaLnBrk="1" hangingPunct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2800"/>
              <a:t>Place rules for heavy traffic services as early as possible.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B5A4D86-03A3-7548-AECE-526B9B32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EB0354-A9E2-794D-BE06-A83208CEFEBE}" type="slidenum">
              <a:rPr lang="en-US" altLang="en-VN"/>
              <a:pPr/>
              <a:t>17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62193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57D4902-A28D-0442-A3E7-26EFA7E5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29DA3C-1A52-314B-8002-12104A525794}" type="slidenum">
              <a:rPr lang="en-US" altLang="en-VN"/>
              <a:pPr/>
              <a:t>18</a:t>
            </a:fld>
            <a:endParaRPr lang="en-US" altLang="en-VN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A99F46FF-6550-454E-90C8-BDEC49D4A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State Matching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2F99EC41-02DB-2C4C-92AB-66B07182F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When tracking connections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NEW – for a new connection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ESTABLISHED – for packets in an existing connection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RELATED – for packets related to an existing connection (ICMP errors, FTP)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INVALID – unrelated to existing connections (should drop)</a:t>
            </a:r>
          </a:p>
        </p:txBody>
      </p:sp>
    </p:spTree>
    <p:extLst>
      <p:ext uri="{BB962C8B-B14F-4D97-AF65-F5344CB8AC3E}">
        <p14:creationId xmlns:p14="http://schemas.microsoft.com/office/powerpoint/2010/main" val="1587996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230CAB6-DA07-A245-8854-794928D0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E0F220-CFC6-7943-911E-E72A0F8B29BB}" type="slidenum">
              <a:rPr lang="en-US" altLang="en-VN"/>
              <a:pPr/>
              <a:t>19</a:t>
            </a:fld>
            <a:endParaRPr lang="en-US" altLang="en-VN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35D4B6EA-EAB7-DB4D-8F10-67F21802A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Stateful Filtering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191A339F-39E5-A949-98C9-5DAF74BEA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When router keeps track of “connections”</a:t>
            </a:r>
          </a:p>
          <a:p>
            <a:pPr lvl="1" eaLnBrk="1" hangingPunct="1">
              <a:defRPr/>
            </a:pPr>
            <a:r>
              <a:rPr lang="en-US"/>
              <a:t>Accept TCP packets when connection initiated from inside</a:t>
            </a:r>
          </a:p>
          <a:p>
            <a:pPr lvl="1" eaLnBrk="1" hangingPunct="1">
              <a:defRPr/>
            </a:pPr>
            <a:r>
              <a:rPr lang="en-US"/>
              <a:t>Accept UDP packets when part of response to internal request</a:t>
            </a:r>
          </a:p>
          <a:p>
            <a:pPr eaLnBrk="1" hangingPunct="1">
              <a:defRPr/>
            </a:pPr>
            <a:r>
              <a:rPr lang="en-US"/>
              <a:t>Also called </a:t>
            </a:r>
            <a:r>
              <a:rPr lang="en-US" i="1"/>
              <a:t>dynamic</a:t>
            </a:r>
            <a:r>
              <a:rPr lang="en-US"/>
              <a:t> as firewall rules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40689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6312-93D4-7B44-87BD-16A3FBC9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C5C7F-0D4D-3C4B-A0C8-E5BF192B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A45D6BD2-8649-7A7E-8686-2746BD6A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47" y="2360741"/>
            <a:ext cx="5991305" cy="2412428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EE3A1CBC-6D60-C774-115A-C61EFF4BF360}"/>
              </a:ext>
            </a:extLst>
          </p:cNvPr>
          <p:cNvSpPr/>
          <p:nvPr/>
        </p:nvSpPr>
        <p:spPr>
          <a:xfrm>
            <a:off x="3162235" y="1782605"/>
            <a:ext cx="2819527" cy="3568700"/>
          </a:xfrm>
          <a:prstGeom prst="frame">
            <a:avLst>
              <a:gd name="adj1" fmla="val 13401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0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7791028-23DA-FC49-904F-326E3A0F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B87B00-4940-6343-B758-74C01559BD78}" type="slidenum">
              <a:rPr lang="en-US" altLang="en-VN"/>
              <a:pPr/>
              <a:t>20</a:t>
            </a:fld>
            <a:endParaRPr lang="en-US" altLang="en-VN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CDFB6D81-4EF7-C74E-B6C2-5E7110BBA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Stateful Filtering Continued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AB28EA1-99BE-AD4E-BE58-EABBBD98E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Increases load on router</a:t>
            </a:r>
          </a:p>
          <a:p>
            <a:pPr eaLnBrk="1" hangingPunct="1">
              <a:defRPr/>
            </a:pPr>
            <a:r>
              <a:rPr lang="en-US"/>
              <a:t>Possible DoS point</a:t>
            </a:r>
          </a:p>
          <a:p>
            <a:pPr eaLnBrk="1" hangingPunct="1">
              <a:defRPr/>
            </a:pPr>
            <a:r>
              <a:rPr lang="en-US"/>
              <a:t>Router reboots can drop connections</a:t>
            </a:r>
          </a:p>
          <a:p>
            <a:pPr eaLnBrk="1" hangingPunct="1">
              <a:defRPr/>
            </a:pPr>
            <a:r>
              <a:rPr lang="en-US"/>
              <a:t>Difficult to know if/when response coming</a:t>
            </a:r>
          </a:p>
          <a:p>
            <a:pPr lvl="1" eaLnBrk="1" hangingPunct="1">
              <a:defRPr/>
            </a:pPr>
            <a:r>
              <a:rPr lang="en-US"/>
              <a:t>Remote machine may be down</a:t>
            </a:r>
          </a:p>
          <a:p>
            <a:pPr lvl="1" eaLnBrk="1" hangingPunct="1">
              <a:defRPr/>
            </a:pPr>
            <a:r>
              <a:rPr lang="en-US"/>
              <a:t>Hole opened in any case</a:t>
            </a:r>
          </a:p>
        </p:txBody>
      </p:sp>
    </p:spTree>
    <p:extLst>
      <p:ext uri="{BB962C8B-B14F-4D97-AF65-F5344CB8AC3E}">
        <p14:creationId xmlns:p14="http://schemas.microsoft.com/office/powerpoint/2010/main" val="3170262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8FEF300-07F3-B14F-85D2-461406AB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620AD-D863-404F-96C8-83718CA12A0A}" type="slidenum">
              <a:rPr lang="en-US" altLang="en-VN"/>
              <a:pPr/>
              <a:t>21</a:t>
            </a:fld>
            <a:endParaRPr lang="en-US" altLang="en-VN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5BFF7303-4EDE-ED44-A275-164AAB74C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Stateful Filtering Continued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24FE61CF-21DF-4647-8F8F-9C157FC26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May be able to check for protocol correctness</a:t>
            </a:r>
          </a:p>
          <a:p>
            <a:pPr lvl="1" eaLnBrk="1" hangingPunct="1">
              <a:defRPr/>
            </a:pPr>
            <a:r>
              <a:rPr lang="en-US"/>
              <a:t>E.g., DNS query to DNS port</a:t>
            </a:r>
          </a:p>
          <a:p>
            <a:pPr eaLnBrk="1" hangingPunct="1">
              <a:defRPr/>
            </a:pPr>
            <a:r>
              <a:rPr lang="en-US"/>
              <a:t>Logging</a:t>
            </a:r>
          </a:p>
          <a:p>
            <a:pPr lvl="1" eaLnBrk="1" hangingPunct="1">
              <a:defRPr/>
            </a:pPr>
            <a:r>
              <a:rPr lang="en-US"/>
              <a:t>Probably don’t want to log every packet</a:t>
            </a:r>
          </a:p>
          <a:p>
            <a:pPr lvl="1" eaLnBrk="1" hangingPunct="1">
              <a:defRPr/>
            </a:pPr>
            <a:r>
              <a:rPr lang="en-US"/>
              <a:t>Maybe</a:t>
            </a:r>
          </a:p>
          <a:p>
            <a:pPr lvl="2" eaLnBrk="1" hangingPunct="1">
              <a:defRPr/>
            </a:pPr>
            <a:r>
              <a:rPr lang="en-US"/>
              <a:t>First</a:t>
            </a:r>
          </a:p>
          <a:p>
            <a:pPr lvl="2" eaLnBrk="1" hangingPunct="1">
              <a:defRPr/>
            </a:pPr>
            <a:r>
              <a:rPr lang="en-US"/>
              <a:t>Bad</a:t>
            </a:r>
          </a:p>
          <a:p>
            <a:pPr lvl="2" eaLnBrk="1" hangingPunct="1">
              <a:defRPr/>
            </a:pPr>
            <a:r>
              <a:rPr lang="en-US"/>
              <a:t>Attacks</a:t>
            </a:r>
          </a:p>
        </p:txBody>
      </p:sp>
    </p:spTree>
    <p:extLst>
      <p:ext uri="{BB962C8B-B14F-4D97-AF65-F5344CB8AC3E}">
        <p14:creationId xmlns:p14="http://schemas.microsoft.com/office/powerpoint/2010/main" val="304489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9745990-F504-274C-9D78-5F6C95165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altLang="en-VN" sz="4800" dirty="0" err="1"/>
              <a:t>prevent</a:t>
            </a:r>
            <a:r>
              <a:rPr lang="sv-SE" altLang="en-VN" sz="4800" dirty="0"/>
              <a:t> </a:t>
            </a:r>
            <a:r>
              <a:rPr lang="sv-SE" altLang="en-VN" sz="4800" dirty="0" err="1"/>
              <a:t>flood</a:t>
            </a:r>
            <a:r>
              <a:rPr lang="sv-SE" altLang="en-VN" sz="4800" dirty="0"/>
              <a:t> </a:t>
            </a:r>
            <a:r>
              <a:rPr lang="sv-SE" altLang="en-VN" sz="4800" dirty="0" err="1"/>
              <a:t>pings</a:t>
            </a:r>
            <a:endParaRPr lang="sv-SE" altLang="en-VN" dirty="0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13BB2F0E-1F8A-534C-BE9B-A96DC03ED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altLang="en-VN" dirty="0" err="1"/>
              <a:t>Allow</a:t>
            </a:r>
            <a:r>
              <a:rPr lang="sv-SE" altLang="en-VN" dirty="0"/>
              <a:t> </a:t>
            </a:r>
            <a:r>
              <a:rPr lang="sv-SE" altLang="en-VN" dirty="0" err="1"/>
              <a:t>ping</a:t>
            </a:r>
            <a:r>
              <a:rPr lang="sv-SE" altLang="en-VN" dirty="0"/>
              <a:t> </a:t>
            </a:r>
            <a:r>
              <a:rPr lang="sv-SE" altLang="en-VN" dirty="0" err="1"/>
              <a:t>request</a:t>
            </a:r>
            <a:r>
              <a:rPr lang="sv-SE" altLang="en-VN" dirty="0"/>
              <a:t> and </a:t>
            </a:r>
            <a:r>
              <a:rPr lang="sv-SE" altLang="en-VN" dirty="0" err="1"/>
              <a:t>reply</a:t>
            </a:r>
            <a:endParaRPr lang="sv-SE" altLang="en-VN" dirty="0"/>
          </a:p>
          <a:p>
            <a:pPr lvl="1"/>
            <a:r>
              <a:rPr lang="sv-SE" altLang="en-V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sv-SE" altLang="en-VN" b="0" dirty="0"/>
              <a:t> is </a:t>
            </a:r>
            <a:r>
              <a:rPr lang="sv-SE" altLang="en-VN" b="0" dirty="0" err="1"/>
              <a:t>being</a:t>
            </a:r>
            <a:r>
              <a:rPr lang="sv-SE" altLang="en-VN" b="0" dirty="0"/>
              <a:t> </a:t>
            </a:r>
            <a:r>
              <a:rPr lang="sv-SE" altLang="en-VN" b="0" dirty="0" err="1"/>
              <a:t>configured</a:t>
            </a:r>
            <a:r>
              <a:rPr lang="sv-SE" altLang="en-VN" b="0" dirty="0"/>
              <a:t> to </a:t>
            </a:r>
            <a:r>
              <a:rPr lang="sv-SE" altLang="en-VN" b="0" dirty="0" err="1"/>
              <a:t>allow</a:t>
            </a:r>
            <a:r>
              <a:rPr lang="sv-SE" altLang="en-VN" b="0" dirty="0"/>
              <a:t> the </a:t>
            </a:r>
            <a:r>
              <a:rPr lang="sv-SE" altLang="en-VN" b="0" dirty="0" err="1"/>
              <a:t>firewall</a:t>
            </a:r>
            <a:r>
              <a:rPr lang="sv-SE" altLang="en-VN" b="0" dirty="0"/>
              <a:t> to </a:t>
            </a:r>
            <a:r>
              <a:rPr lang="sv-SE" altLang="en-VN" b="0" dirty="0" err="1"/>
              <a:t>send</a:t>
            </a:r>
            <a:r>
              <a:rPr lang="sv-SE" altLang="en-VN" b="0" dirty="0"/>
              <a:t> ICMP </a:t>
            </a:r>
            <a:r>
              <a:rPr lang="sv-SE" altLang="en-VN" b="0" dirty="0" err="1"/>
              <a:t>echo-requests</a:t>
            </a:r>
            <a:r>
              <a:rPr lang="sv-SE" altLang="en-VN" b="0" dirty="0"/>
              <a:t> (</a:t>
            </a:r>
            <a:r>
              <a:rPr lang="sv-SE" altLang="en-VN" b="0" dirty="0" err="1"/>
              <a:t>pings</a:t>
            </a:r>
            <a:r>
              <a:rPr lang="sv-SE" altLang="en-VN" b="0" dirty="0"/>
              <a:t>) and in </a:t>
            </a:r>
            <a:r>
              <a:rPr lang="sv-SE" altLang="en-VN" b="0" dirty="0" err="1"/>
              <a:t>turn</a:t>
            </a:r>
            <a:r>
              <a:rPr lang="sv-SE" altLang="en-VN" b="0" dirty="0"/>
              <a:t>, accept the </a:t>
            </a:r>
            <a:r>
              <a:rPr lang="sv-SE" altLang="en-VN" b="0" dirty="0" err="1"/>
              <a:t>expected</a:t>
            </a:r>
            <a:r>
              <a:rPr lang="sv-SE" altLang="en-VN" b="0" dirty="0"/>
              <a:t> ICMP </a:t>
            </a:r>
            <a:r>
              <a:rPr lang="sv-SE" altLang="en-VN" b="0" dirty="0" err="1"/>
              <a:t>echo-replies</a:t>
            </a:r>
            <a:r>
              <a:rPr lang="sv-SE" altLang="en-VN" b="0" dirty="0"/>
              <a:t>. </a:t>
            </a:r>
          </a:p>
          <a:p>
            <a:pPr lvl="1"/>
            <a:endParaRPr lang="sv-SE" altLang="en-VN" b="0" dirty="0"/>
          </a:p>
          <a:p>
            <a:pPr lvl="1">
              <a:buFontTx/>
              <a:buNone/>
            </a:pPr>
            <a:r>
              <a:rPr lang="sv-SE" altLang="en-VN" b="0" dirty="0" err="1"/>
              <a:t>iptables</a:t>
            </a:r>
            <a:r>
              <a:rPr lang="sv-SE" altLang="en-VN" b="0" dirty="0"/>
              <a:t> -A OUTPUT -p </a:t>
            </a:r>
            <a:r>
              <a:rPr lang="sv-SE" altLang="en-VN" b="0" dirty="0" err="1"/>
              <a:t>icmp</a:t>
            </a:r>
            <a:r>
              <a:rPr lang="sv-SE" altLang="en-VN" b="0" dirty="0"/>
              <a:t> --</a:t>
            </a:r>
            <a:r>
              <a:rPr lang="sv-SE" altLang="en-VN" b="0" dirty="0" err="1"/>
              <a:t>icmp-type</a:t>
            </a:r>
            <a:r>
              <a:rPr lang="sv-SE" altLang="en-VN" b="0" dirty="0"/>
              <a:t> </a:t>
            </a:r>
            <a:r>
              <a:rPr lang="sv-SE" altLang="en-VN" b="0" dirty="0" err="1"/>
              <a:t>echo-request</a:t>
            </a:r>
            <a:r>
              <a:rPr lang="sv-SE" altLang="en-VN" b="0" dirty="0"/>
              <a:t> -j ACCEPT</a:t>
            </a:r>
          </a:p>
          <a:p>
            <a:pPr lvl="1">
              <a:buFontTx/>
              <a:buNone/>
            </a:pPr>
            <a:r>
              <a:rPr lang="sv-SE" altLang="en-VN" b="0" dirty="0" err="1"/>
              <a:t>iptables</a:t>
            </a:r>
            <a:r>
              <a:rPr lang="sv-SE" altLang="en-VN" b="0" dirty="0"/>
              <a:t> -A INPUT  -p </a:t>
            </a:r>
            <a:r>
              <a:rPr lang="sv-SE" altLang="en-VN" b="0" dirty="0" err="1"/>
              <a:t>icmp</a:t>
            </a:r>
            <a:r>
              <a:rPr lang="sv-SE" altLang="en-VN" b="0" dirty="0"/>
              <a:t> --</a:t>
            </a:r>
            <a:r>
              <a:rPr lang="sv-SE" altLang="en-VN" b="0" dirty="0" err="1"/>
              <a:t>icmp-type</a:t>
            </a:r>
            <a:r>
              <a:rPr lang="sv-SE" altLang="en-VN" b="0" dirty="0"/>
              <a:t> </a:t>
            </a:r>
            <a:r>
              <a:rPr lang="sv-SE" altLang="en-VN" b="0" dirty="0" err="1"/>
              <a:t>echo-reply</a:t>
            </a:r>
            <a:r>
              <a:rPr lang="sv-SE" altLang="en-VN" b="0" dirty="0"/>
              <a:t>   -j ACCEPT</a:t>
            </a:r>
            <a:r>
              <a:rPr lang="sv-SE" altLang="en-VN" dirty="0"/>
              <a:t> </a:t>
            </a:r>
          </a:p>
          <a:p>
            <a:r>
              <a:rPr lang="sv-SE" altLang="en-VN" dirty="0" err="1"/>
              <a:t>Put</a:t>
            </a:r>
            <a:r>
              <a:rPr lang="sv-SE" altLang="en-VN" dirty="0"/>
              <a:t> limit on </a:t>
            </a:r>
            <a:r>
              <a:rPr lang="sv-SE" altLang="en-VN" dirty="0" err="1"/>
              <a:t>ping</a:t>
            </a:r>
            <a:r>
              <a:rPr lang="sv-SE" altLang="en-VN" dirty="0"/>
              <a:t> to </a:t>
            </a:r>
            <a:r>
              <a:rPr lang="sv-SE" altLang="en-VN" dirty="0" err="1"/>
              <a:t>prevent</a:t>
            </a:r>
            <a:r>
              <a:rPr lang="sv-SE" altLang="en-VN" dirty="0"/>
              <a:t> </a:t>
            </a:r>
            <a:r>
              <a:rPr lang="sv-SE" altLang="en-VN" dirty="0" err="1"/>
              <a:t>flood</a:t>
            </a:r>
            <a:r>
              <a:rPr lang="sv-SE" altLang="en-VN" dirty="0"/>
              <a:t> </a:t>
            </a:r>
            <a:r>
              <a:rPr lang="sv-SE" altLang="en-VN" dirty="0" err="1"/>
              <a:t>pings</a:t>
            </a:r>
            <a:endParaRPr lang="sv-SE" altLang="en-VN" dirty="0"/>
          </a:p>
          <a:p>
            <a:pPr lvl="1">
              <a:buFontTx/>
              <a:buNone/>
            </a:pPr>
            <a:r>
              <a:rPr lang="sv-SE" altLang="en-VN" b="0" dirty="0" err="1"/>
              <a:t>iptables</a:t>
            </a:r>
            <a:r>
              <a:rPr lang="sv-SE" altLang="en-VN" b="0" dirty="0"/>
              <a:t> -A INPUT -p </a:t>
            </a:r>
            <a:r>
              <a:rPr lang="sv-SE" altLang="en-VN" b="0" dirty="0" err="1"/>
              <a:t>icmp</a:t>
            </a:r>
            <a:r>
              <a:rPr lang="sv-SE" altLang="en-VN" b="0" dirty="0"/>
              <a:t> --</a:t>
            </a:r>
            <a:r>
              <a:rPr lang="sv-SE" altLang="en-VN" b="0" dirty="0" err="1"/>
              <a:t>icmp-type</a:t>
            </a:r>
            <a:r>
              <a:rPr lang="sv-SE" altLang="en-VN" b="0" dirty="0"/>
              <a:t> </a:t>
            </a:r>
            <a:r>
              <a:rPr lang="sv-SE" altLang="en-VN" b="0" dirty="0" err="1"/>
              <a:t>echo-request</a:t>
            </a:r>
            <a:r>
              <a:rPr lang="sv-SE" altLang="en-VN" b="0" dirty="0"/>
              <a:t> \</a:t>
            </a:r>
          </a:p>
          <a:p>
            <a:pPr lvl="1">
              <a:buFontTx/>
              <a:buNone/>
            </a:pPr>
            <a:r>
              <a:rPr lang="sv-SE" altLang="en-VN" b="0" dirty="0"/>
              <a:t>  -m limit --limit 1/s -i eth0 -j ACCEPT</a:t>
            </a:r>
          </a:p>
          <a:p>
            <a:pPr lvl="1">
              <a:buFontTx/>
              <a:buNone/>
            </a:pPr>
            <a:endParaRPr lang="sv-SE" altLang="en-VN" b="0" dirty="0"/>
          </a:p>
        </p:txBody>
      </p:sp>
    </p:spTree>
    <p:extLst>
      <p:ext uri="{BB962C8B-B14F-4D97-AF65-F5344CB8AC3E}">
        <p14:creationId xmlns:p14="http://schemas.microsoft.com/office/powerpoint/2010/main" val="17384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9722FD7-7C03-3A48-BB1C-B5DA9DC99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altLang="en-VN" dirty="0" err="1"/>
              <a:t>Defense</a:t>
            </a:r>
            <a:r>
              <a:rPr lang="sv-SE" altLang="en-VN" dirty="0"/>
              <a:t> for SYN </a:t>
            </a:r>
            <a:r>
              <a:rPr lang="sv-SE" altLang="en-VN" dirty="0" err="1"/>
              <a:t>flood</a:t>
            </a:r>
            <a:r>
              <a:rPr lang="sv-SE" altLang="en-VN" dirty="0"/>
              <a:t> attacks 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CFD14CD-4DFA-4842-9EF7-98D14A2CE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altLang="en-VN" dirty="0"/>
              <a:t>–m limit sets maximum </a:t>
            </a:r>
            <a:r>
              <a:rPr lang="sv-SE" altLang="en-VN" dirty="0" err="1"/>
              <a:t>number</a:t>
            </a:r>
            <a:r>
              <a:rPr lang="sv-SE" altLang="en-VN" dirty="0"/>
              <a:t> </a:t>
            </a:r>
            <a:r>
              <a:rPr lang="sv-SE" altLang="en-VN" dirty="0" err="1"/>
              <a:t>of</a:t>
            </a:r>
            <a:r>
              <a:rPr lang="sv-SE" altLang="en-VN" dirty="0"/>
              <a:t> SYN packets</a:t>
            </a:r>
          </a:p>
          <a:p>
            <a:pPr lvl="1"/>
            <a:r>
              <a:rPr lang="sv-SE" altLang="en-V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sv-SE" altLang="en-VN" b="0" dirty="0"/>
              <a:t> is </a:t>
            </a:r>
            <a:r>
              <a:rPr lang="sv-SE" altLang="en-VN" b="0" dirty="0" err="1"/>
              <a:t>being</a:t>
            </a:r>
            <a:r>
              <a:rPr lang="sv-SE" altLang="en-VN" b="0" dirty="0"/>
              <a:t> </a:t>
            </a:r>
            <a:r>
              <a:rPr lang="sv-SE" altLang="en-VN" b="0" dirty="0" err="1"/>
              <a:t>configured</a:t>
            </a:r>
            <a:r>
              <a:rPr lang="sv-SE" altLang="en-VN" b="0" dirty="0"/>
              <a:t> to </a:t>
            </a:r>
            <a:r>
              <a:rPr lang="sv-SE" altLang="en-VN" b="0" dirty="0" err="1"/>
              <a:t>allow</a:t>
            </a:r>
            <a:r>
              <a:rPr lang="sv-SE" altLang="en-VN" b="0" dirty="0"/>
              <a:t> the </a:t>
            </a:r>
            <a:r>
              <a:rPr lang="sv-SE" altLang="en-VN" b="0" dirty="0" err="1"/>
              <a:t>firewall</a:t>
            </a:r>
            <a:r>
              <a:rPr lang="sv-SE" altLang="en-VN" b="0" dirty="0"/>
              <a:t> to accept maxim 5 TCP/SYN </a:t>
            </a:r>
            <a:r>
              <a:rPr lang="sv-SE" altLang="en-VN" b="0" dirty="0" err="1"/>
              <a:t>packeds</a:t>
            </a:r>
            <a:r>
              <a:rPr lang="sv-SE" altLang="en-VN" b="0" dirty="0"/>
              <a:t> per second on interface eth0. </a:t>
            </a:r>
          </a:p>
          <a:p>
            <a:pPr lvl="1"/>
            <a:endParaRPr lang="sv-SE" altLang="en-VN" b="0" dirty="0"/>
          </a:p>
          <a:p>
            <a:pPr lvl="1">
              <a:buFontTx/>
              <a:buNone/>
            </a:pPr>
            <a:r>
              <a:rPr lang="sv-SE" altLang="en-VN" b="0" dirty="0" err="1"/>
              <a:t>iptables</a:t>
            </a:r>
            <a:r>
              <a:rPr lang="sv-SE" altLang="en-VN" b="0" dirty="0"/>
              <a:t> -A INPUT -p </a:t>
            </a:r>
            <a:r>
              <a:rPr lang="sv-SE" altLang="en-VN" b="0" dirty="0" err="1"/>
              <a:t>tcp</a:t>
            </a:r>
            <a:r>
              <a:rPr lang="sv-SE" altLang="en-VN" b="0" dirty="0"/>
              <a:t> --syn -m limit --limit 5/s -i eth0 -j ACCEPT </a:t>
            </a:r>
          </a:p>
          <a:p>
            <a:pPr lvl="1">
              <a:buFontTx/>
              <a:buNone/>
            </a:pPr>
            <a:endParaRPr lang="sv-SE" altLang="en-VN" b="0" dirty="0"/>
          </a:p>
          <a:p>
            <a:pPr lvl="1"/>
            <a:r>
              <a:rPr lang="sv-SE" altLang="en-VN" b="0" dirty="0"/>
              <a:t>If </a:t>
            </a:r>
            <a:r>
              <a:rPr lang="sv-SE" altLang="en-VN" b="0" dirty="0" err="1"/>
              <a:t>more</a:t>
            </a:r>
            <a:r>
              <a:rPr lang="sv-SE" altLang="en-VN" b="0" dirty="0"/>
              <a:t> </a:t>
            </a:r>
            <a:r>
              <a:rPr lang="sv-SE" altLang="en-VN" b="0" dirty="0" err="1"/>
              <a:t>than</a:t>
            </a:r>
            <a:r>
              <a:rPr lang="sv-SE" altLang="en-VN" b="0" dirty="0"/>
              <a:t> 5 SYN packets per second, the packets </a:t>
            </a:r>
            <a:r>
              <a:rPr lang="sv-SE" altLang="en-VN" b="0" dirty="0" err="1"/>
              <a:t>are</a:t>
            </a:r>
            <a:r>
              <a:rPr lang="sv-SE" altLang="en-VN" b="0" dirty="0"/>
              <a:t> </a:t>
            </a:r>
            <a:r>
              <a:rPr lang="sv-SE" altLang="en-VN" b="0" dirty="0" err="1"/>
              <a:t>dropped</a:t>
            </a:r>
            <a:r>
              <a:rPr lang="sv-SE" altLang="en-VN" b="0" dirty="0"/>
              <a:t>.</a:t>
            </a:r>
          </a:p>
          <a:p>
            <a:pPr lvl="1"/>
            <a:r>
              <a:rPr lang="sv-SE" altLang="en-VN" b="0" dirty="0"/>
              <a:t>If source/destination </a:t>
            </a:r>
            <a:r>
              <a:rPr lang="sv-SE" altLang="en-VN" b="0" dirty="0" err="1"/>
              <a:t>sence</a:t>
            </a:r>
            <a:r>
              <a:rPr lang="sv-SE" altLang="en-VN" b="0" dirty="0"/>
              <a:t> </a:t>
            </a:r>
            <a:r>
              <a:rPr lang="sv-SE" altLang="en-VN" b="0" dirty="0" err="1"/>
              <a:t>dropped</a:t>
            </a:r>
            <a:r>
              <a:rPr lang="sv-SE" altLang="en-VN" b="0" dirty="0"/>
              <a:t> packets, it </a:t>
            </a:r>
            <a:r>
              <a:rPr lang="sv-SE" altLang="en-VN" b="0" dirty="0" err="1"/>
              <a:t>will</a:t>
            </a:r>
            <a:r>
              <a:rPr lang="sv-SE" altLang="en-VN" b="0" dirty="0"/>
              <a:t> </a:t>
            </a:r>
            <a:r>
              <a:rPr lang="sv-SE" altLang="en-VN" b="0" dirty="0" err="1"/>
              <a:t>resend</a:t>
            </a:r>
            <a:r>
              <a:rPr lang="sv-SE" altLang="en-VN" b="0" dirty="0"/>
              <a:t> </a:t>
            </a:r>
            <a:r>
              <a:rPr lang="sv-SE" altLang="en-VN" b="0" dirty="0" err="1"/>
              <a:t>three</a:t>
            </a:r>
            <a:r>
              <a:rPr lang="sv-SE" altLang="en-VN" b="0" dirty="0"/>
              <a:t> </a:t>
            </a:r>
            <a:r>
              <a:rPr lang="sv-SE" altLang="en-VN" b="0" dirty="0" err="1"/>
              <a:t>times</a:t>
            </a:r>
            <a:r>
              <a:rPr lang="sv-SE" altLang="en-VN" b="0" dirty="0"/>
              <a:t> </a:t>
            </a:r>
          </a:p>
          <a:p>
            <a:pPr lvl="1"/>
            <a:r>
              <a:rPr lang="sv-SE" altLang="en-VN" b="0" dirty="0"/>
              <a:t>If </a:t>
            </a:r>
            <a:r>
              <a:rPr lang="sv-SE" altLang="en-VN" b="0" dirty="0" err="1"/>
              <a:t>drops</a:t>
            </a:r>
            <a:r>
              <a:rPr lang="sv-SE" altLang="en-VN" b="0" dirty="0"/>
              <a:t> </a:t>
            </a:r>
            <a:r>
              <a:rPr lang="sv-SE" altLang="en-VN" b="0" dirty="0" err="1"/>
              <a:t>continue</a:t>
            </a:r>
            <a:r>
              <a:rPr lang="sv-SE" altLang="en-VN" b="0" dirty="0"/>
              <a:t> </a:t>
            </a:r>
            <a:r>
              <a:rPr lang="sv-SE" altLang="en-VN" b="0" dirty="0" err="1"/>
              <a:t>after</a:t>
            </a:r>
            <a:r>
              <a:rPr lang="sv-SE" altLang="en-VN" b="0" dirty="0"/>
              <a:t> 3 </a:t>
            </a:r>
            <a:r>
              <a:rPr lang="sv-SE" altLang="en-VN" b="0" dirty="0" err="1"/>
              <a:t>reset</a:t>
            </a:r>
            <a:r>
              <a:rPr lang="sv-SE" altLang="en-VN" b="0" dirty="0"/>
              <a:t> packets, source </a:t>
            </a:r>
            <a:r>
              <a:rPr lang="sv-SE" altLang="en-VN" b="0" dirty="0" err="1"/>
              <a:t>will</a:t>
            </a:r>
            <a:r>
              <a:rPr lang="sv-SE" altLang="en-VN" b="0" dirty="0"/>
              <a:t> </a:t>
            </a:r>
            <a:r>
              <a:rPr lang="sv-SE" altLang="en-VN" b="0" dirty="0" err="1"/>
              <a:t>reduce</a:t>
            </a:r>
            <a:r>
              <a:rPr lang="sv-SE" altLang="en-VN" b="0" dirty="0"/>
              <a:t> packet speed.</a:t>
            </a:r>
          </a:p>
          <a:p>
            <a:pPr lvl="1"/>
            <a:endParaRPr lang="sv-SE" altLang="en-VN" b="0" dirty="0"/>
          </a:p>
        </p:txBody>
      </p:sp>
    </p:spTree>
    <p:extLst>
      <p:ext uri="{BB962C8B-B14F-4D97-AF65-F5344CB8AC3E}">
        <p14:creationId xmlns:p14="http://schemas.microsoft.com/office/powerpoint/2010/main" val="401857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>
            <a:extLst>
              <a:ext uri="{FF2B5EF4-FFF2-40B4-BE49-F238E27FC236}">
                <a16:creationId xmlns:a16="http://schemas.microsoft.com/office/drawing/2014/main" id="{575A5566-3D11-1845-8246-C7596C04E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iptables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3E685FE-8787-1849-8AF6-63816C8FA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Actually, </a:t>
            </a:r>
            <a:r>
              <a:rPr lang="en-US" altLang="zh-TW" sz="2400" b="1"/>
              <a:t>iptables</a:t>
            </a:r>
            <a:r>
              <a:rPr lang="en-US" altLang="zh-TW" sz="2400"/>
              <a:t> is a user-level program that controls the kernel-level network module called </a:t>
            </a:r>
            <a:r>
              <a:rPr lang="en-US" altLang="zh-TW" sz="2400" b="1"/>
              <a:t>netfilter</a:t>
            </a:r>
            <a:r>
              <a:rPr lang="en-US" altLang="zh-TW" sz="2400"/>
              <a:t>.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B3264905-F1BB-FA42-A6DF-FFFA3355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FFFFFF"/>
                </a:solidFill>
              </a:rPr>
              <a:t>Page </a:t>
            </a:r>
            <a:fld id="{C32B52A3-8C18-344B-9494-A4187C18DA67}" type="slidenum">
              <a:rPr lang="en-US" altLang="zh-TW">
                <a:solidFill>
                  <a:srgbClr val="FFFFFF"/>
                </a:solidFill>
              </a:rPr>
              <a:pPr/>
              <a:t>3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7543D4C3-F58B-B24D-9DE0-0019A1333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4300538"/>
            <a:ext cx="1600200" cy="838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 dirty="0"/>
              <a:t>iptables</a:t>
            </a:r>
          </a:p>
          <a:p>
            <a:pPr algn="ctr" eaLnBrk="1" hangingPunct="1">
              <a:defRPr/>
            </a:pPr>
            <a:r>
              <a:rPr lang="en-US" altLang="zh-TW" sz="1600" b="1" dirty="0"/>
              <a:t>command</a:t>
            </a:r>
          </a:p>
        </p:txBody>
      </p:sp>
      <p:sp>
        <p:nvSpPr>
          <p:cNvPr id="10248" name="AutoShape 8">
            <a:extLst>
              <a:ext uri="{FF2B5EF4-FFF2-40B4-BE49-F238E27FC236}">
                <a16:creationId xmlns:a16="http://schemas.microsoft.com/office/drawing/2014/main" id="{64D2401A-A943-DB46-9E63-03111061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3690938"/>
            <a:ext cx="3581400" cy="20574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sz="1200" b="1"/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5D2C0061-18A7-FD43-A3B6-D2B34FB50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40363"/>
            <a:ext cx="1108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200" b="1">
                <a:solidFill>
                  <a:schemeClr val="bg1"/>
                </a:solidFill>
              </a:rPr>
              <a:t>Linux Kernel</a:t>
            </a: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8B69C744-1F10-9D4A-BF0A-EB27CBC4D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91000"/>
            <a:ext cx="1676400" cy="990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>
                <a:solidFill>
                  <a:schemeClr val="bg1"/>
                </a:solidFill>
              </a:rPr>
              <a:t>Netfilter Internal</a:t>
            </a:r>
          </a:p>
          <a:p>
            <a:pPr algn="ctr" eaLnBrk="1" hangingPunct="1">
              <a:defRPr/>
            </a:pPr>
            <a:r>
              <a:rPr lang="en-US" altLang="zh-TW" sz="1600">
                <a:solidFill>
                  <a:schemeClr val="bg1"/>
                </a:solidFill>
              </a:rPr>
              <a:t>Structure </a:t>
            </a:r>
          </a:p>
        </p:txBody>
      </p:sp>
      <p:sp>
        <p:nvSpPr>
          <p:cNvPr id="10251" name="AutoShape 11">
            <a:extLst>
              <a:ext uri="{FF2B5EF4-FFF2-40B4-BE49-F238E27FC236}">
                <a16:creationId xmlns:a16="http://schemas.microsoft.com/office/drawing/2014/main" id="{B0F29E15-E805-1A4A-B792-E679ACE1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2362200" cy="838200"/>
          </a:xfrm>
          <a:prstGeom prst="leftRightArrow">
            <a:avLst>
              <a:gd name="adj1" fmla="val 50000"/>
              <a:gd name="adj2" fmla="val 56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200" b="1"/>
              <a:t>Manipulations</a:t>
            </a:r>
          </a:p>
        </p:txBody>
      </p:sp>
    </p:spTree>
    <p:extLst>
      <p:ext uri="{BB962C8B-B14F-4D97-AF65-F5344CB8AC3E}">
        <p14:creationId xmlns:p14="http://schemas.microsoft.com/office/powerpoint/2010/main" val="189401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4" name="Rectangle 4">
            <a:extLst>
              <a:ext uri="{FF2B5EF4-FFF2-40B4-BE49-F238E27FC236}">
                <a16:creationId xmlns:a16="http://schemas.microsoft.com/office/drawing/2014/main" id="{9B1ED750-48EB-CF4E-8721-F561C5671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iptables – Tables and Chains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2FF78145-72E8-4846-8CB3-1BA04A8D1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Each function provided by the netfilter architecture is presented as a </a:t>
            </a:r>
            <a:r>
              <a:rPr lang="en-US" altLang="zh-TW" b="1">
                <a:solidFill>
                  <a:srgbClr val="FF3300"/>
                </a:solidFill>
              </a:rPr>
              <a:t>table</a:t>
            </a:r>
            <a:r>
              <a:rPr lang="en-US" altLang="zh-TW"/>
              <a:t>.</a:t>
            </a:r>
          </a:p>
        </p:txBody>
      </p:sp>
      <p:sp>
        <p:nvSpPr>
          <p:cNvPr id="13318" name="Slide Number Placeholder 5">
            <a:extLst>
              <a:ext uri="{FF2B5EF4-FFF2-40B4-BE49-F238E27FC236}">
                <a16:creationId xmlns:a16="http://schemas.microsoft.com/office/drawing/2014/main" id="{50E22C01-C0B7-0E42-A29A-B23A0F38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FFFFFF"/>
                </a:solidFill>
              </a:rPr>
              <a:t>Page </a:t>
            </a:r>
            <a:fld id="{C74218DB-2F65-D949-B9E2-24DA670ACF81}" type="slidenum">
              <a:rPr lang="en-US" altLang="zh-TW">
                <a:solidFill>
                  <a:srgbClr val="FFFFFF"/>
                </a:solidFill>
              </a:rPr>
              <a:pPr/>
              <a:t>4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2295" name="Rectangle 2">
            <a:extLst>
              <a:ext uri="{FF2B5EF4-FFF2-40B4-BE49-F238E27FC236}">
                <a16:creationId xmlns:a16="http://schemas.microsoft.com/office/drawing/2014/main" id="{2D95407E-964A-9647-BBFF-915D4585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119790"/>
            <a:ext cx="8763000" cy="685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2296" name="Text Box 3">
            <a:extLst>
              <a:ext uri="{FF2B5EF4-FFF2-40B4-BE49-F238E27FC236}">
                <a16:creationId xmlns:a16="http://schemas.microsoft.com/office/drawing/2014/main" id="{5F8C29DA-5E1D-2D44-9C4A-3B7B71C37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4248377"/>
            <a:ext cx="754062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Tables</a:t>
            </a:r>
          </a:p>
        </p:txBody>
      </p:sp>
      <p:sp>
        <p:nvSpPr>
          <p:cNvPr id="12297" name="Rectangle 6">
            <a:extLst>
              <a:ext uri="{FF2B5EF4-FFF2-40B4-BE49-F238E27FC236}">
                <a16:creationId xmlns:a16="http://schemas.microsoft.com/office/drawing/2014/main" id="{13312E36-288A-7B4E-BF8A-E163E088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72177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filter</a:t>
            </a:r>
          </a:p>
        </p:txBody>
      </p:sp>
      <p:sp>
        <p:nvSpPr>
          <p:cNvPr id="12298" name="Rectangle 7">
            <a:extLst>
              <a:ext uri="{FF2B5EF4-FFF2-40B4-BE49-F238E27FC236}">
                <a16:creationId xmlns:a16="http://schemas.microsoft.com/office/drawing/2014/main" id="{3C9D77E5-9862-9348-841B-AAD5832E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72177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 dirty="0"/>
              <a:t>nat</a:t>
            </a:r>
          </a:p>
        </p:txBody>
      </p:sp>
      <p:sp>
        <p:nvSpPr>
          <p:cNvPr id="12299" name="Rectangle 8">
            <a:extLst>
              <a:ext uri="{FF2B5EF4-FFF2-40B4-BE49-F238E27FC236}">
                <a16:creationId xmlns:a16="http://schemas.microsoft.com/office/drawing/2014/main" id="{6C9509F3-44EE-D240-ADF9-32B4A31D3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72177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mangle</a:t>
            </a:r>
          </a:p>
        </p:txBody>
      </p:sp>
      <p:sp>
        <p:nvSpPr>
          <p:cNvPr id="12300" name="Rectangle 9">
            <a:extLst>
              <a:ext uri="{FF2B5EF4-FFF2-40B4-BE49-F238E27FC236}">
                <a16:creationId xmlns:a16="http://schemas.microsoft.com/office/drawing/2014/main" id="{2FA815C1-F98B-734F-8F07-9349010B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333977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netfilter</a:t>
            </a:r>
          </a:p>
        </p:txBody>
      </p:sp>
      <p:sp>
        <p:nvSpPr>
          <p:cNvPr id="12301" name="Line 10">
            <a:extLst>
              <a:ext uri="{FF2B5EF4-FFF2-40B4-BE49-F238E27FC236}">
                <a16:creationId xmlns:a16="http://schemas.microsoft.com/office/drawing/2014/main" id="{25887BD2-25C3-D94F-B4CC-6C7CC8437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94357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2" name="Line 11">
            <a:extLst>
              <a:ext uri="{FF2B5EF4-FFF2-40B4-BE49-F238E27FC236}">
                <a16:creationId xmlns:a16="http://schemas.microsoft.com/office/drawing/2014/main" id="{30F15B3E-4DBE-DF41-B555-3C5251259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943577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3" name="Line 12">
            <a:extLst>
              <a:ext uri="{FF2B5EF4-FFF2-40B4-BE49-F238E27FC236}">
                <a16:creationId xmlns:a16="http://schemas.microsoft.com/office/drawing/2014/main" id="{A0C52FAE-BEE7-0D4D-A25E-FB891F87E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94357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4" name="Line 13">
            <a:extLst>
              <a:ext uri="{FF2B5EF4-FFF2-40B4-BE49-F238E27FC236}">
                <a16:creationId xmlns:a16="http://schemas.microsoft.com/office/drawing/2014/main" id="{A1A5E1CD-9FA0-5440-9AC4-5662AC5CAD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94357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5" name="Line 14">
            <a:extLst>
              <a:ext uri="{FF2B5EF4-FFF2-40B4-BE49-F238E27FC236}">
                <a16:creationId xmlns:a16="http://schemas.microsoft.com/office/drawing/2014/main" id="{EB8DBAC2-1B6B-7A48-AAE5-620FB15ADE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71497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6" name="Line 15">
            <a:extLst>
              <a:ext uri="{FF2B5EF4-FFF2-40B4-BE49-F238E27FC236}">
                <a16:creationId xmlns:a16="http://schemas.microsoft.com/office/drawing/2014/main" id="{78E6604A-B9CB-9D44-877C-258278388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705577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7" name="Text Box 16">
            <a:extLst>
              <a:ext uri="{FF2B5EF4-FFF2-40B4-BE49-F238E27FC236}">
                <a16:creationId xmlns:a16="http://schemas.microsoft.com/office/drawing/2014/main" id="{351A47BE-51BD-1A4A-9FE1-EBEE78130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91377"/>
            <a:ext cx="21336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/>
              <a:t>This table is in charge of </a:t>
            </a:r>
            <a:r>
              <a:rPr lang="en-US" altLang="zh-TW" sz="1400" b="1" dirty="0"/>
              <a:t>filtering</a:t>
            </a:r>
            <a:r>
              <a:rPr lang="en-US" altLang="zh-TW" sz="1400" dirty="0"/>
              <a:t> packets.</a:t>
            </a:r>
          </a:p>
        </p:txBody>
      </p:sp>
      <p:sp>
        <p:nvSpPr>
          <p:cNvPr id="12308" name="Line 17">
            <a:extLst>
              <a:ext uri="{FF2B5EF4-FFF2-40B4-BE49-F238E27FC236}">
                <a16:creationId xmlns:a16="http://schemas.microsoft.com/office/drawing/2014/main" id="{F74A2585-1CDD-6549-92A7-B6C962918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70557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9" name="Text Box 18">
            <a:extLst>
              <a:ext uri="{FF2B5EF4-FFF2-40B4-BE49-F238E27FC236}">
                <a16:creationId xmlns:a16="http://schemas.microsoft.com/office/drawing/2014/main" id="{F1533AF7-FBFA-B44A-AF3C-5487FB82E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5348515"/>
            <a:ext cx="2286000" cy="738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/>
              <a:t>This table is in charge of </a:t>
            </a:r>
            <a:r>
              <a:rPr lang="en-US" altLang="zh-TW" sz="1400" b="1"/>
              <a:t>translating IP addresses </a:t>
            </a:r>
            <a:r>
              <a:rPr lang="en-US" altLang="zh-TW" sz="1400"/>
              <a:t>of the packets.</a:t>
            </a:r>
          </a:p>
        </p:txBody>
      </p:sp>
      <p:sp>
        <p:nvSpPr>
          <p:cNvPr id="12310" name="Line 19">
            <a:extLst>
              <a:ext uri="{FF2B5EF4-FFF2-40B4-BE49-F238E27FC236}">
                <a16:creationId xmlns:a16="http://schemas.microsoft.com/office/drawing/2014/main" id="{A40085B7-DD15-FC4E-BA3B-2F996D6C3B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4705577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11" name="Text Box 20">
            <a:extLst>
              <a:ext uri="{FF2B5EF4-FFF2-40B4-BE49-F238E27FC236}">
                <a16:creationId xmlns:a16="http://schemas.microsoft.com/office/drawing/2014/main" id="{A3C45A34-FE22-8949-8DB5-8CC56134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5338990"/>
            <a:ext cx="22860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/>
              <a:t>This table is in charge of </a:t>
            </a:r>
            <a:r>
              <a:rPr lang="en-US" altLang="zh-TW" sz="1400" b="1"/>
              <a:t>changing packet content</a:t>
            </a:r>
            <a:r>
              <a:rPr lang="en-US" altLang="zh-TW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7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8" name="Rectangle 4">
            <a:extLst>
              <a:ext uri="{FF2B5EF4-FFF2-40B4-BE49-F238E27FC236}">
                <a16:creationId xmlns:a16="http://schemas.microsoft.com/office/drawing/2014/main" id="{19C9F252-E3BE-BA48-83AD-FD50C1E12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iptables – Tables and Chains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C116B046-DA49-EF45-80F0-214C3FC3F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35659"/>
            <a:ext cx="8229600" cy="777875"/>
          </a:xfrm>
        </p:spPr>
        <p:txBody>
          <a:bodyPr rtlCol="0">
            <a:normAutofit fontScale="92500" lnSpcReduction="10000"/>
          </a:bodyPr>
          <a:lstStyle/>
          <a:p>
            <a:pPr marL="91440" indent="-91440" eaLnBrk="1" fontAlgn="auto" hangingPunct="1">
              <a:defRPr/>
            </a:pP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each table, there are a set of </a:t>
            </a:r>
            <a:r>
              <a:rPr lang="en-US" altLang="zh-TW" sz="2800" b="1" dirty="0">
                <a:solidFill>
                  <a:srgbClr val="FF3300"/>
                </a:solidFill>
              </a:rPr>
              <a:t>chains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84048" lvl="1" indent="-182880" eaLnBrk="1" fontAlgn="auto" hangingPunct="1"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each chain, you can assign a set of </a:t>
            </a:r>
            <a:r>
              <a:rPr lang="en-US" altLang="zh-TW" sz="2400" b="1" dirty="0">
                <a:solidFill>
                  <a:srgbClr val="FF3300"/>
                </a:solidFill>
              </a:rPr>
              <a:t>rules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3319" name="Rectangle 2">
            <a:extLst>
              <a:ext uri="{FF2B5EF4-FFF2-40B4-BE49-F238E27FC236}">
                <a16:creationId xmlns:a16="http://schemas.microsoft.com/office/drawing/2014/main" id="{AEFC57DF-B9ED-334D-8454-E0980DAF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51734"/>
            <a:ext cx="8763000" cy="685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3320" name="Rectangle 3">
            <a:extLst>
              <a:ext uri="{FF2B5EF4-FFF2-40B4-BE49-F238E27FC236}">
                <a16:creationId xmlns:a16="http://schemas.microsoft.com/office/drawing/2014/main" id="{BD0EE4D6-7986-964D-B716-939836FB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37534"/>
            <a:ext cx="8763000" cy="21336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3321" name="Rectangle 6">
            <a:extLst>
              <a:ext uri="{FF2B5EF4-FFF2-40B4-BE49-F238E27FC236}">
                <a16:creationId xmlns:a16="http://schemas.microsoft.com/office/drawing/2014/main" id="{8E5EC478-FB51-7E48-8066-003F5FCA9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27934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filter</a:t>
            </a:r>
          </a:p>
        </p:txBody>
      </p:sp>
      <p:sp>
        <p:nvSpPr>
          <p:cNvPr id="13322" name="Rectangle 7">
            <a:extLst>
              <a:ext uri="{FF2B5EF4-FFF2-40B4-BE49-F238E27FC236}">
                <a16:creationId xmlns:a16="http://schemas.microsoft.com/office/drawing/2014/main" id="{D274D001-46FC-FC43-B622-4F4139A4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27934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 dirty="0"/>
              <a:t>nat</a:t>
            </a:r>
          </a:p>
        </p:txBody>
      </p:sp>
      <p:sp>
        <p:nvSpPr>
          <p:cNvPr id="13323" name="Rectangle 8">
            <a:extLst>
              <a:ext uri="{FF2B5EF4-FFF2-40B4-BE49-F238E27FC236}">
                <a16:creationId xmlns:a16="http://schemas.microsoft.com/office/drawing/2014/main" id="{BE103726-2856-9B49-A680-CE1C80F7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27934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 dirty="0"/>
              <a:t>mangle</a:t>
            </a:r>
          </a:p>
        </p:txBody>
      </p:sp>
      <p:sp>
        <p:nvSpPr>
          <p:cNvPr id="13324" name="Rectangle 9">
            <a:extLst>
              <a:ext uri="{FF2B5EF4-FFF2-40B4-BE49-F238E27FC236}">
                <a16:creationId xmlns:a16="http://schemas.microsoft.com/office/drawing/2014/main" id="{765C6E12-5BBA-AA45-8FDD-7A3B0E31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89734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netfilter</a:t>
            </a:r>
          </a:p>
        </p:txBody>
      </p:sp>
      <p:sp>
        <p:nvSpPr>
          <p:cNvPr id="13325" name="Line 10">
            <a:extLst>
              <a:ext uri="{FF2B5EF4-FFF2-40B4-BE49-F238E27FC236}">
                <a16:creationId xmlns:a16="http://schemas.microsoft.com/office/drawing/2014/main" id="{9C4092C4-2413-D64A-96BC-9FCCB4A9B4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59933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26" name="Line 11">
            <a:extLst>
              <a:ext uri="{FF2B5EF4-FFF2-40B4-BE49-F238E27FC236}">
                <a16:creationId xmlns:a16="http://schemas.microsoft.com/office/drawing/2014/main" id="{776172F2-BCDA-7748-A2B6-51E49A390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99334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27" name="Line 12">
            <a:extLst>
              <a:ext uri="{FF2B5EF4-FFF2-40B4-BE49-F238E27FC236}">
                <a16:creationId xmlns:a16="http://schemas.microsoft.com/office/drawing/2014/main" id="{C414DED7-9BFF-BE47-A3D2-C35604E566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59933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28" name="Line 13">
            <a:extLst>
              <a:ext uri="{FF2B5EF4-FFF2-40B4-BE49-F238E27FC236}">
                <a16:creationId xmlns:a16="http://schemas.microsoft.com/office/drawing/2014/main" id="{62A4B54A-7F83-C14E-8F27-5C4669B28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59933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29" name="Line 14">
            <a:extLst>
              <a:ext uri="{FF2B5EF4-FFF2-40B4-BE49-F238E27FC236}">
                <a16:creationId xmlns:a16="http://schemas.microsoft.com/office/drawing/2014/main" id="{DABA3A16-C5A9-D540-8B4D-86A58D3FC8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37073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30" name="Rectangle 15">
            <a:extLst>
              <a:ext uri="{FF2B5EF4-FFF2-40B4-BE49-F238E27FC236}">
                <a16:creationId xmlns:a16="http://schemas.microsoft.com/office/drawing/2014/main" id="{C6887699-0153-1B48-84A5-0DFD4E6E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66134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INPUT</a:t>
            </a:r>
          </a:p>
        </p:txBody>
      </p:sp>
      <p:sp>
        <p:nvSpPr>
          <p:cNvPr id="13331" name="Rectangle 16">
            <a:extLst>
              <a:ext uri="{FF2B5EF4-FFF2-40B4-BE49-F238E27FC236}">
                <a16:creationId xmlns:a16="http://schemas.microsoft.com/office/drawing/2014/main" id="{54109503-2C48-E645-9FAA-EE01C08F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75734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OUTPUT</a:t>
            </a:r>
          </a:p>
        </p:txBody>
      </p:sp>
      <p:sp>
        <p:nvSpPr>
          <p:cNvPr id="13332" name="Rectangle 17">
            <a:extLst>
              <a:ext uri="{FF2B5EF4-FFF2-40B4-BE49-F238E27FC236}">
                <a16:creationId xmlns:a16="http://schemas.microsoft.com/office/drawing/2014/main" id="{433CD1CA-5221-1942-B0B3-6C2B4BE4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85334"/>
            <a:ext cx="1219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FORWARD</a:t>
            </a:r>
          </a:p>
        </p:txBody>
      </p:sp>
      <p:sp>
        <p:nvSpPr>
          <p:cNvPr id="13333" name="Rectangle 18">
            <a:extLst>
              <a:ext uri="{FF2B5EF4-FFF2-40B4-BE49-F238E27FC236}">
                <a16:creationId xmlns:a16="http://schemas.microsoft.com/office/drawing/2014/main" id="{8929A0B1-166D-524D-A46C-FFEE57A4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666134"/>
            <a:ext cx="1600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PREROUTING</a:t>
            </a:r>
          </a:p>
        </p:txBody>
      </p:sp>
      <p:sp>
        <p:nvSpPr>
          <p:cNvPr id="13334" name="Rectangle 19">
            <a:extLst>
              <a:ext uri="{FF2B5EF4-FFF2-40B4-BE49-F238E27FC236}">
                <a16:creationId xmlns:a16="http://schemas.microsoft.com/office/drawing/2014/main" id="{2A05C1B2-DDE7-DD40-B8B1-39C85CC7C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275734"/>
            <a:ext cx="1600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POSTROUTING</a:t>
            </a:r>
          </a:p>
        </p:txBody>
      </p:sp>
      <p:sp>
        <p:nvSpPr>
          <p:cNvPr id="13335" name="Rectangle 20">
            <a:extLst>
              <a:ext uri="{FF2B5EF4-FFF2-40B4-BE49-F238E27FC236}">
                <a16:creationId xmlns:a16="http://schemas.microsoft.com/office/drawing/2014/main" id="{6F9D596C-6BA7-544F-B156-48D335A1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85334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OUTPUT</a:t>
            </a:r>
          </a:p>
        </p:txBody>
      </p:sp>
      <p:sp>
        <p:nvSpPr>
          <p:cNvPr id="13336" name="Rectangle 21">
            <a:extLst>
              <a:ext uri="{FF2B5EF4-FFF2-40B4-BE49-F238E27FC236}">
                <a16:creationId xmlns:a16="http://schemas.microsoft.com/office/drawing/2014/main" id="{42F06E8D-0F43-C04D-AE23-4D64D31AA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66134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INPUT</a:t>
            </a:r>
          </a:p>
        </p:txBody>
      </p:sp>
      <p:sp>
        <p:nvSpPr>
          <p:cNvPr id="13337" name="Rectangle 22">
            <a:extLst>
              <a:ext uri="{FF2B5EF4-FFF2-40B4-BE49-F238E27FC236}">
                <a16:creationId xmlns:a16="http://schemas.microsoft.com/office/drawing/2014/main" id="{BBDD9C68-D567-0545-A7DE-8F07B9B71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75734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OUTPUT</a:t>
            </a:r>
          </a:p>
        </p:txBody>
      </p:sp>
      <p:sp>
        <p:nvSpPr>
          <p:cNvPr id="13338" name="Rectangle 23">
            <a:extLst>
              <a:ext uri="{FF2B5EF4-FFF2-40B4-BE49-F238E27FC236}">
                <a16:creationId xmlns:a16="http://schemas.microsoft.com/office/drawing/2014/main" id="{D696066B-5086-BA41-BCA2-8D3D7061B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885334"/>
            <a:ext cx="1219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FORWARD</a:t>
            </a:r>
          </a:p>
        </p:txBody>
      </p:sp>
      <p:sp>
        <p:nvSpPr>
          <p:cNvPr id="13339" name="Rectangle 24">
            <a:extLst>
              <a:ext uri="{FF2B5EF4-FFF2-40B4-BE49-F238E27FC236}">
                <a16:creationId xmlns:a16="http://schemas.microsoft.com/office/drawing/2014/main" id="{31FF47DE-1B3C-9544-B9FE-0DD98DA3A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666134"/>
            <a:ext cx="1600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PREROUTING</a:t>
            </a:r>
          </a:p>
        </p:txBody>
      </p:sp>
      <p:sp>
        <p:nvSpPr>
          <p:cNvPr id="13340" name="Rectangle 25">
            <a:extLst>
              <a:ext uri="{FF2B5EF4-FFF2-40B4-BE49-F238E27FC236}">
                <a16:creationId xmlns:a16="http://schemas.microsoft.com/office/drawing/2014/main" id="{6B280F8D-2664-604A-A031-769F7E579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275734"/>
            <a:ext cx="1600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POSTROUTING</a:t>
            </a:r>
          </a:p>
        </p:txBody>
      </p:sp>
      <p:sp>
        <p:nvSpPr>
          <p:cNvPr id="13341" name="Line 26">
            <a:extLst>
              <a:ext uri="{FF2B5EF4-FFF2-40B4-BE49-F238E27FC236}">
                <a16:creationId xmlns:a16="http://schemas.microsoft.com/office/drawing/2014/main" id="{397A83D2-DDF1-DC4C-87C9-8019755F79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61139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2" name="Line 27">
            <a:extLst>
              <a:ext uri="{FF2B5EF4-FFF2-40B4-BE49-F238E27FC236}">
                <a16:creationId xmlns:a16="http://schemas.microsoft.com/office/drawing/2014/main" id="{9C8E2763-49EB-2C45-A4D9-0B795C7649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5043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3" name="Line 28">
            <a:extLst>
              <a:ext uri="{FF2B5EF4-FFF2-40B4-BE49-F238E27FC236}">
                <a16:creationId xmlns:a16="http://schemas.microsoft.com/office/drawing/2014/main" id="{6EFF013B-589F-EF47-851F-C8D5C06EFB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8947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4" name="Line 29">
            <a:extLst>
              <a:ext uri="{FF2B5EF4-FFF2-40B4-BE49-F238E27FC236}">
                <a16:creationId xmlns:a16="http://schemas.microsoft.com/office/drawing/2014/main" id="{76C02A9C-13CF-444E-A0C3-D095B48478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443753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5" name="Line 30">
            <a:extLst>
              <a:ext uri="{FF2B5EF4-FFF2-40B4-BE49-F238E27FC236}">
                <a16:creationId xmlns:a16="http://schemas.microsoft.com/office/drawing/2014/main" id="{8F376CB1-91E8-7D45-A208-795A52CD72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43753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6" name="Line 31">
            <a:extLst>
              <a:ext uri="{FF2B5EF4-FFF2-40B4-BE49-F238E27FC236}">
                <a16:creationId xmlns:a16="http://schemas.microsoft.com/office/drawing/2014/main" id="{307F2BF6-2E35-C74A-B3BA-27DEDF0FC5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61139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7" name="Line 32">
            <a:extLst>
              <a:ext uri="{FF2B5EF4-FFF2-40B4-BE49-F238E27FC236}">
                <a16:creationId xmlns:a16="http://schemas.microsoft.com/office/drawing/2014/main" id="{BD0B1EE6-F44D-824B-A246-26199571BD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5043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8" name="Line 33">
            <a:extLst>
              <a:ext uri="{FF2B5EF4-FFF2-40B4-BE49-F238E27FC236}">
                <a16:creationId xmlns:a16="http://schemas.microsoft.com/office/drawing/2014/main" id="{CB648181-57BA-C240-9E9D-C69DD8BD36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8947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9" name="Line 34">
            <a:extLst>
              <a:ext uri="{FF2B5EF4-FFF2-40B4-BE49-F238E27FC236}">
                <a16:creationId xmlns:a16="http://schemas.microsoft.com/office/drawing/2014/main" id="{1AF42F20-C639-4842-9EF1-CD609BE82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43753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0" name="Line 35">
            <a:extLst>
              <a:ext uri="{FF2B5EF4-FFF2-40B4-BE49-F238E27FC236}">
                <a16:creationId xmlns:a16="http://schemas.microsoft.com/office/drawing/2014/main" id="{410C26CD-084F-6A4F-99E3-DDF9B4532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437534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1" name="Line 36">
            <a:extLst>
              <a:ext uri="{FF2B5EF4-FFF2-40B4-BE49-F238E27FC236}">
                <a16:creationId xmlns:a16="http://schemas.microsoft.com/office/drawing/2014/main" id="{A72BB820-3525-904F-962B-4A5ECCE3D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2851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2" name="Line 37">
            <a:extLst>
              <a:ext uri="{FF2B5EF4-FFF2-40B4-BE49-F238E27FC236}">
                <a16:creationId xmlns:a16="http://schemas.microsoft.com/office/drawing/2014/main" id="{D55E7A76-FBCF-5D4E-AA5D-641581A151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61139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3" name="Line 38">
            <a:extLst>
              <a:ext uri="{FF2B5EF4-FFF2-40B4-BE49-F238E27FC236}">
                <a16:creationId xmlns:a16="http://schemas.microsoft.com/office/drawing/2014/main" id="{E8D77BF5-59D3-0D4C-8005-6EFF45D1BE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5043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4" name="Line 39">
            <a:extLst>
              <a:ext uri="{FF2B5EF4-FFF2-40B4-BE49-F238E27FC236}">
                <a16:creationId xmlns:a16="http://schemas.microsoft.com/office/drawing/2014/main" id="{B4BBEC5E-9841-D545-950B-1AD70B904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8947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5" name="Line 40">
            <a:extLst>
              <a:ext uri="{FF2B5EF4-FFF2-40B4-BE49-F238E27FC236}">
                <a16:creationId xmlns:a16="http://schemas.microsoft.com/office/drawing/2014/main" id="{EB68EC88-23F2-8645-95E3-AC8F05F4C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5043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6" name="Line 41">
            <a:extLst>
              <a:ext uri="{FF2B5EF4-FFF2-40B4-BE49-F238E27FC236}">
                <a16:creationId xmlns:a16="http://schemas.microsoft.com/office/drawing/2014/main" id="{D4E1FAAF-7737-AB45-A26F-E2049B2590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8947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7" name="Line 42">
            <a:extLst>
              <a:ext uri="{FF2B5EF4-FFF2-40B4-BE49-F238E27FC236}">
                <a16:creationId xmlns:a16="http://schemas.microsoft.com/office/drawing/2014/main" id="{8007248A-205E-C14E-905E-46F15BD588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43753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8" name="Line 43">
            <a:extLst>
              <a:ext uri="{FF2B5EF4-FFF2-40B4-BE49-F238E27FC236}">
                <a16:creationId xmlns:a16="http://schemas.microsoft.com/office/drawing/2014/main" id="{1A158182-EFC1-C24A-906C-4E7CFD572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437534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9" name="Line 44">
            <a:extLst>
              <a:ext uri="{FF2B5EF4-FFF2-40B4-BE49-F238E27FC236}">
                <a16:creationId xmlns:a16="http://schemas.microsoft.com/office/drawing/2014/main" id="{0DBFCF7F-9DEA-7C41-8C3A-59EFE12F3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437534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60" name="Line 45">
            <a:extLst>
              <a:ext uri="{FF2B5EF4-FFF2-40B4-BE49-F238E27FC236}">
                <a16:creationId xmlns:a16="http://schemas.microsoft.com/office/drawing/2014/main" id="{634373B1-7D47-D449-AAAE-E90E05FDD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2851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61" name="Line 46">
            <a:extLst>
              <a:ext uri="{FF2B5EF4-FFF2-40B4-BE49-F238E27FC236}">
                <a16:creationId xmlns:a16="http://schemas.microsoft.com/office/drawing/2014/main" id="{42D26E0B-6093-A240-ADB9-B05E7095E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2851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62" name="Text Box 47">
            <a:extLst>
              <a:ext uri="{FF2B5EF4-FFF2-40B4-BE49-F238E27FC236}">
                <a16:creationId xmlns:a16="http://schemas.microsoft.com/office/drawing/2014/main" id="{8FDE68E5-2729-4549-844B-8F94D2870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3904134"/>
            <a:ext cx="754062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Tables</a:t>
            </a:r>
          </a:p>
        </p:txBody>
      </p:sp>
      <p:sp>
        <p:nvSpPr>
          <p:cNvPr id="13363" name="Text Box 48">
            <a:extLst>
              <a:ext uri="{FF2B5EF4-FFF2-40B4-BE49-F238E27FC236}">
                <a16:creationId xmlns:a16="http://schemas.microsoft.com/office/drawing/2014/main" id="{E2CC7DE2-D7FD-7345-BF41-15CE7339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13734"/>
            <a:ext cx="78422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Chains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86DD3A-1B59-F04C-9F82-88EDC364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5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>
            <a:extLst>
              <a:ext uri="{FF2B5EF4-FFF2-40B4-BE49-F238E27FC236}">
                <a16:creationId xmlns:a16="http://schemas.microsoft.com/office/drawing/2014/main" id="{BB3C6D62-E526-C849-84BA-A39085135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iptables – Tables and Chains</a:t>
            </a:r>
          </a:p>
        </p:txBody>
      </p:sp>
      <p:sp>
        <p:nvSpPr>
          <p:cNvPr id="14342" name="Text Box 3">
            <a:extLst>
              <a:ext uri="{FF2B5EF4-FFF2-40B4-BE49-F238E27FC236}">
                <a16:creationId xmlns:a16="http://schemas.microsoft.com/office/drawing/2014/main" id="{4B3294B5-4C7A-394A-A2A8-1C158671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857053"/>
            <a:ext cx="6735762" cy="24622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[csci4430@vm-a]$ sudo iptables –t filter –L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Chain INPUT (policy ACCEPT)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target     </a:t>
            </a:r>
            <a:r>
              <a:rPr lang="en-US" altLang="zh-TW" sz="1400" b="1" dirty="0" err="1">
                <a:solidFill>
                  <a:srgbClr val="FFFF99"/>
                </a:solidFill>
                <a:latin typeface="Courier New" panose="02070309020205020404" pitchFamily="49" charset="0"/>
              </a:rPr>
              <a:t>prot</a:t>
            </a: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 opt source               destination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9900"/>
                </a:solidFill>
                <a:latin typeface="Courier New" panose="02070309020205020404" pitchFamily="49" charset="0"/>
              </a:rPr>
              <a:t>DROP       </a:t>
            </a:r>
            <a:r>
              <a:rPr lang="en-US" altLang="zh-TW" sz="14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icmp</a:t>
            </a:r>
            <a:r>
              <a:rPr lang="en-US" altLang="zh-TW" sz="1400" b="1" dirty="0">
                <a:solidFill>
                  <a:srgbClr val="FF9900"/>
                </a:solidFill>
                <a:latin typeface="Courier New" panose="02070309020205020404" pitchFamily="49" charset="0"/>
              </a:rPr>
              <a:t> --  anywhere             </a:t>
            </a:r>
            <a:r>
              <a:rPr lang="en-US" altLang="zh-TW" sz="14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anywhere</a:t>
            </a: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         </a:t>
            </a:r>
          </a:p>
          <a:p>
            <a:pPr eaLnBrk="1" hangingPunct="1">
              <a:defRPr/>
            </a:pPr>
            <a:endParaRPr lang="en-US" altLang="zh-TW" sz="1400" b="1" dirty="0">
              <a:solidFill>
                <a:srgbClr val="FFFF99"/>
              </a:solidFill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Chain FORWARD (policy ACCEPT)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target     </a:t>
            </a:r>
            <a:r>
              <a:rPr lang="en-US" altLang="zh-TW" sz="1400" b="1" dirty="0" err="1">
                <a:solidFill>
                  <a:srgbClr val="FFFF99"/>
                </a:solidFill>
                <a:latin typeface="Courier New" panose="02070309020205020404" pitchFamily="49" charset="0"/>
              </a:rPr>
              <a:t>prot</a:t>
            </a: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 opt source               destination         </a:t>
            </a:r>
          </a:p>
          <a:p>
            <a:pPr eaLnBrk="1" hangingPunct="1">
              <a:defRPr/>
            </a:pPr>
            <a:endParaRPr lang="en-US" altLang="zh-TW" sz="1400" b="1" dirty="0">
              <a:solidFill>
                <a:srgbClr val="FFFF99"/>
              </a:solidFill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Chain OUTPUT (policy ACCEPT)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target     </a:t>
            </a:r>
            <a:r>
              <a:rPr lang="en-US" altLang="zh-TW" sz="1400" b="1" dirty="0" err="1">
                <a:solidFill>
                  <a:srgbClr val="FFFF99"/>
                </a:solidFill>
                <a:latin typeface="Courier New" panose="02070309020205020404" pitchFamily="49" charset="0"/>
              </a:rPr>
              <a:t>prot</a:t>
            </a: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 opt source               destination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[csci4430@vm-a]$ _</a:t>
            </a:r>
          </a:p>
        </p:txBody>
      </p:sp>
      <p:sp>
        <p:nvSpPr>
          <p:cNvPr id="14343" name="Line 4">
            <a:extLst>
              <a:ext uri="{FF2B5EF4-FFF2-40B4-BE49-F238E27FC236}">
                <a16:creationId xmlns:a16="http://schemas.microsoft.com/office/drawing/2014/main" id="{6ECC5771-1BA5-8144-82E6-D9E0CEE27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7459" y="2607816"/>
            <a:ext cx="185738" cy="3254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4344" name="Text Box 5">
            <a:extLst>
              <a:ext uri="{FF2B5EF4-FFF2-40B4-BE49-F238E27FC236}">
                <a16:creationId xmlns:a16="http://schemas.microsoft.com/office/drawing/2014/main" id="{E5AFFB50-84D6-7B41-B883-91DDCD62F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884" y="2288728"/>
            <a:ext cx="1611313" cy="3143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/>
              <a:t>Table name: </a:t>
            </a:r>
            <a:r>
              <a:rPr lang="en-US" altLang="zh-TW" sz="1400" b="1"/>
              <a:t>filter</a:t>
            </a:r>
          </a:p>
        </p:txBody>
      </p:sp>
      <p:sp>
        <p:nvSpPr>
          <p:cNvPr id="14345" name="Line 6">
            <a:extLst>
              <a:ext uri="{FF2B5EF4-FFF2-40B4-BE49-F238E27FC236}">
                <a16:creationId xmlns:a16="http://schemas.microsoft.com/office/drawing/2014/main" id="{2D181B21-E3C5-EE46-8D62-C83B547FCD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0772" y="2607816"/>
            <a:ext cx="192087" cy="3254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4346" name="Text Box 7">
            <a:extLst>
              <a:ext uri="{FF2B5EF4-FFF2-40B4-BE49-F238E27FC236}">
                <a16:creationId xmlns:a16="http://schemas.microsoft.com/office/drawing/2014/main" id="{0774FB3A-EA7F-6344-A1D0-418EB222C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684" y="2293491"/>
            <a:ext cx="1679575" cy="3143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/>
              <a:t>The command: </a:t>
            </a:r>
            <a:r>
              <a:rPr lang="en-US" altLang="zh-TW" sz="1400" b="1"/>
              <a:t>list</a:t>
            </a:r>
          </a:p>
        </p:txBody>
      </p:sp>
      <p:sp>
        <p:nvSpPr>
          <p:cNvPr id="14347" name="Line 8">
            <a:extLst>
              <a:ext uri="{FF2B5EF4-FFF2-40B4-BE49-F238E27FC236}">
                <a16:creationId xmlns:a16="http://schemas.microsoft.com/office/drawing/2014/main" id="{91B40009-134F-2F41-8415-D9701E733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780853"/>
            <a:ext cx="533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4348" name="Text Box 9">
            <a:extLst>
              <a:ext uri="{FF2B5EF4-FFF2-40B4-BE49-F238E27FC236}">
                <a16:creationId xmlns:a16="http://schemas.microsoft.com/office/drawing/2014/main" id="{558D2E75-023A-5A40-B697-EEF6E3112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99853"/>
            <a:ext cx="1781175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/>
              <a:t>Chain name: </a:t>
            </a:r>
            <a:r>
              <a:rPr lang="en-US" altLang="zh-TW" sz="1400" b="1"/>
              <a:t>INPUT</a:t>
            </a:r>
          </a:p>
        </p:txBody>
      </p:sp>
      <p:sp>
        <p:nvSpPr>
          <p:cNvPr id="14349" name="Line 10">
            <a:extLst>
              <a:ext uri="{FF2B5EF4-FFF2-40B4-BE49-F238E27FC236}">
                <a16:creationId xmlns:a16="http://schemas.microsoft.com/office/drawing/2014/main" id="{30601C4C-4E88-584C-893C-75FFFF6C8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619053"/>
            <a:ext cx="457200" cy="76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4350" name="Text Box 11">
            <a:extLst>
              <a:ext uri="{FF2B5EF4-FFF2-40B4-BE49-F238E27FC236}">
                <a16:creationId xmlns:a16="http://schemas.microsoft.com/office/drawing/2014/main" id="{518A89C4-0150-A444-992A-58BDDF42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42853"/>
            <a:ext cx="1371600" cy="73977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/>
              <a:t>There is one rule set in the INPUT chain.</a:t>
            </a:r>
            <a:endParaRPr lang="en-US" altLang="zh-TW" sz="1400" b="1"/>
          </a:p>
        </p:txBody>
      </p:sp>
      <p:sp>
        <p:nvSpPr>
          <p:cNvPr id="14351" name="Line 12">
            <a:extLst>
              <a:ext uri="{FF2B5EF4-FFF2-40B4-BE49-F238E27FC236}">
                <a16:creationId xmlns:a16="http://schemas.microsoft.com/office/drawing/2014/main" id="{9317083A-E93C-FA4A-95AE-50B90D407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076253"/>
            <a:ext cx="685800" cy="76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4352" name="Line 13">
            <a:extLst>
              <a:ext uri="{FF2B5EF4-FFF2-40B4-BE49-F238E27FC236}">
                <a16:creationId xmlns:a16="http://schemas.microsoft.com/office/drawing/2014/main" id="{EFB8F7EA-24D4-274A-A14B-E3B248A08E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762053"/>
            <a:ext cx="6096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4353" name="Text Box 14">
            <a:extLst>
              <a:ext uri="{FF2B5EF4-FFF2-40B4-BE49-F238E27FC236}">
                <a16:creationId xmlns:a16="http://schemas.microsoft.com/office/drawing/2014/main" id="{51F84E36-A910-3045-AF03-AB83139B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38253"/>
            <a:ext cx="1143000" cy="527050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/>
              <a:t>The other two chains.</a:t>
            </a:r>
            <a:endParaRPr lang="en-US" altLang="zh-TW" sz="1400" b="1"/>
          </a:p>
        </p:txBody>
      </p:sp>
      <p:sp>
        <p:nvSpPr>
          <p:cNvPr id="14354" name="Text Box 15">
            <a:extLst>
              <a:ext uri="{FF2B5EF4-FFF2-40B4-BE49-F238E27FC236}">
                <a16:creationId xmlns:a16="http://schemas.microsoft.com/office/drawing/2014/main" id="{0C42E824-654D-C446-B4FE-4E23BFC71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5627241"/>
            <a:ext cx="5662612" cy="952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b="1" u="sng"/>
              <a:t>The rule in the INPUT chain means</a:t>
            </a:r>
            <a:r>
              <a:rPr lang="en-US" altLang="zh-TW" sz="1400"/>
              <a:t>:</a:t>
            </a:r>
          </a:p>
          <a:p>
            <a:pPr eaLnBrk="1" hangingPunct="1">
              <a:defRPr/>
            </a:pPr>
            <a:endParaRPr lang="en-US" altLang="zh-TW" sz="1400"/>
          </a:p>
          <a:p>
            <a:pPr eaLnBrk="1" hangingPunct="1">
              <a:defRPr/>
            </a:pPr>
            <a:r>
              <a:rPr lang="en-US" altLang="zh-TW" sz="1400"/>
              <a:t>When a packet with ICMP payload passes through the </a:t>
            </a:r>
            <a:r>
              <a:rPr lang="en-US" altLang="zh-TW" sz="1400" b="1">
                <a:solidFill>
                  <a:srgbClr val="FF3300"/>
                </a:solidFill>
              </a:rPr>
              <a:t>INPUT hook</a:t>
            </a:r>
            <a:r>
              <a:rPr lang="en-US" altLang="zh-TW" sz="1400"/>
              <a:t>,</a:t>
            </a:r>
          </a:p>
          <a:p>
            <a:pPr eaLnBrk="1" hangingPunct="1">
              <a:defRPr/>
            </a:pPr>
            <a:r>
              <a:rPr lang="en-US" altLang="zh-TW" sz="1400" b="1"/>
              <a:t>DROP</a:t>
            </a:r>
            <a:r>
              <a:rPr lang="en-US" altLang="zh-TW" sz="1400"/>
              <a:t> that packets, no matter it is </a:t>
            </a:r>
            <a:r>
              <a:rPr lang="en-US" altLang="zh-TW" sz="1400" b="1"/>
              <a:t>from anywhere</a:t>
            </a:r>
            <a:r>
              <a:rPr lang="en-US" altLang="zh-TW" sz="1400"/>
              <a:t> and </a:t>
            </a:r>
            <a:r>
              <a:rPr lang="en-US" altLang="zh-TW" sz="1400" b="1"/>
              <a:t>to anywhere</a:t>
            </a:r>
            <a:r>
              <a:rPr lang="en-US" altLang="zh-TW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21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>
            <a:extLst>
              <a:ext uri="{FF2B5EF4-FFF2-40B4-BE49-F238E27FC236}">
                <a16:creationId xmlns:a16="http://schemas.microsoft.com/office/drawing/2014/main" id="{532D24DB-BE15-994D-9FB7-BD972E6AE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iptables – Tables and Chains</a:t>
            </a:r>
          </a:p>
        </p:txBody>
      </p:sp>
      <p:sp>
        <p:nvSpPr>
          <p:cNvPr id="15366" name="Text Box 3">
            <a:extLst>
              <a:ext uri="{FF2B5EF4-FFF2-40B4-BE49-F238E27FC236}">
                <a16:creationId xmlns:a16="http://schemas.microsoft.com/office/drawing/2014/main" id="{540B28E9-F39C-A14F-98C2-9A244DD8E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040254"/>
            <a:ext cx="8455025" cy="2678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[csci4430@vm-a]$ sudo iptables -t filter -A INPUT --protocol </a:t>
            </a:r>
            <a:r>
              <a:rPr lang="en-US" altLang="zh-TW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icmp</a:t>
            </a:r>
            <a:r>
              <a:rPr lang="en-US" altLang="zh-TW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--jump DROP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[csci4430@vm-a]$ sudo iptables –t filter –L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Chain INPUT (policy ACCEPT)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target     </a:t>
            </a:r>
            <a:r>
              <a:rPr lang="en-US" altLang="zh-TW" sz="1400" b="1" dirty="0" err="1">
                <a:solidFill>
                  <a:srgbClr val="FFFF99"/>
                </a:solidFill>
                <a:latin typeface="Courier New" panose="02070309020205020404" pitchFamily="49" charset="0"/>
              </a:rPr>
              <a:t>prot</a:t>
            </a: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 opt source               destination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9900"/>
                </a:solidFill>
                <a:latin typeface="Courier New" panose="02070309020205020404" pitchFamily="49" charset="0"/>
              </a:rPr>
              <a:t>DROP       </a:t>
            </a:r>
            <a:r>
              <a:rPr lang="en-US" altLang="zh-TW" sz="14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icmp</a:t>
            </a:r>
            <a:r>
              <a:rPr lang="en-US" altLang="zh-TW" sz="1400" b="1" dirty="0">
                <a:solidFill>
                  <a:srgbClr val="FF9900"/>
                </a:solidFill>
                <a:latin typeface="Courier New" panose="02070309020205020404" pitchFamily="49" charset="0"/>
              </a:rPr>
              <a:t> --  anywhere             </a:t>
            </a:r>
            <a:r>
              <a:rPr lang="en-US" altLang="zh-TW" sz="14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anywhere</a:t>
            </a: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         </a:t>
            </a:r>
          </a:p>
          <a:p>
            <a:pPr eaLnBrk="1" hangingPunct="1">
              <a:defRPr/>
            </a:pPr>
            <a:endParaRPr lang="en-US" altLang="zh-TW" sz="1400" b="1" dirty="0">
              <a:solidFill>
                <a:srgbClr val="FFFF99"/>
              </a:solidFill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Chain FORWARD (policy ACCEPT)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target     </a:t>
            </a:r>
            <a:r>
              <a:rPr lang="en-US" altLang="zh-TW" sz="1400" b="1" dirty="0" err="1">
                <a:solidFill>
                  <a:srgbClr val="FFFF99"/>
                </a:solidFill>
                <a:latin typeface="Courier New" panose="02070309020205020404" pitchFamily="49" charset="0"/>
              </a:rPr>
              <a:t>prot</a:t>
            </a: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 opt source               destination         </a:t>
            </a:r>
          </a:p>
          <a:p>
            <a:pPr eaLnBrk="1" hangingPunct="1">
              <a:defRPr/>
            </a:pPr>
            <a:endParaRPr lang="en-US" altLang="zh-TW" sz="1400" b="1" dirty="0">
              <a:solidFill>
                <a:srgbClr val="FFFF99"/>
              </a:solidFill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Chain OUTPUT (policy ACCEPT)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target     </a:t>
            </a:r>
            <a:r>
              <a:rPr lang="en-US" altLang="zh-TW" sz="1400" b="1" dirty="0" err="1">
                <a:solidFill>
                  <a:srgbClr val="FFFF99"/>
                </a:solidFill>
                <a:latin typeface="Courier New" panose="02070309020205020404" pitchFamily="49" charset="0"/>
              </a:rPr>
              <a:t>prot</a:t>
            </a:r>
            <a:r>
              <a:rPr lang="en-US" altLang="zh-TW" sz="1400" b="1" dirty="0">
                <a:solidFill>
                  <a:srgbClr val="FFFF99"/>
                </a:solidFill>
                <a:latin typeface="Courier New" panose="02070309020205020404" pitchFamily="49" charset="0"/>
              </a:rPr>
              <a:t> opt source               destination</a:t>
            </a:r>
          </a:p>
          <a:p>
            <a:pPr eaLnBrk="1" hangingPunct="1"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[csci4430@vm-a]$ _</a:t>
            </a:r>
          </a:p>
        </p:txBody>
      </p:sp>
      <p:sp>
        <p:nvSpPr>
          <p:cNvPr id="1044484" name="Rectangle 4">
            <a:extLst>
              <a:ext uri="{FF2B5EF4-FFF2-40B4-BE49-F238E27FC236}">
                <a16:creationId xmlns:a16="http://schemas.microsoft.com/office/drawing/2014/main" id="{1DDBCCC9-4D4E-B643-8175-9A8A895B3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086292"/>
            <a:ext cx="990600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44485" name="Rectangle 5">
            <a:extLst>
              <a:ext uri="{FF2B5EF4-FFF2-40B4-BE49-F238E27FC236}">
                <a16:creationId xmlns:a16="http://schemas.microsoft.com/office/drawing/2014/main" id="{5E932C66-F5B8-7A49-8C3A-DC63123E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86292"/>
            <a:ext cx="1676400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44486" name="Rectangle 6">
            <a:extLst>
              <a:ext uri="{FF2B5EF4-FFF2-40B4-BE49-F238E27FC236}">
                <a16:creationId xmlns:a16="http://schemas.microsoft.com/office/drawing/2014/main" id="{FED3FB41-88D4-6448-9A82-5B05A9DAC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086292"/>
            <a:ext cx="1295400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44487" name="Line 7">
            <a:extLst>
              <a:ext uri="{FF2B5EF4-FFF2-40B4-BE49-F238E27FC236}">
                <a16:creationId xmlns:a16="http://schemas.microsoft.com/office/drawing/2014/main" id="{F28D73D0-FE36-AC4D-8846-A35271CF9C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314892"/>
            <a:ext cx="914400" cy="2590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044488" name="Text Box 8">
            <a:extLst>
              <a:ext uri="{FF2B5EF4-FFF2-40B4-BE49-F238E27FC236}">
                <a16:creationId xmlns:a16="http://schemas.microsoft.com/office/drawing/2014/main" id="{8CB003B1-91B1-D343-A0DD-66C0DD316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916804"/>
            <a:ext cx="1619250" cy="527050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b="1"/>
              <a:t>Add</a:t>
            </a:r>
            <a:r>
              <a:rPr lang="en-US" altLang="zh-TW" sz="1400"/>
              <a:t> a new rule to the INPUT chain.</a:t>
            </a:r>
          </a:p>
        </p:txBody>
      </p:sp>
      <p:sp>
        <p:nvSpPr>
          <p:cNvPr id="1044489" name="Line 9">
            <a:extLst>
              <a:ext uri="{FF2B5EF4-FFF2-40B4-BE49-F238E27FC236}">
                <a16:creationId xmlns:a16="http://schemas.microsoft.com/office/drawing/2014/main" id="{347E5D51-B3B1-6241-A55B-269425EFB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1750" y="2314892"/>
            <a:ext cx="0" cy="2590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044490" name="Text Box 10">
            <a:extLst>
              <a:ext uri="{FF2B5EF4-FFF2-40B4-BE49-F238E27FC236}">
                <a16:creationId xmlns:a16="http://schemas.microsoft.com/office/drawing/2014/main" id="{9217A92B-29BC-6745-8EC9-1C797F81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4839017"/>
            <a:ext cx="1619250" cy="11652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/>
              <a:t>The </a:t>
            </a:r>
            <a:r>
              <a:rPr lang="en-US" altLang="zh-TW" sz="1400" b="1"/>
              <a:t>protocol </a:t>
            </a:r>
            <a:r>
              <a:rPr lang="en-US" altLang="zh-TW" sz="1400"/>
              <a:t>of the packets in which this rule is interested is </a:t>
            </a:r>
            <a:r>
              <a:rPr lang="en-US" altLang="zh-TW" sz="1400" b="1"/>
              <a:t>ICMP</a:t>
            </a:r>
            <a:r>
              <a:rPr lang="en-US" altLang="zh-TW" sz="1400"/>
              <a:t>.</a:t>
            </a:r>
          </a:p>
        </p:txBody>
      </p:sp>
      <p:sp>
        <p:nvSpPr>
          <p:cNvPr id="1044491" name="Line 11">
            <a:extLst>
              <a:ext uri="{FF2B5EF4-FFF2-40B4-BE49-F238E27FC236}">
                <a16:creationId xmlns:a16="http://schemas.microsoft.com/office/drawing/2014/main" id="{25B80134-2F7A-9748-BC15-9F87FAC070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9100" y="2314892"/>
            <a:ext cx="0" cy="2590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044492" name="Text Box 12">
            <a:extLst>
              <a:ext uri="{FF2B5EF4-FFF2-40B4-BE49-F238E27FC236}">
                <a16:creationId xmlns:a16="http://schemas.microsoft.com/office/drawing/2014/main" id="{50A8AE0D-9629-6540-A7C9-70758D87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3" y="4839017"/>
            <a:ext cx="2133600" cy="1803400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/>
              <a:t>If a packet</a:t>
            </a:r>
          </a:p>
          <a:p>
            <a:pPr eaLnBrk="1" hangingPunct="1">
              <a:defRPr/>
            </a:pPr>
            <a:r>
              <a:rPr lang="en-US" altLang="zh-TW" sz="1400"/>
              <a:t>(1) passes through the INPUT hook, and</a:t>
            </a:r>
          </a:p>
          <a:p>
            <a:pPr eaLnBrk="1" hangingPunct="1">
              <a:defRPr/>
            </a:pPr>
            <a:r>
              <a:rPr lang="en-US" altLang="zh-TW" sz="1400"/>
              <a:t>(2) is an ICMP packet,</a:t>
            </a:r>
          </a:p>
          <a:p>
            <a:pPr eaLnBrk="1" hangingPunct="1">
              <a:defRPr/>
            </a:pPr>
            <a:endParaRPr lang="en-US" altLang="zh-TW" sz="1400"/>
          </a:p>
          <a:p>
            <a:pPr eaLnBrk="1" hangingPunct="1">
              <a:defRPr/>
            </a:pPr>
            <a:r>
              <a:rPr lang="en-US" altLang="zh-TW" sz="1400"/>
              <a:t>then the packet </a:t>
            </a:r>
            <a:r>
              <a:rPr lang="en-US" altLang="zh-TW" sz="1400" b="1"/>
              <a:t>jumps to the target DROP </a:t>
            </a:r>
            <a:r>
              <a:rPr lang="en-US" altLang="zh-TW" sz="1400"/>
              <a:t>– </a:t>
            </a:r>
            <a:r>
              <a:rPr lang="en-US" altLang="zh-TW" sz="1400" b="1">
                <a:solidFill>
                  <a:schemeClr val="hlink"/>
                </a:solidFill>
              </a:rPr>
              <a:t>to discard the packet</a:t>
            </a:r>
            <a:r>
              <a:rPr lang="en-US" altLang="zh-TW" sz="1400"/>
              <a:t>.</a:t>
            </a:r>
          </a:p>
        </p:txBody>
      </p:sp>
      <p:sp>
        <p:nvSpPr>
          <p:cNvPr id="15376" name="Text Box 6">
            <a:extLst>
              <a:ext uri="{FF2B5EF4-FFF2-40B4-BE49-F238E27FC236}">
                <a16:creationId xmlns:a16="http://schemas.microsoft.com/office/drawing/2014/main" id="{B631FE1E-E540-4E45-9E8C-EDBE3FCD7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5583554"/>
            <a:ext cx="3429000" cy="73977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/>
              <a:t>This entry shows that a new rule is added to the INPUT chain of the filter table successfully.</a:t>
            </a:r>
          </a:p>
        </p:txBody>
      </p:sp>
      <p:sp>
        <p:nvSpPr>
          <p:cNvPr id="15377" name="Rectangle 4">
            <a:extLst>
              <a:ext uri="{FF2B5EF4-FFF2-40B4-BE49-F238E27FC236}">
                <a16:creationId xmlns:a16="http://schemas.microsoft.com/office/drawing/2014/main" id="{1B47FE26-DA9D-7D48-A6E7-F1349BD3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951479"/>
            <a:ext cx="5257800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5378" name="Line 5">
            <a:extLst>
              <a:ext uri="{FF2B5EF4-FFF2-40B4-BE49-F238E27FC236}">
                <a16:creationId xmlns:a16="http://schemas.microsoft.com/office/drawing/2014/main" id="{BC70AE3B-C4F6-824D-8A35-96157265C4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79563" y="3180079"/>
            <a:ext cx="20637" cy="24034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9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4" grpId="0" animBg="1"/>
      <p:bldP spid="1044485" grpId="0" animBg="1"/>
      <p:bldP spid="1044486" grpId="0" animBg="1"/>
      <p:bldP spid="1044488" grpId="0" animBg="1"/>
      <p:bldP spid="1044490" grpId="0" animBg="1"/>
      <p:bldP spid="10444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رقم الشريحة 5">
            <a:extLst>
              <a:ext uri="{FF2B5EF4-FFF2-40B4-BE49-F238E27FC236}">
                <a16:creationId xmlns:a16="http://schemas.microsoft.com/office/drawing/2014/main" id="{AF38E78A-406A-5C41-A5E8-CC0CAE04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282A77-32A1-3642-AC32-EF7AA3C718CB}" type="slidenum">
              <a:rPr lang="en-US" altLang="en-VN"/>
              <a:pPr/>
              <a:t>8</a:t>
            </a:fld>
            <a:endParaRPr lang="en-US" altLang="en-VN"/>
          </a:p>
        </p:txBody>
      </p:sp>
      <p:sp>
        <p:nvSpPr>
          <p:cNvPr id="570387" name="Rectangle 19">
            <a:extLst>
              <a:ext uri="{FF2B5EF4-FFF2-40B4-BE49-F238E27FC236}">
                <a16:creationId xmlns:a16="http://schemas.microsoft.com/office/drawing/2014/main" id="{06742471-13E8-B640-86DA-300F4742D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Packet Filtering Rule …</a:t>
            </a:r>
          </a:p>
        </p:txBody>
      </p:sp>
      <p:sp>
        <p:nvSpPr>
          <p:cNvPr id="570388" name="Rectangle 20">
            <a:extLst>
              <a:ext uri="{FF2B5EF4-FFF2-40B4-BE49-F238E27FC236}">
                <a16:creationId xmlns:a16="http://schemas.microsoft.com/office/drawing/2014/main" id="{4E7BF417-B07D-EE44-8F36-287D3AAF3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Specifies matching criteria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2000" dirty="0"/>
              <a:t>Source and </a:t>
            </a:r>
            <a:r>
              <a:rPr lang="it-IT" sz="2000" dirty="0" err="1"/>
              <a:t>Destination</a:t>
            </a:r>
            <a:r>
              <a:rPr lang="it-IT" sz="2000" dirty="0"/>
              <a:t> IP </a:t>
            </a:r>
            <a:r>
              <a:rPr lang="it-IT" sz="2000" dirty="0" err="1"/>
              <a:t>addresses</a:t>
            </a:r>
            <a:r>
              <a:rPr lang="it-IT" sz="2000" dirty="0"/>
              <a:t>, </a:t>
            </a:r>
            <a:r>
              <a:rPr lang="it-IT" sz="2000" dirty="0" err="1"/>
              <a:t>ports</a:t>
            </a:r>
            <a:endParaRPr lang="it-IT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2000" dirty="0"/>
              <a:t>Source MAC </a:t>
            </a:r>
            <a:r>
              <a:rPr lang="it-IT" sz="2000" dirty="0" err="1"/>
              <a:t>Address</a:t>
            </a:r>
            <a:endParaRPr lang="it-IT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2000" dirty="0" err="1"/>
              <a:t>States</a:t>
            </a:r>
            <a:endParaRPr lang="it-IT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2000" dirty="0" err="1"/>
              <a:t>Invalid</a:t>
            </a:r>
            <a:r>
              <a:rPr lang="it-IT" sz="2000" dirty="0"/>
              <a:t> </a:t>
            </a:r>
            <a:r>
              <a:rPr lang="it-IT" sz="2000" dirty="0" err="1"/>
              <a:t>Packets</a:t>
            </a:r>
            <a:endParaRPr lang="it-IT" sz="2000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sz="1800" dirty="0"/>
              <a:t>CRC </a:t>
            </a:r>
            <a:r>
              <a:rPr lang="it-IT" sz="1800" dirty="0" err="1"/>
              <a:t>error</a:t>
            </a:r>
            <a:r>
              <a:rPr lang="it-IT" sz="1800" dirty="0"/>
              <a:t>, </a:t>
            </a:r>
            <a:r>
              <a:rPr lang="it-IT" sz="1800" dirty="0" err="1"/>
              <a:t>fragments</a:t>
            </a:r>
            <a:r>
              <a:rPr lang="it-IT" sz="1800" dirty="0"/>
              <a:t>, ...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2000" dirty="0"/>
              <a:t>TCP </a:t>
            </a:r>
            <a:r>
              <a:rPr lang="it-IT" sz="2000" dirty="0" err="1"/>
              <a:t>flags</a:t>
            </a:r>
            <a:endParaRPr lang="it-IT" sz="2000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sz="1800" dirty="0"/>
              <a:t>SYN, FIN, ACK, RST, URG, PSH, ALL, NONE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2000" dirty="0"/>
              <a:t>Rate </a:t>
            </a:r>
            <a:r>
              <a:rPr lang="it-IT" sz="2000" dirty="0" err="1"/>
              <a:t>limit</a:t>
            </a:r>
            <a:endParaRPr lang="it-IT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What to do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Accept, Reject. Drop, take/jump them to another chain, 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Rules remain in kernel memory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Save all rules into a file, if you wish, and insert them on reboot</a:t>
            </a:r>
          </a:p>
        </p:txBody>
      </p:sp>
      <p:sp>
        <p:nvSpPr>
          <p:cNvPr id="25606" name="Text Box 12">
            <a:extLst>
              <a:ext uri="{FF2B5EF4-FFF2-40B4-BE49-F238E27FC236}">
                <a16:creationId xmlns:a16="http://schemas.microsoft.com/office/drawing/2014/main" id="{CA4AA5F1-BC05-604E-9A0F-74EF212E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8142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VN" sz="24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44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14736A9-6F90-184E-A6C2-2966543C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Mateti/PacketFilters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31D7C34-1CB0-FB4C-8C10-F9034733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C9082-D469-DA44-BEAF-018378969D18}" type="slidenum">
              <a:rPr lang="en-US" altLang="en-VN"/>
              <a:pPr/>
              <a:t>9</a:t>
            </a:fld>
            <a:endParaRPr lang="en-US" altLang="en-VN"/>
          </a:p>
        </p:txBody>
      </p:sp>
      <p:sp>
        <p:nvSpPr>
          <p:cNvPr id="548866" name="Rectangle 2">
            <a:extLst>
              <a:ext uri="{FF2B5EF4-FFF2-40B4-BE49-F238E27FC236}">
                <a16:creationId xmlns:a16="http://schemas.microsoft.com/office/drawing/2014/main" id="{F9B9FA25-5F08-EE48-A0BC-FE623E42C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Syntax of iptables command</a:t>
            </a:r>
          </a:p>
        </p:txBody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A8C936B4-5AE5-B340-A109-4E6775FDA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>
                <a:latin typeface="Lucida Console" pitchFamily="49" charset="0"/>
              </a:rPr>
              <a:t>iptables –t TABLE –A CHAIN  –[i|o] IFACE –s w.x.y.z –d a.b.c.d –p PROT –m state --state STATE –j ACTION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>
                <a:latin typeface="Lucida Console" pitchFamily="49" charset="0"/>
              </a:rPr>
              <a:t>TABLE = nat | filter | mangle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>
                <a:latin typeface="Lucida Console" pitchFamily="49" charset="0"/>
              </a:rPr>
              <a:t>CHAIN = INPUT | OUTPUT | FORWARD | PREROUTING| POSTROUTING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>
                <a:latin typeface="Lucida Console" pitchFamily="49" charset="0"/>
              </a:rPr>
              <a:t>IFACE =  eth0 | eth1 | ppp0 | ...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>
                <a:latin typeface="Lucida Console" pitchFamily="49" charset="0"/>
              </a:rPr>
              <a:t>PROT =  tcp | icmp | udp | 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>
                <a:latin typeface="Lucida Console" pitchFamily="49" charset="0"/>
              </a:rPr>
              <a:t>STATE = NEW | ESTABLISHED | RELATED | 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>
                <a:latin typeface="Lucida Console" pitchFamily="49" charset="0"/>
              </a:rPr>
              <a:t>ACTION = DROP | ACCEPT | REJECT | DNAT | SNAT |</a:t>
            </a:r>
            <a:r>
              <a:rPr lang="it-IT" sz="280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058597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16863</TotalTime>
  <Words>1817</Words>
  <Application>Microsoft Macintosh PowerPoint</Application>
  <PresentationFormat>On-screen Show (4:3)</PresentationFormat>
  <Paragraphs>247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Lucida Console</vt:lpstr>
      <vt:lpstr>Times New Roman</vt:lpstr>
      <vt:lpstr>Tw Cen MT</vt:lpstr>
      <vt:lpstr>Tw Cen MT Condensed</vt:lpstr>
      <vt:lpstr>Wingdings</vt:lpstr>
      <vt:lpstr>Wingdings 3</vt:lpstr>
      <vt:lpstr>Integral</vt:lpstr>
      <vt:lpstr>Iptables</vt:lpstr>
      <vt:lpstr>topology</vt:lpstr>
      <vt:lpstr>iptables</vt:lpstr>
      <vt:lpstr>iptables – Tables and Chains</vt:lpstr>
      <vt:lpstr>iptables – Tables and Chains</vt:lpstr>
      <vt:lpstr>iptables – Tables and Chains</vt:lpstr>
      <vt:lpstr>iptables – Tables and Chains</vt:lpstr>
      <vt:lpstr>A Packet Filtering Rule …</vt:lpstr>
      <vt:lpstr>Syntax of iptables command</vt:lpstr>
      <vt:lpstr>iptables examples</vt:lpstr>
      <vt:lpstr>The LOG  Target</vt:lpstr>
      <vt:lpstr>iptables syntax examples</vt:lpstr>
      <vt:lpstr>Specifying Fragments</vt:lpstr>
      <vt:lpstr>Match Extensions: MAC</vt:lpstr>
      <vt:lpstr>Match Extensions: Limit</vt:lpstr>
      <vt:lpstr>Match Extensions: State</vt:lpstr>
      <vt:lpstr>IPtable Optimization</vt:lpstr>
      <vt:lpstr>State Matching</vt:lpstr>
      <vt:lpstr>Stateful Filtering</vt:lpstr>
      <vt:lpstr>Stateful Filtering Continued</vt:lpstr>
      <vt:lpstr>Stateful Filtering Continued</vt:lpstr>
      <vt:lpstr>prevent flood pings</vt:lpstr>
      <vt:lpstr>Defense for SYN flood attacks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Pham Thanh Giang</dc:creator>
  <cp:lastModifiedBy>Pham Thanh Giang</cp:lastModifiedBy>
  <cp:revision>48</cp:revision>
  <dcterms:created xsi:type="dcterms:W3CDTF">2019-09-27T15:51:04Z</dcterms:created>
  <dcterms:modified xsi:type="dcterms:W3CDTF">2023-12-07T00:18:40Z</dcterms:modified>
</cp:coreProperties>
</file>