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Bold" charset="1" panose="00000700000000000000"/>
      <p:regular r:id="rId17"/>
    </p:embeddedFont>
    <p:embeddedFont>
      <p:font typeface="HK Grotesk Medium Italics" charset="1" panose="00000600000000000000"/>
      <p:regular r:id="rId18"/>
    </p:embeddedFont>
    <p:embeddedFont>
      <p:font typeface="HK Grotesk Medium Bold Italics" charset="1" panose="00000700000000000000"/>
      <p:regular r:id="rId19"/>
    </p:embeddedFont>
    <p:embeddedFont>
      <p:font typeface="Open Sans Light" charset="1" panose="020B0306030504020204"/>
      <p:regular r:id="rId20"/>
    </p:embeddedFont>
    <p:embeddedFont>
      <p:font typeface="Open Sans Light Bold" charset="1" panose="020B08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Light Bold Italics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1999"/>
          </a:blip>
          <a:srcRect l="17286" t="4486" r="0" b="21772"/>
          <a:stretch>
            <a:fillRect/>
          </a:stretch>
        </p:blipFill>
        <p:spPr>
          <a:xfrm flipH="false" flipV="false" rot="0">
            <a:off x="0" y="0"/>
            <a:ext cx="17259300" cy="1027073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7259300" y="1472898"/>
            <a:ext cx="1028700" cy="8987985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4160892"/>
            <a:ext cx="13927158" cy="3194023"/>
            <a:chOff x="0" y="0"/>
            <a:chExt cx="18569544" cy="425869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47650"/>
              <a:ext cx="18569544" cy="25220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650"/>
                </a:lnSpc>
              </a:pPr>
              <a:r>
                <a:rPr lang="en-US" spc="-273" sz="13650">
                  <a:solidFill>
                    <a:srgbClr val="F0F0EE"/>
                  </a:solidFill>
                  <a:latin typeface="HK Grotesk Bold"/>
                </a:rPr>
                <a:t>Godel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92106"/>
              <a:ext cx="18569544" cy="666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40"/>
                </a:lnSpc>
              </a:pPr>
              <a:r>
                <a:rPr lang="en-US" spc="59" sz="2957">
                  <a:solidFill>
                    <a:srgbClr val="F0F0EE"/>
                  </a:solidFill>
                  <a:latin typeface="HK Grotesk Medium"/>
                </a:rPr>
                <a:t>Tecnología, Reciclaje y Logística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11878" y="1394157"/>
            <a:ext cx="8176122" cy="8892843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939183"/>
            <a:ext cx="8115300" cy="239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40"/>
              </a:lnSpc>
            </a:pPr>
            <a:r>
              <a:rPr lang="en-US" spc="-157" sz="7867">
                <a:solidFill>
                  <a:srgbClr val="F0F0EE"/>
                </a:solidFill>
                <a:latin typeface="HK Grotesk Bold"/>
              </a:rPr>
              <a:t>Ajuste producto/mercado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37990" y="3551302"/>
            <a:ext cx="5323897" cy="4578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8090" y="1679709"/>
            <a:ext cx="8008765" cy="6927582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738090" y="7857392"/>
            <a:ext cx="8008765" cy="749899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4" id="4"/>
          <p:cNvSpPr/>
          <p:nvPr/>
        </p:nvSpPr>
        <p:spPr>
          <a:xfrm rot="0">
            <a:off x="1909624" y="5545527"/>
            <a:ext cx="5665697" cy="749899"/>
          </a:xfrm>
          <a:prstGeom prst="rect">
            <a:avLst/>
          </a:prstGeom>
          <a:solidFill>
            <a:srgbClr val="446C9E"/>
          </a:solidFill>
        </p:spPr>
      </p:sp>
      <p:sp>
        <p:nvSpPr>
          <p:cNvPr name="AutoShape 5" id="5"/>
          <p:cNvSpPr/>
          <p:nvPr/>
        </p:nvSpPr>
        <p:spPr>
          <a:xfrm rot="0">
            <a:off x="1323857" y="6701460"/>
            <a:ext cx="6837231" cy="749899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6" id="6"/>
          <p:cNvSpPr/>
          <p:nvPr/>
        </p:nvSpPr>
        <p:spPr>
          <a:xfrm rot="0">
            <a:off x="2495391" y="4389595"/>
            <a:ext cx="4494163" cy="749899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7" id="7"/>
          <p:cNvSpPr/>
          <p:nvPr/>
        </p:nvSpPr>
        <p:spPr>
          <a:xfrm rot="0">
            <a:off x="3081158" y="3233662"/>
            <a:ext cx="3322629" cy="749899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8" id="8"/>
          <p:cNvSpPr/>
          <p:nvPr/>
        </p:nvSpPr>
        <p:spPr>
          <a:xfrm rot="0">
            <a:off x="3666925" y="2077730"/>
            <a:ext cx="2151095" cy="749899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374112" y="2226441"/>
            <a:ext cx="736721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UX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9968" y="3322388"/>
            <a:ext cx="1825009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Atributos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11789" y="4505584"/>
            <a:ext cx="3061366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Propuesta de valor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18177" y="5688779"/>
            <a:ext cx="4248590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Ajuste producto/mercado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0033" y="6871974"/>
            <a:ext cx="5664880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Necesidades insatisfechas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8709" y="8006103"/>
            <a:ext cx="6967528" cy="40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41"/>
              </a:lnSpc>
              <a:spcBef>
                <a:spcPct val="0"/>
              </a:spcBef>
            </a:pPr>
            <a:r>
              <a:rPr lang="en-US" u="none" sz="2353">
                <a:solidFill>
                  <a:srgbClr val="F0F0EE"/>
                </a:solidFill>
                <a:latin typeface="HK Grotesk Medium"/>
              </a:rPr>
              <a:t>Cliente objetivo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596597" y="697368"/>
            <a:ext cx="7662703" cy="8889300"/>
            <a:chOff x="0" y="0"/>
            <a:chExt cx="10216937" cy="1185240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10216937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1. Cliente objetivo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86805"/>
              <a:ext cx="10216937" cy="787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402"/>
                </a:lnSpc>
                <a:spcBef>
                  <a:spcPct val="0"/>
                </a:spcBef>
              </a:pPr>
              <a:r>
                <a:rPr lang="en-US" sz="1691">
                  <a:solidFill>
                    <a:srgbClr val="17242D"/>
                  </a:solidFill>
                  <a:latin typeface="HK Grotesk Light"/>
                </a:rPr>
                <a:t>Nuestros clientes objetivos con potencial alto son las bodegas pequeñas y medianas, abarroterías y supermercados y empresas con pocas sucursales.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01262"/>
              <a:ext cx="10216937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2. Necesidades insatisfechas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326168"/>
              <a:ext cx="10216937" cy="2327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399"/>
                </a:lnSpc>
                <a:spcBef>
                  <a:spcPct val="0"/>
                </a:spcBef>
              </a:pPr>
              <a:r>
                <a:rPr lang="en-US" sz="1689">
                  <a:solidFill>
                    <a:srgbClr val="17242D"/>
                  </a:solidFill>
                  <a:latin typeface="HK Grotesk Light"/>
                </a:rPr>
                <a:t>El sector del reciclaje y de compra y venta de materiales de desechos es un sector activo que cumple con las necesidades básicas, sin embargo, nacen otras necesidades:</a:t>
              </a:r>
            </a:p>
            <a:p>
              <a:pPr algn="just" marL="364870" indent="-182435" lvl="1">
                <a:lnSpc>
                  <a:spcPts val="23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689">
                  <a:solidFill>
                    <a:srgbClr val="17242D"/>
                  </a:solidFill>
                  <a:latin typeface="HK Grotesk Light"/>
                </a:rPr>
                <a:t>Bodegas saturadas de desechos.</a:t>
              </a:r>
            </a:p>
            <a:p>
              <a:pPr algn="just" marL="364870" indent="-182435" lvl="1">
                <a:lnSpc>
                  <a:spcPts val="23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689">
                  <a:solidFill>
                    <a:srgbClr val="17242D"/>
                  </a:solidFill>
                  <a:latin typeface="HK Grotesk Light"/>
                </a:rPr>
                <a:t>Falta de empresas de recolección de ciertos materiales desechados.</a:t>
              </a:r>
            </a:p>
            <a:p>
              <a:pPr algn="just" marL="364870" indent="-182435" lvl="1">
                <a:lnSpc>
                  <a:spcPts val="23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689">
                  <a:solidFill>
                    <a:srgbClr val="17242D"/>
                  </a:solidFill>
                  <a:latin typeface="HK Grotesk Light"/>
                </a:rPr>
                <a:t>Tiempos de recolección demasiados largos.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918464"/>
              <a:ext cx="10216937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3. Propuesta de valor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533844"/>
              <a:ext cx="10216937" cy="787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2"/>
                </a:lnSpc>
                <a:spcBef>
                  <a:spcPct val="0"/>
                </a:spcBef>
              </a:pPr>
              <a:r>
                <a:rPr lang="en-US" sz="1691">
                  <a:solidFill>
                    <a:srgbClr val="17242D"/>
                  </a:solidFill>
                  <a:latin typeface="HK Grotesk Light"/>
                </a:rPr>
                <a:t>Recolectamos tus desechos para que tengas MÁS ESPACIO, con esta propuesta de valor logramos cubrir cada una de las necesidades insatisfechas del cliente.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620822"/>
              <a:ext cx="10216937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4. Atributos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7236202"/>
              <a:ext cx="10216937" cy="1649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Funcionalidad: Multiplataforma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Confiabilidad: Precios de materiales en tiempo real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Facilidad de uso: Página web ajustable</a:t>
              </a:r>
            </a:p>
            <a:p>
              <a:pPr algn="l"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Encanto: Pagos en línea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168460"/>
              <a:ext cx="10216937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5. UX - PMV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9783840"/>
              <a:ext cx="10216937" cy="2068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Mejorar la experiencia del Servicio Actual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Mejorar experiencia en la Logística Actual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Landing Page interactiva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Feedback</a:t>
              </a:r>
            </a:p>
            <a:p>
              <a:pPr algn="l"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Encuesta de Satisfacción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-5400000">
            <a:off x="6286441" y="5898485"/>
            <a:ext cx="138241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-5400000">
            <a:off x="1851805" y="5898485"/>
            <a:ext cx="1382414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505028"/>
            <a:ext cx="16230600" cy="3781972"/>
          </a:xfrm>
          <a:prstGeom prst="rect">
            <a:avLst/>
          </a:prstGeom>
          <a:solidFill>
            <a:srgbClr val="45AD7E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3200" y="7138350"/>
            <a:ext cx="3189881" cy="255190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20648" y="7048021"/>
            <a:ext cx="3289473" cy="276913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48924" y="6721698"/>
            <a:ext cx="3590152" cy="334863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3218557"/>
            <a:ext cx="16230600" cy="125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5"/>
              </a:lnSpc>
            </a:pPr>
            <a:r>
              <a:rPr lang="en-US" spc="-164" sz="8204">
                <a:solidFill>
                  <a:srgbClr val="F0F0EE"/>
                </a:solidFill>
                <a:latin typeface="HK Grotesk Bold"/>
              </a:rPr>
              <a:t>Embudo de Marketing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7259300" cy="2608211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3" id="3"/>
          <p:cNvSpPr/>
          <p:nvPr/>
        </p:nvSpPr>
        <p:spPr>
          <a:xfrm rot="0">
            <a:off x="826732" y="2130838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4" id="4"/>
          <p:cNvSpPr/>
          <p:nvPr/>
        </p:nvSpPr>
        <p:spPr>
          <a:xfrm rot="0">
            <a:off x="1028700" y="3839395"/>
            <a:ext cx="17259300" cy="2608211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5" id="5"/>
          <p:cNvSpPr/>
          <p:nvPr/>
        </p:nvSpPr>
        <p:spPr>
          <a:xfrm rot="0">
            <a:off x="1028700" y="6650089"/>
            <a:ext cx="17259300" cy="2608211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6" id="6"/>
          <p:cNvSpPr/>
          <p:nvPr/>
        </p:nvSpPr>
        <p:spPr>
          <a:xfrm rot="0">
            <a:off x="826732" y="4941532"/>
            <a:ext cx="403935" cy="403935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7" id="7"/>
          <p:cNvSpPr/>
          <p:nvPr/>
        </p:nvSpPr>
        <p:spPr>
          <a:xfrm rot="0">
            <a:off x="826732" y="7752227"/>
            <a:ext cx="403935" cy="403935"/>
          </a:xfrm>
          <a:prstGeom prst="rect">
            <a:avLst/>
          </a:prstGeom>
          <a:solidFill>
            <a:srgbClr val="17242D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2189806" y="1782372"/>
            <a:ext cx="9214680" cy="1100868"/>
            <a:chOff x="0" y="0"/>
            <a:chExt cx="12286240" cy="146782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31528"/>
              <a:ext cx="12286240" cy="518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31"/>
                </a:lnSpc>
                <a:spcBef>
                  <a:spcPct val="0"/>
                </a:spcBef>
              </a:pPr>
              <a:r>
                <a:rPr lang="en-US" sz="2345">
                  <a:solidFill>
                    <a:srgbClr val="F0F0EE"/>
                  </a:solidFill>
                  <a:latin typeface="HK Grotesk Light"/>
                </a:rPr>
                <a:t>C</a:t>
              </a:r>
              <a:r>
                <a:rPr lang="en-US" u="none" sz="2345">
                  <a:solidFill>
                    <a:srgbClr val="F0F0EE"/>
                  </a:solidFill>
                  <a:latin typeface="HK Grotesk Light"/>
                </a:rPr>
                <a:t>onocimiento del servicio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12286240" cy="686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0"/>
                </a:lnSpc>
              </a:pPr>
              <a:r>
                <a:rPr lang="en-US" u="none" sz="3400">
                  <a:solidFill>
                    <a:srgbClr val="F0F0EE"/>
                  </a:solidFill>
                  <a:latin typeface="HK Grotesk Bold Bold"/>
                </a:rPr>
                <a:t>TOFU (parte alta del embudo)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435587" y="1479826"/>
            <a:ext cx="4823713" cy="165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Publicaciones en redes sociales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Visitas personales a empresas y bodegas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Página web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189806" y="4383535"/>
            <a:ext cx="9214680" cy="1519931"/>
            <a:chOff x="0" y="0"/>
            <a:chExt cx="12286240" cy="202657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31528"/>
              <a:ext cx="12286240" cy="1077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31"/>
                </a:lnSpc>
                <a:spcBef>
                  <a:spcPct val="0"/>
                </a:spcBef>
              </a:pPr>
              <a:r>
                <a:rPr lang="en-US" sz="2345">
                  <a:solidFill>
                    <a:srgbClr val="F0F0EE"/>
                  </a:solidFill>
                  <a:latin typeface="HK Grotesk Light"/>
                </a:rPr>
                <a:t>Evaluación del servicio</a:t>
              </a:r>
            </a:p>
            <a:p>
              <a:pPr algn="l" marL="0" indent="0" lvl="0">
                <a:lnSpc>
                  <a:spcPts val="3331"/>
                </a:lnSpc>
                <a:spcBef>
                  <a:spcPct val="0"/>
                </a:spcBef>
              </a:pPr>
              <a:r>
                <a:rPr lang="en-US" u="none" sz="2345">
                  <a:solidFill>
                    <a:srgbClr val="F0F0EE"/>
                  </a:solidFill>
                  <a:latin typeface="HK Grotesk Light"/>
                </a:rPr>
                <a:t>Conversión de prospectos en clientes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0"/>
              <a:ext cx="12286240" cy="686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0"/>
                </a:lnSpc>
              </a:pPr>
              <a:r>
                <a:rPr lang="en-US" u="none" sz="3400">
                  <a:solidFill>
                    <a:srgbClr val="F0F0EE"/>
                  </a:solidFill>
                  <a:latin typeface="HK Grotesk Bold Bold"/>
                </a:rPr>
                <a:t>MOFU (parte media del embudo)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89806" y="7194229"/>
            <a:ext cx="9214680" cy="1519931"/>
            <a:chOff x="0" y="0"/>
            <a:chExt cx="12286240" cy="202657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31528"/>
              <a:ext cx="12286240" cy="1077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31"/>
                </a:lnSpc>
                <a:spcBef>
                  <a:spcPct val="0"/>
                </a:spcBef>
              </a:pPr>
              <a:r>
                <a:rPr lang="en-US" sz="2345">
                  <a:solidFill>
                    <a:srgbClr val="F0F0EE"/>
                  </a:solidFill>
                  <a:latin typeface="HK Grotesk Light"/>
                </a:rPr>
                <a:t>Facilidades de </a:t>
              </a:r>
              <a:r>
                <a:rPr lang="en-US" u="none" sz="2345">
                  <a:solidFill>
                    <a:srgbClr val="F0F0EE"/>
                  </a:solidFill>
                  <a:latin typeface="HK Grotesk Light"/>
                </a:rPr>
                <a:t>conversión</a:t>
              </a:r>
            </a:p>
            <a:p>
              <a:pPr algn="l" marL="0" indent="0" lvl="0">
                <a:lnSpc>
                  <a:spcPts val="3331"/>
                </a:lnSpc>
                <a:spcBef>
                  <a:spcPct val="0"/>
                </a:spcBef>
              </a:pPr>
              <a:r>
                <a:rPr lang="en-US" u="none" sz="2345">
                  <a:solidFill>
                    <a:srgbClr val="F0F0EE"/>
                  </a:solidFill>
                  <a:latin typeface="HK Grotesk Light"/>
                </a:rPr>
                <a:t>Generación de compras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12286240" cy="686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80"/>
                </a:lnSpc>
              </a:pPr>
              <a:r>
                <a:rPr lang="en-US" u="none" sz="3400">
                  <a:solidFill>
                    <a:srgbClr val="F0F0EE"/>
                  </a:solidFill>
                  <a:latin typeface="HK Grotesk Bold Bold"/>
                </a:rPr>
                <a:t>BOFU (parte baja del embudo)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435587" y="7101215"/>
            <a:ext cx="4823713" cy="165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sz="2345">
                <a:solidFill>
                  <a:srgbClr val="F0F0EE"/>
                </a:solidFill>
                <a:latin typeface="HK Grotesk Light"/>
              </a:rPr>
              <a:t>Contratos largos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sz="2345">
                <a:solidFill>
                  <a:srgbClr val="F0F0EE"/>
                </a:solidFill>
                <a:latin typeface="HK Grotesk Light"/>
              </a:rPr>
              <a:t>R</a:t>
            </a:r>
            <a:r>
              <a:rPr lang="en-US" u="none" sz="2345">
                <a:solidFill>
                  <a:srgbClr val="F0F0EE"/>
                </a:solidFill>
                <a:latin typeface="HK Grotesk Light"/>
              </a:rPr>
              <a:t>etroalimentación/Reportería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Historias de éxito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Referencias/Recomendaciones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35587" y="4290521"/>
            <a:ext cx="4823713" cy="165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sz="2345">
                <a:solidFill>
                  <a:srgbClr val="F0F0EE"/>
                </a:solidFill>
                <a:latin typeface="HK Grotesk Light"/>
              </a:rPr>
              <a:t>Periodos de prueba del servicio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Eventos de reciclaje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Contratos cortos</a:t>
            </a:r>
          </a:p>
          <a:p>
            <a:pPr algn="l" marL="387309" indent="-193654" lvl="1">
              <a:lnSpc>
                <a:spcPts val="3331"/>
              </a:lnSpc>
              <a:buFont typeface="Arial"/>
              <a:buChar char="•"/>
            </a:pPr>
            <a:r>
              <a:rPr lang="en-US" u="none" sz="2345">
                <a:solidFill>
                  <a:srgbClr val="F0F0EE"/>
                </a:solidFill>
                <a:latin typeface="HK Grotesk Light"/>
              </a:rPr>
              <a:t>Clientes de plan piloto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0"/>
            <a:ext cx="16230600" cy="6852545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791387" y="2760009"/>
            <a:ext cx="14705227" cy="267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pc="-176" sz="8800">
                <a:solidFill>
                  <a:srgbClr val="F0F0EE"/>
                </a:solidFill>
                <a:latin typeface="HK Grotesk Bold"/>
              </a:rPr>
              <a:t>Estrategia,</a:t>
            </a:r>
          </a:p>
          <a:p>
            <a:pPr algn="ctr">
              <a:lnSpc>
                <a:spcPts val="10560"/>
              </a:lnSpc>
            </a:pPr>
            <a:r>
              <a:rPr lang="en-US" spc="-176" sz="8800">
                <a:solidFill>
                  <a:srgbClr val="F0F0EE"/>
                </a:solidFill>
                <a:latin typeface="HK Grotesk Bold"/>
              </a:rPr>
              <a:t>táctica y ejecución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020671"/>
            <a:ext cx="5203899" cy="6266329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176500" y="3566522"/>
            <a:ext cx="908298" cy="908298"/>
            <a:chOff x="0" y="0"/>
            <a:chExt cx="1211064" cy="1211064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F0F0EE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0333" y="5143500"/>
            <a:ext cx="4060633" cy="3348507"/>
            <a:chOff x="0" y="0"/>
            <a:chExt cx="5414177" cy="446467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5414177" cy="9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u="none" sz="4800">
                  <a:solidFill>
                    <a:srgbClr val="F0F0EE"/>
                  </a:solidFill>
                  <a:latin typeface="HK Grotesk Bold Bold"/>
                </a:rPr>
                <a:t>Estrategia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55261"/>
              <a:ext cx="5414177" cy="3019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sz="2545">
                  <a:solidFill>
                    <a:srgbClr val="F0F0EE"/>
                  </a:solidFill>
                  <a:latin typeface="HK Grotesk Light"/>
                </a:rPr>
                <a:t>Plataforma interactiva</a:t>
              </a:r>
            </a:p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sz="2545">
                  <a:solidFill>
                    <a:srgbClr val="F0F0EE"/>
                  </a:solidFill>
                  <a:latin typeface="HK Grotesk Light"/>
                </a:rPr>
                <a:t>Logística</a:t>
              </a:r>
              <a:r>
                <a:rPr lang="en-US" u="none" sz="2545">
                  <a:solidFill>
                    <a:srgbClr val="F0F0EE"/>
                  </a:solidFill>
                  <a:latin typeface="HK Grotesk Light"/>
                </a:rPr>
                <a:t> tecnológica </a:t>
              </a:r>
            </a:p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u="none" sz="2545">
                  <a:solidFill>
                    <a:srgbClr val="F0F0EE"/>
                  </a:solidFill>
                  <a:latin typeface="HK Grotesk Light"/>
                </a:rPr>
                <a:t>Clientes potenciales</a:t>
              </a:r>
            </a:p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u="none" sz="2545">
                  <a:solidFill>
                    <a:srgbClr val="F0F0EE"/>
                  </a:solidFill>
                  <a:latin typeface="HK Grotesk Light"/>
                </a:rPr>
                <a:t>Satisfacción y deleite del cliente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6573862" y="4020671"/>
            <a:ext cx="5203899" cy="6266329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8673945" y="3566522"/>
            <a:ext cx="908298" cy="908298"/>
            <a:chOff x="0" y="0"/>
            <a:chExt cx="1211064" cy="1211064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F0F0EE"/>
                  </a:solidFill>
                  <a:latin typeface="HK Grotesk Medium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12087212" y="4020671"/>
            <a:ext cx="5203899" cy="6266329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14235013" y="3566522"/>
            <a:ext cx="908298" cy="908298"/>
            <a:chOff x="0" y="0"/>
            <a:chExt cx="1211064" cy="1211064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F0F0EE"/>
                  </a:solidFill>
                  <a:latin typeface="HK Grotesk Medium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61401" y="5049371"/>
            <a:ext cx="4060633" cy="4706367"/>
            <a:chOff x="0" y="0"/>
            <a:chExt cx="5414177" cy="627515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5414177" cy="9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u="none" sz="4800">
                  <a:solidFill>
                    <a:srgbClr val="F0F0EE"/>
                  </a:solidFill>
                  <a:latin typeface="HK Grotesk Bold Bold"/>
                </a:rPr>
                <a:t>Táctica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355261"/>
              <a:ext cx="5414177" cy="48486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sz="2545">
                  <a:solidFill>
                    <a:srgbClr val="F0F0EE"/>
                  </a:solidFill>
                  <a:latin typeface="HK Grotesk Light"/>
                </a:rPr>
                <a:t>Tecnología PaaS, SaaS, IaaS</a:t>
              </a:r>
            </a:p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sz="2545">
                  <a:solidFill>
                    <a:srgbClr val="F0F0EE"/>
                  </a:solidFill>
                  <a:latin typeface="HK Grotesk Light"/>
                </a:rPr>
                <a:t>Construcción de relaciones</a:t>
              </a:r>
            </a:p>
            <a:p>
              <a:pPr algn="ctr" marL="549661" indent="-274830" lvl="1">
                <a:lnSpc>
                  <a:spcPts val="3615"/>
                </a:lnSpc>
                <a:buFont typeface="Arial"/>
                <a:buChar char="•"/>
              </a:pPr>
              <a:r>
                <a:rPr lang="en-US" sz="2545">
                  <a:solidFill>
                    <a:srgbClr val="F0F0EE"/>
                  </a:solidFill>
                  <a:latin typeface="HK Grotesk Light"/>
                </a:rPr>
                <a:t>Necesidades SPIN (situación, problema, implicación y necesidad de pago)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58846" y="5143500"/>
            <a:ext cx="4060633" cy="3807861"/>
            <a:chOff x="0" y="0"/>
            <a:chExt cx="5414177" cy="507714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5414177" cy="9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u="none" sz="4800">
                  <a:solidFill>
                    <a:srgbClr val="F0F0EE"/>
                  </a:solidFill>
                  <a:latin typeface="HK Grotesk Bold Bold"/>
                </a:rPr>
                <a:t>Ejecución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355261"/>
              <a:ext cx="5414177" cy="3142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73019" indent="-286509" lvl="1">
                <a:lnSpc>
                  <a:spcPts val="3768"/>
                </a:lnSpc>
                <a:buFont typeface="Arial"/>
                <a:buChar char="•"/>
              </a:pPr>
              <a:r>
                <a:rPr lang="en-US" sz="2654">
                  <a:solidFill>
                    <a:srgbClr val="F0F0EE"/>
                  </a:solidFill>
                  <a:latin typeface="HK Grotesk Light"/>
                </a:rPr>
                <a:t>Precios de materiales en tiempo real</a:t>
              </a:r>
            </a:p>
            <a:p>
              <a:pPr algn="ctr" marL="573019" indent="-286509" lvl="1">
                <a:lnSpc>
                  <a:spcPts val="3768"/>
                </a:lnSpc>
                <a:buFont typeface="Arial"/>
                <a:buChar char="•"/>
              </a:pPr>
              <a:r>
                <a:rPr lang="en-US" sz="2654">
                  <a:solidFill>
                    <a:srgbClr val="F0F0EE"/>
                  </a:solidFill>
                  <a:latin typeface="HK Grotesk Light"/>
                </a:rPr>
                <a:t>Aseguramiento de la satisfacción</a:t>
              </a:r>
            </a:p>
            <a:p>
              <a:pPr algn="ctr" marL="573019" indent="-286509" lvl="1">
                <a:lnSpc>
                  <a:spcPts val="3768"/>
                </a:lnSpc>
                <a:buFont typeface="Arial"/>
                <a:buChar char="•"/>
              </a:pPr>
              <a:r>
                <a:rPr lang="en-US" sz="2654">
                  <a:solidFill>
                    <a:srgbClr val="F0F0EE"/>
                  </a:solidFill>
                  <a:latin typeface="HK Grotesk Light"/>
                </a:rPr>
                <a:t>Recurrencia del servicio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96888" y="1291742"/>
            <a:ext cx="16262412" cy="121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pc="-159" sz="7999">
                <a:solidFill>
                  <a:srgbClr val="17242D"/>
                </a:solidFill>
                <a:latin typeface="HK Grotesk Bold"/>
              </a:rPr>
              <a:t>Estrategia, tácticas y ejecución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111878" y="1394157"/>
            <a:ext cx="8176122" cy="7510107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394157" y="4374079"/>
            <a:ext cx="7597723" cy="225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3"/>
              </a:lnSpc>
            </a:pPr>
            <a:r>
              <a:rPr lang="en-US" spc="-148" sz="7403">
                <a:solidFill>
                  <a:srgbClr val="F0F0EE"/>
                </a:solidFill>
                <a:latin typeface="HK Grotesk Bold"/>
              </a:rPr>
              <a:t>Cliente ideal </a:t>
            </a:r>
          </a:p>
          <a:p>
            <a:pPr>
              <a:lnSpc>
                <a:spcPts val="8883"/>
              </a:lnSpc>
            </a:pPr>
            <a:r>
              <a:rPr lang="en-US" spc="-148" sz="7403">
                <a:solidFill>
                  <a:srgbClr val="F0F0EE"/>
                </a:solidFill>
                <a:latin typeface="HK Grotesk Bold"/>
              </a:rPr>
              <a:t>(Buyer Persona)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27866" y="2977137"/>
            <a:ext cx="4344146" cy="4344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5313812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4" id="4"/>
          <p:cNvSpPr/>
          <p:nvPr/>
        </p:nvSpPr>
        <p:spPr>
          <a:xfrm rot="0">
            <a:off x="13201650" y="1028700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5" id="5"/>
          <p:cNvSpPr/>
          <p:nvPr/>
        </p:nvSpPr>
        <p:spPr>
          <a:xfrm rot="0">
            <a:off x="5086350" y="1028700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6" id="6"/>
          <p:cNvSpPr/>
          <p:nvPr/>
        </p:nvSpPr>
        <p:spPr>
          <a:xfrm rot="0">
            <a:off x="5086350" y="5313812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7" id="7"/>
          <p:cNvSpPr/>
          <p:nvPr/>
        </p:nvSpPr>
        <p:spPr>
          <a:xfrm rot="0">
            <a:off x="9144000" y="1028700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8" id="8"/>
          <p:cNvSpPr/>
          <p:nvPr/>
        </p:nvSpPr>
        <p:spPr>
          <a:xfrm rot="0">
            <a:off x="9144000" y="5313812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sp>
        <p:nvSpPr>
          <p:cNvPr name="AutoShape 9" id="9"/>
          <p:cNvSpPr/>
          <p:nvPr/>
        </p:nvSpPr>
        <p:spPr>
          <a:xfrm rot="0">
            <a:off x="13201650" y="5313812"/>
            <a:ext cx="3778816" cy="3944488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416604" y="1309345"/>
            <a:ext cx="3003007" cy="2924083"/>
            <a:chOff x="0" y="0"/>
            <a:chExt cx="4004009" cy="389877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4004009" cy="582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pc="-28" u="none" sz="2800">
                  <a:solidFill>
                    <a:srgbClr val="17242D"/>
                  </a:solidFill>
                  <a:latin typeface="HK Grotesk Medium Bold"/>
                </a:rPr>
                <a:t>Demografía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06939"/>
              <a:ext cx="4004009" cy="317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Sector retail, fabricación, logístico</a:t>
              </a:r>
            </a:p>
            <a:p>
              <a:pPr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Tamaño de la empresa (1-5 sucursales / bodegas)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Ubicación (Panamá este y Panamá Oeste)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474254" y="1309345"/>
            <a:ext cx="3003007" cy="1552483"/>
            <a:chOff x="0" y="0"/>
            <a:chExt cx="4004009" cy="206997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4004009" cy="582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pc="-28" u="none" sz="2800">
                  <a:solidFill>
                    <a:srgbClr val="17242D"/>
                  </a:solidFill>
                  <a:latin typeface="HK Grotesk Medium Bold"/>
                </a:rPr>
                <a:t>Roles de compra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06939"/>
              <a:ext cx="4004009" cy="1346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Decididores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Influencers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Iniciadores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531904" y="1280770"/>
            <a:ext cx="3003007" cy="895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pc="-28" u="none" sz="2800">
                <a:solidFill>
                  <a:srgbClr val="17242D"/>
                </a:solidFill>
                <a:latin typeface="HK Grotesk Medium Bold"/>
              </a:rPr>
              <a:t>Metas y responsabilidades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8753" y="5616546"/>
            <a:ext cx="3003007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pc="-28" u="none" sz="2800">
                <a:solidFill>
                  <a:srgbClr val="17242D"/>
                </a:solidFill>
                <a:latin typeface="HK Grotesk Medium Bold"/>
              </a:rPr>
              <a:t>Frustraciones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474254" y="5645121"/>
            <a:ext cx="3003007" cy="2299537"/>
            <a:chOff x="0" y="0"/>
            <a:chExt cx="4004009" cy="306604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38100"/>
              <a:ext cx="4004009" cy="673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pc="-32" u="none" sz="3200">
                  <a:solidFill>
                    <a:srgbClr val="17242D"/>
                  </a:solidFill>
                  <a:latin typeface="HK Grotesk Medium Bold"/>
                </a:rPr>
                <a:t>Recorrido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88611"/>
              <a:ext cx="4004009" cy="2261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Conciencia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Activación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Retención (3 meses)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Compra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Retención (1 año)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31904" y="5645121"/>
            <a:ext cx="3003007" cy="2306407"/>
            <a:chOff x="0" y="0"/>
            <a:chExt cx="4004009" cy="3075209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38100"/>
              <a:ext cx="4004009" cy="673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pc="-32" u="none" sz="3200">
                  <a:solidFill>
                    <a:srgbClr val="17242D"/>
                  </a:solidFill>
                  <a:latin typeface="HK Grotesk Medium Bold"/>
                </a:rPr>
                <a:t>Canales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788611"/>
              <a:ext cx="4004009" cy="2261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Redes sociales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Eventos de reciclaje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u="none" sz="1945">
                  <a:solidFill>
                    <a:srgbClr val="17242D"/>
                  </a:solidFill>
                  <a:latin typeface="HK Grotesk Light"/>
                </a:rPr>
                <a:t>Eventos relacionados de  Responsabilidad Social Empresarial (RSE)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589554" y="5645121"/>
            <a:ext cx="3003007" cy="2816942"/>
            <a:chOff x="0" y="0"/>
            <a:chExt cx="4004009" cy="3755923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38100"/>
              <a:ext cx="4004009" cy="1363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spc="-32" u="none" sz="3200">
                  <a:solidFill>
                    <a:srgbClr val="17242D"/>
                  </a:solidFill>
                  <a:latin typeface="HK Grotesk Medium Bold"/>
                </a:rPr>
                <a:t>Fuentes de información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478485"/>
              <a:ext cx="4004009" cy="2261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Precio de subida y bajada de kg/lb de materiales.</a:t>
              </a:r>
            </a:p>
            <a:p>
              <a:pPr algn="l" marL="420121" indent="-210060" lvl="1">
                <a:lnSpc>
                  <a:spcPts val="2763"/>
                </a:lnSpc>
                <a:buFont typeface="Arial"/>
                <a:buChar char="•"/>
              </a:pPr>
              <a:r>
                <a:rPr lang="en-US" sz="1945">
                  <a:solidFill>
                    <a:srgbClr val="17242D"/>
                  </a:solidFill>
                  <a:latin typeface="HK Grotesk Light"/>
                </a:rPr>
                <a:t>Recomendaciones de otros clientes 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589554" y="2972369"/>
            <a:ext cx="3003007" cy="4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pc="-28" u="none" sz="2800">
                <a:solidFill>
                  <a:srgbClr val="17242D"/>
                </a:solidFill>
                <a:latin typeface="HK Grotesk Medium Bold"/>
              </a:rPr>
              <a:t>Objeciones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89554" y="1298550"/>
            <a:ext cx="3003007" cy="44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pc="-28" u="none" sz="2800">
                <a:solidFill>
                  <a:srgbClr val="17242D"/>
                </a:solidFill>
                <a:latin typeface="HK Grotesk Medium Bold"/>
              </a:rPr>
              <a:t>Necesidades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8753" y="6303392"/>
            <a:ext cx="3020858" cy="273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Falta de espacio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Acumulación de desechos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Coimas para desechos de ciertos materiales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Cambios constantes de empresas recolectoras de desechos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44000" y="2341966"/>
            <a:ext cx="3778816" cy="1364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Desarrollo sostenible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Huella ecológica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Programa de Responsabilidad Social Empresarial (RSE)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01650" y="1749429"/>
            <a:ext cx="3778816" cy="102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Espacio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Organización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Tercerización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201650" y="3368830"/>
            <a:ext cx="3778816" cy="102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Precios/Presupuesto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Tiempos</a:t>
            </a:r>
          </a:p>
          <a:p>
            <a:pPr marL="420119" indent="-210060" lvl="1">
              <a:lnSpc>
                <a:spcPts val="2763"/>
              </a:lnSpc>
              <a:buFont typeface="Arial"/>
              <a:buChar char="•"/>
            </a:pPr>
            <a:r>
              <a:rPr lang="en-US" sz="1945">
                <a:solidFill>
                  <a:srgbClr val="17242D"/>
                </a:solidFill>
                <a:latin typeface="HK Grotesk Light"/>
              </a:rPr>
              <a:t>Personal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69247" y="-61340"/>
            <a:ext cx="6153625" cy="10348340"/>
          </a:xfrm>
          <a:prstGeom prst="rect">
            <a:avLst/>
          </a:prstGeom>
          <a:solidFill>
            <a:srgbClr val="17242D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642387" y="3644312"/>
            <a:ext cx="2998375" cy="29983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r="r" b="b" t="t" l="l"/>
              <a:pathLst>
                <a:path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45AD7E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050800" y="3644312"/>
            <a:ext cx="2998375" cy="2998375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5215" y="4238625"/>
            <a:ext cx="5144702" cy="139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79"/>
              </a:lnSpc>
            </a:pPr>
            <a:r>
              <a:rPr lang="en-US" spc="-97" sz="9799">
                <a:solidFill>
                  <a:srgbClr val="45AD7E"/>
                </a:solidFill>
                <a:latin typeface="HK Grotesk Bold"/>
              </a:rPr>
              <a:t>Roadmap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549987" y="6642688"/>
            <a:ext cx="2998375" cy="2998375"/>
            <a:chOff x="0" y="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498712" y="6642688"/>
            <a:ext cx="2998375" cy="2998375"/>
            <a:chOff x="0" y="0"/>
            <a:chExt cx="6355080" cy="635508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549987" y="645937"/>
            <a:ext cx="2998375" cy="2998375"/>
            <a:chOff x="0" y="0"/>
            <a:chExt cx="6355080" cy="635508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141575" y="645937"/>
            <a:ext cx="2998375" cy="2998375"/>
            <a:chOff x="0" y="0"/>
            <a:chExt cx="6355080" cy="635508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4260925" y="3644312"/>
            <a:ext cx="2998375" cy="2998375"/>
            <a:chOff x="0" y="0"/>
            <a:chExt cx="6355080" cy="635508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642387" y="4819967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Godel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98712" y="7818343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Exportación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49987" y="7818343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Compra/venta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60925" y="4819967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Derivados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50800" y="4819967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Fábricas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41575" y="1821592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Calderas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49987" y="1821592"/>
            <a:ext cx="299837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Expansión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10311679" cy="9258300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0787" y="4508500"/>
            <a:ext cx="8313213" cy="267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000"/>
              </a:lnSpc>
            </a:pPr>
            <a:r>
              <a:rPr lang="en-US" spc="-400" sz="20000">
                <a:solidFill>
                  <a:srgbClr val="F0F0EE"/>
                </a:solidFill>
                <a:latin typeface="HK Grotesk Bold"/>
              </a:rPr>
              <a:t>Godel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95991" y="4383266"/>
            <a:ext cx="5963309" cy="250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spc="47" sz="2389">
                <a:solidFill>
                  <a:srgbClr val="F0F0EE"/>
                </a:solidFill>
                <a:latin typeface="HK Grotesk Light"/>
              </a:rPr>
              <a:t>Empresa capaz de recolectar todos los datos a lo largo del proceso del reciclaje y mostralos en tiempo real, para su posterior análisis y estudio en la toma de decisiones a nivel estratégico y organizacional con relación a los compromisos ambientales.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96888" y="4020671"/>
            <a:ext cx="5203899" cy="6266329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144689" y="3566522"/>
            <a:ext cx="908298" cy="908298"/>
            <a:chOff x="0" y="0"/>
            <a:chExt cx="1211064" cy="1211064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31C29F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8522" y="4821316"/>
            <a:ext cx="4060633" cy="3796723"/>
            <a:chOff x="0" y="0"/>
            <a:chExt cx="5414177" cy="50622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5414177" cy="9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u="none" sz="4800">
                  <a:solidFill>
                    <a:srgbClr val="17242D"/>
                  </a:solidFill>
                  <a:latin typeface="HK Grotesk Bold Bold"/>
                </a:rPr>
                <a:t>Misión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55261"/>
              <a:ext cx="5414177" cy="359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15"/>
                </a:lnSpc>
                <a:spcBef>
                  <a:spcPct val="0"/>
                </a:spcBef>
              </a:pPr>
              <a:r>
                <a:rPr lang="en-US" sz="2545">
                  <a:solidFill>
                    <a:srgbClr val="17242D"/>
                  </a:solidFill>
                  <a:latin typeface="HK Grotesk Light"/>
                </a:rPr>
                <a:t>Ayudar a nuestros clientes con una logística tecnológica que les permita reciclar, reutilizar y reducir los diferentes tipos de materiales que desechan.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6542050" y="4020671"/>
            <a:ext cx="5203899" cy="6266329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8689851" y="3566522"/>
            <a:ext cx="908298" cy="908298"/>
            <a:chOff x="0" y="0"/>
            <a:chExt cx="1211064" cy="1211064"/>
          </a:xfrm>
        </p:grpSpPr>
        <p:sp>
          <p:nvSpPr>
            <p:cNvPr name="AutoShape 11" id="11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31C29F"/>
                  </a:solidFill>
                  <a:latin typeface="HK Grotesk Medium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12055401" y="4020671"/>
            <a:ext cx="5203899" cy="6266329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14203201" y="3718640"/>
            <a:ext cx="908298" cy="908298"/>
            <a:chOff x="0" y="0"/>
            <a:chExt cx="1211064" cy="1211064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1211064" cy="1211064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92738" y="308675"/>
              <a:ext cx="825588" cy="669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0"/>
                </a:lnSpc>
              </a:pPr>
              <a:r>
                <a:rPr lang="en-US" spc="-73" sz="3680">
                  <a:solidFill>
                    <a:srgbClr val="31C29F"/>
                  </a:solidFill>
                  <a:latin typeface="HK Grotesk Medium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80017" y="4821316"/>
            <a:ext cx="4127967" cy="4211829"/>
            <a:chOff x="0" y="0"/>
            <a:chExt cx="5503956" cy="561577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5503956" cy="984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974"/>
                </a:lnSpc>
                <a:spcBef>
                  <a:spcPct val="0"/>
                </a:spcBef>
              </a:pPr>
              <a:r>
                <a:rPr lang="en-US" u="none" sz="4741">
                  <a:solidFill>
                    <a:srgbClr val="17242D"/>
                  </a:solidFill>
                  <a:latin typeface="HK Grotesk Bold Bold"/>
                </a:rPr>
                <a:t>Visión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347429"/>
              <a:ext cx="5503956" cy="4143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71"/>
                </a:lnSpc>
                <a:spcBef>
                  <a:spcPct val="0"/>
                </a:spcBef>
              </a:pPr>
              <a:r>
                <a:rPr lang="en-US" sz="2514">
                  <a:solidFill>
                    <a:srgbClr val="17242D"/>
                  </a:solidFill>
                  <a:latin typeface="HK Grotesk Light"/>
                </a:rPr>
                <a:t>Ser la empresa líder en la industria del reciclaje en Panamá encaminados al desarrollo sostenible y generar nuevos derivados y usos de los materiales reciclados.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27034" y="4821316"/>
            <a:ext cx="4060633" cy="4263875"/>
            <a:chOff x="0" y="0"/>
            <a:chExt cx="5414177" cy="568516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5414177" cy="996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048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17242D"/>
                  </a:solidFill>
                  <a:latin typeface="HK Grotesk Bold Bold"/>
                </a:rPr>
                <a:t>Meta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364786"/>
              <a:ext cx="5414177" cy="3697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17242D"/>
                  </a:solidFill>
                  <a:latin typeface="HK Grotesk Light"/>
                </a:rPr>
                <a:t>Ser la primera empresa en Panamá en poder generar en tiempo real todos los datos del reciclaje y su proceso logístico en una sola plataforma.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12794" y="1276421"/>
            <a:ext cx="16262412" cy="121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pc="-159" sz="7999">
                <a:solidFill>
                  <a:srgbClr val="F0F0EE"/>
                </a:solidFill>
                <a:latin typeface="HK Grotesk Bold"/>
              </a:rPr>
              <a:t>Misión, visión y meta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942032" cy="10287000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133826" y="4048733"/>
            <a:ext cx="6674380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99"/>
              </a:lnSpc>
            </a:pPr>
            <a:r>
              <a:rPr lang="en-US" spc="-199" sz="9999">
                <a:solidFill>
                  <a:srgbClr val="F0F0EE"/>
                </a:solidFill>
                <a:latin typeface="HK Grotesk Bold"/>
              </a:rPr>
              <a:t>Posición Competitiva 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740065" y="1028700"/>
            <a:ext cx="403935" cy="403935"/>
          </a:xfrm>
          <a:prstGeom prst="rect">
            <a:avLst/>
          </a:prstGeom>
          <a:solidFill>
            <a:srgbClr val="17242D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9775962" y="876300"/>
            <a:ext cx="7483338" cy="1786962"/>
            <a:chOff x="0" y="0"/>
            <a:chExt cx="9977783" cy="238261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9977783" cy="75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36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17242D"/>
                  </a:solidFill>
                  <a:latin typeface="HK Grotesk Medium"/>
                </a:rPr>
                <a:t>Fortalezas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01847"/>
              <a:ext cx="9977783" cy="1480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Equipo pequeño</a:t>
              </a:r>
            </a:p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Recolección de cartón</a:t>
              </a:r>
            </a:p>
            <a:p>
              <a:pPr algn="l" marL="453390" indent="-226695" lvl="1">
                <a:lnSpc>
                  <a:spcPts val="29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 Ubicación privilegiada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5962" y="2886194"/>
            <a:ext cx="7483338" cy="1786962"/>
            <a:chOff x="0" y="0"/>
            <a:chExt cx="9977783" cy="238261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9977783" cy="75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36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17242D"/>
                  </a:solidFill>
                  <a:latin typeface="HK Grotesk Medium"/>
                </a:rPr>
                <a:t>Debilidades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01847"/>
              <a:ext cx="9977783" cy="1480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Falta de personal</a:t>
              </a:r>
            </a:p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Transporte</a:t>
              </a:r>
            </a:p>
            <a:p>
              <a:pPr algn="l" marL="453390" indent="-226695" lvl="1">
                <a:lnSpc>
                  <a:spcPts val="29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Capital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5962" y="4883978"/>
            <a:ext cx="7483338" cy="2164806"/>
            <a:chOff x="0" y="0"/>
            <a:chExt cx="9977783" cy="288640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9977783" cy="75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36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17242D"/>
                  </a:solidFill>
                  <a:latin typeface="HK Grotesk Medium"/>
                </a:rPr>
                <a:t>Oportunidades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01847"/>
              <a:ext cx="9977783" cy="1984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Alianzas con países </a:t>
              </a:r>
            </a:p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Programa de reciclaje del Gobierno</a:t>
              </a:r>
            </a:p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Nuevos derivados y usos</a:t>
              </a:r>
            </a:p>
            <a:p>
              <a:pPr algn="l" marL="453390" indent="-226695" lvl="1">
                <a:lnSpc>
                  <a:spcPts val="29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Expansión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5962" y="7294148"/>
            <a:ext cx="7483338" cy="1786962"/>
            <a:chOff x="0" y="0"/>
            <a:chExt cx="9977783" cy="238261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9977783" cy="75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36"/>
                </a:lnSpc>
                <a:spcBef>
                  <a:spcPct val="0"/>
                </a:spcBef>
              </a:pPr>
              <a:r>
                <a:rPr lang="en-US" u="none" sz="3600">
                  <a:solidFill>
                    <a:srgbClr val="17242D"/>
                  </a:solidFill>
                  <a:latin typeface="HK Grotesk Medium"/>
                </a:rPr>
                <a:t>Amenazas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01847"/>
              <a:ext cx="9977783" cy="1480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Unión de la competencia</a:t>
              </a:r>
            </a:p>
            <a:p>
              <a:pPr marL="453390" indent="-226695" lvl="1">
                <a:lnSpc>
                  <a:spcPts val="2982"/>
                </a:lnSpc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Barreras de entrada para otros materiales</a:t>
              </a:r>
            </a:p>
            <a:p>
              <a:pPr algn="l" marL="453390" indent="-226695" lvl="1">
                <a:lnSpc>
                  <a:spcPts val="298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>
                  <a:solidFill>
                    <a:srgbClr val="17242D"/>
                  </a:solidFill>
                  <a:latin typeface="HK Grotesk Light"/>
                </a:rPr>
                <a:t>Daños en el deposito de almacenamiento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rot="0">
            <a:off x="8740065" y="3117183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18" id="18"/>
          <p:cNvSpPr/>
          <p:nvPr/>
        </p:nvSpPr>
        <p:spPr>
          <a:xfrm rot="0">
            <a:off x="8740065" y="5205665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19" id="19"/>
          <p:cNvSpPr/>
          <p:nvPr/>
        </p:nvSpPr>
        <p:spPr>
          <a:xfrm rot="0">
            <a:off x="8740065" y="7294148"/>
            <a:ext cx="403935" cy="403935"/>
          </a:xfrm>
          <a:prstGeom prst="rect">
            <a:avLst/>
          </a:prstGeom>
          <a:solidFill>
            <a:srgbClr val="17242D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5AD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21657" y="4075118"/>
            <a:ext cx="3420860" cy="3691111"/>
            <a:chOff x="0" y="0"/>
            <a:chExt cx="1797661" cy="193967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797661" cy="1939678"/>
            </a:xfrm>
            <a:custGeom>
              <a:avLst/>
              <a:gdLst/>
              <a:ahLst/>
              <a:cxnLst/>
              <a:rect r="r" b="b" t="t" l="l"/>
              <a:pathLst>
                <a:path h="1939678" w="1797661">
                  <a:moveTo>
                    <a:pt x="0" y="0"/>
                  </a:moveTo>
                  <a:lnTo>
                    <a:pt x="1797661" y="0"/>
                  </a:lnTo>
                  <a:lnTo>
                    <a:pt x="1797661" y="1939678"/>
                  </a:lnTo>
                  <a:lnTo>
                    <a:pt x="0" y="1939678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0553" y="216721"/>
            <a:ext cx="3420860" cy="7549507"/>
            <a:chOff x="0" y="0"/>
            <a:chExt cx="814220" cy="179690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r="r" b="b" t="t" l="l"/>
              <a:pathLst>
                <a:path h="1796904" w="814219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21657" y="216721"/>
            <a:ext cx="3420860" cy="3642037"/>
            <a:chOff x="0" y="0"/>
            <a:chExt cx="1797661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97661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32761" y="216721"/>
            <a:ext cx="3420860" cy="7549507"/>
            <a:chOff x="0" y="0"/>
            <a:chExt cx="814220" cy="1796904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r="r" b="b" t="t" l="l"/>
              <a:pathLst>
                <a:path h="1796904" w="814219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043865" y="216721"/>
            <a:ext cx="3420860" cy="3642037"/>
            <a:chOff x="0" y="0"/>
            <a:chExt cx="1797661" cy="191389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797661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043865" y="4075118"/>
            <a:ext cx="3420860" cy="3691111"/>
            <a:chOff x="0" y="0"/>
            <a:chExt cx="1797661" cy="193967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97661" cy="1939678"/>
            </a:xfrm>
            <a:custGeom>
              <a:avLst/>
              <a:gdLst/>
              <a:ahLst/>
              <a:cxnLst/>
              <a:rect r="r" b="b" t="t" l="l"/>
              <a:pathLst>
                <a:path h="1939678" w="1797661">
                  <a:moveTo>
                    <a:pt x="0" y="0"/>
                  </a:moveTo>
                  <a:lnTo>
                    <a:pt x="1797661" y="0"/>
                  </a:lnTo>
                  <a:lnTo>
                    <a:pt x="1797661" y="1939678"/>
                  </a:lnTo>
                  <a:lnTo>
                    <a:pt x="0" y="1939678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654969" y="216721"/>
            <a:ext cx="3420860" cy="7549507"/>
            <a:chOff x="0" y="0"/>
            <a:chExt cx="814220" cy="1796904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814219" cy="1796904"/>
            </a:xfrm>
            <a:custGeom>
              <a:avLst/>
              <a:gdLst/>
              <a:ahLst/>
              <a:cxnLst/>
              <a:rect r="r" b="b" t="t" l="l"/>
              <a:pathLst>
                <a:path h="1796904" w="814219">
                  <a:moveTo>
                    <a:pt x="0" y="0"/>
                  </a:moveTo>
                  <a:lnTo>
                    <a:pt x="814219" y="0"/>
                  </a:lnTo>
                  <a:lnTo>
                    <a:pt x="814219" y="1796904"/>
                  </a:lnTo>
                  <a:lnTo>
                    <a:pt x="0" y="1796904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567405" y="4629066"/>
            <a:ext cx="2074554" cy="8788259"/>
            <a:chOff x="0" y="0"/>
            <a:chExt cx="569569" cy="2412817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569569" cy="2412817"/>
            </a:xfrm>
            <a:custGeom>
              <a:avLst/>
              <a:gdLst/>
              <a:ahLst/>
              <a:cxnLst/>
              <a:rect r="r" b="b" t="t" l="l"/>
              <a:pathLst>
                <a:path h="2412817" w="569569">
                  <a:moveTo>
                    <a:pt x="0" y="0"/>
                  </a:moveTo>
                  <a:lnTo>
                    <a:pt x="569569" y="0"/>
                  </a:lnTo>
                  <a:lnTo>
                    <a:pt x="569569" y="2412817"/>
                  </a:lnTo>
                  <a:lnTo>
                    <a:pt x="0" y="2412817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2623925" y="4608569"/>
            <a:ext cx="2060969" cy="8842839"/>
            <a:chOff x="0" y="0"/>
            <a:chExt cx="588993" cy="252714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588993" cy="2527145"/>
            </a:xfrm>
            <a:custGeom>
              <a:avLst/>
              <a:gdLst/>
              <a:ahLst/>
              <a:cxnLst/>
              <a:rect r="r" b="b" t="t" l="l"/>
              <a:pathLst>
                <a:path h="2527145" w="588993">
                  <a:moveTo>
                    <a:pt x="0" y="0"/>
                  </a:moveTo>
                  <a:lnTo>
                    <a:pt x="588993" y="0"/>
                  </a:lnTo>
                  <a:lnTo>
                    <a:pt x="588993" y="2527145"/>
                  </a:lnTo>
                  <a:lnTo>
                    <a:pt x="0" y="2527145"/>
                  </a:lnTo>
                  <a:close/>
                </a:path>
              </a:pathLst>
            </a:custGeom>
            <a:solidFill>
              <a:srgbClr val="F0F0E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62092" y="491698"/>
            <a:ext cx="2717782" cy="2695872"/>
            <a:chOff x="0" y="0"/>
            <a:chExt cx="3623709" cy="359449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3623709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Problemas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34792"/>
              <a:ext cx="3623709" cy="2906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76940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Bodegas saturadas de desechos</a:t>
              </a: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.</a:t>
              </a:r>
            </a:p>
            <a:p>
              <a:pPr algn="just" marL="376940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Falta de empresas de recolección de ciertos materiales desechados.</a:t>
              </a:r>
            </a:p>
            <a:p>
              <a:pPr algn="just" marL="376940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Tiempos de recolección demasiados largos.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173196" y="491698"/>
            <a:ext cx="2717782" cy="3324522"/>
            <a:chOff x="0" y="0"/>
            <a:chExt cx="3623709" cy="443269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3623709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Solución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34792"/>
              <a:ext cx="3623709" cy="37449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Gestión inteligente de desechos dentro de las bodegas.</a:t>
              </a:r>
            </a:p>
            <a:p>
              <a:pPr algn="just"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Tratamiento especial por tipo de material.</a:t>
              </a:r>
            </a:p>
            <a:p>
              <a:pPr algn="just" marL="376940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Logística tecnológica para reducción de tiempos de recolección de desechos.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785109" y="491698"/>
            <a:ext cx="2717782" cy="2334150"/>
            <a:chOff x="0" y="0"/>
            <a:chExt cx="3623709" cy="3112200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28575"/>
              <a:ext cx="3623709" cy="843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Propuesta única</a:t>
              </a:r>
            </a:p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de valor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037196"/>
              <a:ext cx="3623709" cy="1805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11978" indent="-205989" lvl="1">
                <a:lnSpc>
                  <a:spcPts val="2709"/>
                </a:lnSpc>
                <a:buFont typeface="Arial"/>
                <a:buChar char="•"/>
              </a:pPr>
              <a:r>
                <a:rPr lang="en-US" sz="1908">
                  <a:solidFill>
                    <a:srgbClr val="17242D"/>
                  </a:solidFill>
                  <a:latin typeface="HK Grotesk Light"/>
                </a:rPr>
                <a:t>Recolectamos tus desechos para que tengas MÁS ESPACIO.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395404" y="491698"/>
            <a:ext cx="2717782" cy="1716906"/>
            <a:chOff x="0" y="0"/>
            <a:chExt cx="3623709" cy="2289208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28575"/>
              <a:ext cx="3623709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Ventaja desleal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586805"/>
              <a:ext cx="3623709" cy="1649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Equipo pequeño</a:t>
              </a:r>
            </a:p>
            <a:p>
              <a:pPr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Enfoque en 1 solo material</a:t>
              </a:r>
            </a:p>
            <a:p>
              <a:pPr algn="l" marL="376940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Plataforma unificada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006508" y="509693"/>
            <a:ext cx="2717782" cy="3269391"/>
            <a:chOff x="0" y="0"/>
            <a:chExt cx="3623709" cy="4359188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28575"/>
              <a:ext cx="3623709" cy="419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Segmentos de clientes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586805"/>
              <a:ext cx="3623709" cy="368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Bodegas pequeñas y medianas.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Abarroterías y supermercados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Centros Comerciales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Galeras en aeropuertos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Empresas con pocas sucursales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u="none" sz="1745">
                  <a:solidFill>
                    <a:srgbClr val="17242D"/>
                  </a:solidFill>
                  <a:latin typeface="HK Grotesk Light"/>
                </a:rPr>
                <a:t>Empresas de fabricación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62092" y="4075118"/>
            <a:ext cx="2717782" cy="3408453"/>
            <a:chOff x="0" y="0"/>
            <a:chExt cx="3623709" cy="454460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28575"/>
              <a:ext cx="3623709" cy="101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Alternativas existentes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147775"/>
              <a:ext cx="3623709" cy="32706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Alquiler de bodegas para conseguir espacio extra.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Empresas informales de recolección de ciertos materiales desechados.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Empresas de desecho municipal. 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173196" y="4404535"/>
            <a:ext cx="2717782" cy="2735181"/>
            <a:chOff x="0" y="0"/>
            <a:chExt cx="3623709" cy="3646907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28575"/>
              <a:ext cx="3623709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Métricas clave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625267"/>
              <a:ext cx="3623709" cy="2616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00298" indent="-200149" lvl="1">
                <a:lnSpc>
                  <a:spcPts val="2632"/>
                </a:lnSpc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Conciencia</a:t>
              </a:r>
            </a:p>
            <a:p>
              <a:pPr marL="400298" indent="-200149" lvl="1">
                <a:lnSpc>
                  <a:spcPts val="2632"/>
                </a:lnSpc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Adquisición</a:t>
              </a:r>
            </a:p>
            <a:p>
              <a:pPr marL="400298" indent="-200149" lvl="1">
                <a:lnSpc>
                  <a:spcPts val="2632"/>
                </a:lnSpc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Activación</a:t>
              </a:r>
            </a:p>
            <a:p>
              <a:pPr marL="400298" indent="-200149" lvl="1">
                <a:lnSpc>
                  <a:spcPts val="2632"/>
                </a:lnSpc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Retención</a:t>
              </a:r>
            </a:p>
            <a:p>
              <a:pPr marL="400298" indent="-200149" lvl="1">
                <a:lnSpc>
                  <a:spcPts val="2632"/>
                </a:lnSpc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Ingresos</a:t>
              </a:r>
            </a:p>
            <a:p>
              <a:pPr algn="l" marL="400298" indent="-200149" lvl="1">
                <a:lnSpc>
                  <a:spcPts val="263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54">
                  <a:solidFill>
                    <a:srgbClr val="17242D"/>
                  </a:solidFill>
                  <a:latin typeface="HK Grotesk Light"/>
                </a:rPr>
                <a:t>Referencias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395404" y="4404535"/>
            <a:ext cx="2717782" cy="2391686"/>
            <a:chOff x="0" y="0"/>
            <a:chExt cx="3623709" cy="3188915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28575"/>
              <a:ext cx="3623709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Canales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634792"/>
              <a:ext cx="3623709" cy="2446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Visita personal a las empresas y bodegas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Redes sociales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Alianzas estratégicas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 Eventos de reciclaje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Pagina web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006508" y="4075118"/>
            <a:ext cx="2717782" cy="2323734"/>
            <a:chOff x="0" y="0"/>
            <a:chExt cx="3623709" cy="3098313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-28575"/>
              <a:ext cx="3623709" cy="843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594"/>
                </a:lnSpc>
                <a:spcBef>
                  <a:spcPct val="0"/>
                </a:spcBef>
              </a:pPr>
              <a:r>
                <a:rPr lang="en-US" spc="-19" u="none" sz="1995">
                  <a:solidFill>
                    <a:srgbClr val="17242D"/>
                  </a:solidFill>
                  <a:latin typeface="HK Grotesk Bold Bold"/>
                </a:rPr>
                <a:t>Primeros usuarios - Caracteristicas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011343"/>
              <a:ext cx="3623709" cy="2034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Exceso de cartones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Sin servicio de recolección (contratos).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Falta de espacio en sus bodegas 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62092" y="8221264"/>
            <a:ext cx="8099034" cy="1732177"/>
            <a:chOff x="0" y="0"/>
            <a:chExt cx="10798713" cy="2309569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-28575"/>
              <a:ext cx="10798713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Estructura de costos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634792"/>
              <a:ext cx="10798713" cy="162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Pagina web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Transporte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Infraestructura tecnológica 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Servicios básicos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604892" y="8221264"/>
            <a:ext cx="8099034" cy="1732177"/>
            <a:chOff x="0" y="0"/>
            <a:chExt cx="10798713" cy="2309569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-28575"/>
              <a:ext cx="10798713" cy="500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pc="-24" u="none" sz="2400">
                  <a:solidFill>
                    <a:srgbClr val="17242D"/>
                  </a:solidFill>
                  <a:latin typeface="HK Grotesk Bold Bold"/>
                </a:rPr>
                <a:t>Fuentes de ingresos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634792"/>
              <a:ext cx="10798713" cy="162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Centros de acopios y compra-venta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Contratos</a:t>
              </a:r>
            </a:p>
            <a:p>
              <a:pPr marL="376941" indent="-188470" lvl="1">
                <a:lnSpc>
                  <a:spcPts val="2479"/>
                </a:lnSpc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Reventa</a:t>
              </a:r>
            </a:p>
            <a:p>
              <a:pPr algn="l" marL="376941" indent="-188470" lvl="1">
                <a:lnSpc>
                  <a:spcPts val="2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745">
                  <a:solidFill>
                    <a:srgbClr val="17242D"/>
                  </a:solidFill>
                  <a:latin typeface="HK Grotesk Light"/>
                </a:rPr>
                <a:t> Paquetes de precios por servicio (suscripción)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394157"/>
            <a:ext cx="9144000" cy="8892843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94762" y="4289743"/>
            <a:ext cx="8554477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00"/>
              </a:lnSpc>
            </a:pPr>
            <a:r>
              <a:rPr lang="en-US" spc="-190" sz="9500">
                <a:solidFill>
                  <a:srgbClr val="F0F0EE"/>
                </a:solidFill>
                <a:latin typeface="HK Grotesk Bold"/>
              </a:rPr>
              <a:t>Posicionamiento del servicio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81828" y="3418408"/>
            <a:ext cx="4787898" cy="46573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0"/>
            <a:ext cx="7609508" cy="4843376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919405" y="1647712"/>
            <a:ext cx="4112006" cy="147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17242D"/>
                </a:solidFill>
                <a:latin typeface="HK Grotesk Light"/>
              </a:rPr>
              <a:t>Brindar el primer servicio de reciclaje utilizando un proceso logístico 100% apalancado en la tecnología.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1121" y="1028700"/>
            <a:ext cx="2058804" cy="1490306"/>
            <a:chOff x="0" y="0"/>
            <a:chExt cx="2745072" cy="198707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2745072" cy="650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39"/>
                </a:lnSpc>
              </a:pPr>
              <a:r>
                <a:rPr lang="en-US" u="none" sz="3199">
                  <a:solidFill>
                    <a:srgbClr val="F0F0EE"/>
                  </a:solidFill>
                  <a:latin typeface="HK Grotesk Bold Bold"/>
                </a:rPr>
                <a:t>Producto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15371"/>
              <a:ext cx="2745072" cy="1044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sz="1745">
                  <a:solidFill>
                    <a:srgbClr val="F0F0EE"/>
                  </a:solidFill>
                  <a:latin typeface="HK Grotesk Bold Bold"/>
                </a:rPr>
                <a:t>SERVICIO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ATRIBUTOS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PRESENTACIÓN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9649792" y="1028700"/>
            <a:ext cx="8638208" cy="3814676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8" id="8"/>
          <p:cNvSpPr/>
          <p:nvPr/>
        </p:nvSpPr>
        <p:spPr>
          <a:xfrm rot="0">
            <a:off x="9649792" y="5443624"/>
            <a:ext cx="7609508" cy="4843376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9" id="9"/>
          <p:cNvSpPr/>
          <p:nvPr/>
        </p:nvSpPr>
        <p:spPr>
          <a:xfrm rot="0">
            <a:off x="0" y="5443624"/>
            <a:ext cx="8638208" cy="3814676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2577685" y="2188786"/>
            <a:ext cx="4681615" cy="107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05"/>
              </a:lnSpc>
              <a:spcBef>
                <a:spcPct val="0"/>
              </a:spcBef>
            </a:pPr>
            <a:r>
              <a:rPr lang="en-US" sz="2045">
                <a:solidFill>
                  <a:srgbClr val="17242D"/>
                </a:solidFill>
                <a:latin typeface="HK Grotesk Light"/>
              </a:rPr>
              <a:t>Maximizar las utilidades manteniendo 15 clientes fijos en Panamá durante el primer año.</a:t>
            </a:r>
            <a:r>
              <a:rPr lang="en-US" u="none" sz="2045">
                <a:solidFill>
                  <a:srgbClr val="17242D"/>
                </a:solidFill>
                <a:latin typeface="HK Grotesk Light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19401" y="1420952"/>
            <a:ext cx="2058804" cy="2287213"/>
            <a:chOff x="0" y="0"/>
            <a:chExt cx="2745072" cy="304961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2745072" cy="650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39"/>
                </a:lnSpc>
              </a:pPr>
              <a:r>
                <a:rPr lang="en-US" u="none" sz="3199">
                  <a:solidFill>
                    <a:srgbClr val="F0F0EE"/>
                  </a:solidFill>
                  <a:latin typeface="HK Grotesk Bold Bold"/>
                </a:rPr>
                <a:t>Precio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15371"/>
              <a:ext cx="2745072" cy="20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sz="1745">
                  <a:solidFill>
                    <a:srgbClr val="F0F0EE"/>
                  </a:solidFill>
                  <a:latin typeface="HK Grotesk Bold Bold"/>
                </a:rPr>
                <a:t>CONTRATOS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REVENTAS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PAQUETES DE PRECIO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RECOLECCIÓN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COMPRA-VENTA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77003" y="6547649"/>
            <a:ext cx="4396810" cy="1103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17242D"/>
                </a:solidFill>
                <a:latin typeface="HK Grotesk Light"/>
              </a:rPr>
              <a:t>Asegurar</a:t>
            </a:r>
            <a:r>
              <a:rPr lang="en-US" sz="2100">
                <a:solidFill>
                  <a:srgbClr val="17242D"/>
                </a:solidFill>
                <a:latin typeface="HK Grotesk Light"/>
              </a:rPr>
              <a:t> un 10% de cuota de mercado en Panamá en el primer año con nuestro plan de Marketing.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5867697"/>
            <a:ext cx="2058804" cy="2300953"/>
            <a:chOff x="0" y="0"/>
            <a:chExt cx="2745072" cy="306793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2745072" cy="650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39"/>
                </a:lnSpc>
              </a:pPr>
              <a:r>
                <a:rPr lang="en-US" u="none" sz="3199">
                  <a:solidFill>
                    <a:srgbClr val="F0F0EE"/>
                  </a:solidFill>
                  <a:latin typeface="HK Grotesk Bold Bold"/>
                </a:rPr>
                <a:t>Promoción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15371"/>
              <a:ext cx="2745072" cy="20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ANUNCIOS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REDES SOCIALES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EMAIL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BOCA-OREJA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EVENTOS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VISITAS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278205" y="7289811"/>
            <a:ext cx="4458983" cy="1103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17242D"/>
                </a:solidFill>
                <a:latin typeface="HK Grotesk Light"/>
              </a:rPr>
              <a:t>Lograr diferenciarnos de la competencia a través </a:t>
            </a:r>
            <a:r>
              <a:rPr lang="en-US" sz="2100">
                <a:solidFill>
                  <a:srgbClr val="17242D"/>
                </a:solidFill>
                <a:latin typeface="HK Grotesk Light"/>
              </a:rPr>
              <a:t>una logística tecnológica de reciclaje en Panamá.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19401" y="6057845"/>
            <a:ext cx="2058804" cy="2019287"/>
            <a:chOff x="0" y="0"/>
            <a:chExt cx="2745072" cy="269238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2745072" cy="650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39"/>
                </a:lnSpc>
              </a:pPr>
              <a:r>
                <a:rPr lang="en-US" u="none" sz="3199">
                  <a:solidFill>
                    <a:srgbClr val="F0F0EE"/>
                  </a:solidFill>
                  <a:latin typeface="HK Grotesk Bold Bold"/>
                </a:rPr>
                <a:t>Plaza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15371"/>
              <a:ext cx="2745072" cy="1740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sz="1745">
                  <a:solidFill>
                    <a:srgbClr val="F0F0EE"/>
                  </a:solidFill>
                  <a:latin typeface="HK Grotesk Bold Bold"/>
                </a:rPr>
                <a:t>EXPOS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SITIO WEB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EMPRESAS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LOGÍSTICA</a:t>
              </a:r>
            </a:p>
            <a:p>
              <a:pPr algn="l" marL="288249" indent="-144124" lvl="1">
                <a:lnSpc>
                  <a:spcPts val="2095"/>
                </a:lnSpc>
                <a:buFont typeface="Arial"/>
                <a:buChar char="•"/>
              </a:pPr>
              <a:r>
                <a:rPr lang="en-US" u="none" sz="1745">
                  <a:solidFill>
                    <a:srgbClr val="F0F0EE"/>
                  </a:solidFill>
                  <a:latin typeface="HK Grotesk Bold Bold"/>
                </a:rPr>
                <a:t>TRANSPORTE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4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6676163"/>
            <a:ext cx="17259300" cy="3610837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872401"/>
            <a:ext cx="16230600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280"/>
              </a:lnSpc>
            </a:pPr>
            <a:r>
              <a:rPr lang="en-US" spc="-288" sz="14400">
                <a:solidFill>
                  <a:srgbClr val="F0F0EE"/>
                </a:solidFill>
                <a:latin typeface="HK Grotesk Bold"/>
              </a:rPr>
              <a:t>Métricas Claves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15848" y="7387898"/>
            <a:ext cx="2609657" cy="218736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00013" y="7387898"/>
            <a:ext cx="2115781" cy="218736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70682" y="7387898"/>
            <a:ext cx="2244500" cy="2187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0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2395" y="792015"/>
            <a:ext cx="11506905" cy="114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Redes sociales</a:t>
            </a:r>
          </a:p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Visitas personales a empresas y bodegas </a:t>
            </a:r>
          </a:p>
          <a:p>
            <a:pPr algn="l" marL="463301" indent="-231650" lvl="1">
              <a:lnSpc>
                <a:spcPts val="3047"/>
              </a:lnSpc>
              <a:spcBef>
                <a:spcPct val="0"/>
              </a:spcBef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 Página web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4919854" cy="10287000"/>
          </a:xfrm>
          <a:prstGeom prst="rect">
            <a:avLst/>
          </a:prstGeom>
          <a:solidFill>
            <a:srgbClr val="45AD7E"/>
          </a:solidFill>
        </p:spPr>
      </p:sp>
      <p:sp>
        <p:nvSpPr>
          <p:cNvPr name="AutoShape 4" id="4"/>
          <p:cNvSpPr/>
          <p:nvPr/>
        </p:nvSpPr>
        <p:spPr>
          <a:xfrm rot="0">
            <a:off x="4717886" y="1184765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5752395" y="2469200"/>
            <a:ext cx="11506905" cy="7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Alianzas estratégicas</a:t>
            </a:r>
          </a:p>
          <a:p>
            <a:pPr algn="l" marL="463301" indent="-231650" lvl="1">
              <a:lnSpc>
                <a:spcPts val="3047"/>
              </a:lnSpc>
              <a:spcBef>
                <a:spcPct val="0"/>
              </a:spcBef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Nuevos contratos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0986" y="4006751"/>
            <a:ext cx="11506905" cy="71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8264" indent="-214132" lvl="1">
              <a:lnSpc>
                <a:spcPts val="2816"/>
              </a:lnSpc>
              <a:buFont typeface="Arial"/>
              <a:buChar char="•"/>
            </a:pPr>
            <a:r>
              <a:rPr lang="en-US" sz="1983">
                <a:solidFill>
                  <a:srgbClr val="17242D"/>
                </a:solidFill>
                <a:latin typeface="HK Grotesk Light"/>
              </a:rPr>
              <a:t>Eventos de reciclaje</a:t>
            </a:r>
          </a:p>
          <a:p>
            <a:pPr algn="l" marL="428264" indent="-214132" lvl="1">
              <a:lnSpc>
                <a:spcPts val="2816"/>
              </a:lnSpc>
              <a:spcBef>
                <a:spcPct val="0"/>
              </a:spcBef>
              <a:buFont typeface="Arial"/>
              <a:buChar char="•"/>
            </a:pPr>
            <a:r>
              <a:rPr lang="en-US" sz="1983">
                <a:solidFill>
                  <a:srgbClr val="17242D"/>
                </a:solidFill>
                <a:latin typeface="HK Grotesk Light"/>
              </a:rPr>
              <a:t>Periodos de prueba del servicio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52395" y="5491216"/>
            <a:ext cx="11506905" cy="7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3301" indent="-231650" lvl="1">
              <a:lnSpc>
                <a:spcPts val="3047"/>
              </a:lnSpc>
              <a:spcBef>
                <a:spcPct val="0"/>
              </a:spcBef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T</a:t>
            </a:r>
            <a:r>
              <a:rPr lang="en-US" u="none" sz="2145">
                <a:solidFill>
                  <a:srgbClr val="17242D"/>
                </a:solidFill>
                <a:latin typeface="HK Grotesk Light"/>
              </a:rPr>
              <a:t>asa de adquisición de clientes </a:t>
            </a:r>
          </a:p>
          <a:p>
            <a:pPr algn="l" marL="463301" indent="-231650" lvl="1">
              <a:lnSpc>
                <a:spcPts val="3047"/>
              </a:lnSpc>
              <a:spcBef>
                <a:spcPct val="0"/>
              </a:spcBef>
              <a:buFont typeface="Arial"/>
              <a:buChar char="•"/>
            </a:pPr>
            <a:r>
              <a:rPr lang="en-US" u="none" sz="2145">
                <a:solidFill>
                  <a:srgbClr val="17242D"/>
                </a:solidFill>
                <a:latin typeface="HK Grotesk Light"/>
              </a:rPr>
              <a:t>T</a:t>
            </a:r>
            <a:r>
              <a:rPr lang="en-US" u="none" sz="2145">
                <a:solidFill>
                  <a:srgbClr val="17242D"/>
                </a:solidFill>
                <a:latin typeface="HK Grotesk Light"/>
              </a:rPr>
              <a:t>asa de cancelación de clientes.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52395" y="6606654"/>
            <a:ext cx="11506905" cy="152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Paquetes de precios por servicio (suscripción)</a:t>
            </a:r>
          </a:p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Contratos</a:t>
            </a:r>
          </a:p>
          <a:p>
            <a:pPr marL="463301" indent="-231650" lvl="1">
              <a:lnSpc>
                <a:spcPts val="3047"/>
              </a:lnSpc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Reventa</a:t>
            </a:r>
          </a:p>
          <a:p>
            <a:pPr algn="l" marL="463301" indent="-231650" lvl="1">
              <a:lnSpc>
                <a:spcPts val="3047"/>
              </a:lnSpc>
              <a:spcBef>
                <a:spcPct val="0"/>
              </a:spcBef>
              <a:buFont typeface="Arial"/>
              <a:buChar char="•"/>
            </a:pPr>
            <a:r>
              <a:rPr lang="en-US" sz="2145">
                <a:solidFill>
                  <a:srgbClr val="17242D"/>
                </a:solidFill>
                <a:latin typeface="HK Grotesk Light"/>
              </a:rPr>
              <a:t> T</a:t>
            </a:r>
            <a:r>
              <a:rPr lang="en-US" u="none" sz="2145">
                <a:solidFill>
                  <a:srgbClr val="17242D"/>
                </a:solidFill>
                <a:latin typeface="HK Grotesk Light"/>
              </a:rPr>
              <a:t>iempo de vida del cliente.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986" y="8445721"/>
            <a:ext cx="11506905" cy="70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9943" indent="-219972" lvl="1">
              <a:lnSpc>
                <a:spcPts val="2893"/>
              </a:lnSpc>
              <a:buFont typeface="Arial"/>
              <a:buChar char="•"/>
            </a:pPr>
            <a:r>
              <a:rPr lang="en-US" sz="2037">
                <a:solidFill>
                  <a:srgbClr val="17242D"/>
                </a:solidFill>
                <a:latin typeface="HK Grotesk Light"/>
              </a:rPr>
              <a:t>Boca - oreja </a:t>
            </a:r>
          </a:p>
          <a:p>
            <a:pPr algn="l" marL="439943" indent="-219972" lvl="1">
              <a:lnSpc>
                <a:spcPts val="2893"/>
              </a:lnSpc>
              <a:spcBef>
                <a:spcPct val="0"/>
              </a:spcBef>
              <a:buFont typeface="Arial"/>
              <a:buChar char="•"/>
            </a:pPr>
            <a:r>
              <a:rPr lang="en-US" sz="2037">
                <a:solidFill>
                  <a:srgbClr val="17242D"/>
                </a:solidFill>
                <a:latin typeface="HK Grotesk Light"/>
              </a:rPr>
              <a:t> 35% de </a:t>
            </a:r>
            <a:r>
              <a:rPr lang="en-US" u="none" sz="2037">
                <a:solidFill>
                  <a:srgbClr val="17242D"/>
                </a:solidFill>
                <a:latin typeface="HK Grotesk Light"/>
              </a:rPr>
              <a:t>probabilidad de recomendación del servicio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47914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Conciencia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64297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Adquisición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64449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Activación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564601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Retención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064754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Ingresos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564906"/>
            <a:ext cx="3047586" cy="6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u="none" sz="4200">
                <a:solidFill>
                  <a:srgbClr val="F0F0EE"/>
                </a:solidFill>
                <a:latin typeface="HK Grotesk Bold Bold"/>
              </a:rPr>
              <a:t>Referencias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4717886" y="5644400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17" id="17"/>
          <p:cNvSpPr/>
          <p:nvPr/>
        </p:nvSpPr>
        <p:spPr>
          <a:xfrm rot="0">
            <a:off x="4717886" y="7130946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18" id="18"/>
          <p:cNvSpPr/>
          <p:nvPr/>
        </p:nvSpPr>
        <p:spPr>
          <a:xfrm rot="0">
            <a:off x="4717886" y="2671310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19" id="19"/>
          <p:cNvSpPr/>
          <p:nvPr/>
        </p:nvSpPr>
        <p:spPr>
          <a:xfrm rot="0">
            <a:off x="4717886" y="8617491"/>
            <a:ext cx="403935" cy="403935"/>
          </a:xfrm>
          <a:prstGeom prst="rect">
            <a:avLst/>
          </a:prstGeom>
          <a:solidFill>
            <a:srgbClr val="17242D"/>
          </a:solidFill>
        </p:spPr>
      </p:sp>
      <p:sp>
        <p:nvSpPr>
          <p:cNvPr name="AutoShape 20" id="20"/>
          <p:cNvSpPr/>
          <p:nvPr/>
        </p:nvSpPr>
        <p:spPr>
          <a:xfrm rot="0">
            <a:off x="4717886" y="4157855"/>
            <a:ext cx="403935" cy="403935"/>
          </a:xfrm>
          <a:prstGeom prst="rect">
            <a:avLst/>
          </a:prstGeom>
          <a:solidFill>
            <a:srgbClr val="17242D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DAE22y3kin4</dc:identifier>
  <dcterms:modified xsi:type="dcterms:W3CDTF">2011-08-01T06:04:30Z</dcterms:modified>
  <cp:revision>1</cp:revision>
  <dc:title>Godel</dc:title>
</cp:coreProperties>
</file>