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8" r:id="rId10"/>
    <p:sldId id="265" r:id="rId11"/>
    <p:sldId id="266" r:id="rId12"/>
    <p:sldId id="267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7" autoAdjust="0"/>
    <p:restoredTop sz="94660"/>
  </p:normalViewPr>
  <p:slideViewPr>
    <p:cSldViewPr snapToGrid="0">
      <p:cViewPr varScale="1">
        <p:scale>
          <a:sx n="84" d="100"/>
          <a:sy n="84" d="100"/>
        </p:scale>
        <p:origin x="63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C-Values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General</c:formatCode>
                <c:ptCount val="5"/>
                <c:pt idx="0">
                  <c:v>64</c:v>
                </c:pt>
                <c:pt idx="1">
                  <c:v>128</c:v>
                </c:pt>
                <c:pt idx="2">
                  <c:v>256</c:v>
                </c:pt>
                <c:pt idx="3">
                  <c:v>512</c:v>
                </c:pt>
                <c:pt idx="4">
                  <c:v>1024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3.5</c:v>
                </c:pt>
                <c:pt idx="3">
                  <c:v>2</c:v>
                </c:pt>
                <c:pt idx="4">
                  <c:v>4.5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07886624"/>
        <c:axId val="345130832"/>
      </c:lineChart>
      <c:catAx>
        <c:axId val="4078866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5130832"/>
        <c:crosses val="autoZero"/>
        <c:auto val="1"/>
        <c:lblAlgn val="ctr"/>
        <c:lblOffset val="100"/>
        <c:noMultiLvlLbl val="0"/>
      </c:catAx>
      <c:valAx>
        <c:axId val="3451308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78866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Gamma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General</c:formatCode>
                <c:ptCount val="5"/>
                <c:pt idx="0">
                  <c:v>64</c:v>
                </c:pt>
                <c:pt idx="1">
                  <c:v>128</c:v>
                </c:pt>
                <c:pt idx="2">
                  <c:v>256</c:v>
                </c:pt>
                <c:pt idx="3">
                  <c:v>512</c:v>
                </c:pt>
                <c:pt idx="4">
                  <c:v>1024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2E-3</c:v>
                </c:pt>
                <c:pt idx="1">
                  <c:v>1.1999999999999999E-3</c:v>
                </c:pt>
                <c:pt idx="2">
                  <c:v>6.9999999999999999E-4</c:v>
                </c:pt>
                <c:pt idx="3">
                  <c:v>8.9999999999999998E-4</c:v>
                </c:pt>
                <c:pt idx="4">
                  <c:v>5.0000000000000001E-4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08799416"/>
        <c:axId val="408796672"/>
      </c:lineChart>
      <c:catAx>
        <c:axId val="4087994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8796672"/>
        <c:crosses val="autoZero"/>
        <c:auto val="1"/>
        <c:lblAlgn val="ctr"/>
        <c:lblOffset val="100"/>
        <c:noMultiLvlLbl val="0"/>
      </c:catAx>
      <c:valAx>
        <c:axId val="4087966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87994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Recognition Rate</a:t>
            </a:r>
            <a:r>
              <a:rPr lang="en-US" baseline="0"/>
              <a:t> vs Cluster Sizes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6.1570901839352918E-2"/>
          <c:y val="0.11129948121691448"/>
          <c:w val="0.9002443112278119"/>
          <c:h val="0.75044373958582411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50ms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General</c:formatCode>
                <c:ptCount val="5"/>
                <c:pt idx="0">
                  <c:v>64</c:v>
                </c:pt>
                <c:pt idx="1">
                  <c:v>128</c:v>
                </c:pt>
                <c:pt idx="2">
                  <c:v>256</c:v>
                </c:pt>
                <c:pt idx="3">
                  <c:v>512</c:v>
                </c:pt>
                <c:pt idx="4">
                  <c:v>1024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0.92</c:v>
                </c:pt>
                <c:pt idx="1">
                  <c:v>0.92500000000000004</c:v>
                </c:pt>
                <c:pt idx="2">
                  <c:v>0.94</c:v>
                </c:pt>
                <c:pt idx="3">
                  <c:v>0.93</c:v>
                </c:pt>
                <c:pt idx="4">
                  <c:v>0.98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100ms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General</c:formatCode>
                <c:ptCount val="5"/>
                <c:pt idx="0">
                  <c:v>64</c:v>
                </c:pt>
                <c:pt idx="1">
                  <c:v>128</c:v>
                </c:pt>
                <c:pt idx="2">
                  <c:v>256</c:v>
                </c:pt>
                <c:pt idx="3">
                  <c:v>512</c:v>
                </c:pt>
                <c:pt idx="4">
                  <c:v>1024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0.90500000000000003</c:v>
                </c:pt>
                <c:pt idx="1">
                  <c:v>0.90500000000000003</c:v>
                </c:pt>
                <c:pt idx="2">
                  <c:v>0.91500000000000004</c:v>
                </c:pt>
                <c:pt idx="3">
                  <c:v>0.91</c:v>
                </c:pt>
                <c:pt idx="4">
                  <c:v>0.94499999999999995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300ms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General</c:formatCode>
                <c:ptCount val="5"/>
                <c:pt idx="0">
                  <c:v>64</c:v>
                </c:pt>
                <c:pt idx="1">
                  <c:v>128</c:v>
                </c:pt>
                <c:pt idx="2">
                  <c:v>256</c:v>
                </c:pt>
                <c:pt idx="3">
                  <c:v>512</c:v>
                </c:pt>
                <c:pt idx="4">
                  <c:v>1024</c:v>
                </c:pt>
              </c:numCache>
            </c:numRef>
          </c:cat>
          <c:val>
            <c:numRef>
              <c:f>Sheet1!$D$2:$D$6</c:f>
              <c:numCache>
                <c:formatCode>General</c:formatCode>
                <c:ptCount val="5"/>
                <c:pt idx="0">
                  <c:v>0.875</c:v>
                </c:pt>
                <c:pt idx="1">
                  <c:v>0.90500000000000003</c:v>
                </c:pt>
                <c:pt idx="2">
                  <c:v>0.89500000000000002</c:v>
                </c:pt>
                <c:pt idx="3">
                  <c:v>0.91</c:v>
                </c:pt>
                <c:pt idx="4">
                  <c:v>0.93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08793144"/>
        <c:axId val="408797456"/>
      </c:lineChart>
      <c:catAx>
        <c:axId val="4087931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8797456"/>
        <c:crosses val="autoZero"/>
        <c:auto val="1"/>
        <c:lblAlgn val="ctr"/>
        <c:lblOffset val="100"/>
        <c:noMultiLvlLbl val="0"/>
      </c:catAx>
      <c:valAx>
        <c:axId val="4087974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87931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7760E8-B888-4325-827E-E7BC03E45511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41A278-003B-43BF-8FE9-75D73A8BD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242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[1] http://mivia.unisa.it/datasets/audio-analysis/mivia-road-audio-events-data-set/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41A278-003B-43BF-8FE9-75D73A8BDA2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7325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58604-98FD-4109-8456-7D26F413644A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EFE2-A7D6-47AA-AFD4-83F9B630E26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4868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58604-98FD-4109-8456-7D26F413644A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EFE2-A7D6-47AA-AFD4-83F9B630E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546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58604-98FD-4109-8456-7D26F413644A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EFE2-A7D6-47AA-AFD4-83F9B630E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377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58604-98FD-4109-8456-7D26F413644A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EFE2-A7D6-47AA-AFD4-83F9B630E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485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58604-98FD-4109-8456-7D26F413644A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EFE2-A7D6-47AA-AFD4-83F9B630E26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6975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58604-98FD-4109-8456-7D26F413644A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EFE2-A7D6-47AA-AFD4-83F9B630E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761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58604-98FD-4109-8456-7D26F413644A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EFE2-A7D6-47AA-AFD4-83F9B630E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667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58604-98FD-4109-8456-7D26F413644A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EFE2-A7D6-47AA-AFD4-83F9B630E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965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58604-98FD-4109-8456-7D26F413644A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EFE2-A7D6-47AA-AFD4-83F9B630E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09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5958604-98FD-4109-8456-7D26F413644A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917EFE2-A7D6-47AA-AFD4-83F9B630E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576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58604-98FD-4109-8456-7D26F413644A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EFE2-A7D6-47AA-AFD4-83F9B630E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205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5958604-98FD-4109-8456-7D26F413644A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917EFE2-A7D6-47AA-AFD4-83F9B630E26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2976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Dangerous Road Event Detection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Jacob </a:t>
            </a:r>
            <a:r>
              <a:rPr lang="en-US" dirty="0" err="1" smtClean="0"/>
              <a:t>crabtree</a:t>
            </a:r>
            <a:endParaRPr lang="en-US" dirty="0"/>
          </a:p>
          <a:p>
            <a:r>
              <a:rPr lang="en-US" dirty="0" smtClean="0"/>
              <a:t>Allie </a:t>
            </a:r>
            <a:r>
              <a:rPr lang="en-US" dirty="0" err="1" smtClean="0"/>
              <a:t>jett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6774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 After running our test set, we plotted the results of 50ms, 100ms, and 300ms chunked clips together. </a:t>
            </a:r>
          </a:p>
          <a:p>
            <a:pPr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The 50ms set did the best, followed by 100ms and then 300ms. </a:t>
            </a:r>
          </a:p>
          <a:p>
            <a:pPr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These results were to be expected: </a:t>
            </a:r>
          </a:p>
          <a:p>
            <a:pPr lvl="1"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Smaller chunked segments give a more accurate reading of clustering of “words”. </a:t>
            </a:r>
          </a:p>
          <a:p>
            <a:pPr lvl="1"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Ex: 100 “words” of a “skid” mean less in a 300ms segment than it does a 50ms segment. 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341005674"/>
              </p:ext>
            </p:extLst>
          </p:nvPr>
        </p:nvGraphicFramePr>
        <p:xfrm>
          <a:off x="6291072" y="1956817"/>
          <a:ext cx="5321491" cy="42322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59128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 Timing the various methods to see if the accuracy tradeoff is worth having to process less audio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 Use of other audio features (such as Bark Sub-bands)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 Attempt to classify audio via visual classifications on spectrograms.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 Extending this framework to other noises/events (explosion, gunshot, “crime” sounds).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501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to Existing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 Our work was mostly an experiment to replicate an already existing study [1]. </a:t>
            </a: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 Existing work focused more on the implications of a real world set up</a:t>
            </a:r>
          </a:p>
          <a:p>
            <a:pPr lvl="1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Reducing the decibels of the .wav file to make it harder to recognize</a:t>
            </a:r>
          </a:p>
          <a:p>
            <a:pPr lvl="1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Analyzing microphone placement</a:t>
            </a: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 Our SVM actually outperformed theirs, even with their 0dB loss classification.</a:t>
            </a:r>
          </a:p>
          <a:p>
            <a:pPr lvl="1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We possibly did better parameter tuning. </a:t>
            </a:r>
          </a:p>
          <a:p>
            <a:pPr lvl="1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They used n = 4 folds for cross-validation</a:t>
            </a:r>
          </a:p>
          <a:p>
            <a:pPr lvl="1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We used n = 10 folds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022592" y="5477256"/>
            <a:ext cx="3904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[1]: Recognition rate vs </a:t>
            </a:r>
            <a:r>
              <a:rPr lang="en-US" sz="1400" dirty="0" err="1" smtClean="0"/>
              <a:t>kmeans</a:t>
            </a:r>
            <a:r>
              <a:rPr lang="en-US" sz="1400" dirty="0" smtClean="0"/>
              <a:t> clusters in the source </a:t>
            </a:r>
            <a:r>
              <a:rPr lang="en-US" sz="1400" dirty="0" smtClean="0"/>
              <a:t>paper. The red line is 0dB loss. </a:t>
            </a:r>
            <a:endParaRPr lang="en-US" sz="1400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04228" y="2103120"/>
            <a:ext cx="5207168" cy="3214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753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Replicated Article Reference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 smtClean="0"/>
              <a:t>[1]: Foggia</a:t>
            </a:r>
            <a:r>
              <a:rPr lang="en-US" dirty="0"/>
              <a:t>, P., </a:t>
            </a:r>
            <a:r>
              <a:rPr lang="en-US" dirty="0" err="1"/>
              <a:t>Saggese</a:t>
            </a:r>
            <a:r>
              <a:rPr lang="en-US" dirty="0"/>
              <a:t>, A., </a:t>
            </a:r>
            <a:r>
              <a:rPr lang="en-US" dirty="0" err="1"/>
              <a:t>Strisciuglio</a:t>
            </a:r>
            <a:r>
              <a:rPr lang="en-US" dirty="0"/>
              <a:t>, N., Vento, M., </a:t>
            </a:r>
            <a:r>
              <a:rPr lang="en-US" dirty="0" err="1"/>
              <a:t>Petkov</a:t>
            </a:r>
            <a:r>
              <a:rPr lang="en-US" dirty="0"/>
              <a:t>, N., &amp; </a:t>
            </a:r>
            <a:r>
              <a:rPr lang="en-US" dirty="0" err="1"/>
              <a:t>Strisciuglio</a:t>
            </a:r>
            <a:r>
              <a:rPr lang="en-US" dirty="0"/>
              <a:t>, N. (January 01, 2016). Audio surveillance of roads: A system for detecting anomalous sounds. </a:t>
            </a:r>
            <a:r>
              <a:rPr lang="en-US" i="1" dirty="0" err="1"/>
              <a:t>Ieee</a:t>
            </a:r>
            <a:r>
              <a:rPr lang="en-US" i="1" dirty="0"/>
              <a:t> Transactions on Intelligent Transportation Systems, 17, </a:t>
            </a:r>
            <a:r>
              <a:rPr lang="en-US" dirty="0"/>
              <a:t>1, 279-288.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204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 Publically available courtesy of </a:t>
            </a:r>
            <a:r>
              <a:rPr lang="en-US" dirty="0" err="1" smtClean="0"/>
              <a:t>Mivia</a:t>
            </a:r>
            <a:r>
              <a:rPr lang="en-US" dirty="0" smtClean="0"/>
              <a:t> Lab</a:t>
            </a:r>
            <a:r>
              <a:rPr lang="en-US" baseline="30000" dirty="0" smtClean="0"/>
              <a:t>[1] </a:t>
            </a:r>
            <a:endParaRPr lang="en-US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 200 clips of car crashes and car skidding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 Approximately 45 minutes of background noise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 Audio sampled at 32 kHz and saved as .wav files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 Data pre-divided into four completely independent folds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080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Extraction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Loading and cutting </a:t>
            </a:r>
            <a:r>
              <a:rPr lang="en-US" dirty="0" err="1" smtClean="0"/>
              <a:t>wavs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XML description of clips provided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WAVs loaded and cut into clips labeled with class ID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Audio features are extracted from these clips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Example clip</a:t>
            </a:r>
            <a:endParaRPr lang="en-US" dirty="0"/>
          </a:p>
        </p:txBody>
      </p:sp>
      <p:pic>
        <p:nvPicPr>
          <p:cNvPr id="8" name="00001_1">
            <a:hlinkClick r:id="" action="ppaction://media"/>
          </p:cNvPr>
          <p:cNvPicPr>
            <a:picLocks noGrp="1" noChangeAspect="1"/>
          </p:cNvPicPr>
          <p:nvPr>
            <p:ph sz="quarter" idx="4"/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442325" y="4027488"/>
            <a:ext cx="487363" cy="487362"/>
          </a:xfrm>
        </p:spPr>
      </p:pic>
    </p:spTree>
    <p:extLst>
      <p:ext uri="{BB962C8B-B14F-4D97-AF65-F5344CB8AC3E}">
        <p14:creationId xmlns:p14="http://schemas.microsoft.com/office/powerpoint/2010/main" val="3947667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0037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Extraction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Extracting </a:t>
            </a:r>
            <a:r>
              <a:rPr lang="en-US" dirty="0" err="1" smtClean="0"/>
              <a:t>mfccs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Cut each clip into frames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Tested frame sizes of 50ms, 100ms, and 300ms with 50% overlap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Extracted the 13 lowest Mel-Cepstral Frequency Coefficients for each frame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560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Audio “Word” Generation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Treated each frame as being a particular “word”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Used </a:t>
            </a:r>
            <a:r>
              <a:rPr lang="en-US" dirty="0" err="1" smtClean="0"/>
              <a:t>KMeans</a:t>
            </a:r>
            <a:r>
              <a:rPr lang="en-US" dirty="0" smtClean="0"/>
              <a:t> with various cluster sizes (64, 128, 256, 512, 1024)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K = number of audio “words” in dictionary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Used </a:t>
            </a:r>
            <a:r>
              <a:rPr lang="en-US" dirty="0" err="1" smtClean="0"/>
              <a:t>KMeans</a:t>
            </a:r>
            <a:r>
              <a:rPr lang="en-US" dirty="0" smtClean="0"/>
              <a:t> to identify each frame as a word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Frames with similar MFCCs became essentially equivalent frames</a:t>
            </a:r>
          </a:p>
        </p:txBody>
      </p:sp>
    </p:spTree>
    <p:extLst>
      <p:ext uri="{BB962C8B-B14F-4D97-AF65-F5344CB8AC3E}">
        <p14:creationId xmlns:p14="http://schemas.microsoft.com/office/powerpoint/2010/main" val="3897152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Bag-of-Words Representation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Used </a:t>
            </a:r>
            <a:r>
              <a:rPr lang="en-US" dirty="0" err="1" smtClean="0"/>
              <a:t>KMeans</a:t>
            </a:r>
            <a:r>
              <a:rPr lang="en-US" dirty="0" smtClean="0"/>
              <a:t> to effectively generate a dictionary of “words”.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Created a histogram for each clip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Count of “words”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Low level feature vector of MFCCs became audio words became a histogram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Each audio clip is now treated as a bag of audio words and classified</a:t>
            </a:r>
          </a:p>
        </p:txBody>
      </p:sp>
    </p:spTree>
    <p:extLst>
      <p:ext uri="{BB962C8B-B14F-4D97-AF65-F5344CB8AC3E}">
        <p14:creationId xmlns:p14="http://schemas.microsoft.com/office/powerpoint/2010/main" val="3880984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</a:t>
            </a:r>
            <a:r>
              <a:rPr lang="en-US" dirty="0" err="1" smtClean="0"/>
              <a:t>Sk</a:t>
            </a:r>
            <a:r>
              <a:rPr lang="en-US" dirty="0" smtClean="0"/>
              <a:t>-learn SVC used to classify histograms created from </a:t>
            </a:r>
            <a:r>
              <a:rPr lang="en-US" dirty="0" err="1" smtClean="0"/>
              <a:t>kmeans</a:t>
            </a: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Data already split into folds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Used K-folds cross-validation using a </a:t>
            </a:r>
            <a:r>
              <a:rPr lang="en-US" dirty="0" err="1" smtClean="0"/>
              <a:t>GridSearchCV</a:t>
            </a:r>
            <a:r>
              <a:rPr lang="en-US" dirty="0" smtClean="0"/>
              <a:t> to tune kernel, C, and Gamma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Kernel = ‘</a:t>
            </a:r>
            <a:r>
              <a:rPr lang="en-US" dirty="0" err="1" smtClean="0"/>
              <a:t>rbf</a:t>
            </a:r>
            <a:r>
              <a:rPr lang="en-US" dirty="0" smtClean="0"/>
              <a:t>’ always outperformed linear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C is the penalty term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I forget what gamma is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Tuned parameters per frame length, per </a:t>
            </a:r>
            <a:r>
              <a:rPr lang="en-US" dirty="0" err="1" smtClean="0"/>
              <a:t>KMeans</a:t>
            </a:r>
            <a:r>
              <a:rPr lang="en-US" dirty="0" smtClean="0"/>
              <a:t> cluster count</a:t>
            </a:r>
          </a:p>
        </p:txBody>
      </p:sp>
    </p:spTree>
    <p:extLst>
      <p:ext uri="{BB962C8B-B14F-4D97-AF65-F5344CB8AC3E}">
        <p14:creationId xmlns:p14="http://schemas.microsoft.com/office/powerpoint/2010/main" val="1669267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Results for tuning parameters?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847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C-VALUES &amp; GAMMA FOR EACH CLUSTER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/>
                </a:solidFill>
              </a:rPr>
              <a:t>C-values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Gamma </a:t>
            </a:r>
            <a:endParaRPr lang="en-US" dirty="0">
              <a:solidFill>
                <a:schemeClr val="accent1"/>
              </a:solidFill>
            </a:endParaRP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half" idx="2"/>
          </p:nvPr>
        </p:nvGraphicFramePr>
        <p:xfrm>
          <a:off x="1096963" y="2582863"/>
          <a:ext cx="4938712" cy="3378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Content Placeholder 9"/>
          <p:cNvGraphicFramePr>
            <a:graphicFrameLocks noGrp="1"/>
          </p:cNvGraphicFramePr>
          <p:nvPr>
            <p:ph sz="quarter" idx="4"/>
          </p:nvPr>
        </p:nvGraphicFramePr>
        <p:xfrm>
          <a:off x="6218238" y="2582863"/>
          <a:ext cx="4937125" cy="3378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66168199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1649</TotalTime>
  <Words>618</Words>
  <Application>Microsoft Office PowerPoint</Application>
  <PresentationFormat>Widescreen</PresentationFormat>
  <Paragraphs>73</Paragraphs>
  <Slides>13</Slides>
  <Notes>1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Wingdings</vt:lpstr>
      <vt:lpstr>Retrospect</vt:lpstr>
      <vt:lpstr>Dangerous Road Event Detection</vt:lpstr>
      <vt:lpstr>Dataset</vt:lpstr>
      <vt:lpstr>Feature Extraction</vt:lpstr>
      <vt:lpstr>Feature Extraction</vt:lpstr>
      <vt:lpstr>Audio “Word” Generation</vt:lpstr>
      <vt:lpstr>Bag-of-Words Representation</vt:lpstr>
      <vt:lpstr>Classification</vt:lpstr>
      <vt:lpstr>Results</vt:lpstr>
      <vt:lpstr>C-VALUES &amp; GAMMA FOR EACH CLUSTER</vt:lpstr>
      <vt:lpstr>Results</vt:lpstr>
      <vt:lpstr>Future Work</vt:lpstr>
      <vt:lpstr>Comparison to Existing Work</vt:lpstr>
      <vt:lpstr>Replicated Article Reference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Dangerous Road Event Detection</dc:title>
  <dc:creator>Jacob</dc:creator>
  <cp:lastModifiedBy>jett.30@osu.edu</cp:lastModifiedBy>
  <cp:revision>45</cp:revision>
  <dcterms:created xsi:type="dcterms:W3CDTF">2018-11-10T01:00:29Z</dcterms:created>
  <dcterms:modified xsi:type="dcterms:W3CDTF">2018-11-13T18:57:20Z</dcterms:modified>
</cp:coreProperties>
</file>