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C-Values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3.5</c:v>
                </c:pt>
                <c:pt idx="3">
                  <c:v>2</c:v>
                </c:pt>
                <c:pt idx="4">
                  <c:v>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1228208"/>
        <c:axId val="431228992"/>
      </c:lineChart>
      <c:catAx>
        <c:axId val="431228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228992"/>
        <c:crosses val="autoZero"/>
        <c:auto val="1"/>
        <c:lblAlgn val="ctr"/>
        <c:lblOffset val="100"/>
        <c:noMultiLvlLbl val="0"/>
      </c:catAx>
      <c:valAx>
        <c:axId val="431228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228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Gamma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2E-3</c:v>
                </c:pt>
                <c:pt idx="1">
                  <c:v>1.1999999999999999E-3</c:v>
                </c:pt>
                <c:pt idx="2">
                  <c:v>6.9999999999999999E-4</c:v>
                </c:pt>
                <c:pt idx="3">
                  <c:v>8.9999999999999998E-4</c:v>
                </c:pt>
                <c:pt idx="4">
                  <c:v>5.0000000000000001E-4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1231736"/>
        <c:axId val="431234872"/>
      </c:lineChart>
      <c:catAx>
        <c:axId val="431231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234872"/>
        <c:crosses val="autoZero"/>
        <c:auto val="1"/>
        <c:lblAlgn val="ctr"/>
        <c:lblOffset val="100"/>
        <c:noMultiLvlLbl val="0"/>
      </c:catAx>
      <c:valAx>
        <c:axId val="431234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231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Recognition Rate</a:t>
            </a:r>
            <a:r>
              <a:rPr lang="en-US" baseline="0"/>
              <a:t> vs Cluster Sizes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1570901839352918E-2"/>
          <c:y val="0.11129948121691448"/>
          <c:w val="0.9002443112278119"/>
          <c:h val="0.7504437395858241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50ms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0.92</c:v>
                </c:pt>
                <c:pt idx="1">
                  <c:v>0.92500000000000004</c:v>
                </c:pt>
                <c:pt idx="2">
                  <c:v>0.94</c:v>
                </c:pt>
                <c:pt idx="3">
                  <c:v>0.93</c:v>
                </c:pt>
                <c:pt idx="4">
                  <c:v>0.98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100ms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0.90500000000000003</c:v>
                </c:pt>
                <c:pt idx="1">
                  <c:v>0.90500000000000003</c:v>
                </c:pt>
                <c:pt idx="2">
                  <c:v>0.91500000000000004</c:v>
                </c:pt>
                <c:pt idx="3">
                  <c:v>0.91</c:v>
                </c:pt>
                <c:pt idx="4">
                  <c:v>0.94499999999999995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300ms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0.875</c:v>
                </c:pt>
                <c:pt idx="1">
                  <c:v>0.90500000000000003</c:v>
                </c:pt>
                <c:pt idx="2">
                  <c:v>0.89500000000000002</c:v>
                </c:pt>
                <c:pt idx="3">
                  <c:v>0.91</c:v>
                </c:pt>
                <c:pt idx="4">
                  <c:v>0.93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1235656"/>
        <c:axId val="431230560"/>
      </c:lineChart>
      <c:catAx>
        <c:axId val="431235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230560"/>
        <c:crosses val="autoZero"/>
        <c:auto val="1"/>
        <c:lblAlgn val="ctr"/>
        <c:lblOffset val="100"/>
        <c:noMultiLvlLbl val="0"/>
      </c:catAx>
      <c:valAx>
        <c:axId val="431230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235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760E8-B888-4325-827E-E7BC03E45511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1A278-003B-43BF-8FE9-75D73A8B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4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http://mivia.unisa.it/datasets/audio-analysis/mivia-road-audio-events-data-set/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A278-003B-43BF-8FE9-75D73A8BDA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3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86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4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7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8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97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6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6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6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7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0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97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Dangerous Road Event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Jacob </a:t>
            </a:r>
            <a:r>
              <a:rPr lang="en-US" dirty="0" err="1" smtClean="0"/>
              <a:t>crabtree</a:t>
            </a:r>
            <a:endParaRPr lang="en-US" dirty="0"/>
          </a:p>
          <a:p>
            <a:r>
              <a:rPr lang="en-US" dirty="0" smtClean="0"/>
              <a:t>Allie </a:t>
            </a:r>
            <a:r>
              <a:rPr lang="en-US" dirty="0" err="1" smtClean="0"/>
              <a:t>jett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77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C-VALUES &amp; GAMMA FOR EACH CLUSTER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C-values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Gamma 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</p:nvPr>
        </p:nvGraphicFramePr>
        <p:xfrm>
          <a:off x="1096963" y="2582863"/>
          <a:ext cx="4938712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</p:nvPr>
        </p:nvGraphicFramePr>
        <p:xfrm>
          <a:off x="6218238" y="2582863"/>
          <a:ext cx="4937125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1681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After running our test set, we plotted the results of 50ms, 100ms, and 300ms chunked clips together.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 50ms set did the best, followed by 100ms and then 300ms.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These results were to be expected: 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Smaller chunked segments give a more accurate reading of clustering of “words”. 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Ex: 100 “words” of a “skid” mean less in a 300ms segment than it does a 50ms segment.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41005674"/>
              </p:ext>
            </p:extLst>
          </p:nvPr>
        </p:nvGraphicFramePr>
        <p:xfrm>
          <a:off x="6291072" y="1956817"/>
          <a:ext cx="5321491" cy="4232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912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Timing the various methods to see if the accuracy tradeoff is worth having to process less audio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Use of other audio features (such as Bark Sub-bands)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Attempt to classify audio via visual classifications on spectrograms.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Extending this framework to other noises/events (explosion, gunshot, “crime” sounds).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0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Existing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Our work was mostly an experiment to replicate an already existing study [1]. 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Existing work focused more on the implications of a real world set up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Reducing the decibels of the .wav file to make it harder to recognize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Analyzing microphone placement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Our SVM actually outperformed theirs, even with their 0dB loss classification.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We possibly did better parameter tuning. 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They used n = 4 folds for cross-validation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We used n = 10 folds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2592" y="5477256"/>
            <a:ext cx="390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[1]: Recognition rate vs </a:t>
            </a:r>
            <a:r>
              <a:rPr lang="en-US" sz="1400" dirty="0" err="1" smtClean="0"/>
              <a:t>kmeans</a:t>
            </a:r>
            <a:r>
              <a:rPr lang="en-US" sz="1400" dirty="0" smtClean="0"/>
              <a:t> clusters in the source paper.</a:t>
            </a:r>
            <a:endParaRPr lang="en-US" sz="1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4228" y="2103120"/>
            <a:ext cx="5207168" cy="321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5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03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Publically available courtesy of </a:t>
            </a:r>
            <a:r>
              <a:rPr lang="en-US" dirty="0" err="1" smtClean="0"/>
              <a:t>Mivia</a:t>
            </a:r>
            <a:r>
              <a:rPr lang="en-US" dirty="0" smtClean="0"/>
              <a:t> Lab</a:t>
            </a:r>
            <a:r>
              <a:rPr lang="en-US" baseline="30000" dirty="0" smtClean="0"/>
              <a:t>[1]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200 clips of car crashes and car skidding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Approximately 45 minutes of background noise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Audio sampled at 32 kHz and saved as .wav 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Data pre-divided into four completely independent folds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8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Loading and cutting </a:t>
            </a:r>
            <a:r>
              <a:rPr lang="en-US" dirty="0" err="1" smtClean="0"/>
              <a:t>wavs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XML description of clips provided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WAVs loaded and cut into clips labeled with class 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Audio features are extracted from these clips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Example clip</a:t>
            </a:r>
            <a:endParaRPr lang="en-US" dirty="0"/>
          </a:p>
        </p:txBody>
      </p:sp>
      <p:pic>
        <p:nvPicPr>
          <p:cNvPr id="8" name="00001_1">
            <a:hlinkClick r:id="" action="ppaction://media"/>
          </p:cNvPr>
          <p:cNvPicPr>
            <a:picLocks noGrp="1" noChangeAspect="1"/>
          </p:cNvPicPr>
          <p:nvPr>
            <p:ph sz="quarter" idx="4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42325" y="4027488"/>
            <a:ext cx="487363" cy="487362"/>
          </a:xfrm>
        </p:spPr>
      </p:pic>
    </p:spTree>
    <p:extLst>
      <p:ext uri="{BB962C8B-B14F-4D97-AF65-F5344CB8AC3E}">
        <p14:creationId xmlns:p14="http://schemas.microsoft.com/office/powerpoint/2010/main" val="394766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3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Extracting </a:t>
            </a:r>
            <a:r>
              <a:rPr lang="en-US" dirty="0" err="1" smtClean="0"/>
              <a:t>mfccs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Cut each clip into frames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Tested frame sizes of 50ms, 100ms, and 300ms with 50% overlap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Extracted the 13 lowest Mel-Cepstral Frequency Coefficients for each frame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6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“Word” Generation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Treated each frame as being a particular “word”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KMeans</a:t>
            </a:r>
            <a:r>
              <a:rPr lang="en-US" dirty="0" smtClean="0"/>
              <a:t> with various cluster sizes (64, 128, 256, 512, 1024)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K = number of audio “words” in dictionary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KMeans</a:t>
            </a:r>
            <a:r>
              <a:rPr lang="en-US" dirty="0" smtClean="0"/>
              <a:t> to identify each frame as a word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Frames with similar MFCCs became essentially equivalent frames</a:t>
            </a:r>
          </a:p>
        </p:txBody>
      </p:sp>
    </p:spTree>
    <p:extLst>
      <p:ext uri="{BB962C8B-B14F-4D97-AF65-F5344CB8AC3E}">
        <p14:creationId xmlns:p14="http://schemas.microsoft.com/office/powerpoint/2010/main" val="389715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Bag-of-Words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KMeans</a:t>
            </a:r>
            <a:r>
              <a:rPr lang="en-US" dirty="0" smtClean="0"/>
              <a:t> to effectively generate a dictionary of words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Created a histogram for each clip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Count of “words”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Low level feature vector of MFCCs became audio words became a histogram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Each audio clip is now treated as a bag of audio words and classified</a:t>
            </a:r>
          </a:p>
        </p:txBody>
      </p:sp>
    </p:spTree>
    <p:extLst>
      <p:ext uri="{BB962C8B-B14F-4D97-AF65-F5344CB8AC3E}">
        <p14:creationId xmlns:p14="http://schemas.microsoft.com/office/powerpoint/2010/main" val="388098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Sk</a:t>
            </a:r>
            <a:r>
              <a:rPr lang="en-US" dirty="0" smtClean="0"/>
              <a:t>-learn SVC used to classify histograms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Data already split into folds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Used K-folds cross validation using a </a:t>
            </a:r>
            <a:r>
              <a:rPr lang="en-US" dirty="0" err="1" smtClean="0"/>
              <a:t>GridSearchCV</a:t>
            </a:r>
            <a:r>
              <a:rPr lang="en-US" dirty="0" smtClean="0"/>
              <a:t> to tune kernel, C, and Gamma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Kernel = ‘</a:t>
            </a:r>
            <a:r>
              <a:rPr lang="en-US" dirty="0" err="1" smtClean="0"/>
              <a:t>rbf</a:t>
            </a:r>
            <a:r>
              <a:rPr lang="en-US" dirty="0" smtClean="0"/>
              <a:t>’ always outperformed linear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 is the penalty term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 forget what gamma 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Tuned parameters per frame length, per </a:t>
            </a:r>
            <a:r>
              <a:rPr lang="en-US" dirty="0" err="1" smtClean="0"/>
              <a:t>KMeans</a:t>
            </a:r>
            <a:r>
              <a:rPr lang="en-US" dirty="0" smtClean="0"/>
              <a:t> cluster count</a:t>
            </a:r>
          </a:p>
        </p:txBody>
      </p:sp>
    </p:spTree>
    <p:extLst>
      <p:ext uri="{BB962C8B-B14F-4D97-AF65-F5344CB8AC3E}">
        <p14:creationId xmlns:p14="http://schemas.microsoft.com/office/powerpoint/2010/main" val="166926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for tuning parameters?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1632</TotalTime>
  <Words>545</Words>
  <Application>Microsoft Office PowerPoint</Application>
  <PresentationFormat>Widescreen</PresentationFormat>
  <Paragraphs>71</Paragraphs>
  <Slides>13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Retrospect</vt:lpstr>
      <vt:lpstr>Dangerous Road Event Detection</vt:lpstr>
      <vt:lpstr>PowerPoint Presentation</vt:lpstr>
      <vt:lpstr>Dataset</vt:lpstr>
      <vt:lpstr>Feature Extraction</vt:lpstr>
      <vt:lpstr>Feature Extraction</vt:lpstr>
      <vt:lpstr>Audio “Word” Generation</vt:lpstr>
      <vt:lpstr>Bag-of-Words Representation</vt:lpstr>
      <vt:lpstr>Classification</vt:lpstr>
      <vt:lpstr>Results</vt:lpstr>
      <vt:lpstr>C-VALUES &amp; GAMMA FOR EACH CLUSTER</vt:lpstr>
      <vt:lpstr>Results</vt:lpstr>
      <vt:lpstr>Future Work</vt:lpstr>
      <vt:lpstr>Comparison to Existing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Dangerous Road Event Detection</dc:title>
  <dc:creator>Jacob</dc:creator>
  <cp:lastModifiedBy>jett.30@osu.edu</cp:lastModifiedBy>
  <cp:revision>30</cp:revision>
  <dcterms:created xsi:type="dcterms:W3CDTF">2018-11-10T01:00:29Z</dcterms:created>
  <dcterms:modified xsi:type="dcterms:W3CDTF">2018-11-13T18:38:19Z</dcterms:modified>
</cp:coreProperties>
</file>