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C-Values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3.5</c:v>
                </c:pt>
                <c:pt idx="3">
                  <c:v>2</c:v>
                </c:pt>
                <c:pt idx="4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71616"/>
        <c:axId val="150878176"/>
      </c:lineChart>
      <c:catAx>
        <c:axId val="15017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78176"/>
        <c:crosses val="autoZero"/>
        <c:auto val="1"/>
        <c:lblAlgn val="ctr"/>
        <c:lblOffset val="100"/>
        <c:noMultiLvlLbl val="0"/>
      </c:catAx>
      <c:valAx>
        <c:axId val="15087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7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Gamma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2E-3</c:v>
                </c:pt>
                <c:pt idx="1">
                  <c:v>1.1999999999999999E-3</c:v>
                </c:pt>
                <c:pt idx="2">
                  <c:v>6.9999999999999999E-4</c:v>
                </c:pt>
                <c:pt idx="3">
                  <c:v>8.9999999999999998E-4</c:v>
                </c:pt>
                <c:pt idx="4">
                  <c:v>5.0000000000000001E-4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880416"/>
        <c:axId val="150880976"/>
      </c:lineChart>
      <c:catAx>
        <c:axId val="15088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80976"/>
        <c:crosses val="autoZero"/>
        <c:auto val="1"/>
        <c:lblAlgn val="ctr"/>
        <c:lblOffset val="100"/>
        <c:noMultiLvlLbl val="0"/>
      </c:catAx>
      <c:valAx>
        <c:axId val="150880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8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Recognition Rate</a:t>
            </a:r>
            <a:r>
              <a:rPr lang="en-US" baseline="0"/>
              <a:t> vs Cluster Sizes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70901839352918E-2"/>
          <c:y val="0.11129948121691448"/>
          <c:w val="0.9002443112278119"/>
          <c:h val="0.7504437395858241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50ms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0.92</c:v>
                </c:pt>
                <c:pt idx="1">
                  <c:v>0.92500000000000004</c:v>
                </c:pt>
                <c:pt idx="2">
                  <c:v>0.94</c:v>
                </c:pt>
                <c:pt idx="3">
                  <c:v>0.93</c:v>
                </c:pt>
                <c:pt idx="4">
                  <c:v>0.98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100ms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0.90500000000000003</c:v>
                </c:pt>
                <c:pt idx="1">
                  <c:v>0.90500000000000003</c:v>
                </c:pt>
                <c:pt idx="2">
                  <c:v>0.91500000000000004</c:v>
                </c:pt>
                <c:pt idx="3">
                  <c:v>0.91</c:v>
                </c:pt>
                <c:pt idx="4">
                  <c:v>0.94499999999999995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300ms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0.875</c:v>
                </c:pt>
                <c:pt idx="1">
                  <c:v>0.90500000000000003</c:v>
                </c:pt>
                <c:pt idx="2">
                  <c:v>0.89500000000000002</c:v>
                </c:pt>
                <c:pt idx="3">
                  <c:v>0.91</c:v>
                </c:pt>
                <c:pt idx="4">
                  <c:v>0.93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624400"/>
        <c:axId val="148624960"/>
      </c:lineChart>
      <c:catAx>
        <c:axId val="148624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4960"/>
        <c:crosses val="autoZero"/>
        <c:auto val="1"/>
        <c:lblAlgn val="ctr"/>
        <c:lblOffset val="100"/>
        <c:noMultiLvlLbl val="0"/>
      </c:catAx>
      <c:valAx>
        <c:axId val="14862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760E8-B888-4325-827E-E7BC03E45511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1A278-003B-43BF-8FE9-75D73A8BD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[1] http://mivia.unisa.it/datasets/audio-analysis/mivia-road-audio-events-data-set/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1A278-003B-43BF-8FE9-75D73A8BDA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6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7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958604-98FD-4109-8456-7D26F413644A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17EFE2-A7D6-47AA-AFD4-83F9B630E2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7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Dangerous Road Event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Jacob </a:t>
            </a:r>
            <a:r>
              <a:rPr lang="en-US" dirty="0" err="1" smtClean="0"/>
              <a:t>crabtree</a:t>
            </a:r>
            <a:endParaRPr lang="en-US" dirty="0"/>
          </a:p>
          <a:p>
            <a:r>
              <a:rPr lang="en-US" dirty="0" smtClean="0"/>
              <a:t>Allie </a:t>
            </a:r>
            <a:r>
              <a:rPr lang="en-US" dirty="0" err="1" smtClean="0"/>
              <a:t>jett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After running our test set, we plotted the results of 50ms, 100ms, and 300ms chunked clips together.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50ms set did the best, followed by 100ms and then 300ms. 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results were to be expected: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Smaller chunked segments give a more accurate reading of clustering of “words”. 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Ex: 100 “words” of a “skid” mean less when the words are 300ms segments as opposed to 50ms segments.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41005674"/>
              </p:ext>
            </p:extLst>
          </p:nvPr>
        </p:nvGraphicFramePr>
        <p:xfrm>
          <a:off x="6291072" y="1956817"/>
          <a:ext cx="5321491" cy="423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Timing the various methods to see if the accuracy tradeoff is worth having to process less audio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Use of other audio features (such as Bark Sub-bands)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Attempt to classify audio via visual classifications on spectrograms.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Extending this framework to other noises/events (explosion, gunshot, “crime” sounds).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Existing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work was mostly an experiment to replicate an already existing study [1].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Existing work focused more on the implications of a real world set up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Reducing the decibels of the .wav file to make it harder to recognize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Analyzing microphone placement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Our SVM actually outperformed theirs, even with their 0dB loss classification.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possibly did better parameter tuning. 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They used n = 4 folds for cross-validation</a:t>
            </a:r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 used n = 10 folds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2592" y="5477256"/>
            <a:ext cx="390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[1]: Recognition rate vs </a:t>
            </a:r>
            <a:r>
              <a:rPr lang="en-US" sz="1400" dirty="0" err="1" smtClean="0"/>
              <a:t>kmeans</a:t>
            </a:r>
            <a:r>
              <a:rPr lang="en-US" sz="1400" dirty="0" smtClean="0"/>
              <a:t> clusters in the source paper. The red line is 0dB loss. </a:t>
            </a:r>
            <a:endParaRPr lang="en-US" sz="14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228" y="2103120"/>
            <a:ext cx="5207168" cy="3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5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 Article Reference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[1]: Foggia</a:t>
            </a:r>
            <a:r>
              <a:rPr lang="en-US" dirty="0"/>
              <a:t>, P., </a:t>
            </a:r>
            <a:r>
              <a:rPr lang="en-US" dirty="0" err="1"/>
              <a:t>Saggese</a:t>
            </a:r>
            <a:r>
              <a:rPr lang="en-US" dirty="0"/>
              <a:t>, A., </a:t>
            </a:r>
            <a:r>
              <a:rPr lang="en-US" dirty="0" err="1"/>
              <a:t>Strisciuglio</a:t>
            </a:r>
            <a:r>
              <a:rPr lang="en-US" dirty="0"/>
              <a:t>, N., Vento, M., </a:t>
            </a:r>
            <a:r>
              <a:rPr lang="en-US" dirty="0" err="1"/>
              <a:t>Petkov</a:t>
            </a:r>
            <a:r>
              <a:rPr lang="en-US" dirty="0"/>
              <a:t>, N., &amp; </a:t>
            </a:r>
            <a:r>
              <a:rPr lang="en-US" dirty="0" err="1"/>
              <a:t>Strisciuglio</a:t>
            </a:r>
            <a:r>
              <a:rPr lang="en-US" dirty="0"/>
              <a:t>, N. (January 01, 2016). Audio surveillance of roads: A system for detecting anomalous sounds. </a:t>
            </a:r>
            <a:r>
              <a:rPr lang="en-US" i="1" dirty="0" err="1"/>
              <a:t>Ieee</a:t>
            </a:r>
            <a:r>
              <a:rPr lang="en-US" i="1" dirty="0"/>
              <a:t> Transactions on Intelligent Transportation Systems, 17, </a:t>
            </a:r>
            <a:r>
              <a:rPr lang="en-US" dirty="0"/>
              <a:t>1, 279-288.</a:t>
            </a:r>
          </a:p>
        </p:txBody>
      </p:sp>
    </p:spTree>
    <p:extLst>
      <p:ext uri="{BB962C8B-B14F-4D97-AF65-F5344CB8AC3E}">
        <p14:creationId xmlns:p14="http://schemas.microsoft.com/office/powerpoint/2010/main" val="360820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Publically available courtesy of </a:t>
            </a:r>
            <a:r>
              <a:rPr lang="en-US" dirty="0" err="1" smtClean="0"/>
              <a:t>Mivia</a:t>
            </a:r>
            <a:r>
              <a:rPr lang="en-US" dirty="0" smtClean="0"/>
              <a:t> Lab</a:t>
            </a:r>
            <a:r>
              <a:rPr lang="en-US" baseline="30000" dirty="0" smtClean="0"/>
              <a:t>[1]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200 clips of car crashes and car skidding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Approximately 45 minutes of background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Audio sampled at 32 kHz and saved as .</a:t>
            </a:r>
            <a:r>
              <a:rPr lang="en-US" smtClean="0"/>
              <a:t>wav </a:t>
            </a:r>
            <a:r>
              <a:rPr lang="en-US" smtClean="0"/>
              <a:t>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0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Loading and cutting </a:t>
            </a:r>
            <a:r>
              <a:rPr lang="en-US" dirty="0" err="1" smtClean="0"/>
              <a:t>wavs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XML description of clips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WAVs loaded and cut into clips labeled with class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Audio features are extracted from these clips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Example Audio clip</a:t>
            </a:r>
            <a:endParaRPr lang="en-US" dirty="0"/>
          </a:p>
        </p:txBody>
      </p:sp>
      <p:pic>
        <p:nvPicPr>
          <p:cNvPr id="8" name="00001_1">
            <a:hlinkClick r:id="" action="ppaction://media"/>
          </p:cNvPr>
          <p:cNvPicPr>
            <a:picLocks noGrp="1" noChangeAspect="1"/>
          </p:cNvPicPr>
          <p:nvPr>
            <p:ph sz="quarter" idx="4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2325" y="4027488"/>
            <a:ext cx="487363" cy="487362"/>
          </a:xfrm>
        </p:spPr>
      </p:pic>
    </p:spTree>
    <p:extLst>
      <p:ext uri="{BB962C8B-B14F-4D97-AF65-F5344CB8AC3E}">
        <p14:creationId xmlns:p14="http://schemas.microsoft.com/office/powerpoint/2010/main" val="39476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3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31707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err="1" smtClean="0"/>
              <a:t>mfccs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Cut each clip into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Example clip of crash on the 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Tested frame sizes of 50ms, 100ms, and 300ms with 50% overlap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Extracted the 13 lowest Mel-Cepstral Frequency Coefficients for each 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Graph of crash audio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691026"/>
            <a:ext cx="4937125" cy="2568361"/>
          </a:xfrm>
        </p:spPr>
      </p:pic>
    </p:spTree>
    <p:extLst>
      <p:ext uri="{BB962C8B-B14F-4D97-AF65-F5344CB8AC3E}">
        <p14:creationId xmlns:p14="http://schemas.microsoft.com/office/powerpoint/2010/main" val="8315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“Word” Generation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Treated each frame as being a particular “word”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with various cluster sizes (64, 128, 256, 512, 1024)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K = number of audio “words” in dictionary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KMeans</a:t>
            </a:r>
            <a:r>
              <a:rPr lang="en-US" dirty="0" smtClean="0"/>
              <a:t> to identify each frame as a 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Frames with similar MFCCs became essentially equivalent frames</a:t>
            </a:r>
          </a:p>
        </p:txBody>
      </p:sp>
    </p:spTree>
    <p:extLst>
      <p:ext uri="{BB962C8B-B14F-4D97-AF65-F5344CB8AC3E}">
        <p14:creationId xmlns:p14="http://schemas.microsoft.com/office/powerpoint/2010/main" val="38971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Bag-of-Words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</a:t>
            </a:r>
            <a:r>
              <a:rPr lang="en-US" dirty="0" err="1" smtClean="0"/>
              <a:t>KMeans</a:t>
            </a:r>
            <a:r>
              <a:rPr lang="en-US" dirty="0" smtClean="0"/>
              <a:t> to effectively generate a dictionary of “words”.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Created a histogram for each clip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Count of “words”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Low level feature vector of MFCCs became audio words became a histogram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Each audio clip is now treated as a bag of audio words and classified</a:t>
            </a:r>
          </a:p>
        </p:txBody>
      </p:sp>
    </p:spTree>
    <p:extLst>
      <p:ext uri="{BB962C8B-B14F-4D97-AF65-F5344CB8AC3E}">
        <p14:creationId xmlns:p14="http://schemas.microsoft.com/office/powerpoint/2010/main" val="38809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Sk</a:t>
            </a:r>
            <a:r>
              <a:rPr lang="en-US" dirty="0" smtClean="0"/>
              <a:t>-learn SVC used to classify histograms created from </a:t>
            </a:r>
            <a:r>
              <a:rPr lang="en-US" dirty="0" err="1" smtClean="0"/>
              <a:t>kmeans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Data already split into folds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Used K-folds cross-validation using a </a:t>
            </a:r>
            <a:r>
              <a:rPr lang="en-US" dirty="0" err="1" smtClean="0"/>
              <a:t>GridSearchCV</a:t>
            </a:r>
            <a:r>
              <a:rPr lang="en-US" dirty="0" smtClean="0"/>
              <a:t> to tune kernel, C, and Gamma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Kernel = ‘</a:t>
            </a:r>
            <a:r>
              <a:rPr lang="en-US" dirty="0" err="1" smtClean="0"/>
              <a:t>rbf</a:t>
            </a:r>
            <a:r>
              <a:rPr lang="en-US" dirty="0" smtClean="0"/>
              <a:t>’ always outperformed linear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 is the penalty term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 forget what gamma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Tuned parameters per frame length, per </a:t>
            </a:r>
            <a:r>
              <a:rPr lang="en-US" dirty="0" err="1" smtClean="0"/>
              <a:t>KMeans</a:t>
            </a:r>
            <a:r>
              <a:rPr lang="en-US" dirty="0" smtClean="0"/>
              <a:t> cluster count</a:t>
            </a:r>
          </a:p>
        </p:txBody>
      </p:sp>
    </p:spTree>
    <p:extLst>
      <p:ext uri="{BB962C8B-B14F-4D97-AF65-F5344CB8AC3E}">
        <p14:creationId xmlns:p14="http://schemas.microsoft.com/office/powerpoint/2010/main" val="16692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for tuning parameters?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C-VALUES &amp; GAMMA FOR EACH CLUSTER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C-values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Gamma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1096963" y="2582863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quarter" idx="4"/>
          </p:nvPr>
        </p:nvGraphicFramePr>
        <p:xfrm>
          <a:off x="6218238" y="2582863"/>
          <a:ext cx="4937125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168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1743</TotalTime>
  <Words>625</Words>
  <Application>Microsoft Office PowerPoint</Application>
  <PresentationFormat>Widescreen</PresentationFormat>
  <Paragraphs>74</Paragraphs>
  <Slides>13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Dangerous Road Event Detection</vt:lpstr>
      <vt:lpstr>Dataset</vt:lpstr>
      <vt:lpstr>Feature Extraction</vt:lpstr>
      <vt:lpstr>Feature Extraction</vt:lpstr>
      <vt:lpstr>Audio “Word” Generation</vt:lpstr>
      <vt:lpstr>Bag-of-Words Representation</vt:lpstr>
      <vt:lpstr>Classification</vt:lpstr>
      <vt:lpstr>Results</vt:lpstr>
      <vt:lpstr>C-VALUES &amp; GAMMA FOR EACH CLUSTER</vt:lpstr>
      <vt:lpstr>Results</vt:lpstr>
      <vt:lpstr>Future Work</vt:lpstr>
      <vt:lpstr>Comparison to Existing Work</vt:lpstr>
      <vt:lpstr>Replicated Article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Dangerous Road Event Detection</dc:title>
  <dc:creator>Jacob</dc:creator>
  <cp:lastModifiedBy>Jacob</cp:lastModifiedBy>
  <cp:revision>52</cp:revision>
  <dcterms:created xsi:type="dcterms:W3CDTF">2018-11-10T01:00:29Z</dcterms:created>
  <dcterms:modified xsi:type="dcterms:W3CDTF">2018-11-14T01:11:34Z</dcterms:modified>
</cp:coreProperties>
</file>