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0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80" r:id="rId17"/>
    <p:sldId id="384" r:id="rId18"/>
    <p:sldId id="379" r:id="rId19"/>
    <p:sldId id="387" r:id="rId20"/>
    <p:sldId id="386" r:id="rId21"/>
    <p:sldId id="381" r:id="rId22"/>
    <p:sldId id="382" r:id="rId23"/>
    <p:sldId id="383" r:id="rId24"/>
    <p:sldId id="388" r:id="rId25"/>
    <p:sldId id="389" r:id="rId26"/>
    <p:sldId id="36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4">
          <p15:clr>
            <a:srgbClr val="A4A3A4"/>
          </p15:clr>
        </p15:guide>
        <p15:guide id="2" orient="horz" pos="1501">
          <p15:clr>
            <a:srgbClr val="A4A3A4"/>
          </p15:clr>
        </p15:guide>
        <p15:guide id="3" pos="354">
          <p15:clr>
            <a:srgbClr val="A4A3A4"/>
          </p15:clr>
        </p15:guide>
        <p15:guide id="4" pos="47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crabulik" initials="Pc" lastIdx="2" clrIdx="0">
    <p:extLst>
      <p:ext uri="{19B8F6BF-5375-455C-9EA6-DF929625EA0E}">
        <p15:presenceInfo xmlns:p15="http://schemas.microsoft.com/office/powerpoint/2012/main" userId="f253f04846c16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D44"/>
    <a:srgbClr val="004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55"/>
  </p:normalViewPr>
  <p:slideViewPr>
    <p:cSldViewPr snapToGrid="0" snapToObjects="1" showGuides="1">
      <p:cViewPr varScale="1">
        <p:scale>
          <a:sx n="145" d="100"/>
          <a:sy n="145" d="100"/>
        </p:scale>
        <p:origin x="942" y="126"/>
      </p:cViewPr>
      <p:guideLst>
        <p:guide orient="horz" pos="924"/>
        <p:guide orient="horz" pos="1501"/>
        <p:guide pos="354"/>
        <p:guide pos="47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ECE0-0DFF-BD44-88D2-0FF326440D2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DD2E3-D5F2-4A45-AF19-CC16CA56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3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079EE-3B77-AA4E-B586-B4DC1EA01BA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FA47-062E-4A4D-8B01-918B2520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"Data":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"Server=.\\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SQLEXPRESS;Database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MatOrders;Trusted_Connection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=True;"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8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9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erialise_BL_Wordmark_s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2" y="589280"/>
            <a:ext cx="2523688" cy="1524000"/>
          </a:xfrm>
          <a:prstGeom prst="rect">
            <a:avLst/>
          </a:prstGeom>
        </p:spPr>
      </p:pic>
      <p:pic>
        <p:nvPicPr>
          <p:cNvPr id="25" name="Picture 24" descr="pagina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47"/>
            <a:ext cx="9144000" cy="4986528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503" y="3204586"/>
            <a:ext cx="5213801" cy="110251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pagina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930"/>
            <a:ext cx="9144000" cy="112643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222856" y="3956785"/>
            <a:ext cx="3359150" cy="495300"/>
          </a:xfrm>
        </p:spPr>
        <p:txBody>
          <a:bodyPr anchor="b"/>
          <a:lstStyle>
            <a:lvl1pPr marL="0" indent="0" algn="r">
              <a:buFont typeface="Arial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6096000" cy="16090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83086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3588360"/>
            <a:ext cx="6096000" cy="94773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61976" y="1422400"/>
            <a:ext cx="7880350" cy="201828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117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4748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31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 - In a nut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138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142480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tx1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513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457200" y="2044921"/>
            <a:ext cx="6654799" cy="2437378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28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Pictur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274" y="1717430"/>
            <a:ext cx="289507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910273" y="2909082"/>
            <a:ext cx="3582851" cy="1587443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55848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7996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269345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95854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3269345" y="1641910"/>
            <a:ext cx="2473325" cy="1262063"/>
          </a:xfrm>
          <a:solidFill>
            <a:schemeClr val="bg1">
              <a:lumMod val="85000"/>
            </a:schemeClr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5958548" y="1631750"/>
            <a:ext cx="2473325" cy="1262063"/>
          </a:xfrm>
          <a:solidFill>
            <a:schemeClr val="accent2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>
                <a:solidFill>
                  <a:srgbClr val="FFFFFF"/>
                </a:solidFill>
              </a:defRPr>
            </a:lvl1pPr>
            <a:lvl2pPr marL="88900" indent="-88900" algn="l">
              <a:buFont typeface="Lucida Grande"/>
              <a:buChar char="-"/>
              <a:defRPr sz="1000">
                <a:solidFill>
                  <a:srgbClr val="FFFFFF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900">
                <a:solidFill>
                  <a:srgbClr val="FFFFFF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579968" y="1631750"/>
            <a:ext cx="2473325" cy="1262063"/>
          </a:xfrm>
          <a:solidFill>
            <a:schemeClr val="accent3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79968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19"/>
          </p:nvPr>
        </p:nvSpPr>
        <p:spPr>
          <a:xfrm>
            <a:off x="3269345" y="290988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5" name="Picture Placeholder 32"/>
          <p:cNvSpPr>
            <a:spLocks noGrp="1"/>
          </p:cNvSpPr>
          <p:nvPr>
            <p:ph type="pic" sz="quarter" idx="20"/>
          </p:nvPr>
        </p:nvSpPr>
        <p:spPr>
          <a:xfrm>
            <a:off x="5955374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96230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Dark Picture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>
            <a:lvl1pPr>
              <a:lnSpc>
                <a:spcPct val="90000"/>
              </a:lnSpc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WT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3960813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ight Picture 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BL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88" y="637591"/>
            <a:ext cx="4049713" cy="1423087"/>
          </a:xfrm>
          <a:blipFill rotWithShape="1">
            <a:blip r:embed="rId2"/>
            <a:stretch>
              <a:fillRect/>
            </a:stretch>
          </a:blipFill>
        </p:spPr>
        <p:txBody>
          <a:bodyPr lIns="216000" tIns="234000" rIns="144000" bIns="234000" anchor="ctr">
            <a:spAutoFit/>
          </a:bodyPr>
          <a:lstStyle>
            <a:lvl1pPr marL="0" indent="0">
              <a:lnSpc>
                <a:spcPct val="90000"/>
              </a:lnSpc>
              <a:buFont typeface="Arial"/>
              <a:buNone/>
              <a:defRPr sz="3400">
                <a:solidFill>
                  <a:srgbClr val="FFFFFF"/>
                </a:solidFill>
              </a:defRPr>
            </a:lvl1pPr>
            <a:lvl2pPr marL="265113" indent="0"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marL="539750" indent="0">
              <a:buNone/>
              <a:defRPr sz="3600">
                <a:solidFill>
                  <a:srgbClr val="FFFFFF"/>
                </a:solidFill>
              </a:defRPr>
            </a:lvl3pPr>
            <a:lvl4pPr marL="715962" indent="0">
              <a:buNone/>
              <a:defRPr sz="3600">
                <a:solidFill>
                  <a:srgbClr val="FFFFFF"/>
                </a:solidFill>
              </a:defRPr>
            </a:lvl4pPr>
            <a:lvl5pPr marL="1828800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87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2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3kopi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"/>
            <a:ext cx="9180002" cy="4911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1" y="2209555"/>
            <a:ext cx="3732778" cy="143935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WT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" y="3176754"/>
            <a:ext cx="9144000" cy="1573213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08609" y="3905104"/>
            <a:ext cx="5473398" cy="495300"/>
          </a:xfrm>
        </p:spPr>
        <p:txBody>
          <a:bodyPr anchor="b">
            <a:noAutofit/>
          </a:bodyPr>
          <a:lstStyle>
            <a:lvl1pPr marL="0" indent="0" algn="r">
              <a:buFont typeface="Arial"/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374826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4845845"/>
            <a:ext cx="2133600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7397EC-AD80-4910-B762-2A6134F046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3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4"/>
            <a:ext cx="9144000" cy="51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0" y="1759612"/>
            <a:ext cx="3723829" cy="143935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3" name="Picture 12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sion 4">
    <p:bg>
      <p:bgPr>
        <a:blipFill dpi="0" rotWithShape="1">
          <a:blip r:embed="rId2">
            <a:lum bright="70000" contrast="-70000"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agin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569"/>
            <a:ext cx="9144000" cy="4494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512" y="2149009"/>
            <a:ext cx="3855087" cy="1517999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5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359" y="2288667"/>
            <a:ext cx="7077075" cy="2273173"/>
          </a:xfrm>
        </p:spPr>
        <p:txBody>
          <a:bodyPr>
            <a:normAutofit/>
          </a:bodyPr>
          <a:lstStyle>
            <a:lvl1pPr marL="263525" indent="-263525" algn="l"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eriod"/>
              <a:defRPr sz="1600">
                <a:solidFill>
                  <a:schemeClr val="accent2"/>
                </a:solidFill>
              </a:defRPr>
            </a:lvl1pPr>
            <a:lvl2pPr marL="608013" indent="-3429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400"/>
            </a:lvl2pPr>
            <a:lvl3pPr marL="768350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200"/>
            </a:lvl3pPr>
            <a:lvl4pPr marL="944562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1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 descr="agenda[1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720"/>
            <a:ext cx="9144000" cy="101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346487"/>
            <a:ext cx="6096000" cy="653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11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5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182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6" cy="2465515"/>
          </a:xfrm>
        </p:spPr>
        <p:txBody>
          <a:bodyPr numCol="2" spcCol="7200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67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Elevator pi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28138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159976"/>
            <a:ext cx="7077075" cy="234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accent3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647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558192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5581922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6643898" y="1687960"/>
            <a:ext cx="1884758" cy="1179066"/>
          </a:xfrm>
          <a:solidFill>
            <a:schemeClr val="accent2"/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>
                <a:solidFill>
                  <a:schemeClr val="bg1"/>
                </a:solidFill>
              </a:defRPr>
            </a:lvl1pPr>
            <a:lvl2pPr marL="88900" indent="-88900" algn="l">
              <a:buFont typeface="Lucida Grande"/>
              <a:buChar char="-"/>
              <a:defRPr sz="900">
                <a:solidFill>
                  <a:schemeClr val="bg1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800">
                <a:solidFill>
                  <a:schemeClr val="bg1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643898" y="3238931"/>
            <a:ext cx="1884758" cy="1179066"/>
          </a:xfrm>
          <a:solidFill>
            <a:schemeClr val="bg1">
              <a:lumMod val="85000"/>
            </a:schemeClr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/>
            </a:lvl1pPr>
            <a:lvl2pPr marL="88900" indent="-88900" algn="l">
              <a:buFont typeface="Lucida Grande"/>
              <a:buChar char="-"/>
              <a:defRPr sz="900"/>
            </a:lvl2pPr>
            <a:lvl3pPr marL="177800" indent="-88900" algn="l">
              <a:buFont typeface="Arial"/>
              <a:buChar char="•"/>
              <a:tabLst/>
              <a:defRPr sz="8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643898" y="1451735"/>
            <a:ext cx="1884758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643898" y="3002706"/>
            <a:ext cx="1884758" cy="238125"/>
          </a:xfrm>
          <a:solidFill>
            <a:srgbClr val="F0B322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83" y="2067343"/>
            <a:ext cx="7066517" cy="226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</p:txBody>
      </p:sp>
      <p:pic>
        <p:nvPicPr>
          <p:cNvPr id="12" name="Picture 11" descr="Materialise_BL_sRGB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9022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rial"/>
              </a:defRPr>
            </a:lvl1pPr>
          </a:lstStyle>
          <a:p>
            <a:r>
              <a:rPr lang="en-US" dirty="0" smtClean="0"/>
              <a:t>Feb 22th 2016 |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16920" y="4685567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 Hebrew" charset="-79"/>
                <a:ea typeface="Arial Hebrew" charset="-79"/>
                <a:cs typeface="Arial Hebrew" charset="-79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89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76" r:id="rId5"/>
    <p:sldLayoutId id="2147483650" r:id="rId6"/>
    <p:sldLayoutId id="2147483663" r:id="rId7"/>
    <p:sldLayoutId id="2147483674" r:id="rId8"/>
    <p:sldLayoutId id="2147483673" r:id="rId9"/>
    <p:sldLayoutId id="2147483664" r:id="rId10"/>
    <p:sldLayoutId id="2147483665" r:id="rId11"/>
    <p:sldLayoutId id="2147483666" r:id="rId12"/>
    <p:sldLayoutId id="2147483675" r:id="rId13"/>
    <p:sldLayoutId id="2147483668" r:id="rId14"/>
    <p:sldLayoutId id="2147483667" r:id="rId15"/>
    <p:sldLayoutId id="2147483654" r:id="rId16"/>
    <p:sldLayoutId id="2147483669" r:id="rId17"/>
    <p:sldLayoutId id="2147483670" r:id="rId18"/>
    <p:sldLayoutId id="2147483671" r:id="rId19"/>
    <p:sldLayoutId id="2147483655" r:id="rId20"/>
    <p:sldLayoutId id="2147483672" r:id="rId21"/>
    <p:sldLayoutId id="2147483677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355600" indent="-355600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0000"/>
        <a:buFontTx/>
        <a:buBlip>
          <a:blip r:embed="rId25"/>
        </a:buBlip>
        <a:defRPr sz="1600" kern="1200">
          <a:solidFill>
            <a:schemeClr val="accent2"/>
          </a:solidFill>
          <a:latin typeface="Arial"/>
          <a:ea typeface="+mn-ea"/>
          <a:cs typeface="+mn-cs"/>
        </a:defRPr>
      </a:lvl1pPr>
      <a:lvl2pPr marL="720725" indent="-365125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5000"/>
        <a:buFontTx/>
        <a:buBlip>
          <a:blip r:embed="rId25"/>
        </a:buBlip>
        <a:defRPr sz="1400" kern="1200">
          <a:solidFill>
            <a:schemeClr val="accent2"/>
          </a:solidFill>
          <a:latin typeface="Arial"/>
          <a:ea typeface="+mn-ea"/>
          <a:cs typeface="+mn-cs"/>
        </a:defRPr>
      </a:lvl2pPr>
      <a:lvl3pPr marL="893763" indent="-173038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Lucida Grande"/>
        <a:buChar char="-"/>
        <a:tabLst/>
        <a:defRPr sz="1200" kern="1200">
          <a:solidFill>
            <a:schemeClr val="accent2"/>
          </a:solidFill>
          <a:latin typeface="Arial"/>
          <a:ea typeface="+mn-ea"/>
          <a:cs typeface="+mn-cs"/>
        </a:defRPr>
      </a:lvl3pPr>
      <a:lvl4pPr marL="1076325" indent="-182563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/>
        <a:buChar char="–"/>
        <a:defRPr sz="1100" kern="1200">
          <a:solidFill>
            <a:schemeClr val="accent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aspnet-ebook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infoq.com/articles/repository-implementation-strategies" TargetMode="External"/><Relationship Id="rId4" Type="http://schemas.openxmlformats.org/officeDocument/2006/relationships/hyperlink" Target="https://docs.microsoft.com/en-us/dotnet/standard/microservices-architectur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8205" y="3204586"/>
            <a:ext cx="5213801" cy="1102519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CORE – EF CORE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of Model Mapping: Fluent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30" y="944390"/>
            <a:ext cx="4914797" cy="40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Setup Initial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9" y="862012"/>
            <a:ext cx="4976014" cy="9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9" y="1946839"/>
            <a:ext cx="1897314" cy="877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367" y="1946839"/>
            <a:ext cx="4826542" cy="30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DBContext</a:t>
            </a:r>
            <a:r>
              <a:rPr lang="en-US" dirty="0" smtClean="0"/>
              <a:t>: Model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3" y="869652"/>
            <a:ext cx="6082721" cy="38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Manual DB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4" y="1308248"/>
            <a:ext cx="6486525" cy="189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4" y="3642285"/>
            <a:ext cx="3086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Checking the Mapped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1" y="1009050"/>
            <a:ext cx="6986098" cy="3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Compose Existing Application with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1384973"/>
            <a:ext cx="6494645" cy="31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Tracking vs. No-Tracking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196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Tracking </a:t>
            </a:r>
            <a:r>
              <a:rPr lang="en-US" dirty="0" smtClean="0"/>
              <a:t>Entities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EF </a:t>
            </a:r>
            <a:r>
              <a:rPr lang="ru-RU" dirty="0" smtClean="0"/>
              <a:t>следит за изменением состояния сущностей и после вызова </a:t>
            </a:r>
            <a:r>
              <a:rPr lang="en-US" dirty="0" err="1" smtClean="0"/>
              <a:t>SaveChanges</a:t>
            </a:r>
            <a:r>
              <a:rPr lang="en-US" dirty="0" smtClean="0"/>
              <a:t>() </a:t>
            </a:r>
            <a:r>
              <a:rPr lang="ru-RU" dirty="0" smtClean="0"/>
              <a:t>пытается сохранить это состояние в БД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EF </a:t>
            </a:r>
            <a:r>
              <a:rPr lang="ru-RU" dirty="0" smtClean="0"/>
              <a:t>связывает навигационные свойства сущностей полученых в результате</a:t>
            </a:r>
            <a:r>
              <a:rPr lang="en-US" dirty="0" smtClean="0"/>
              <a:t> </a:t>
            </a:r>
            <a:r>
              <a:rPr lang="ru-RU" dirty="0" smtClean="0"/>
              <a:t>выполнения запроса и сущностей которые были ранее загружены в </a:t>
            </a:r>
            <a:r>
              <a:rPr lang="en-US" dirty="0" err="1" smtClean="0"/>
              <a:t>DBContext</a:t>
            </a:r>
            <a:r>
              <a:rPr lang="ru-RU" dirty="0"/>
              <a:t>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9" y="3006861"/>
            <a:ext cx="4905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Tracking vs. No-Tracking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1966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No-Tracking Entities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Потребляют меньше ресурсов, поскольку не разворачивают всю инфраструктуру слежки за состоянием сущностей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Хороши для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ru-RU" dirty="0" smtClean="0"/>
              <a:t>запросов;</a:t>
            </a:r>
          </a:p>
          <a:p>
            <a:r>
              <a:rPr lang="ru-RU" dirty="0" smtClean="0"/>
              <a:t>В случае, если в результате запроса содержится одна и та же сущность, </a:t>
            </a:r>
            <a:r>
              <a:rPr lang="en-US" dirty="0" smtClean="0"/>
              <a:t>EF </a:t>
            </a:r>
            <a:r>
              <a:rPr lang="ru-RU" dirty="0" smtClean="0"/>
              <a:t>гарантирует, что это будет один и тот же объект.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" y="3006862"/>
            <a:ext cx="3972252" cy="70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984" y="3899087"/>
            <a:ext cx="5558899" cy="7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Loading 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9" y="1102109"/>
            <a:ext cx="3339039" cy="27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96" y="1385887"/>
            <a:ext cx="441960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546" y="2455506"/>
            <a:ext cx="2676336" cy="11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Loading 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5" y="1375457"/>
            <a:ext cx="3281519" cy="701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444" y="95257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D0D16"/>
                </a:solidFill>
                <a:latin typeface="Arial"/>
                <a:cs typeface="Arial"/>
              </a:rPr>
              <a:t>Eager Loading</a:t>
            </a:r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4" y="2220086"/>
            <a:ext cx="2476066" cy="2513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329" y="1375457"/>
            <a:ext cx="3748910" cy="907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329" y="2493308"/>
            <a:ext cx="2657976" cy="20655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08329" y="8843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normal"/>
              </a:rPr>
              <a:t>Explicit </a:t>
            </a:r>
            <a:r>
              <a:rPr lang="en-US" dirty="0" smtClean="0">
                <a:solidFill>
                  <a:srgbClr val="222222"/>
                </a:solidFill>
                <a:latin typeface="segoe-ui_normal"/>
              </a:rPr>
              <a:t>Loading</a:t>
            </a:r>
            <a:endParaRPr lang="en-US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6778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/>
              <a:t>What is O/RM?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47" y="2545847"/>
            <a:ext cx="6736977" cy="2299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ORM is a tool for storing data from domain objects to relational database like MS SQL Server, in an automated way, without much programming.</a:t>
            </a:r>
            <a:r>
              <a:rPr lang="en-US" dirty="0" smtClean="0"/>
              <a:t> With ASP.NET Core, you can:</a:t>
            </a:r>
            <a:endParaRPr lang="en-US" dirty="0"/>
          </a:p>
          <a:p>
            <a:r>
              <a:rPr lang="en-US" dirty="0"/>
              <a:t>Domain class </a:t>
            </a:r>
            <a:r>
              <a:rPr lang="en-US" dirty="0" smtClean="0"/>
              <a:t>objects;</a:t>
            </a:r>
          </a:p>
          <a:p>
            <a:r>
              <a:rPr lang="en-US" dirty="0" smtClean="0"/>
              <a:t>Relational </a:t>
            </a:r>
            <a:r>
              <a:rPr lang="en-US" dirty="0"/>
              <a:t>database </a:t>
            </a:r>
            <a:r>
              <a:rPr lang="en-US" dirty="0" smtClean="0"/>
              <a:t>objects;</a:t>
            </a:r>
          </a:p>
          <a:p>
            <a:r>
              <a:rPr lang="en-US" dirty="0" smtClean="0"/>
              <a:t>Mapping </a:t>
            </a:r>
            <a:r>
              <a:rPr lang="en-US" dirty="0"/>
              <a:t>information on how domain objects map to relational database objects (tables, views &amp; </a:t>
            </a:r>
            <a:r>
              <a:rPr lang="en-US" dirty="0" err="1"/>
              <a:t>storedprocedures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entityframeworktutorial.net/Images/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151679"/>
            <a:ext cx="4572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Client vs. Server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6" y="3780748"/>
            <a:ext cx="603885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08348"/>
            <a:ext cx="3101724" cy="133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834" y="1343025"/>
            <a:ext cx="47148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00" y="1008348"/>
            <a:ext cx="6879057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Disabling client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1118364"/>
            <a:ext cx="6028469" cy="1329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6" y="2578946"/>
            <a:ext cx="5439240" cy="104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6" y="3687147"/>
            <a:ext cx="8596880" cy="10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Raw SQL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0" y="965622"/>
            <a:ext cx="2432507" cy="916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079" y="965622"/>
            <a:ext cx="3780945" cy="1365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346" y="23870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347" y="2387084"/>
            <a:ext cx="6736977" cy="24162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egoe-ui_normal"/>
              </a:rPr>
              <a:t>Limitations:</a:t>
            </a:r>
          </a:p>
          <a:p>
            <a:r>
              <a:rPr lang="en-US" dirty="0"/>
              <a:t>The SQL query must return data for all properties of the entity </a:t>
            </a:r>
            <a:r>
              <a:rPr lang="en-US" dirty="0" smtClean="0"/>
              <a:t>type;</a:t>
            </a:r>
          </a:p>
          <a:p>
            <a:r>
              <a:rPr lang="en-US" dirty="0"/>
              <a:t>The column names in the result set must match the column names that properties are mapped </a:t>
            </a:r>
            <a:r>
              <a:rPr lang="en-US" dirty="0" smtClean="0"/>
              <a:t>to;</a:t>
            </a:r>
          </a:p>
          <a:p>
            <a:r>
              <a:rPr lang="en-US" dirty="0"/>
              <a:t>The SQL query cannot contain related </a:t>
            </a:r>
            <a:r>
              <a:rPr lang="en-US" dirty="0" smtClean="0"/>
              <a:t>data;</a:t>
            </a:r>
          </a:p>
          <a:p>
            <a:r>
              <a:rPr lang="en-US" b="1" dirty="0"/>
              <a:t>SQL queries can only be used to return entity types that are part of your </a:t>
            </a:r>
            <a:r>
              <a:rPr lang="en-US" b="1" dirty="0" smtClean="0"/>
              <a:t>model.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29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Micro ORM Dapper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394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</a:t>
            </a:r>
          </a:p>
          <a:p>
            <a:r>
              <a:rPr lang="ru-RU" dirty="0"/>
              <a:t>Высокая скорость работы</a:t>
            </a:r>
          </a:p>
          <a:p>
            <a:r>
              <a:rPr lang="ru-RU" dirty="0"/>
              <a:t>Стабильность, отсутствие утечек памяти;</a:t>
            </a:r>
          </a:p>
          <a:p>
            <a:r>
              <a:rPr lang="ru-RU" dirty="0"/>
              <a:t>Гибкость при создании запросов;</a:t>
            </a:r>
          </a:p>
          <a:p>
            <a:r>
              <a:rPr lang="ru-RU" dirty="0"/>
              <a:t>Легок для работы приложения, не требователен к </a:t>
            </a:r>
            <a:r>
              <a:rPr lang="ru-RU" dirty="0" smtClean="0"/>
              <a:t>ресурсам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</a:t>
            </a:r>
          </a:p>
          <a:p>
            <a:r>
              <a:rPr lang="ru-RU" dirty="0"/>
              <a:t>Написание SQL-кода вручную;</a:t>
            </a:r>
          </a:p>
          <a:p>
            <a:r>
              <a:rPr lang="ru-RU" dirty="0"/>
              <a:t>Нет готового кэша и готовых провайдеров для кэширования;</a:t>
            </a:r>
          </a:p>
          <a:p>
            <a:r>
              <a:rPr lang="ru-RU" dirty="0" smtClean="0"/>
              <a:t>SQL-код </a:t>
            </a:r>
            <a:r>
              <a:rPr lang="ru-RU" dirty="0"/>
              <a:t>будет зависеть от СУБД.</a:t>
            </a:r>
          </a:p>
        </p:txBody>
      </p:sp>
    </p:spTree>
    <p:extLst>
      <p:ext uri="{BB962C8B-B14F-4D97-AF65-F5344CB8AC3E}">
        <p14:creationId xmlns:p14="http://schemas.microsoft.com/office/powerpoint/2010/main" val="26344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Micro ORM Dapper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488" y="2019378"/>
            <a:ext cx="8226312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PackageReference</a:t>
            </a:r>
            <a:r>
              <a:rPr lang="en-US" sz="1600" dirty="0"/>
              <a:t> Include="Dapper" Version="1.50.2" /&gt;</a:t>
            </a:r>
          </a:p>
          <a:p>
            <a:r>
              <a:rPr lang="en-US" sz="1600" dirty="0" smtClean="0"/>
              <a:t>&lt;/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Dapper: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3" y="1266242"/>
            <a:ext cx="6686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AutoShape 2" descr="https://media0.giphy.com/media/WmDxBPSHdEBtS/200.webp#7-gri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47" y="878963"/>
            <a:ext cx="6736977" cy="396688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https://docs.microsoft.com/en-us/ef/core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www.microsoft.com/net/download/thank-you/aspnet-ebook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https://docs.microsoft.com/en-us/dotnet/standard/microservices-architecture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www.infoq.com/articles/repository-implementation-strategies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6 vs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Результат пошуку зображень за запитом &quot;EF co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4" y="1157528"/>
            <a:ext cx="6271539" cy="35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6 vs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346" y="834225"/>
            <a:ext cx="661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https://docs.microsoft.com/en-us/ef/efcore-and-ef6/features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6348" y="1275211"/>
            <a:ext cx="3156528" cy="3570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EF 6:</a:t>
            </a:r>
            <a:endParaRPr lang="en-US" dirty="0"/>
          </a:p>
          <a:p>
            <a:r>
              <a:rPr lang="en-US" dirty="0"/>
              <a:t>Many-to-many without join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Complex Model Creating</a:t>
            </a:r>
          </a:p>
          <a:p>
            <a:r>
              <a:rPr lang="en-US" dirty="0" smtClean="0"/>
              <a:t>Complex LINQ queries</a:t>
            </a:r>
          </a:p>
          <a:p>
            <a:r>
              <a:rPr lang="en-US" dirty="0"/>
              <a:t>Loading related data: </a:t>
            </a:r>
            <a:r>
              <a:rPr lang="en-US" dirty="0" smtClean="0"/>
              <a:t>Lazy</a:t>
            </a:r>
          </a:p>
          <a:p>
            <a:r>
              <a:rPr lang="en-US" dirty="0"/>
              <a:t>Stored </a:t>
            </a:r>
            <a:r>
              <a:rPr lang="en-US" dirty="0" smtClean="0"/>
              <a:t>procedure</a:t>
            </a:r>
          </a:p>
          <a:p>
            <a:r>
              <a:rPr lang="en-US" dirty="0"/>
              <a:t>Seed </a:t>
            </a:r>
            <a:r>
              <a:rPr lang="en-US" dirty="0" smtClean="0"/>
              <a:t>data</a:t>
            </a:r>
          </a:p>
          <a:p>
            <a:r>
              <a:rPr lang="en-US" dirty="0"/>
              <a:t>Raw SQL queries: Non-model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64734" y="1275305"/>
            <a:ext cx="3156528" cy="357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SzPct val="120000"/>
              <a:buFontTx/>
              <a:buBlip>
                <a:blip r:embed="rId2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720725" indent="-365125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SzPct val="125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893763" indent="-173038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Lucida Grande"/>
              <a:buChar char="-"/>
              <a:tabLst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1076325" indent="-182563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/>
              <a:buChar char="–"/>
              <a:defRPr sz="11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EF Core:</a:t>
            </a:r>
          </a:p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(Console, ASP.NET </a:t>
            </a:r>
            <a:r>
              <a:rPr lang="fr-FR" dirty="0" err="1"/>
              <a:t>Core</a:t>
            </a:r>
            <a:r>
              <a:rPr lang="fr-FR" dirty="0" smtClean="0"/>
              <a:t>)</a:t>
            </a:r>
          </a:p>
          <a:p>
            <a:r>
              <a:rPr lang="en-US" dirty="0"/>
              <a:t>Shadow state </a:t>
            </a:r>
            <a:r>
              <a:rPr lang="en-US" dirty="0" smtClean="0"/>
              <a:t>properties</a:t>
            </a:r>
          </a:p>
          <a:p>
            <a:r>
              <a:rPr lang="en-US" dirty="0"/>
              <a:t>Key generation: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Raw </a:t>
            </a:r>
            <a:r>
              <a:rPr lang="en-US" dirty="0"/>
              <a:t>SQL queries: Composing with </a:t>
            </a:r>
            <a:r>
              <a:rPr lang="en-US" dirty="0" smtClean="0"/>
              <a:t>LINQ</a:t>
            </a:r>
          </a:p>
          <a:p>
            <a:r>
              <a:rPr lang="en-US" dirty="0"/>
              <a:t>Batching of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In-memory DB </a:t>
            </a:r>
            <a:r>
              <a:rPr lang="en-US" dirty="0"/>
              <a:t>(for testing)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Core + Mat Ordering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488" y="2019378"/>
            <a:ext cx="822631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Microsoft.EntityFrameworkCore.SqlServer</a:t>
            </a:r>
            <a:r>
              <a:rPr lang="en-US" sz="1600" dirty="0"/>
              <a:t>" Version="1.1.2" /&gt;</a:t>
            </a:r>
          </a:p>
          <a:p>
            <a:r>
              <a:rPr lang="en-US" sz="1600" dirty="0" smtClean="0"/>
              <a:t>	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Microsoft.EntityFrameworkCore.Tools</a:t>
            </a:r>
            <a:r>
              <a:rPr lang="en-US" sz="1600" dirty="0"/>
              <a:t>" Version="1.1.1" </a:t>
            </a:r>
            <a:r>
              <a:rPr lang="en-US" sz="1600" dirty="0" smtClean="0"/>
              <a:t>/&gt;</a:t>
            </a:r>
          </a:p>
          <a:p>
            <a:r>
              <a:rPr lang="en-US" sz="1600" dirty="0" smtClean="0"/>
              <a:t>	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Microsoft.EntityFrameworkCore.Design</a:t>
            </a:r>
            <a:r>
              <a:rPr lang="en-US" sz="1600" dirty="0"/>
              <a:t>" Version="1.1.2" </a:t>
            </a:r>
            <a:r>
              <a:rPr lang="en-US" sz="1600" dirty="0" smtClean="0"/>
              <a:t>	</a:t>
            </a:r>
            <a:r>
              <a:rPr lang="en-US" sz="1600" dirty="0" err="1" smtClean="0"/>
              <a:t>PrivateAssets</a:t>
            </a:r>
            <a:r>
              <a:rPr lang="en-US" sz="1600" dirty="0"/>
              <a:t>="All" /&gt;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DotNetCliToolReference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Microsoft.EntityFrameworkCore.Tools.DotNet</a:t>
            </a:r>
            <a:r>
              <a:rPr lang="en-US" sz="1600" dirty="0"/>
              <a:t>" </a:t>
            </a:r>
            <a:r>
              <a:rPr lang="en-US" sz="1600" dirty="0" smtClean="0"/>
              <a:t>	Version</a:t>
            </a:r>
            <a:r>
              <a:rPr lang="en-US" sz="1600" dirty="0"/>
              <a:t>="1.0.0" </a:t>
            </a:r>
            <a:r>
              <a:rPr lang="en-US" sz="1600" dirty="0" smtClean="0"/>
              <a:t>/&gt;</a:t>
            </a:r>
            <a:endParaRPr lang="en-US" sz="1600" dirty="0"/>
          </a:p>
          <a:p>
            <a:r>
              <a:rPr lang="en-US" sz="1600" dirty="0" smtClean="0"/>
              <a:t>&lt;/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7" y="1611335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Connection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3" y="2114961"/>
            <a:ext cx="7286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DBContext</a:t>
            </a:r>
            <a:r>
              <a:rPr lang="en-US" dirty="0" smtClean="0"/>
              <a:t> in </a:t>
            </a:r>
            <a:r>
              <a:rPr lang="en-US" dirty="0" err="1" smtClean="0"/>
              <a:t>Startup.cs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4" y="2051609"/>
            <a:ext cx="7210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of Model Mapping: </a:t>
            </a:r>
            <a:r>
              <a:rPr lang="en-US" dirty="0"/>
              <a:t>Data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9" y="768534"/>
            <a:ext cx="4329216" cy="42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Materialise">
      <a:dk1>
        <a:sysClr val="windowText" lastClr="000000"/>
      </a:dk1>
      <a:lt1>
        <a:sysClr val="window" lastClr="FFFFFF"/>
      </a:lt1>
      <a:dk2>
        <a:srgbClr val="FFFFFF"/>
      </a:dk2>
      <a:lt2>
        <a:srgbClr val="939598"/>
      </a:lt2>
      <a:accent1>
        <a:srgbClr val="0058A5"/>
      </a:accent1>
      <a:accent2>
        <a:srgbClr val="0D0D16"/>
      </a:accent2>
      <a:accent3>
        <a:srgbClr val="F0B322"/>
      </a:accent3>
      <a:accent4>
        <a:srgbClr val="3379B9"/>
      </a:accent4>
      <a:accent5>
        <a:srgbClr val="3D3D48"/>
      </a:accent5>
      <a:accent6>
        <a:srgbClr val="6696CA"/>
      </a:accent6>
      <a:hlink>
        <a:srgbClr val="6E6E77"/>
      </a:hlink>
      <a:folHlink>
        <a:srgbClr val="006F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0D0D16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4DD2AC82-CC8C-4F02-BC87-0E547A436A09}" vid="{F7353BA4-3667-4C43-B274-4DE094D7CD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Eyewear Online</Template>
  <TotalTime>13483</TotalTime>
  <Words>506</Words>
  <Application>Microsoft Office PowerPoint</Application>
  <PresentationFormat>On-screen Show (16:9)</PresentationFormat>
  <Paragraphs>130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Hebrew</vt:lpstr>
      <vt:lpstr>Calibri</vt:lpstr>
      <vt:lpstr>Lucida Grande</vt:lpstr>
      <vt:lpstr>segoe-ui_normal</vt:lpstr>
      <vt:lpstr>Office-thema</vt:lpstr>
      <vt:lpstr>ASP.NET CORE – EF CORE</vt:lpstr>
      <vt:lpstr>What is O/RM?</vt:lpstr>
      <vt:lpstr>EF 6 vs EF Core</vt:lpstr>
      <vt:lpstr>EF 6 vs EF Core</vt:lpstr>
      <vt:lpstr>EF Core + Mat Ordering Service</vt:lpstr>
      <vt:lpstr>Setup DBContext</vt:lpstr>
      <vt:lpstr>Setup Connection String</vt:lpstr>
      <vt:lpstr>Setup DBContext in Startup.cs</vt:lpstr>
      <vt:lpstr>Configuration of Model Mapping: Data Annotations</vt:lpstr>
      <vt:lpstr>Configuration of Model Mapping: Fluent API</vt:lpstr>
      <vt:lpstr>Setup Initial Migration</vt:lpstr>
      <vt:lpstr>DBContext: Model Snapshot</vt:lpstr>
      <vt:lpstr>Manual DB Update</vt:lpstr>
      <vt:lpstr>Checking the Mapped DB</vt:lpstr>
      <vt:lpstr>Compose Existing Application with EF CORE</vt:lpstr>
      <vt:lpstr>Tracking vs. No-Tracking Queries</vt:lpstr>
      <vt:lpstr>Tracking vs. No-Tracking Queries</vt:lpstr>
      <vt:lpstr>Loading Related Data</vt:lpstr>
      <vt:lpstr>Loading Related Data</vt:lpstr>
      <vt:lpstr>Client vs. Server Evaluation</vt:lpstr>
      <vt:lpstr>Disabling client evaluation</vt:lpstr>
      <vt:lpstr>Raw SQL Queries</vt:lpstr>
      <vt:lpstr>Micro ORM Dapper</vt:lpstr>
      <vt:lpstr>Micro ORM Dapper</vt:lpstr>
      <vt:lpstr>Dapper: Using</vt:lpstr>
      <vt:lpstr>Useful links</vt:lpstr>
    </vt:vector>
  </TitlesOfParts>
  <Company>Materialise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Online Platform</dc:title>
  <dc:creator>Dmitriy Nagachevskyi</dc:creator>
  <cp:lastModifiedBy>Pavel crabulik</cp:lastModifiedBy>
  <cp:revision>224</cp:revision>
  <dcterms:created xsi:type="dcterms:W3CDTF">2016-11-30T09:45:16Z</dcterms:created>
  <dcterms:modified xsi:type="dcterms:W3CDTF">2017-08-28T20:23:46Z</dcterms:modified>
</cp:coreProperties>
</file>