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economics.harvard.edu/news/new-research-mobility-studies-profs-chetty-hendren-and-katz" TargetMode="External"/><Relationship Id="rId10" Type="http://schemas.openxmlformats.org/officeDocument/2006/relationships/hyperlink" Target="https://www.nytimes.com/2015/05/04/upshot/an-atlas-of-upward-mobility-shows-paths-out-of-poverty.html" TargetMode="External"/><Relationship Id="rId13" Type="http://schemas.openxmlformats.org/officeDocument/2006/relationships/hyperlink" Target="http://www.newgeography.com/content/002666-how-lower-income-citizens-commute" TargetMode="External"/><Relationship Id="rId12" Type="http://schemas.openxmlformats.org/officeDocument/2006/relationships/hyperlink" Target="https://www.cityofchicago.org/city/en/depts/mayor/press_room/press_releases/2014/dec/department-of-planning-and-development-and-members-of-the-afford.html"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eadingonopportunity.org/report/chapter-5/#affordable-housing" TargetMode="External"/><Relationship Id="rId4" Type="http://schemas.openxmlformats.org/officeDocument/2006/relationships/hyperlink" Target="https://leadingonopportunity.org/report/chapter-5/#affordable-housing" TargetMode="External"/><Relationship Id="rId9" Type="http://schemas.openxmlformats.org/officeDocument/2006/relationships/hyperlink" Target="https://www.nytimes.com/2015/05/04/upshot/an-atlas-of-upward-mobility-shows-paths-out-of-poverty.html" TargetMode="External"/><Relationship Id="rId5" Type="http://schemas.openxmlformats.org/officeDocument/2006/relationships/hyperlink" Target="https://leadingonopportunity.org/report/chapter-5/#affordable-housing" TargetMode="External"/><Relationship Id="rId6" Type="http://schemas.openxmlformats.org/officeDocument/2006/relationships/hyperlink" Target="https://leadingonopportunity.org/report/chapter-1/" TargetMode="External"/><Relationship Id="rId7" Type="http://schemas.openxmlformats.org/officeDocument/2006/relationships/hyperlink" Target="https://www.planetizen.com/node/85106/evaluating-affordable-housing-development-strategies" TargetMode="External"/><Relationship Id="rId8" Type="http://schemas.openxmlformats.org/officeDocument/2006/relationships/hyperlink" Target="https://www.handhousing.org/seven-innovative-affordable-housing-strategies-in-higher-cost-markets-lessons-from-around-the-u-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Elevate Charlotte</a:t>
            </a:r>
            <a:endParaRPr/>
          </a:p>
        </p:txBody>
      </p:sp>
      <p:sp>
        <p:nvSpPr>
          <p:cNvPr id="87" name="Shape 87"/>
          <p:cNvSpPr txBox="1"/>
          <p:nvPr>
            <p:ph idx="4294967295" type="title"/>
          </p:nvPr>
        </p:nvSpPr>
        <p:spPr>
          <a:xfrm>
            <a:off x="729450" y="1934700"/>
            <a:ext cx="57048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Addressing the Problem</a:t>
            </a:r>
            <a:endParaRPr/>
          </a:p>
        </p:txBody>
      </p:sp>
      <p:sp>
        <p:nvSpPr>
          <p:cNvPr id="88" name="Shape 88"/>
          <p:cNvSpPr txBox="1"/>
          <p:nvPr>
            <p:ph idx="1" type="subTitle"/>
          </p:nvPr>
        </p:nvSpPr>
        <p:spPr>
          <a:xfrm>
            <a:off x="756325" y="2486825"/>
            <a:ext cx="3300900" cy="75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Social Economic Mobility in CLT with focus on Affordable Housing</a:t>
            </a:r>
            <a:endParaRPr/>
          </a:p>
        </p:txBody>
      </p:sp>
      <p:pic>
        <p:nvPicPr>
          <p:cNvPr id="89" name="Shape 89"/>
          <p:cNvPicPr preferRelativeResize="0"/>
          <p:nvPr/>
        </p:nvPicPr>
        <p:blipFill>
          <a:blip r:embed="rId3">
            <a:alphaModFix/>
          </a:blip>
          <a:stretch>
            <a:fillRect/>
          </a:stretch>
        </p:blipFill>
        <p:spPr>
          <a:xfrm>
            <a:off x="3739181" y="3245825"/>
            <a:ext cx="3017350" cy="1339700"/>
          </a:xfrm>
          <a:prstGeom prst="rect">
            <a:avLst/>
          </a:prstGeom>
          <a:noFill/>
          <a:ln>
            <a:noFill/>
          </a:ln>
        </p:spPr>
      </p:pic>
      <p:pic>
        <p:nvPicPr>
          <p:cNvPr id="90" name="Shape 90"/>
          <p:cNvPicPr preferRelativeResize="0"/>
          <p:nvPr/>
        </p:nvPicPr>
        <p:blipFill>
          <a:blip r:embed="rId4">
            <a:alphaModFix/>
          </a:blip>
          <a:stretch>
            <a:fillRect/>
          </a:stretch>
        </p:blipFill>
        <p:spPr>
          <a:xfrm>
            <a:off x="7077850" y="3139550"/>
            <a:ext cx="1687200" cy="1687200"/>
          </a:xfrm>
          <a:prstGeom prst="rect">
            <a:avLst/>
          </a:prstGeom>
          <a:noFill/>
          <a:ln>
            <a:noFill/>
          </a:ln>
        </p:spPr>
      </p:pic>
      <p:pic>
        <p:nvPicPr>
          <p:cNvPr id="91" name="Shape 91"/>
          <p:cNvPicPr preferRelativeResize="0"/>
          <p:nvPr/>
        </p:nvPicPr>
        <p:blipFill>
          <a:blip r:embed="rId5">
            <a:alphaModFix/>
          </a:blip>
          <a:stretch>
            <a:fillRect/>
          </a:stretch>
        </p:blipFill>
        <p:spPr>
          <a:xfrm>
            <a:off x="6971650" y="1513482"/>
            <a:ext cx="1687200" cy="14736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Research Takeaways</a:t>
            </a:r>
            <a:endParaRPr/>
          </a:p>
        </p:txBody>
      </p:sp>
      <p:sp>
        <p:nvSpPr>
          <p:cNvPr id="97" name="Shape 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City staff estimate that over 34,000 more units of affordable housing are needed to meet  the current demand of those making 60 percent or less of the area median income.</a:t>
            </a:r>
            <a:r>
              <a:rPr baseline="-25000" lang="en" sz="1200">
                <a:latin typeface="Times New Roman"/>
                <a:ea typeface="Times New Roman"/>
                <a:cs typeface="Times New Roman"/>
                <a:sym typeface="Times New Roman"/>
              </a:rPr>
              <a:t>1</a:t>
            </a:r>
            <a:endParaRPr baseline="-25000" sz="1200">
              <a:latin typeface="Times New Roman"/>
              <a:ea typeface="Times New Roman"/>
              <a:cs typeface="Times New Roman"/>
              <a:sym typeface="Times New Roman"/>
            </a:endParaRPr>
          </a:p>
          <a:p>
            <a:pPr indent="-304800" lvl="0" marL="457200" rtl="0">
              <a:spcBef>
                <a:spcPts val="0"/>
              </a:spcBef>
              <a:spcAft>
                <a:spcPts val="0"/>
              </a:spcAft>
              <a:buClr>
                <a:srgbClr val="333333"/>
              </a:buClr>
              <a:buSzPts val="1200"/>
              <a:buFont typeface="Times New Roman"/>
              <a:buChar char="●"/>
            </a:pPr>
            <a:r>
              <a:rPr lang="en" sz="1200">
                <a:solidFill>
                  <a:srgbClr val="333333"/>
                </a:solidFill>
                <a:highlight>
                  <a:schemeClr val="lt1"/>
                </a:highlight>
                <a:latin typeface="Times New Roman"/>
                <a:ea typeface="Times New Roman"/>
                <a:cs typeface="Times New Roman"/>
                <a:sym typeface="Times New Roman"/>
              </a:rPr>
              <a:t>Current Charlotte 3 year initiative for housing only include 5,000 units.</a:t>
            </a:r>
            <a:r>
              <a:rPr baseline="-25000" lang="en" sz="1200">
                <a:solidFill>
                  <a:srgbClr val="333333"/>
                </a:solidFill>
                <a:highlight>
                  <a:schemeClr val="lt1"/>
                </a:highlight>
                <a:latin typeface="Times New Roman"/>
                <a:ea typeface="Times New Roman"/>
                <a:cs typeface="Times New Roman"/>
                <a:sym typeface="Times New Roman"/>
              </a:rPr>
              <a:t>1</a:t>
            </a:r>
            <a:endParaRPr baseline="-25000" sz="1200">
              <a:solidFill>
                <a:srgbClr val="333333"/>
              </a:solidFill>
              <a:highlight>
                <a:schemeClr val="lt1"/>
              </a:highlight>
              <a:latin typeface="Times New Roman"/>
              <a:ea typeface="Times New Roman"/>
              <a:cs typeface="Times New Roman"/>
              <a:sym typeface="Times New Roman"/>
            </a:endParaRPr>
          </a:p>
          <a:p>
            <a:pPr indent="-304800" lvl="0" marL="457200" rtl="0">
              <a:spcBef>
                <a:spcPts val="0"/>
              </a:spcBef>
              <a:spcAft>
                <a:spcPts val="0"/>
              </a:spcAft>
              <a:buClr>
                <a:srgbClr val="333333"/>
              </a:buClr>
              <a:buSzPts val="1200"/>
              <a:buFont typeface="Times New Roman"/>
              <a:buChar char="●"/>
            </a:pPr>
            <a:r>
              <a:rPr lang="en" sz="1200">
                <a:solidFill>
                  <a:srgbClr val="333333"/>
                </a:solidFill>
                <a:highlight>
                  <a:schemeClr val="lt1"/>
                </a:highlight>
                <a:latin typeface="Times New Roman"/>
                <a:ea typeface="Times New Roman"/>
                <a:cs typeface="Times New Roman"/>
                <a:sym typeface="Times New Roman"/>
              </a:rPr>
              <a:t>Reduce infill development costs as efficiently effective known strategy for affordable housing</a:t>
            </a:r>
            <a:endParaRPr sz="1200">
              <a:solidFill>
                <a:srgbClr val="333333"/>
              </a:solidFill>
              <a:highlight>
                <a:schemeClr val="lt1"/>
              </a:highlight>
              <a:latin typeface="Times New Roman"/>
              <a:ea typeface="Times New Roman"/>
              <a:cs typeface="Times New Roman"/>
              <a:sym typeface="Times New Roman"/>
            </a:endParaRPr>
          </a:p>
          <a:p>
            <a:pPr indent="-304800" lvl="0" marL="457200" rtl="0">
              <a:spcBef>
                <a:spcPts val="0"/>
              </a:spcBef>
              <a:spcAft>
                <a:spcPts val="0"/>
              </a:spcAft>
              <a:buClr>
                <a:srgbClr val="333333"/>
              </a:buClr>
              <a:buSzPts val="1200"/>
              <a:buFont typeface="Times New Roman"/>
              <a:buChar char="●"/>
            </a:pPr>
            <a:r>
              <a:rPr lang="en" sz="1200">
                <a:solidFill>
                  <a:srgbClr val="333333"/>
                </a:solidFill>
                <a:highlight>
                  <a:schemeClr val="lt1"/>
                </a:highlight>
                <a:latin typeface="Times New Roman"/>
                <a:ea typeface="Times New Roman"/>
                <a:cs typeface="Times New Roman"/>
                <a:sym typeface="Times New Roman"/>
              </a:rPr>
              <a:t>Find a way that help people move up economic ladder.</a:t>
            </a:r>
            <a:r>
              <a:rPr baseline="-25000" lang="en" sz="1200">
                <a:solidFill>
                  <a:srgbClr val="333333"/>
                </a:solidFill>
                <a:highlight>
                  <a:schemeClr val="lt1"/>
                </a:highlight>
                <a:latin typeface="Times New Roman"/>
                <a:ea typeface="Times New Roman"/>
                <a:cs typeface="Times New Roman"/>
                <a:sym typeface="Times New Roman"/>
              </a:rPr>
              <a:t>3</a:t>
            </a:r>
            <a:endParaRPr baseline="-25000" sz="1200">
              <a:solidFill>
                <a:srgbClr val="333333"/>
              </a:solidFill>
              <a:highlight>
                <a:schemeClr val="lt1"/>
              </a:highlight>
              <a:latin typeface="Times New Roman"/>
              <a:ea typeface="Times New Roman"/>
              <a:cs typeface="Times New Roman"/>
              <a:sym typeface="Times New Roman"/>
            </a:endParaRPr>
          </a:p>
          <a:p>
            <a:pPr indent="-304800" lvl="0" marL="457200" rtl="0">
              <a:spcBef>
                <a:spcPts val="0"/>
              </a:spcBef>
              <a:spcAft>
                <a:spcPts val="0"/>
              </a:spcAft>
              <a:buClr>
                <a:srgbClr val="333333"/>
              </a:buClr>
              <a:buSzPts val="1200"/>
              <a:buFont typeface="Times New Roman"/>
              <a:buChar char="●"/>
            </a:pPr>
            <a:r>
              <a:rPr lang="en" sz="1200">
                <a:solidFill>
                  <a:srgbClr val="333333"/>
                </a:solidFill>
                <a:highlight>
                  <a:schemeClr val="lt1"/>
                </a:highlight>
                <a:latin typeface="Times New Roman"/>
                <a:ea typeface="Times New Roman"/>
                <a:cs typeface="Times New Roman"/>
                <a:sym typeface="Times New Roman"/>
              </a:rPr>
              <a:t>Affecting economic mobility is trickier, it is not just about affordable housing it is also about providing stability and ‘good’ environments to youth to cause change.</a:t>
            </a:r>
            <a:r>
              <a:rPr baseline="-25000" lang="en" sz="1200">
                <a:solidFill>
                  <a:srgbClr val="333333"/>
                </a:solidFill>
                <a:highlight>
                  <a:schemeClr val="lt1"/>
                </a:highlight>
                <a:latin typeface="Times New Roman"/>
                <a:ea typeface="Times New Roman"/>
                <a:cs typeface="Times New Roman"/>
                <a:sym typeface="Times New Roman"/>
              </a:rPr>
              <a:t>6</a:t>
            </a:r>
            <a:endParaRPr baseline="-25000" sz="1200">
              <a:solidFill>
                <a:srgbClr val="333333"/>
              </a:solidFill>
              <a:highlight>
                <a:schemeClr val="lt1"/>
              </a:highlight>
              <a:latin typeface="Times New Roman"/>
              <a:ea typeface="Times New Roman"/>
              <a:cs typeface="Times New Roman"/>
              <a:sym typeface="Times New Roman"/>
            </a:endParaRPr>
          </a:p>
          <a:p>
            <a:pPr indent="-304800" lvl="0" marL="457200" rtl="0">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Tax incentives to developers who build in poor neighborhoods, rather than rewarding those who build affordable housing in areas that seem to offer better environments.</a:t>
            </a:r>
            <a:endParaRPr sz="1200">
              <a:solidFill>
                <a:srgbClr val="333333"/>
              </a:solidFill>
              <a:highlight>
                <a:schemeClr val="lt1"/>
              </a:highlight>
              <a:latin typeface="Times New Roman"/>
              <a:ea typeface="Times New Roman"/>
              <a:cs typeface="Times New Roman"/>
              <a:sym typeface="Times New Roman"/>
            </a:endParaRPr>
          </a:p>
          <a:p>
            <a:pPr indent="-304800" lvl="0" marL="457200" rtl="0">
              <a:spcBef>
                <a:spcPts val="0"/>
              </a:spcBef>
              <a:spcAft>
                <a:spcPts val="0"/>
              </a:spcAft>
              <a:buClr>
                <a:srgbClr val="333333"/>
              </a:buClr>
              <a:buSzPts val="1200"/>
              <a:buFont typeface="Times New Roman"/>
              <a:buChar char="●"/>
            </a:pPr>
            <a:r>
              <a:rPr lang="en" sz="1200">
                <a:solidFill>
                  <a:srgbClr val="333333"/>
                </a:solidFill>
                <a:highlight>
                  <a:schemeClr val="lt1"/>
                </a:highlight>
                <a:latin typeface="Times New Roman"/>
                <a:ea typeface="Times New Roman"/>
                <a:cs typeface="Times New Roman"/>
                <a:sym typeface="Times New Roman"/>
              </a:rPr>
              <a:t>Transportation is an important issue to address for affordable housing to work for the families they hope to help. Envision my Ride is a current proposal to redesign the current transportation system. </a:t>
            </a:r>
            <a:endParaRPr sz="1200">
              <a:solidFill>
                <a:srgbClr val="333333"/>
              </a:solidFill>
              <a:highlight>
                <a:schemeClr val="lt1"/>
              </a:highlight>
              <a:latin typeface="Times New Roman"/>
              <a:ea typeface="Times New Roman"/>
              <a:cs typeface="Times New Roman"/>
              <a:sym typeface="Times New Roman"/>
            </a:endParaRPr>
          </a:p>
          <a:p>
            <a:pPr indent="0" lvl="0" marL="0">
              <a:spcBef>
                <a:spcPts val="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Emerging Theme - 4 Main Areas to Address</a:t>
            </a:r>
            <a:endParaRPr/>
          </a:p>
        </p:txBody>
      </p:sp>
      <p:sp>
        <p:nvSpPr>
          <p:cNvPr id="103" name="Shape 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333333"/>
              </a:buClr>
              <a:buSzPts val="1200"/>
              <a:buFont typeface="Times New Roman"/>
              <a:buAutoNum type="arabicPeriod"/>
            </a:pPr>
            <a:r>
              <a:rPr lang="en" sz="1200">
                <a:solidFill>
                  <a:srgbClr val="333333"/>
                </a:solidFill>
                <a:highlight>
                  <a:srgbClr val="FFFFFF"/>
                </a:highlight>
                <a:latin typeface="Times New Roman"/>
                <a:ea typeface="Times New Roman"/>
                <a:cs typeface="Times New Roman"/>
                <a:sym typeface="Times New Roman"/>
              </a:rPr>
              <a:t>A revolving loan fund that provides flexible, low interest loans to support and stimulate the creation, rehabilitation and preservation of affordable housing and mix-use projects. This fund is typically financed by private and philanthropic lenders. The loan provides financial returns to the fund and its investors and maintains a continuous flow of loans for affordable housing.</a:t>
            </a:r>
            <a:r>
              <a:rPr baseline="-25000" lang="en" sz="1200">
                <a:solidFill>
                  <a:srgbClr val="333333"/>
                </a:solidFill>
                <a:highlight>
                  <a:srgbClr val="FFFFFF"/>
                </a:highlight>
                <a:latin typeface="Times New Roman"/>
                <a:ea typeface="Times New Roman"/>
                <a:cs typeface="Times New Roman"/>
                <a:sym typeface="Times New Roman"/>
              </a:rPr>
              <a:t>1</a:t>
            </a:r>
            <a:endParaRPr baseline="-25000" sz="1200">
              <a:solidFill>
                <a:srgbClr val="333333"/>
              </a:solidFill>
              <a:highlight>
                <a:srgbClr val="FFFFFF"/>
              </a:highlight>
              <a:latin typeface="Times New Roman"/>
              <a:ea typeface="Times New Roman"/>
              <a:cs typeface="Times New Roman"/>
              <a:sym typeface="Times New Roman"/>
            </a:endParaRPr>
          </a:p>
          <a:p>
            <a:pPr indent="-304800" lvl="1" marL="914400" rtl="0">
              <a:lnSpc>
                <a:spcPct val="115000"/>
              </a:lnSpc>
              <a:spcBef>
                <a:spcPts val="0"/>
              </a:spcBef>
              <a:spcAft>
                <a:spcPts val="0"/>
              </a:spcAft>
              <a:buClr>
                <a:srgbClr val="333333"/>
              </a:buClr>
              <a:buSzPts val="1200"/>
              <a:buFont typeface="Times New Roman"/>
              <a:buAutoNum type="alphaLcPeriod"/>
            </a:pPr>
            <a:r>
              <a:rPr lang="en" sz="1200">
                <a:solidFill>
                  <a:srgbClr val="333333"/>
                </a:solidFill>
                <a:highlight>
                  <a:srgbClr val="FFFFFF"/>
                </a:highlight>
                <a:latin typeface="Times New Roman"/>
                <a:ea typeface="Times New Roman"/>
                <a:cs typeface="Times New Roman"/>
                <a:sym typeface="Times New Roman"/>
              </a:rPr>
              <a:t>Reduce infill development costs.</a:t>
            </a:r>
            <a:r>
              <a:rPr baseline="-25000" lang="en" sz="1200">
                <a:solidFill>
                  <a:srgbClr val="333333"/>
                </a:solidFill>
                <a:highlight>
                  <a:srgbClr val="FFFFFF"/>
                </a:highlight>
                <a:latin typeface="Times New Roman"/>
                <a:ea typeface="Times New Roman"/>
                <a:cs typeface="Times New Roman"/>
                <a:sym typeface="Times New Roman"/>
              </a:rPr>
              <a:t>3</a:t>
            </a:r>
            <a:endParaRPr baseline="-25000" sz="1200">
              <a:solidFill>
                <a:srgbClr val="333333"/>
              </a:solidFill>
              <a:highlight>
                <a:srgbClr val="FFFFFF"/>
              </a:highlight>
              <a:latin typeface="Times New Roman"/>
              <a:ea typeface="Times New Roman"/>
              <a:cs typeface="Times New Roman"/>
              <a:sym typeface="Times New Roman"/>
            </a:endParaRPr>
          </a:p>
          <a:p>
            <a:pPr indent="-304800" lvl="0" marL="457200" rtl="0">
              <a:lnSpc>
                <a:spcPct val="115000"/>
              </a:lnSpc>
              <a:spcBef>
                <a:spcPts val="0"/>
              </a:spcBef>
              <a:spcAft>
                <a:spcPts val="0"/>
              </a:spcAft>
              <a:buClr>
                <a:srgbClr val="333333"/>
              </a:buClr>
              <a:buSzPts val="1200"/>
              <a:buFont typeface="Times New Roman"/>
              <a:buAutoNum type="arabicPeriod"/>
            </a:pPr>
            <a:r>
              <a:rPr lang="en" sz="1200">
                <a:solidFill>
                  <a:srgbClr val="333333"/>
                </a:solidFill>
                <a:highlight>
                  <a:srgbClr val="FFFFFF"/>
                </a:highlight>
                <a:latin typeface="Times New Roman"/>
                <a:ea typeface="Times New Roman"/>
                <a:cs typeface="Times New Roman"/>
                <a:sym typeface="Times New Roman"/>
              </a:rPr>
              <a:t>Increase availability of safe and reliable transportation for youth to participate in out-of-school time activities, including sponsorships for bus passes.								</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nSpc>
                <a:spcPct val="115000"/>
              </a:lnSpc>
              <a:spcBef>
                <a:spcPts val="0"/>
              </a:spcBef>
              <a:spcAft>
                <a:spcPts val="0"/>
              </a:spcAft>
              <a:buClr>
                <a:srgbClr val="333333"/>
              </a:buClr>
              <a:buSzPts val="1200"/>
              <a:buFont typeface="Arial"/>
              <a:buAutoNum type="arabicPeriod"/>
            </a:pPr>
            <a:r>
              <a:rPr lang="en" sz="1200">
                <a:solidFill>
                  <a:srgbClr val="333333"/>
                </a:solidFill>
                <a:highlight>
                  <a:srgbClr val="FFFFFF"/>
                </a:highlight>
                <a:latin typeface="Times New Roman"/>
                <a:ea typeface="Times New Roman"/>
                <a:cs typeface="Times New Roman"/>
                <a:sym typeface="Times New Roman"/>
              </a:rPr>
              <a:t>Explore/expand options for low-income parents to obtain their own vehicles through facilitating vehicle donation and repair programs and/or providing loan assistance to purchase or lease vehicles.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Citation</a:t>
            </a:r>
            <a:endParaRPr/>
          </a:p>
        </p:txBody>
      </p:sp>
      <p:sp>
        <p:nvSpPr>
          <p:cNvPr id="114" name="Shape 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11150" lvl="0" marL="457200" rtl="0">
              <a:spcBef>
                <a:spcPts val="0"/>
              </a:spcBef>
              <a:spcAft>
                <a:spcPts val="0"/>
              </a:spcAft>
              <a:buSzPts val="1300"/>
              <a:buAutoNum type="arabicPeriod"/>
            </a:pPr>
            <a:r>
              <a:rPr lang="en" u="sng">
                <a:solidFill>
                  <a:schemeClr val="hlink"/>
                </a:solidFill>
                <a:hlinkClick r:id="rId3"/>
              </a:rPr>
              <a:t>Opportunity </a:t>
            </a:r>
            <a:r>
              <a:rPr lang="en" u="sng">
                <a:solidFill>
                  <a:schemeClr val="hlink"/>
                </a:solidFill>
                <a:hlinkClick r:id="rId4"/>
              </a:rPr>
              <a:t>Task Force</a:t>
            </a:r>
            <a:r>
              <a:rPr lang="en" u="sng">
                <a:solidFill>
                  <a:schemeClr val="hlink"/>
                </a:solidFill>
                <a:hlinkClick r:id="rId5"/>
              </a:rPr>
              <a:t> Report - Chapter 5 Affordable Housing</a:t>
            </a:r>
            <a:endParaRPr/>
          </a:p>
          <a:p>
            <a:pPr indent="-311150" lvl="0" marL="457200" rtl="0">
              <a:spcBef>
                <a:spcPts val="0"/>
              </a:spcBef>
              <a:spcAft>
                <a:spcPts val="0"/>
              </a:spcAft>
              <a:buSzPts val="1300"/>
              <a:buAutoNum type="arabicPeriod"/>
            </a:pPr>
            <a:r>
              <a:rPr lang="en" u="sng">
                <a:solidFill>
                  <a:schemeClr val="hlink"/>
                </a:solidFill>
                <a:hlinkClick r:id="rId6"/>
              </a:rPr>
              <a:t>Opportunity Task Force Report - Chapter 1 Context</a:t>
            </a:r>
            <a:endParaRPr/>
          </a:p>
          <a:p>
            <a:pPr indent="-311150" lvl="0" marL="457200" rtl="0">
              <a:spcBef>
                <a:spcPts val="0"/>
              </a:spcBef>
              <a:spcAft>
                <a:spcPts val="0"/>
              </a:spcAft>
              <a:buSzPts val="1300"/>
              <a:buAutoNum type="arabicPeriod"/>
            </a:pPr>
            <a:r>
              <a:rPr lang="en" u="sng">
                <a:solidFill>
                  <a:schemeClr val="hlink"/>
                </a:solidFill>
                <a:hlinkClick r:id="rId7"/>
              </a:rPr>
              <a:t>Affordable Housing Strategies</a:t>
            </a:r>
            <a:endParaRPr/>
          </a:p>
          <a:p>
            <a:pPr indent="-311150" lvl="0" marL="457200" rtl="0">
              <a:spcBef>
                <a:spcPts val="0"/>
              </a:spcBef>
              <a:spcAft>
                <a:spcPts val="0"/>
              </a:spcAft>
              <a:buSzPts val="1300"/>
              <a:buAutoNum type="arabicPeriod"/>
            </a:pPr>
            <a:r>
              <a:rPr lang="en" u="sng">
                <a:solidFill>
                  <a:schemeClr val="hlink"/>
                </a:solidFill>
                <a:hlinkClick r:id="rId8"/>
              </a:rPr>
              <a:t>7 Affordable Housing Lessons</a:t>
            </a:r>
            <a:endParaRPr/>
          </a:p>
          <a:p>
            <a:pPr indent="-311150" lvl="0" marL="457200" rtl="0">
              <a:spcBef>
                <a:spcPts val="0"/>
              </a:spcBef>
              <a:spcAft>
                <a:spcPts val="0"/>
              </a:spcAft>
              <a:buSzPts val="1300"/>
              <a:buAutoNum type="arabicPeriod"/>
            </a:pPr>
            <a:r>
              <a:rPr lang="en" u="sng">
                <a:solidFill>
                  <a:schemeClr val="hlink"/>
                </a:solidFill>
                <a:hlinkClick r:id="rId9"/>
              </a:rPr>
              <a:t>Atlas of Upward Mobility</a:t>
            </a:r>
            <a:endParaRPr/>
          </a:p>
          <a:p>
            <a:pPr indent="-311150" lvl="0" marL="457200" rtl="0">
              <a:spcBef>
                <a:spcPts val="0"/>
              </a:spcBef>
              <a:spcAft>
                <a:spcPts val="0"/>
              </a:spcAft>
              <a:buSzPts val="1300"/>
              <a:buAutoNum type="arabicPeriod"/>
            </a:pPr>
            <a:r>
              <a:rPr lang="en" u="sng">
                <a:solidFill>
                  <a:schemeClr val="hlink"/>
                </a:solidFill>
                <a:hlinkClick r:id="rId10"/>
              </a:rPr>
              <a:t>NYTimes.com</a:t>
            </a:r>
            <a:endParaRPr/>
          </a:p>
          <a:p>
            <a:pPr indent="-311150" lvl="0" marL="457200" rtl="0">
              <a:spcBef>
                <a:spcPts val="0"/>
              </a:spcBef>
              <a:spcAft>
                <a:spcPts val="0"/>
              </a:spcAft>
              <a:buSzPts val="1300"/>
              <a:buAutoNum type="arabicPeriod"/>
            </a:pPr>
            <a:r>
              <a:rPr lang="en" u="sng">
                <a:solidFill>
                  <a:schemeClr val="hlink"/>
                </a:solidFill>
                <a:hlinkClick r:id="rId11"/>
              </a:rPr>
              <a:t>New Research on Mobility</a:t>
            </a:r>
            <a:endParaRPr/>
          </a:p>
          <a:p>
            <a:pPr indent="-311150" lvl="0" marL="457200" rtl="0">
              <a:spcBef>
                <a:spcPts val="0"/>
              </a:spcBef>
              <a:spcAft>
                <a:spcPts val="0"/>
              </a:spcAft>
              <a:buSzPts val="1300"/>
              <a:buAutoNum type="arabicPeriod"/>
            </a:pPr>
            <a:r>
              <a:rPr lang="en" u="sng">
                <a:solidFill>
                  <a:schemeClr val="hlink"/>
                </a:solidFill>
                <a:hlinkClick r:id="rId12"/>
              </a:rPr>
              <a:t>City Of Chicago</a:t>
            </a:r>
            <a:endParaRPr/>
          </a:p>
          <a:p>
            <a:pPr indent="-311150" lvl="0" marL="457200" rtl="0">
              <a:spcBef>
                <a:spcPts val="0"/>
              </a:spcBef>
              <a:spcAft>
                <a:spcPts val="0"/>
              </a:spcAft>
              <a:buSzPts val="1300"/>
              <a:buAutoNum type="arabicPeriod"/>
            </a:pPr>
            <a:r>
              <a:rPr lang="en" u="sng">
                <a:solidFill>
                  <a:schemeClr val="hlink"/>
                </a:solidFill>
                <a:hlinkClick r:id="rId13"/>
              </a:rPr>
              <a:t>newGeography</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Solution - Revolving Loan Program</a:t>
            </a:r>
            <a:endParaRPr/>
          </a:p>
        </p:txBody>
      </p:sp>
      <p:sp>
        <p:nvSpPr>
          <p:cNvPr id="120" name="Shape 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 revolving loan fund (RLF) is a self-replenishing pool of money, utilizing interest and principal payments on old loans to issue new ones. While the majority of RLFs support local businesses, ours targets and supports efforts for affordable housing within the Charlotte community.</a:t>
            </a:r>
            <a:endParaRPr/>
          </a:p>
          <a:p>
            <a:pPr indent="-311150" lvl="0" marL="457200" rtl="0">
              <a:spcBef>
                <a:spcPts val="0"/>
              </a:spcBef>
              <a:spcAft>
                <a:spcPts val="0"/>
              </a:spcAft>
              <a:buSzPts val="1300"/>
              <a:buChar char="●"/>
            </a:pPr>
            <a:r>
              <a:rPr lang="en"/>
              <a:t>Has benefited startup and other endeavours such as sustainability efforts.</a:t>
            </a:r>
            <a:endParaRPr/>
          </a:p>
          <a:p>
            <a:pPr indent="-311150" lvl="0" marL="457200" rtl="0">
              <a:spcBef>
                <a:spcPts val="0"/>
              </a:spcBef>
              <a:spcAft>
                <a:spcPts val="0"/>
              </a:spcAft>
              <a:buSzPts val="1300"/>
              <a:buChar char="●"/>
            </a:pPr>
            <a:r>
              <a:rPr lang="en"/>
              <a:t>Fund has potential to have longevity and inspire reinvestment.</a:t>
            </a:r>
            <a:endParaRPr/>
          </a:p>
          <a:p>
            <a:pPr indent="-311150" lvl="0" marL="457200" rtl="0">
              <a:spcBef>
                <a:spcPts val="0"/>
              </a:spcBef>
              <a:spcAft>
                <a:spcPts val="0"/>
              </a:spcAft>
              <a:buSzPts val="1300"/>
              <a:buChar char="●"/>
            </a:pPr>
            <a:r>
              <a:rPr lang="en"/>
              <a:t>Assists individual homeowners with infill affordable housing efforts especially with the growth and remodeling of Charlotte. </a:t>
            </a:r>
            <a:endParaRPr/>
          </a:p>
          <a:p>
            <a:pPr indent="-311150" lvl="0" marL="457200" rtl="0">
              <a:spcBef>
                <a:spcPts val="0"/>
              </a:spcBef>
              <a:spcAft>
                <a:spcPts val="0"/>
              </a:spcAft>
              <a:buSzPts val="1300"/>
              <a:buChar char="●"/>
            </a:pPr>
            <a:r>
              <a:rPr lang="en"/>
              <a:t>Assists larger complexes with maintaining affordable housing.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Solution - Supportive Donation Programs</a:t>
            </a:r>
            <a:endParaRPr/>
          </a:p>
        </p:txBody>
      </p:sp>
      <p:sp>
        <p:nvSpPr>
          <p:cNvPr id="126" name="Shape 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Bus Pass Program</a:t>
            </a:r>
            <a:endParaRPr/>
          </a:p>
          <a:p>
            <a:pPr indent="-298450" lvl="1" marL="914400" rtl="0">
              <a:spcBef>
                <a:spcPts val="0"/>
              </a:spcBef>
              <a:spcAft>
                <a:spcPts val="0"/>
              </a:spcAft>
              <a:buSzPts val="1100"/>
              <a:buChar char="○"/>
            </a:pPr>
            <a:r>
              <a:rPr lang="en"/>
              <a:t>Donation process for individuals to sponsor various transportation passes for those who need them. </a:t>
            </a:r>
            <a:endParaRPr/>
          </a:p>
          <a:p>
            <a:pPr indent="-298450" lvl="1" marL="914400" rtl="0">
              <a:spcBef>
                <a:spcPts val="0"/>
              </a:spcBef>
              <a:spcAft>
                <a:spcPts val="0"/>
              </a:spcAft>
              <a:buSzPts val="1100"/>
              <a:buChar char="○"/>
            </a:pPr>
            <a:r>
              <a:rPr lang="en"/>
              <a:t>This can be especially applicable for housing outside of central Charlotte which has a large disparity for public transportation. </a:t>
            </a:r>
            <a:endParaRPr/>
          </a:p>
          <a:p>
            <a:pPr indent="-311150" lvl="0" marL="457200" rtl="0">
              <a:spcBef>
                <a:spcPts val="0"/>
              </a:spcBef>
              <a:spcAft>
                <a:spcPts val="0"/>
              </a:spcAft>
              <a:buSzPts val="1300"/>
              <a:buChar char="●"/>
            </a:pPr>
            <a:r>
              <a:rPr lang="en"/>
              <a:t> Vehicle Repair Program</a:t>
            </a:r>
            <a:endParaRPr/>
          </a:p>
          <a:p>
            <a:pPr indent="-298450" lvl="1" marL="914400" rtl="0">
              <a:spcBef>
                <a:spcPts val="0"/>
              </a:spcBef>
              <a:spcAft>
                <a:spcPts val="0"/>
              </a:spcAft>
              <a:buSzPts val="1100"/>
              <a:buChar char="○"/>
            </a:pPr>
            <a:r>
              <a:rPr lang="en"/>
              <a:t>Provides ability to donate to a fund that helps families and individuals.</a:t>
            </a:r>
            <a:endParaRPr/>
          </a:p>
          <a:p>
            <a:pPr indent="-298450" lvl="1" marL="914400" rtl="0">
              <a:spcBef>
                <a:spcPts val="0"/>
              </a:spcBef>
              <a:spcAft>
                <a:spcPts val="0"/>
              </a:spcAft>
              <a:buSzPts val="1100"/>
              <a:buChar char="○"/>
            </a:pPr>
            <a:r>
              <a:rPr lang="en"/>
              <a:t>Again this address the  issue of low income families having crisis that can lead to moving or additional burdens on the family.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We Support It</a:t>
            </a:r>
            <a:endParaRPr/>
          </a:p>
        </p:txBody>
      </p:sp>
      <p:sp>
        <p:nvSpPr>
          <p:cNvPr id="132" name="Shape 132"/>
          <p:cNvSpPr txBox="1"/>
          <p:nvPr>
            <p:ph idx="1" type="body"/>
          </p:nvPr>
        </p:nvSpPr>
        <p:spPr>
          <a:xfrm>
            <a:off x="729450" y="2078875"/>
            <a:ext cx="7688700" cy="275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Support local initiatives for affordable housing on large and small projects which will result in creating new affordable housing  opportunities.</a:t>
            </a:r>
            <a:endParaRPr/>
          </a:p>
          <a:p>
            <a:pPr indent="-311150" lvl="0" marL="457200" rtl="0">
              <a:spcBef>
                <a:spcPts val="0"/>
              </a:spcBef>
              <a:spcAft>
                <a:spcPts val="0"/>
              </a:spcAft>
              <a:buSzPts val="1300"/>
              <a:buChar char="●"/>
            </a:pPr>
            <a:r>
              <a:rPr lang="en"/>
              <a:t>Obtains income source outside of HUD.</a:t>
            </a:r>
            <a:endParaRPr/>
          </a:p>
          <a:p>
            <a:pPr indent="-311150" lvl="0" marL="457200" rtl="0">
              <a:spcBef>
                <a:spcPts val="0"/>
              </a:spcBef>
              <a:spcAft>
                <a:spcPts val="0"/>
              </a:spcAft>
              <a:buSzPts val="1300"/>
              <a:buChar char="●"/>
            </a:pPr>
            <a:r>
              <a:rPr lang="en"/>
              <a:t>Capitalizes on recent engagement for causes and funds for community growth. </a:t>
            </a:r>
            <a:endParaRPr/>
          </a:p>
          <a:p>
            <a:pPr indent="-311150" lvl="0" marL="457200" rtl="0">
              <a:spcBef>
                <a:spcPts val="0"/>
              </a:spcBef>
              <a:spcAft>
                <a:spcPts val="0"/>
              </a:spcAft>
              <a:buSzPts val="1300"/>
              <a:buChar char="●"/>
            </a:pPr>
            <a:r>
              <a:rPr lang="en"/>
              <a:t>Utilizes web/mobile applications to develop and gain greater influence on types of affordable housing developments.</a:t>
            </a:r>
            <a:endParaRPr/>
          </a:p>
          <a:p>
            <a:pPr indent="-311150" lvl="0" marL="457200" rtl="0">
              <a:spcBef>
                <a:spcPts val="0"/>
              </a:spcBef>
              <a:spcAft>
                <a:spcPts val="0"/>
              </a:spcAft>
              <a:buSzPts val="1300"/>
              <a:buChar char="●"/>
            </a:pPr>
            <a:r>
              <a:rPr lang="en"/>
              <a:t>Leverages community to solve the problem that policy won’t always be able to solve</a:t>
            </a:r>
            <a:endParaRPr/>
          </a:p>
          <a:p>
            <a:pPr indent="-311150" lvl="0" marL="457200" rtl="0">
              <a:spcBef>
                <a:spcPts val="0"/>
              </a:spcBef>
              <a:spcAft>
                <a:spcPts val="0"/>
              </a:spcAft>
              <a:buSzPts val="1300"/>
              <a:buChar char="●"/>
            </a:pPr>
            <a:r>
              <a:rPr lang="en"/>
              <a:t>Leverages social status, social communication systems, social awareness trends, and help lift some of the weight off low income families.</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