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F3E5DE-3F20-4026-B582-CA3E78A53C18}">
  <a:tblStyle styleId="{88F3E5DE-3F20-4026-B582-CA3E78A53C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cce0d7317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2cce0d7317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saru’mana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c1ada13c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c1ada13c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c1ada13c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c1ada13c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c1ada13c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c1ada13c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c1ada13c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c1ada13c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c1ada13c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c1ada13c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c1ada13c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c1ada13c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c1ada13c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c1ada13c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c1ada13c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c1ada13c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c1ada13c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c1ada13c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Algoritmul Deutsch este un subset al algoritmului Deutsch-Josza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Acesta rezolva o problema simpla, dar a carei rezolvare este mult mai rapida fata de rezolvarea clasica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Algoritmul raspunde la intrebarea daca 2 biti sunt de aceeasi paritate, practic daca bit[0] + bit[1] % 2 ==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Astfel de problema e usor de rezolvat pe un calculator quantum, dar foarte greu pe un calculator clasic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Pe un calculator clasic e nevoie de 2^n-1 + 1 evaluari pentru a da un raspuns corect, pe cand pe un calculator quantum e nevoie de o singura evaluare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Haideti sa vedem in ce consta dpdv al portativului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cce0d731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2cce0d731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Observam din prima 3 pasi: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o"/>
              <a:t>Inversarea ultimului Qubit si aplicarea portii Hadamard pe toti qubitii de la intrare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o"/>
              <a:t>Aplicarea oracolului ce este reprezentat prin un CNOT si eventual o poarta X (o sa vedem cand)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o"/>
              <a:t>Aplicarea din nou a portii H pe toti qubitii initiali 0 inainte de masuratoare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Haideti sa vedem acum pas cu pas cum se implementeaza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cce0d7317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cce0d7317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o"/>
              <a:t>zis ca este raspunsul google la piata de quantum development, aparut in 2018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(Click)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o"/>
              <a:t>zis ca Cirq prezinta o perspectiva de tip circuit asupra programarii in lumea quantum (desi nu asezam porti pe portativ, generam circuite de tip portativ atunci cand le afisam)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o"/>
              <a:t>zis ca Cirq ofera o perspectiva atat introductiva pentru incepatorii din lumea quantum, cat si un avansata, pentru cei din domeniu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cce0d7317_2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cce0d7317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c1ada13c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c1ada13c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Mai departe, o sa trecem la un algoritm destul de dificil, numit HHL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Acest algoritm se ocupa cu calcularea sistemelor liniare de ecuatii de forma Ax=B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Este un algoritm avansat deoarece foloseste atat functionalitate din Cirq mai avansata, cat si abordeaza rezolvarea sistemelor liniare intr-un mod mult diferit fata de cel clasic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 lumea clasica, de obicei calculam descompuneri ale lui A sau direct inversa acesteia, pe care apoi le mutam la dreapta si aflam pe 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Aici ne vom baza pe faptul ca A trebuie sa fie hermitica si ne vom folosi de transformata fourier pentru a trece circuitul in si din baza fourier (QPE) peste care vom aplica rotatii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cce0d7317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2cce0d731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Pentru realizarea circuitului vom avea nevoie de minim 3 qubiti si de minim 3 pasi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Qubitii reprezinta intrarile, qubitii de lucru si un qubit de rotatie auxiliar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Pasii, la nivel inalt sunt destul de straight-forward si ii luam ca a tare. Pentru a rezolva un sistem liniar de ecuatii:</a:t>
            </a:r>
            <a:br>
              <a:rPr lang="ro"/>
            </a:br>
            <a:r>
              <a:rPr lang="ro"/>
              <a:t>1. Aplicam trecerea in baza Fourier prin procedeul de QPE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2. Aplicam un procedeu de rotatie folosind qubitul auxiliar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3. Aplicam inversa QPE si apoi putem masura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Practic, tot calculul se face printr-o singura poarta de rotatie, ceea ce, dupa mine, e incredibil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Haideti sa vedem mai in amanunt ce inseamna asta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cce0d7317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cce0d7317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Putem sa spargem circuitul mai in amanunt si putem vedea ce reprezinta de fapt acea poarta U, respectiv portile de rotatie.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 acest exemplu avem 2 qubiti de memorie, si observam ca poarta U se traduce in e^iAt0/2^x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Astfel ca, pentru a pastra circuitul modularizat, trebuie sa implementam atat portile de rotatie date, cat si portile 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cce0d7317_2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cce0d7317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Acum, si mai in amanunt, putem vedea cum se implementeaza fiecare pas al unei porti U.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Din fericire, Cirq ne ofera deja implementarea portii U, respectiv implementarea QFT, deci ne usureaza mult munca, noi trebuind sa construim blocurile doar pentru prima figura si sa le combinam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Ca o recapitulare inainte sa trecem la exercitiu, avem 4 elemente de intrare a circuitului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 - matrice hermitica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 - vector coloana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 - 2π/(sN)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 - factor de normalizare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Si o sa obtinem cate o valoare pentru fiecare necunoscuta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Valorile sunt aproximative, din cauza factorului de random si a formei imperfecte a circuitului, astfel incat trebuie sa realizam multe rulari pentru a obtine un rezultat cu o precizie buna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cce0d7317_2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cce0d7317_2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97aa1830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297aa1830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bd2077df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1bd2077df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297aa183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297aa183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cce0d7317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cce0d7317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o"/>
              <a:t>continuat despre detalii pentru incepatori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o"/>
              <a:t>liste intregi de ghiduri de folosire a framework-ului, cat si tutoriale pentru implementarea a multor algoritmi quantum pentru intelegerea folosirii Cirq-ului.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o"/>
              <a:t>Algoritmi adaugati de Google, cat si de comunitate, Framework-ul fiind open source cu peste 150 de persoane ce contribuie activ.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o"/>
              <a:t>Totusi, din ce isi face Google banii?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(Click)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o"/>
              <a:t>Fiind o tehnologie destul de noua, cauta momentan sa se extinda cat mai mult, atat dpdv al pietei, cat si a resurselor umane.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o"/>
              <a:t>Precum celelalte companii, ofera hardware pentru rularea algoritmilor contra cost.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o"/>
              <a:t>Totusi, fiind un framework open-source, ofera integrare cu alte platforme/hardware (precum, de exemplu, Azure Quantum).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297aa1830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297aa1830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97aa1830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297aa1830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297aa1830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297aa1830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297aa1830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297aa1830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2cce0d7317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2cce0d7317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cce0d7317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cce0d7317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Haideti sa vorbim putin si despre particularitatile simulatorului, respectiv limitari ale acestuia, fata de cazul ideal, formal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(Click)</a:t>
            </a:r>
            <a:br>
              <a:rPr lang="ro"/>
            </a:br>
            <a:r>
              <a:rPr lang="ro"/>
              <a:t>In primul rand, toti qubitii sunt asezati pe un grid, un qubit avand acces doar la 4 alti qubiti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(Click) (Click)</a:t>
            </a:r>
            <a:br>
              <a:rPr lang="ro"/>
            </a:br>
            <a:r>
              <a:rPr lang="ro"/>
              <a:t>Cirq recunoaste ca masuratorile sunt foarte incete, astfel incat sunt limitate doar pentru finalul circuitului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(Click)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 asemenea, avand o privire de tip circuit asupra quantumului, setul de porti este destul de limitat, dar de ajuns pentru aplicatiile obisnuite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(Click)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Exista o limita superioara fixa a lungimii circuitelor, aceasta limitand circuitele la rulari de maxim jumatate de secunda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(Click)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 final, daca vrem circuite compatibile cu hardware existent (nu simulare), putem folosi unul din cele 3 grid-uri de tip sycamore ce sunt compatibile cu tehnologiile Google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cce0d7317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cce0d7317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overview despre exercitiile de azi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o"/>
              <a:t>precizat ca, mai ales in partea de advanced, sunt prezentate concepte dificile de inteles in 2 ore, dar se va intra mai mult in partea de folosire a Cirq pentru rezolvarea lor, nu demonstrarea rezolvarii in sine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o"/>
              <a:t>precizat ca exercitiile de la 6 le vom parcurge doar daca mai ramane timp/e nevoie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o"/>
              <a:t>precizat inca o data ca sunt destul de multe exercitii pentru 1-2 ore, deci o sa trecem rapid prin ele/prin rezolvari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cce0d7317_2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cce0d7317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cce0d7317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cce0d7317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o"/>
              <a:t>Precizat ca laboratorul este public pe Github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o"/>
              <a:t>Precizat ca se foloseste Jupyter Notebook pentru exercitii si explicatii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o"/>
              <a:t>Precizat ca asta inseamna ca putem rezolva in ce mediu de dezvoltare vrem (eu o sa rezolv in VSCode, Dragos in Google Colab)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o"/>
              <a:t>Click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o"/>
              <a:t>Haideti sa clonam acum repository-ul si sa deschidem 0-setup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c1ada13c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c1ada13c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c1ada13c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c1ada13c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QC-them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357348" y="4637125"/>
            <a:ext cx="663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r>
              <a:rPr lang="ro"/>
              <a:t> / 34</a:t>
            </a:r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3109825" y="4450800"/>
            <a:ext cx="2453700" cy="69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chemeClr val="dk2"/>
                </a:solidFill>
                <a:highlight>
                  <a:schemeClr val="lt1"/>
                </a:highlight>
              </a:rPr>
              <a:t>Masters of Advanced Cybersecurity,</a:t>
            </a:r>
            <a:br>
              <a:rPr lang="ro" sz="1100">
                <a:solidFill>
                  <a:schemeClr val="dk2"/>
                </a:solidFill>
                <a:highlight>
                  <a:schemeClr val="lt1"/>
                </a:highlight>
              </a:rPr>
            </a:br>
            <a:r>
              <a:rPr lang="ro" sz="1100">
                <a:solidFill>
                  <a:schemeClr val="dk2"/>
                </a:solidFill>
                <a:highlight>
                  <a:schemeClr val="lt1"/>
                </a:highlight>
              </a:rPr>
              <a:t>Cezar Crăciunoiu &amp; Dragoș Argint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chemeClr val="dk2"/>
                </a:solidFill>
                <a:highlight>
                  <a:schemeClr val="lt1"/>
                </a:highlight>
              </a:rPr>
              <a:t>24 may 2022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7075" y="4563588"/>
            <a:ext cx="1862176" cy="4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2995725" y="51875"/>
            <a:ext cx="2756400" cy="354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chemeClr val="dk2"/>
                </a:solidFill>
                <a:highlight>
                  <a:schemeClr val="lt1"/>
                </a:highlight>
              </a:rPr>
              <a:t>Introduction to Quantum Computing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flaticon.com/free-icon/quantum-computing_1998708" TargetMode="External"/><Relationship Id="rId4" Type="http://schemas.openxmlformats.org/officeDocument/2006/relationships/hyperlink" Target="https://quantumai.google/" TargetMode="External"/><Relationship Id="rId9" Type="http://schemas.openxmlformats.org/officeDocument/2006/relationships/hyperlink" Target="https://www.tensorflow.org/quantum/tutorials/mnist" TargetMode="External"/><Relationship Id="rId5" Type="http://schemas.openxmlformats.org/officeDocument/2006/relationships/hyperlink" Target="https://github.com/quantumlib/Cirq" TargetMode="External"/><Relationship Id="rId6" Type="http://schemas.openxmlformats.org/officeDocument/2006/relationships/hyperlink" Target="http://cpb.iphy.ac.cn/article/2018/1924/cpb_27_2_020308/cpb_27_2_020308_f4.jpg" TargetMode="External"/><Relationship Id="rId7" Type="http://schemas.openxmlformats.org/officeDocument/2006/relationships/hyperlink" Target="https://quantumai.google/cirq/tutorials/basics" TargetMode="External"/><Relationship Id="rId8" Type="http://schemas.openxmlformats.org/officeDocument/2006/relationships/hyperlink" Target="https://quantumai.google/cirq/circuit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craciunoiuc/IQC-lab-presentation/blob/main/0-setup/README.md" TargetMode="External"/><Relationship Id="rId4" Type="http://schemas.openxmlformats.org/officeDocument/2006/relationships/hyperlink" Target="https://github.com/craciunoiuc/IQC-lab-presentation/blob/main/1-gates/README.md" TargetMode="External"/><Relationship Id="rId9" Type="http://schemas.openxmlformats.org/officeDocument/2006/relationships/hyperlink" Target="https://github.com/craciunoiuc/IQC-lab-presentation/blob/main/6-bonus/README.md" TargetMode="External"/><Relationship Id="rId5" Type="http://schemas.openxmlformats.org/officeDocument/2006/relationships/hyperlink" Target="https://github.com/craciunoiuc/IQC-lab-presentation/blob/main/2-superdense/README.md" TargetMode="External"/><Relationship Id="rId6" Type="http://schemas.openxmlformats.org/officeDocument/2006/relationships/hyperlink" Target="https://github.com/craciunoiuc/IQC-lab-presentation/blob/main/3-deutsch/README.md" TargetMode="External"/><Relationship Id="rId7" Type="http://schemas.openxmlformats.org/officeDocument/2006/relationships/hyperlink" Target="https://github.com/craciunoiuc/IQC-lab-presentation/blob/main/4-hhl/README.md" TargetMode="External"/><Relationship Id="rId8" Type="http://schemas.openxmlformats.org/officeDocument/2006/relationships/hyperlink" Target="https://github.com/craciunoiuc/IQC-lab-presentation/blob/main/5-mnist/README.m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craciunoiuc/IQC-lab-presentati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    </a:t>
            </a:r>
            <a:r>
              <a:rPr lang="ro"/>
              <a:t>irq Quantum Framework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275" y="1938725"/>
            <a:ext cx="736225" cy="7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4427" l="1516" r="0" t="7373"/>
          <a:stretch/>
        </p:blipFill>
        <p:spPr>
          <a:xfrm>
            <a:off x="1233650" y="502025"/>
            <a:ext cx="6676700" cy="39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357348" y="4637125"/>
            <a:ext cx="663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r>
              <a:rPr lang="ro"/>
              <a:t> / 34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2. Superdense Coding</a:t>
            </a:r>
            <a:endParaRPr/>
          </a:p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357348" y="4637125"/>
            <a:ext cx="663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r>
              <a:rPr lang="ro"/>
              <a:t> / 34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/>
          <p:nvPr/>
        </p:nvSpPr>
        <p:spPr>
          <a:xfrm>
            <a:off x="2497650" y="2661750"/>
            <a:ext cx="312600" cy="29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H</a:t>
            </a:r>
            <a:endParaRPr/>
          </a:p>
        </p:txBody>
      </p:sp>
      <p:cxnSp>
        <p:nvCxnSpPr>
          <p:cNvPr id="141" name="Google Shape;141;p24"/>
          <p:cNvCxnSpPr/>
          <p:nvPr/>
        </p:nvCxnSpPr>
        <p:spPr>
          <a:xfrm rot="10800000">
            <a:off x="2156550" y="2813250"/>
            <a:ext cx="336300" cy="2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4"/>
          <p:cNvCxnSpPr/>
          <p:nvPr/>
        </p:nvCxnSpPr>
        <p:spPr>
          <a:xfrm rot="10800000">
            <a:off x="2156450" y="3125900"/>
            <a:ext cx="99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24"/>
          <p:cNvSpPr/>
          <p:nvPr/>
        </p:nvSpPr>
        <p:spPr>
          <a:xfrm>
            <a:off x="3084950" y="3059600"/>
            <a:ext cx="180000" cy="180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" name="Google Shape;144;p24"/>
          <p:cNvCxnSpPr/>
          <p:nvPr/>
        </p:nvCxnSpPr>
        <p:spPr>
          <a:xfrm rot="10800000">
            <a:off x="2810250" y="2806650"/>
            <a:ext cx="369300" cy="3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4"/>
          <p:cNvCxnSpPr>
            <a:endCxn id="143" idx="0"/>
          </p:cNvCxnSpPr>
          <p:nvPr/>
        </p:nvCxnSpPr>
        <p:spPr>
          <a:xfrm>
            <a:off x="3170150" y="2813300"/>
            <a:ext cx="4800" cy="24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4"/>
          <p:cNvSpPr/>
          <p:nvPr/>
        </p:nvSpPr>
        <p:spPr>
          <a:xfrm>
            <a:off x="3842725" y="1096525"/>
            <a:ext cx="1259700" cy="134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00: 	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01: 	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10: 	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11: 	XZ</a:t>
            </a:r>
            <a:endParaRPr/>
          </a:p>
        </p:txBody>
      </p:sp>
      <p:cxnSp>
        <p:nvCxnSpPr>
          <p:cNvPr id="147" name="Google Shape;147;p24"/>
          <p:cNvCxnSpPr/>
          <p:nvPr/>
        </p:nvCxnSpPr>
        <p:spPr>
          <a:xfrm flipH="1">
            <a:off x="3264850" y="3125900"/>
            <a:ext cx="2320800" cy="23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4"/>
          <p:cNvSpPr/>
          <p:nvPr/>
        </p:nvSpPr>
        <p:spPr>
          <a:xfrm>
            <a:off x="5509875" y="2969600"/>
            <a:ext cx="180000" cy="180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" name="Google Shape;149;p24"/>
          <p:cNvCxnSpPr>
            <a:endCxn id="148" idx="0"/>
          </p:cNvCxnSpPr>
          <p:nvPr/>
        </p:nvCxnSpPr>
        <p:spPr>
          <a:xfrm>
            <a:off x="5595075" y="2723300"/>
            <a:ext cx="4800" cy="24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4"/>
          <p:cNvCxnSpPr/>
          <p:nvPr/>
        </p:nvCxnSpPr>
        <p:spPr>
          <a:xfrm rot="10800000">
            <a:off x="5595075" y="2723300"/>
            <a:ext cx="336300" cy="2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4"/>
          <p:cNvSpPr/>
          <p:nvPr/>
        </p:nvSpPr>
        <p:spPr>
          <a:xfrm>
            <a:off x="5946325" y="2577650"/>
            <a:ext cx="312600" cy="29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H</a:t>
            </a:r>
            <a:endParaRPr/>
          </a:p>
        </p:txBody>
      </p:sp>
      <p:cxnSp>
        <p:nvCxnSpPr>
          <p:cNvPr id="152" name="Google Shape;152;p24"/>
          <p:cNvCxnSpPr>
            <a:endCxn id="146" idx="1"/>
          </p:cNvCxnSpPr>
          <p:nvPr/>
        </p:nvCxnSpPr>
        <p:spPr>
          <a:xfrm rot="-5400000">
            <a:off x="2974825" y="1964425"/>
            <a:ext cx="1063200" cy="6726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4"/>
          <p:cNvCxnSpPr>
            <a:stCxn id="146" idx="3"/>
          </p:cNvCxnSpPr>
          <p:nvPr/>
        </p:nvCxnSpPr>
        <p:spPr>
          <a:xfrm>
            <a:off x="5102425" y="1769125"/>
            <a:ext cx="492600" cy="9780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4"/>
          <p:cNvCxnSpPr/>
          <p:nvPr/>
        </p:nvCxnSpPr>
        <p:spPr>
          <a:xfrm flipH="1">
            <a:off x="5585750" y="3040650"/>
            <a:ext cx="1439700" cy="18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4"/>
          <p:cNvCxnSpPr>
            <a:stCxn id="151" idx="3"/>
          </p:cNvCxnSpPr>
          <p:nvPr/>
        </p:nvCxnSpPr>
        <p:spPr>
          <a:xfrm flipH="1" rot="10800000">
            <a:off x="6258925" y="2718500"/>
            <a:ext cx="738000" cy="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4"/>
          <p:cNvSpPr/>
          <p:nvPr/>
        </p:nvSpPr>
        <p:spPr>
          <a:xfrm flipH="1">
            <a:off x="6551825" y="2577650"/>
            <a:ext cx="312600" cy="293700"/>
          </a:xfrm>
          <a:prstGeom prst="flowChartOnlineStora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 flipH="1">
            <a:off x="6551825" y="2912750"/>
            <a:ext cx="312600" cy="293700"/>
          </a:xfrm>
          <a:prstGeom prst="flowChartOnlineStora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 txBox="1"/>
          <p:nvPr/>
        </p:nvSpPr>
        <p:spPr>
          <a:xfrm>
            <a:off x="1626075" y="2520800"/>
            <a:ext cx="67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|0&gt;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|0&gt;</a:t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1610300" y="1856600"/>
            <a:ext cx="10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Eve</a:t>
            </a:r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3732950" y="512375"/>
            <a:ext cx="10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Alice</a:t>
            </a:r>
            <a:endParaRPr/>
          </a:p>
        </p:txBody>
      </p:sp>
      <p:sp>
        <p:nvSpPr>
          <p:cNvPr id="161" name="Google Shape;161;p24"/>
          <p:cNvSpPr txBox="1"/>
          <p:nvPr/>
        </p:nvSpPr>
        <p:spPr>
          <a:xfrm>
            <a:off x="6158675" y="1856600"/>
            <a:ext cx="10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Bob</a:t>
            </a:r>
            <a:endParaRPr/>
          </a:p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8357348" y="4637125"/>
            <a:ext cx="663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r>
              <a:rPr lang="ro"/>
              <a:t> / 34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375" y="1270150"/>
            <a:ext cx="6953250" cy="271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5"/>
          <p:cNvCxnSpPr/>
          <p:nvPr/>
        </p:nvCxnSpPr>
        <p:spPr>
          <a:xfrm flipH="1">
            <a:off x="3325775" y="710425"/>
            <a:ext cx="530400" cy="7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5"/>
          <p:cNvCxnSpPr/>
          <p:nvPr/>
        </p:nvCxnSpPr>
        <p:spPr>
          <a:xfrm flipH="1">
            <a:off x="3325650" y="710425"/>
            <a:ext cx="540000" cy="13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5"/>
          <p:cNvCxnSpPr/>
          <p:nvPr/>
        </p:nvCxnSpPr>
        <p:spPr>
          <a:xfrm>
            <a:off x="3220600" y="2585950"/>
            <a:ext cx="738900" cy="17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1" name="Google Shape;171;p25"/>
          <p:cNvCxnSpPr/>
          <p:nvPr/>
        </p:nvCxnSpPr>
        <p:spPr>
          <a:xfrm>
            <a:off x="3325650" y="3628750"/>
            <a:ext cx="624300" cy="70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2" name="Google Shape;172;p25"/>
          <p:cNvSpPr txBox="1"/>
          <p:nvPr/>
        </p:nvSpPr>
        <p:spPr>
          <a:xfrm>
            <a:off x="4016275" y="4129950"/>
            <a:ext cx="12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Bell state</a:t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3903625" y="370275"/>
            <a:ext cx="123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Random generate: 00, 01, 10, 01</a:t>
            </a:r>
            <a:endParaRPr/>
          </a:p>
        </p:txBody>
      </p:sp>
      <p:cxnSp>
        <p:nvCxnSpPr>
          <p:cNvPr id="174" name="Google Shape;174;p25"/>
          <p:cNvCxnSpPr/>
          <p:nvPr/>
        </p:nvCxnSpPr>
        <p:spPr>
          <a:xfrm flipH="1">
            <a:off x="4306925" y="1032500"/>
            <a:ext cx="1272300" cy="5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5"/>
          <p:cNvCxnSpPr/>
          <p:nvPr/>
        </p:nvCxnSpPr>
        <p:spPr>
          <a:xfrm flipH="1">
            <a:off x="4347850" y="1032500"/>
            <a:ext cx="1221900" cy="14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5"/>
          <p:cNvSpPr txBox="1"/>
          <p:nvPr/>
        </p:nvSpPr>
        <p:spPr>
          <a:xfrm>
            <a:off x="5704225" y="154875"/>
            <a:ext cx="1231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CZ gate: |00&gt; =&gt; |00&gt;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|01&gt; =&gt; |01&gt;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|10&gt; =&gt; |10&gt;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|11&gt; =&gt; -|11&gt;</a:t>
            </a:r>
            <a:endParaRPr/>
          </a:p>
        </p:txBody>
      </p:sp>
      <p:cxnSp>
        <p:nvCxnSpPr>
          <p:cNvPr id="177" name="Google Shape;177;p25"/>
          <p:cNvCxnSpPr/>
          <p:nvPr/>
        </p:nvCxnSpPr>
        <p:spPr>
          <a:xfrm flipH="1" rot="10800000">
            <a:off x="4925625" y="1695425"/>
            <a:ext cx="3154200" cy="9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8" name="Google Shape;178;p25"/>
          <p:cNvCxnSpPr/>
          <p:nvPr/>
        </p:nvCxnSpPr>
        <p:spPr>
          <a:xfrm flipH="1" rot="10800000">
            <a:off x="4935100" y="1705175"/>
            <a:ext cx="3144900" cy="13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9" name="Google Shape;179;p25"/>
          <p:cNvSpPr txBox="1"/>
          <p:nvPr/>
        </p:nvSpPr>
        <p:spPr>
          <a:xfrm>
            <a:off x="8048625" y="1333325"/>
            <a:ext cx="12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SWAP gate</a:t>
            </a:r>
            <a:endParaRPr/>
          </a:p>
        </p:txBody>
      </p:sp>
      <p:sp>
        <p:nvSpPr>
          <p:cNvPr id="180" name="Google Shape;180;p25"/>
          <p:cNvSpPr txBox="1"/>
          <p:nvPr>
            <p:ph idx="12" type="sldNum"/>
          </p:nvPr>
        </p:nvSpPr>
        <p:spPr>
          <a:xfrm>
            <a:off x="8357348" y="4637125"/>
            <a:ext cx="663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r>
              <a:rPr lang="ro"/>
              <a:t> / 34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375" y="1270150"/>
            <a:ext cx="6953250" cy="271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26"/>
          <p:cNvCxnSpPr/>
          <p:nvPr/>
        </p:nvCxnSpPr>
        <p:spPr>
          <a:xfrm flipH="1">
            <a:off x="3325775" y="710425"/>
            <a:ext cx="530400" cy="7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6"/>
          <p:cNvCxnSpPr/>
          <p:nvPr/>
        </p:nvCxnSpPr>
        <p:spPr>
          <a:xfrm flipH="1">
            <a:off x="3325650" y="710425"/>
            <a:ext cx="540000" cy="13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6"/>
          <p:cNvCxnSpPr/>
          <p:nvPr/>
        </p:nvCxnSpPr>
        <p:spPr>
          <a:xfrm>
            <a:off x="3220600" y="2585950"/>
            <a:ext cx="738900" cy="17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9" name="Google Shape;189;p26"/>
          <p:cNvCxnSpPr/>
          <p:nvPr/>
        </p:nvCxnSpPr>
        <p:spPr>
          <a:xfrm>
            <a:off x="3325650" y="3628750"/>
            <a:ext cx="624300" cy="70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0" name="Google Shape;190;p26"/>
          <p:cNvSpPr txBox="1"/>
          <p:nvPr/>
        </p:nvSpPr>
        <p:spPr>
          <a:xfrm>
            <a:off x="4016275" y="4129950"/>
            <a:ext cx="12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Bell state</a:t>
            </a:r>
            <a:endParaRPr/>
          </a:p>
        </p:txBody>
      </p:sp>
      <p:sp>
        <p:nvSpPr>
          <p:cNvPr id="191" name="Google Shape;191;p26"/>
          <p:cNvSpPr txBox="1"/>
          <p:nvPr/>
        </p:nvSpPr>
        <p:spPr>
          <a:xfrm>
            <a:off x="3903625" y="370275"/>
            <a:ext cx="12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00 =&gt; I</a:t>
            </a: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3419525" y="1913425"/>
            <a:ext cx="436500" cy="89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4016275" y="1364850"/>
            <a:ext cx="540000" cy="137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 txBox="1"/>
          <p:nvPr>
            <p:ph idx="12" type="sldNum"/>
          </p:nvPr>
        </p:nvSpPr>
        <p:spPr>
          <a:xfrm>
            <a:off x="8357348" y="4637125"/>
            <a:ext cx="663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r>
              <a:rPr lang="ro"/>
              <a:t> / 34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375" y="1270150"/>
            <a:ext cx="6953250" cy="271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27"/>
          <p:cNvCxnSpPr/>
          <p:nvPr/>
        </p:nvCxnSpPr>
        <p:spPr>
          <a:xfrm flipH="1">
            <a:off x="3325775" y="710425"/>
            <a:ext cx="530400" cy="7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7"/>
          <p:cNvCxnSpPr/>
          <p:nvPr/>
        </p:nvCxnSpPr>
        <p:spPr>
          <a:xfrm flipH="1">
            <a:off x="3325650" y="710425"/>
            <a:ext cx="540000" cy="13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7"/>
          <p:cNvCxnSpPr/>
          <p:nvPr/>
        </p:nvCxnSpPr>
        <p:spPr>
          <a:xfrm>
            <a:off x="3220600" y="2585950"/>
            <a:ext cx="738900" cy="17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03" name="Google Shape;203;p27"/>
          <p:cNvCxnSpPr/>
          <p:nvPr/>
        </p:nvCxnSpPr>
        <p:spPr>
          <a:xfrm>
            <a:off x="3325650" y="3628750"/>
            <a:ext cx="624300" cy="70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4" name="Google Shape;204;p27"/>
          <p:cNvSpPr txBox="1"/>
          <p:nvPr/>
        </p:nvSpPr>
        <p:spPr>
          <a:xfrm>
            <a:off x="4016275" y="4129950"/>
            <a:ext cx="12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Bell state</a:t>
            </a:r>
            <a:endParaRPr/>
          </a:p>
        </p:txBody>
      </p:sp>
      <p:sp>
        <p:nvSpPr>
          <p:cNvPr id="205" name="Google Shape;205;p27"/>
          <p:cNvSpPr txBox="1"/>
          <p:nvPr/>
        </p:nvSpPr>
        <p:spPr>
          <a:xfrm>
            <a:off x="3903625" y="370275"/>
            <a:ext cx="12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01 =&gt; X</a:t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4016275" y="1364850"/>
            <a:ext cx="540000" cy="137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 txBox="1"/>
          <p:nvPr>
            <p:ph idx="12" type="sldNum"/>
          </p:nvPr>
        </p:nvSpPr>
        <p:spPr>
          <a:xfrm>
            <a:off x="8357348" y="4637125"/>
            <a:ext cx="663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r>
              <a:rPr lang="ro"/>
              <a:t> / 34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375" y="1270150"/>
            <a:ext cx="6953250" cy="271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28"/>
          <p:cNvCxnSpPr/>
          <p:nvPr/>
        </p:nvCxnSpPr>
        <p:spPr>
          <a:xfrm flipH="1">
            <a:off x="3325775" y="710425"/>
            <a:ext cx="530400" cy="7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8"/>
          <p:cNvCxnSpPr/>
          <p:nvPr/>
        </p:nvCxnSpPr>
        <p:spPr>
          <a:xfrm flipH="1">
            <a:off x="3325650" y="710425"/>
            <a:ext cx="540000" cy="13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8"/>
          <p:cNvCxnSpPr/>
          <p:nvPr/>
        </p:nvCxnSpPr>
        <p:spPr>
          <a:xfrm>
            <a:off x="3220600" y="2585950"/>
            <a:ext cx="738900" cy="17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16" name="Google Shape;216;p28"/>
          <p:cNvCxnSpPr/>
          <p:nvPr/>
        </p:nvCxnSpPr>
        <p:spPr>
          <a:xfrm>
            <a:off x="3325650" y="3628750"/>
            <a:ext cx="624300" cy="70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17" name="Google Shape;217;p28"/>
          <p:cNvSpPr txBox="1"/>
          <p:nvPr/>
        </p:nvSpPr>
        <p:spPr>
          <a:xfrm>
            <a:off x="4016275" y="4129950"/>
            <a:ext cx="12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Bell state</a:t>
            </a:r>
            <a:endParaRPr/>
          </a:p>
        </p:txBody>
      </p:sp>
      <p:sp>
        <p:nvSpPr>
          <p:cNvPr id="218" name="Google Shape;218;p28"/>
          <p:cNvSpPr txBox="1"/>
          <p:nvPr/>
        </p:nvSpPr>
        <p:spPr>
          <a:xfrm>
            <a:off x="3903625" y="370275"/>
            <a:ext cx="12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10</a:t>
            </a:r>
            <a:r>
              <a:rPr lang="ro"/>
              <a:t> =&gt; Z</a:t>
            </a:r>
            <a:endParaRPr/>
          </a:p>
        </p:txBody>
      </p:sp>
      <p:sp>
        <p:nvSpPr>
          <p:cNvPr id="219" name="Google Shape;219;p28"/>
          <p:cNvSpPr/>
          <p:nvPr/>
        </p:nvSpPr>
        <p:spPr>
          <a:xfrm>
            <a:off x="3419525" y="1913425"/>
            <a:ext cx="436500" cy="89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8"/>
          <p:cNvSpPr txBox="1"/>
          <p:nvPr>
            <p:ph idx="12" type="sldNum"/>
          </p:nvPr>
        </p:nvSpPr>
        <p:spPr>
          <a:xfrm>
            <a:off x="8357348" y="4637125"/>
            <a:ext cx="663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r>
              <a:rPr lang="ro"/>
              <a:t> / 34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375" y="1270150"/>
            <a:ext cx="6953250" cy="271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29"/>
          <p:cNvCxnSpPr/>
          <p:nvPr/>
        </p:nvCxnSpPr>
        <p:spPr>
          <a:xfrm flipH="1">
            <a:off x="3325775" y="710425"/>
            <a:ext cx="530400" cy="7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9"/>
          <p:cNvCxnSpPr/>
          <p:nvPr/>
        </p:nvCxnSpPr>
        <p:spPr>
          <a:xfrm flipH="1">
            <a:off x="3325650" y="710425"/>
            <a:ext cx="540000" cy="13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9"/>
          <p:cNvCxnSpPr/>
          <p:nvPr/>
        </p:nvCxnSpPr>
        <p:spPr>
          <a:xfrm>
            <a:off x="3220600" y="2585950"/>
            <a:ext cx="738900" cy="17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29" name="Google Shape;229;p29"/>
          <p:cNvCxnSpPr/>
          <p:nvPr/>
        </p:nvCxnSpPr>
        <p:spPr>
          <a:xfrm>
            <a:off x="3325650" y="3628750"/>
            <a:ext cx="624300" cy="70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30" name="Google Shape;230;p29"/>
          <p:cNvSpPr txBox="1"/>
          <p:nvPr/>
        </p:nvSpPr>
        <p:spPr>
          <a:xfrm>
            <a:off x="4016275" y="4129950"/>
            <a:ext cx="12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Bell state</a:t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3903625" y="370275"/>
            <a:ext cx="12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11 =&gt; Z</a:t>
            </a:r>
            <a:endParaRPr/>
          </a:p>
        </p:txBody>
      </p:sp>
      <p:sp>
        <p:nvSpPr>
          <p:cNvPr id="232" name="Google Shape;232;p29"/>
          <p:cNvSpPr txBox="1"/>
          <p:nvPr>
            <p:ph idx="12" type="sldNum"/>
          </p:nvPr>
        </p:nvSpPr>
        <p:spPr>
          <a:xfrm>
            <a:off x="8357348" y="4637125"/>
            <a:ext cx="663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r>
              <a:rPr lang="ro"/>
              <a:t> / 34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3. D</a:t>
            </a:r>
            <a:r>
              <a:rPr lang="ro"/>
              <a:t>eutsch Algorithm</a:t>
            </a:r>
            <a:endParaRPr/>
          </a:p>
        </p:txBody>
      </p:sp>
      <p:sp>
        <p:nvSpPr>
          <p:cNvPr id="238" name="Google Shape;238;p30"/>
          <p:cNvSpPr txBox="1"/>
          <p:nvPr>
            <p:ph idx="12" type="sldNum"/>
          </p:nvPr>
        </p:nvSpPr>
        <p:spPr>
          <a:xfrm>
            <a:off x="8357348" y="4637125"/>
            <a:ext cx="663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r>
              <a:rPr lang="ro"/>
              <a:t> / 34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900" y="1240838"/>
            <a:ext cx="5442599" cy="266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1"/>
          <p:cNvSpPr txBox="1"/>
          <p:nvPr>
            <p:ph idx="12" type="sldNum"/>
          </p:nvPr>
        </p:nvSpPr>
        <p:spPr>
          <a:xfrm>
            <a:off x="8357348" y="4637125"/>
            <a:ext cx="663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r>
              <a:rPr lang="ro"/>
              <a:t> / 34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508275" y="3244400"/>
            <a:ext cx="763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450" y="1885849"/>
            <a:ext cx="2696875" cy="94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327875" y="1437400"/>
            <a:ext cx="1244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0"/>
              <a:t>+</a:t>
            </a:r>
            <a:endParaRPr sz="100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4700" y="1448824"/>
            <a:ext cx="1786875" cy="18179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357348" y="4637125"/>
            <a:ext cx="663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r>
              <a:rPr lang="ro"/>
              <a:t> / 34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/>
        </p:nvSpPr>
        <p:spPr>
          <a:xfrm>
            <a:off x="519125" y="2302350"/>
            <a:ext cx="788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800"/>
              <a:t>To the drawing board!</a:t>
            </a:r>
            <a:endParaRPr sz="2800"/>
          </a:p>
        </p:txBody>
      </p:sp>
      <p:sp>
        <p:nvSpPr>
          <p:cNvPr id="250" name="Google Shape;250;p32"/>
          <p:cNvSpPr txBox="1"/>
          <p:nvPr>
            <p:ph idx="12" type="sldNum"/>
          </p:nvPr>
        </p:nvSpPr>
        <p:spPr>
          <a:xfrm>
            <a:off x="8357348" y="4637125"/>
            <a:ext cx="663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r>
              <a:rPr lang="ro"/>
              <a:t> / 34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4</a:t>
            </a:r>
            <a:r>
              <a:rPr lang="ro"/>
              <a:t>. </a:t>
            </a:r>
            <a:r>
              <a:rPr lang="ro">
                <a:highlight>
                  <a:srgbClr val="FFFFFF"/>
                </a:highlight>
              </a:rPr>
              <a:t>HHL Algorithm</a:t>
            </a:r>
            <a:endParaRPr/>
          </a:p>
        </p:txBody>
      </p:sp>
      <p:sp>
        <p:nvSpPr>
          <p:cNvPr id="256" name="Google Shape;256;p33"/>
          <p:cNvSpPr txBox="1"/>
          <p:nvPr>
            <p:ph idx="12" type="sldNum"/>
          </p:nvPr>
        </p:nvSpPr>
        <p:spPr>
          <a:xfrm>
            <a:off x="8357348" y="4637125"/>
            <a:ext cx="663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r>
              <a:rPr lang="ro"/>
              <a:t> / 34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400" y="1070025"/>
            <a:ext cx="5819200" cy="256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4"/>
          <p:cNvSpPr txBox="1"/>
          <p:nvPr>
            <p:ph idx="12" type="sldNum"/>
          </p:nvPr>
        </p:nvSpPr>
        <p:spPr>
          <a:xfrm>
            <a:off x="8357348" y="4637125"/>
            <a:ext cx="663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r>
              <a:rPr lang="ro"/>
              <a:t> / 34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63" y="1269550"/>
            <a:ext cx="8657874" cy="250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5"/>
          <p:cNvSpPr txBox="1"/>
          <p:nvPr>
            <p:ph idx="12" type="sldNum"/>
          </p:nvPr>
        </p:nvSpPr>
        <p:spPr>
          <a:xfrm>
            <a:off x="8357348" y="4637125"/>
            <a:ext cx="663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r>
              <a:rPr lang="ro"/>
              <a:t> / 34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775" y="2288150"/>
            <a:ext cx="6062299" cy="5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6"/>
          <p:cNvSpPr txBox="1"/>
          <p:nvPr>
            <p:ph idx="12" type="sldNum"/>
          </p:nvPr>
        </p:nvSpPr>
        <p:spPr>
          <a:xfrm>
            <a:off x="8357348" y="4637125"/>
            <a:ext cx="663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r>
              <a:rPr lang="ro"/>
              <a:t> / 34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/>
        </p:nvSpPr>
        <p:spPr>
          <a:xfrm>
            <a:off x="519125" y="2302350"/>
            <a:ext cx="788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800"/>
              <a:t>To the drawing board!</a:t>
            </a:r>
            <a:endParaRPr sz="2800"/>
          </a:p>
        </p:txBody>
      </p:sp>
      <p:sp>
        <p:nvSpPr>
          <p:cNvPr id="280" name="Google Shape;280;p37"/>
          <p:cNvSpPr txBox="1"/>
          <p:nvPr>
            <p:ph idx="12" type="sldNum"/>
          </p:nvPr>
        </p:nvSpPr>
        <p:spPr>
          <a:xfrm>
            <a:off x="8357348" y="4637125"/>
            <a:ext cx="663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r>
              <a:rPr lang="ro"/>
              <a:t> / 34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5. Quantum Neural Network</a:t>
            </a:r>
            <a:endParaRPr/>
          </a:p>
        </p:txBody>
      </p:sp>
      <p:sp>
        <p:nvSpPr>
          <p:cNvPr id="286" name="Google Shape;286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Fashion MNIST - dataset</a:t>
            </a:r>
            <a:endParaRPr/>
          </a:p>
        </p:txBody>
      </p:sp>
      <p:sp>
        <p:nvSpPr>
          <p:cNvPr id="287" name="Google Shape;287;p38"/>
          <p:cNvSpPr txBox="1"/>
          <p:nvPr>
            <p:ph idx="12" type="sldNum"/>
          </p:nvPr>
        </p:nvSpPr>
        <p:spPr>
          <a:xfrm>
            <a:off x="8357348" y="4637125"/>
            <a:ext cx="663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r>
              <a:rPr lang="ro"/>
              <a:t> / 34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/>
          <p:nvPr/>
        </p:nvSpPr>
        <p:spPr>
          <a:xfrm>
            <a:off x="2024875" y="1044675"/>
            <a:ext cx="2483100" cy="237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9"/>
          <p:cNvSpPr/>
          <p:nvPr/>
        </p:nvSpPr>
        <p:spPr>
          <a:xfrm>
            <a:off x="7143600" y="2124250"/>
            <a:ext cx="529800" cy="55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4" name="Google Shape;294;p39"/>
          <p:cNvCxnSpPr/>
          <p:nvPr/>
        </p:nvCxnSpPr>
        <p:spPr>
          <a:xfrm>
            <a:off x="2110125" y="3634425"/>
            <a:ext cx="239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95" name="Google Shape;295;p39"/>
          <p:cNvCxnSpPr/>
          <p:nvPr/>
        </p:nvCxnSpPr>
        <p:spPr>
          <a:xfrm flipH="1" rot="10800000">
            <a:off x="1801075" y="1113975"/>
            <a:ext cx="21300" cy="22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96" name="Google Shape;296;p39"/>
          <p:cNvSpPr txBox="1"/>
          <p:nvPr/>
        </p:nvSpPr>
        <p:spPr>
          <a:xfrm>
            <a:off x="1204375" y="2032875"/>
            <a:ext cx="3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28</a:t>
            </a:r>
            <a:endParaRPr/>
          </a:p>
        </p:txBody>
      </p:sp>
      <p:sp>
        <p:nvSpPr>
          <p:cNvPr id="297" name="Google Shape;297;p39"/>
          <p:cNvSpPr txBox="1"/>
          <p:nvPr/>
        </p:nvSpPr>
        <p:spPr>
          <a:xfrm>
            <a:off x="3069325" y="3698625"/>
            <a:ext cx="3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28</a:t>
            </a:r>
            <a:endParaRPr/>
          </a:p>
        </p:txBody>
      </p:sp>
      <p:cxnSp>
        <p:nvCxnSpPr>
          <p:cNvPr id="298" name="Google Shape;298;p39"/>
          <p:cNvCxnSpPr/>
          <p:nvPr/>
        </p:nvCxnSpPr>
        <p:spPr>
          <a:xfrm>
            <a:off x="7164900" y="2817025"/>
            <a:ext cx="4872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99" name="Google Shape;299;p39"/>
          <p:cNvCxnSpPr/>
          <p:nvPr/>
        </p:nvCxnSpPr>
        <p:spPr>
          <a:xfrm rot="10800000">
            <a:off x="7015675" y="2124175"/>
            <a:ext cx="750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00" name="Google Shape;300;p39"/>
          <p:cNvSpPr txBox="1"/>
          <p:nvPr/>
        </p:nvSpPr>
        <p:spPr>
          <a:xfrm>
            <a:off x="7279200" y="2880925"/>
            <a:ext cx="3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2</a:t>
            </a:r>
            <a:endParaRPr/>
          </a:p>
        </p:txBody>
      </p:sp>
      <p:sp>
        <p:nvSpPr>
          <p:cNvPr id="301" name="Google Shape;301;p39"/>
          <p:cNvSpPr txBox="1"/>
          <p:nvPr/>
        </p:nvSpPr>
        <p:spPr>
          <a:xfrm>
            <a:off x="6557700" y="2199700"/>
            <a:ext cx="3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2</a:t>
            </a:r>
            <a:endParaRPr/>
          </a:p>
        </p:txBody>
      </p:sp>
      <p:cxnSp>
        <p:nvCxnSpPr>
          <p:cNvPr id="302" name="Google Shape;302;p39"/>
          <p:cNvCxnSpPr/>
          <p:nvPr/>
        </p:nvCxnSpPr>
        <p:spPr>
          <a:xfrm>
            <a:off x="4465425" y="777975"/>
            <a:ext cx="2685600" cy="11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39"/>
          <p:cNvCxnSpPr/>
          <p:nvPr/>
        </p:nvCxnSpPr>
        <p:spPr>
          <a:xfrm flipH="1" rot="10800000">
            <a:off x="4394025" y="3005475"/>
            <a:ext cx="2629200" cy="8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39"/>
          <p:cNvSpPr txBox="1"/>
          <p:nvPr>
            <p:ph idx="12" type="sldNum"/>
          </p:nvPr>
        </p:nvSpPr>
        <p:spPr>
          <a:xfrm>
            <a:off x="8357348" y="4637125"/>
            <a:ext cx="663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r>
              <a:rPr lang="ro"/>
              <a:t> / 34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/>
          <p:nvPr/>
        </p:nvSpPr>
        <p:spPr>
          <a:xfrm>
            <a:off x="2024875" y="1044675"/>
            <a:ext cx="2483100" cy="237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        0		    0.4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	0.7		    0.7</a:t>
            </a:r>
            <a:endParaRPr/>
          </a:p>
        </p:txBody>
      </p:sp>
      <p:cxnSp>
        <p:nvCxnSpPr>
          <p:cNvPr id="310" name="Google Shape;310;p40"/>
          <p:cNvCxnSpPr/>
          <p:nvPr/>
        </p:nvCxnSpPr>
        <p:spPr>
          <a:xfrm>
            <a:off x="2110125" y="3634425"/>
            <a:ext cx="239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11" name="Google Shape;311;p40"/>
          <p:cNvCxnSpPr/>
          <p:nvPr/>
        </p:nvCxnSpPr>
        <p:spPr>
          <a:xfrm flipH="1" rot="10800000">
            <a:off x="1801075" y="1113975"/>
            <a:ext cx="21300" cy="22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12" name="Google Shape;312;p40"/>
          <p:cNvSpPr txBox="1"/>
          <p:nvPr/>
        </p:nvSpPr>
        <p:spPr>
          <a:xfrm>
            <a:off x="1204375" y="2032875"/>
            <a:ext cx="3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2</a:t>
            </a:r>
            <a:endParaRPr/>
          </a:p>
        </p:txBody>
      </p:sp>
      <p:sp>
        <p:nvSpPr>
          <p:cNvPr id="313" name="Google Shape;313;p40"/>
          <p:cNvSpPr txBox="1"/>
          <p:nvPr/>
        </p:nvSpPr>
        <p:spPr>
          <a:xfrm>
            <a:off x="3069325" y="3698625"/>
            <a:ext cx="3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2</a:t>
            </a:r>
            <a:endParaRPr/>
          </a:p>
        </p:txBody>
      </p:sp>
      <p:cxnSp>
        <p:nvCxnSpPr>
          <p:cNvPr id="314" name="Google Shape;314;p40"/>
          <p:cNvCxnSpPr>
            <a:stCxn id="309" idx="0"/>
          </p:cNvCxnSpPr>
          <p:nvPr/>
        </p:nvCxnSpPr>
        <p:spPr>
          <a:xfrm>
            <a:off x="3266425" y="1044675"/>
            <a:ext cx="0" cy="237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40"/>
          <p:cNvCxnSpPr>
            <a:stCxn id="309" idx="3"/>
            <a:endCxn id="309" idx="1"/>
          </p:cNvCxnSpPr>
          <p:nvPr/>
        </p:nvCxnSpPr>
        <p:spPr>
          <a:xfrm rot="10800000">
            <a:off x="2024875" y="2232975"/>
            <a:ext cx="248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40"/>
          <p:cNvSpPr txBox="1"/>
          <p:nvPr/>
        </p:nvSpPr>
        <p:spPr>
          <a:xfrm>
            <a:off x="3612850" y="373000"/>
            <a:ext cx="269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if pixel &gt; 0.5 =&gt;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else =&gt; 0</a:t>
            </a:r>
            <a:endParaRPr/>
          </a:p>
        </p:txBody>
      </p:sp>
      <p:sp>
        <p:nvSpPr>
          <p:cNvPr id="317" name="Google Shape;317;p40"/>
          <p:cNvSpPr txBox="1"/>
          <p:nvPr/>
        </p:nvSpPr>
        <p:spPr>
          <a:xfrm>
            <a:off x="5563125" y="1898175"/>
            <a:ext cx="33942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(1, 0): ───X───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(1, 1): ───X───</a:t>
            </a:r>
            <a:endParaRPr/>
          </a:p>
        </p:txBody>
      </p:sp>
      <p:sp>
        <p:nvSpPr>
          <p:cNvPr id="318" name="Google Shape;318;p40"/>
          <p:cNvSpPr txBox="1"/>
          <p:nvPr>
            <p:ph idx="12" type="sldNum"/>
          </p:nvPr>
        </p:nvSpPr>
        <p:spPr>
          <a:xfrm>
            <a:off x="8357348" y="4637125"/>
            <a:ext cx="663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r>
              <a:rPr lang="ro"/>
              <a:t> / 34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25" y="1466100"/>
            <a:ext cx="3968926" cy="18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6525" y="1466100"/>
            <a:ext cx="4171950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1"/>
          <p:cNvSpPr txBox="1"/>
          <p:nvPr/>
        </p:nvSpPr>
        <p:spPr>
          <a:xfrm>
            <a:off x="3072000" y="3504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1"/>
                </a:solidFill>
              </a:rPr>
              <a:t>Parameterized gates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26" name="Google Shape;326;p41"/>
          <p:cNvSpPr txBox="1"/>
          <p:nvPr>
            <p:ph idx="12" type="sldNum"/>
          </p:nvPr>
        </p:nvSpPr>
        <p:spPr>
          <a:xfrm>
            <a:off x="8357348" y="4637125"/>
            <a:ext cx="663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r>
              <a:rPr lang="ro"/>
              <a:t> / 34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25" y="792387"/>
            <a:ext cx="1461525" cy="333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4525" y="871588"/>
            <a:ext cx="1461525" cy="3234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5600" y="998100"/>
            <a:ext cx="1913775" cy="27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9375" y="998100"/>
            <a:ext cx="1647650" cy="314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4444800" y="345150"/>
            <a:ext cx="0" cy="42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357348" y="4637125"/>
            <a:ext cx="663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r>
              <a:rPr lang="ro"/>
              <a:t> / 34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2"/>
          <p:cNvSpPr txBox="1"/>
          <p:nvPr/>
        </p:nvSpPr>
        <p:spPr>
          <a:xfrm>
            <a:off x="3072000" y="3504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1"/>
                </a:solidFill>
              </a:rPr>
              <a:t>Parameterized gates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332" name="Google Shape;3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88" y="1262500"/>
            <a:ext cx="3661450" cy="19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4538" y="1262500"/>
            <a:ext cx="43338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2"/>
          <p:cNvSpPr txBox="1"/>
          <p:nvPr>
            <p:ph idx="12" type="sldNum"/>
          </p:nvPr>
        </p:nvSpPr>
        <p:spPr>
          <a:xfrm>
            <a:off x="8357348" y="4637125"/>
            <a:ext cx="663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r>
              <a:rPr lang="ro"/>
              <a:t> / 34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"/>
          <p:cNvSpPr/>
          <p:nvPr/>
        </p:nvSpPr>
        <p:spPr>
          <a:xfrm>
            <a:off x="3798425" y="1809225"/>
            <a:ext cx="890400" cy="82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800"/>
              <a:t>∑</a:t>
            </a:r>
            <a:endParaRPr sz="2800"/>
          </a:p>
        </p:txBody>
      </p:sp>
      <p:cxnSp>
        <p:nvCxnSpPr>
          <p:cNvPr id="340" name="Google Shape;340;p43"/>
          <p:cNvCxnSpPr>
            <a:endCxn id="339" idx="1"/>
          </p:cNvCxnSpPr>
          <p:nvPr/>
        </p:nvCxnSpPr>
        <p:spPr>
          <a:xfrm>
            <a:off x="2718621" y="1222015"/>
            <a:ext cx="1210200" cy="7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43"/>
          <p:cNvCxnSpPr>
            <a:endCxn id="339" idx="3"/>
          </p:cNvCxnSpPr>
          <p:nvPr/>
        </p:nvCxnSpPr>
        <p:spPr>
          <a:xfrm flipH="1" rot="10800000">
            <a:off x="2472321" y="2516735"/>
            <a:ext cx="1456500" cy="9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p43"/>
          <p:cNvSpPr txBox="1"/>
          <p:nvPr/>
        </p:nvSpPr>
        <p:spPr>
          <a:xfrm>
            <a:off x="3078525" y="994600"/>
            <a:ext cx="4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w1</a:t>
            </a:r>
            <a:endParaRPr/>
          </a:p>
        </p:txBody>
      </p:sp>
      <p:sp>
        <p:nvSpPr>
          <p:cNvPr id="343" name="Google Shape;343;p43"/>
          <p:cNvSpPr txBox="1"/>
          <p:nvPr/>
        </p:nvSpPr>
        <p:spPr>
          <a:xfrm>
            <a:off x="2870975" y="2371650"/>
            <a:ext cx="4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w2</a:t>
            </a:r>
            <a:endParaRPr/>
          </a:p>
        </p:txBody>
      </p:sp>
      <p:sp>
        <p:nvSpPr>
          <p:cNvPr id="344" name="Google Shape;344;p43"/>
          <p:cNvSpPr/>
          <p:nvPr/>
        </p:nvSpPr>
        <p:spPr>
          <a:xfrm>
            <a:off x="5077200" y="1869375"/>
            <a:ext cx="1004100" cy="70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5" name="Google Shape;345;p43"/>
          <p:cNvCxnSpPr/>
          <p:nvPr/>
        </p:nvCxnSpPr>
        <p:spPr>
          <a:xfrm flipH="1" rot="10800000">
            <a:off x="5228750" y="1941775"/>
            <a:ext cx="805200" cy="606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43"/>
          <p:cNvCxnSpPr>
            <a:stCxn id="339" idx="6"/>
            <a:endCxn id="344" idx="1"/>
          </p:cNvCxnSpPr>
          <p:nvPr/>
        </p:nvCxnSpPr>
        <p:spPr>
          <a:xfrm>
            <a:off x="4688825" y="2223675"/>
            <a:ext cx="38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43"/>
          <p:cNvCxnSpPr>
            <a:stCxn id="344" idx="3"/>
          </p:cNvCxnSpPr>
          <p:nvPr/>
        </p:nvCxnSpPr>
        <p:spPr>
          <a:xfrm flipH="1" rot="10800000">
            <a:off x="6081300" y="2216475"/>
            <a:ext cx="5115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43"/>
          <p:cNvSpPr txBox="1"/>
          <p:nvPr>
            <p:ph idx="12" type="sldNum"/>
          </p:nvPr>
        </p:nvSpPr>
        <p:spPr>
          <a:xfrm>
            <a:off x="8357348" y="4637125"/>
            <a:ext cx="663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r>
              <a:rPr lang="ro"/>
              <a:t> / 34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8575"/>
            <a:ext cx="8839199" cy="2171174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4"/>
          <p:cNvSpPr txBox="1"/>
          <p:nvPr>
            <p:ph idx="12" type="sldNum"/>
          </p:nvPr>
        </p:nvSpPr>
        <p:spPr>
          <a:xfrm>
            <a:off x="8357348" y="4637125"/>
            <a:ext cx="663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r>
              <a:rPr lang="ro"/>
              <a:t> / 34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 txBox="1"/>
          <p:nvPr>
            <p:ph type="ctrTitle"/>
          </p:nvPr>
        </p:nvSpPr>
        <p:spPr>
          <a:xfrm>
            <a:off x="311700" y="421050"/>
            <a:ext cx="8520600" cy="4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Hinge loss</a:t>
            </a:r>
            <a:endParaRPr/>
          </a:p>
        </p:txBody>
      </p:sp>
      <p:sp>
        <p:nvSpPr>
          <p:cNvPr id="360" name="Google Shape;360;p45"/>
          <p:cNvSpPr txBox="1"/>
          <p:nvPr>
            <p:ph idx="1" type="subTitle"/>
          </p:nvPr>
        </p:nvSpPr>
        <p:spPr>
          <a:xfrm>
            <a:off x="63700" y="1779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l(y) = max(0, 1-ty)</a:t>
            </a:r>
            <a:endParaRPr/>
          </a:p>
        </p:txBody>
      </p:sp>
      <p:sp>
        <p:nvSpPr>
          <p:cNvPr id="361" name="Google Shape;361;p45"/>
          <p:cNvSpPr txBox="1"/>
          <p:nvPr/>
        </p:nvSpPr>
        <p:spPr>
          <a:xfrm>
            <a:off x="1741825" y="1030950"/>
            <a:ext cx="522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y_train: 		1 	0 	0 	1 	0	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y_train_hinge: 	1 	-1	-1	1	-1	…</a:t>
            </a:r>
            <a:endParaRPr/>
          </a:p>
        </p:txBody>
      </p:sp>
      <p:sp>
        <p:nvSpPr>
          <p:cNvPr id="362" name="Google Shape;362;p45"/>
          <p:cNvSpPr txBox="1"/>
          <p:nvPr/>
        </p:nvSpPr>
        <p:spPr>
          <a:xfrm>
            <a:off x="1316650" y="3228350"/>
            <a:ext cx="18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take_x_from(</a:t>
            </a:r>
            <a:r>
              <a:rPr lang="ro">
                <a:solidFill>
                  <a:schemeClr val="dk1"/>
                </a:solidFill>
              </a:rPr>
              <a:t>x_train</a:t>
            </a:r>
            <a:r>
              <a:rPr lang="ro"/>
              <a:t>) </a:t>
            </a:r>
            <a:endParaRPr/>
          </a:p>
        </p:txBody>
      </p:sp>
      <p:sp>
        <p:nvSpPr>
          <p:cNvPr id="363" name="Google Shape;363;p45"/>
          <p:cNvSpPr/>
          <p:nvPr/>
        </p:nvSpPr>
        <p:spPr>
          <a:xfrm>
            <a:off x="3760450" y="2694350"/>
            <a:ext cx="1127100" cy="14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    QNN</a:t>
            </a:r>
            <a:endParaRPr/>
          </a:p>
        </p:txBody>
      </p:sp>
      <p:cxnSp>
        <p:nvCxnSpPr>
          <p:cNvPr id="364" name="Google Shape;364;p45"/>
          <p:cNvCxnSpPr>
            <a:stCxn id="362" idx="3"/>
            <a:endCxn id="363" idx="1"/>
          </p:cNvCxnSpPr>
          <p:nvPr/>
        </p:nvCxnSpPr>
        <p:spPr>
          <a:xfrm>
            <a:off x="3211150" y="3428450"/>
            <a:ext cx="54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45"/>
          <p:cNvCxnSpPr>
            <a:stCxn id="363" idx="3"/>
          </p:cNvCxnSpPr>
          <p:nvPr/>
        </p:nvCxnSpPr>
        <p:spPr>
          <a:xfrm>
            <a:off x="4887550" y="3428450"/>
            <a:ext cx="6822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" name="Google Shape;366;p45"/>
          <p:cNvSpPr txBox="1"/>
          <p:nvPr/>
        </p:nvSpPr>
        <p:spPr>
          <a:xfrm>
            <a:off x="5646375" y="3228350"/>
            <a:ext cx="3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y</a:t>
            </a:r>
            <a:r>
              <a:rPr lang="ro"/>
              <a:t> </a:t>
            </a:r>
            <a:endParaRPr/>
          </a:p>
        </p:txBody>
      </p:sp>
      <p:cxnSp>
        <p:nvCxnSpPr>
          <p:cNvPr id="367" name="Google Shape;367;p45"/>
          <p:cNvCxnSpPr/>
          <p:nvPr/>
        </p:nvCxnSpPr>
        <p:spPr>
          <a:xfrm>
            <a:off x="5143500" y="1553475"/>
            <a:ext cx="208500" cy="4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45"/>
          <p:cNvCxnSpPr>
            <a:endCxn id="366" idx="0"/>
          </p:cNvCxnSpPr>
          <p:nvPr/>
        </p:nvCxnSpPr>
        <p:spPr>
          <a:xfrm>
            <a:off x="5550825" y="2309750"/>
            <a:ext cx="256200" cy="9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69" name="Google Shape;369;p45"/>
          <p:cNvCxnSpPr/>
          <p:nvPr/>
        </p:nvCxnSpPr>
        <p:spPr>
          <a:xfrm flipH="1">
            <a:off x="4404625" y="3636950"/>
            <a:ext cx="1288800" cy="786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45"/>
          <p:cNvCxnSpPr/>
          <p:nvPr/>
        </p:nvCxnSpPr>
        <p:spPr>
          <a:xfrm rot="10800000">
            <a:off x="2737475" y="3729325"/>
            <a:ext cx="1695600" cy="722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71" name="Google Shape;371;p45"/>
          <p:cNvSpPr txBox="1"/>
          <p:nvPr>
            <p:ph idx="12" type="sldNum"/>
          </p:nvPr>
        </p:nvSpPr>
        <p:spPr>
          <a:xfrm>
            <a:off x="8357348" y="4637125"/>
            <a:ext cx="663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r>
              <a:rPr lang="ro"/>
              <a:t> / 34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"/>
          <p:cNvSpPr txBox="1"/>
          <p:nvPr>
            <p:ph idx="1" type="subTitle"/>
          </p:nvPr>
        </p:nvSpPr>
        <p:spPr>
          <a:xfrm>
            <a:off x="311700" y="871450"/>
            <a:ext cx="8520600" cy="27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o" sz="2070"/>
              <a:t>References</a:t>
            </a:r>
            <a:endParaRPr sz="207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o" sz="2070" u="sng">
                <a:solidFill>
                  <a:schemeClr val="hlink"/>
                </a:solidFill>
                <a:hlinkClick r:id="rId3"/>
              </a:rPr>
              <a:t>https://www.flaticon.com/free-icon/quantum-computing_1998708</a:t>
            </a:r>
            <a:endParaRPr sz="207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o" sz="2070" u="sng">
                <a:solidFill>
                  <a:schemeClr val="hlink"/>
                </a:solidFill>
                <a:hlinkClick r:id="rId4"/>
              </a:rPr>
              <a:t>https://quantumai.google</a:t>
            </a:r>
            <a:endParaRPr sz="207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o" sz="2070" u="sng">
                <a:solidFill>
                  <a:schemeClr val="hlink"/>
                </a:solidFill>
                <a:hlinkClick r:id="rId5"/>
              </a:rPr>
              <a:t>https://github.com/quantumlib/Cirq</a:t>
            </a:r>
            <a:endParaRPr sz="207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o" sz="2070" u="sng">
                <a:solidFill>
                  <a:schemeClr val="hlink"/>
                </a:solidFill>
                <a:hlinkClick r:id="rId6"/>
              </a:rPr>
              <a:t>http://cpb.iphy.ac.cn/article/2018/1924/cpb_27_2_020308/cpb_27_2_020308_f4.jpg</a:t>
            </a:r>
            <a:endParaRPr sz="207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o" sz="2070" u="sng">
                <a:solidFill>
                  <a:schemeClr val="hlink"/>
                </a:solidFill>
                <a:hlinkClick r:id="rId7"/>
              </a:rPr>
              <a:t>https://quantumai.google/cirq/tutorials/basics</a:t>
            </a:r>
            <a:endParaRPr sz="207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o" sz="2070" u="sng">
                <a:solidFill>
                  <a:schemeClr val="hlink"/>
                </a:solidFill>
                <a:hlinkClick r:id="rId8"/>
              </a:rPr>
              <a:t>https://quantumai.google/cirq/circuits</a:t>
            </a:r>
            <a:endParaRPr sz="207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o" sz="2070" u="sng">
                <a:solidFill>
                  <a:schemeClr val="hlink"/>
                </a:solidFill>
                <a:hlinkClick r:id="rId9"/>
              </a:rPr>
              <a:t>https://www.tensorflow.org/quantum/tutorials/mnist</a:t>
            </a:r>
            <a:endParaRPr sz="2070"/>
          </a:p>
        </p:txBody>
      </p:sp>
      <p:sp>
        <p:nvSpPr>
          <p:cNvPr id="377" name="Google Shape;377;p46"/>
          <p:cNvSpPr txBox="1"/>
          <p:nvPr>
            <p:ph idx="12" type="sldNum"/>
          </p:nvPr>
        </p:nvSpPr>
        <p:spPr>
          <a:xfrm>
            <a:off x="8357348" y="4637125"/>
            <a:ext cx="663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r>
              <a:rPr lang="ro"/>
              <a:t> / 34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519125" y="667425"/>
            <a:ext cx="809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o" sz="1700"/>
              <a:t>Qubits on a grid</a:t>
            </a:r>
            <a:endParaRPr sz="1700"/>
          </a:p>
        </p:txBody>
      </p:sp>
      <p:sp>
        <p:nvSpPr>
          <p:cNvPr id="83" name="Google Shape;83;p16"/>
          <p:cNvSpPr txBox="1"/>
          <p:nvPr/>
        </p:nvSpPr>
        <p:spPr>
          <a:xfrm>
            <a:off x="525000" y="667425"/>
            <a:ext cx="56832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o" sz="1700"/>
              <a:t>Measurements really slow</a:t>
            </a:r>
            <a:endParaRPr sz="1700"/>
          </a:p>
        </p:txBody>
      </p:sp>
      <p:sp>
        <p:nvSpPr>
          <p:cNvPr id="84" name="Google Shape;84;p16"/>
          <p:cNvSpPr txBox="1"/>
          <p:nvPr/>
        </p:nvSpPr>
        <p:spPr>
          <a:xfrm>
            <a:off x="519125" y="911075"/>
            <a:ext cx="8094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o" sz="1700"/>
              <a:t>Measurements only at the end</a:t>
            </a:r>
            <a:endParaRPr sz="1700"/>
          </a:p>
        </p:txBody>
      </p:sp>
      <p:sp>
        <p:nvSpPr>
          <p:cNvPr id="85" name="Google Shape;85;p16"/>
          <p:cNvSpPr txBox="1"/>
          <p:nvPr/>
        </p:nvSpPr>
        <p:spPr>
          <a:xfrm>
            <a:off x="519125" y="1675263"/>
            <a:ext cx="8094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o" sz="1700"/>
              <a:t>Limited set of gates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86" name="Google Shape;86;p16"/>
          <p:cNvSpPr txBox="1"/>
          <p:nvPr/>
        </p:nvSpPr>
        <p:spPr>
          <a:xfrm>
            <a:off x="519125" y="2698375"/>
            <a:ext cx="8094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o" sz="1700"/>
              <a:t>Limited qubits for real world-compatible circuits (23q/54q/72q)</a:t>
            </a:r>
            <a:endParaRPr sz="1700"/>
          </a:p>
        </p:txBody>
      </p:sp>
      <p:sp>
        <p:nvSpPr>
          <p:cNvPr id="87" name="Google Shape;87;p16"/>
          <p:cNvSpPr txBox="1"/>
          <p:nvPr/>
        </p:nvSpPr>
        <p:spPr>
          <a:xfrm>
            <a:off x="519125" y="2195225"/>
            <a:ext cx="49542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o" sz="1700"/>
              <a:t>Limited at ~400ms long circuits</a:t>
            </a:r>
            <a:endParaRPr sz="17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1200" y="941488"/>
            <a:ext cx="1170675" cy="11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5925" y="765014"/>
            <a:ext cx="1555476" cy="152362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357348" y="4637125"/>
            <a:ext cx="663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r>
              <a:rPr lang="ro"/>
              <a:t> / 34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ctrTitle"/>
          </p:nvPr>
        </p:nvSpPr>
        <p:spPr>
          <a:xfrm>
            <a:off x="311700" y="536200"/>
            <a:ext cx="85206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2781"/>
              <a:buNone/>
            </a:pPr>
            <a:r>
              <a:rPr lang="ro" sz="3020"/>
              <a:t>Overview</a:t>
            </a:r>
            <a:endParaRPr sz="3020"/>
          </a:p>
        </p:txBody>
      </p:sp>
      <p:graphicFrame>
        <p:nvGraphicFramePr>
          <p:cNvPr id="96" name="Google Shape;96;p17"/>
          <p:cNvGraphicFramePr/>
          <p:nvPr/>
        </p:nvGraphicFramePr>
        <p:xfrm>
          <a:off x="952500" y="116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{88F3E5DE-3F20-4026-B582-CA3E78A53C18}</a:tableStyleId>
              </a:tblPr>
              <a:tblGrid>
                <a:gridCol w="407325"/>
                <a:gridCol w="3212175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o" sz="1100"/>
                        <a:t>ID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o" sz="1100"/>
                        <a:t>Title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o" sz="1100"/>
                        <a:t>Path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o" sz="1100"/>
                        <a:t>Type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 u="sng">
                          <a:solidFill>
                            <a:schemeClr val="hlink"/>
                          </a:solidFill>
                          <a:hlinkClick r:id="rId3"/>
                        </a:rPr>
                        <a:t>Cirq Setup</a:t>
                      </a:r>
                      <a:endParaRPr sz="1100" u="sng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0-setup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Setup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 u="sng">
                          <a:solidFill>
                            <a:schemeClr val="hlink"/>
                          </a:solidFill>
                          <a:hlinkClick r:id="rId4"/>
                        </a:rPr>
                        <a:t>Basic Quantum gates</a:t>
                      </a:r>
                      <a:endParaRPr sz="1100" u="sng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1-gates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Basic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 u="sng">
                          <a:solidFill>
                            <a:schemeClr val="hlink"/>
                          </a:solidFill>
                          <a:hlinkClick r:id="rId5"/>
                        </a:rPr>
                        <a:t>Superdense-Coding Implementation</a:t>
                      </a:r>
                      <a:endParaRPr sz="1100" u="sng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2-superdense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Intermediate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 u="sng">
                          <a:solidFill>
                            <a:schemeClr val="hlink"/>
                          </a:solidFill>
                          <a:hlinkClick r:id="rId6"/>
                        </a:rPr>
                        <a:t>Deutsch Implementation</a:t>
                      </a:r>
                      <a:endParaRPr sz="1100" u="sng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3-deutsch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Intermediate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 u="sng">
                          <a:solidFill>
                            <a:schemeClr val="hlink"/>
                          </a:solidFill>
                          <a:hlinkClick r:id="rId7"/>
                        </a:rPr>
                        <a:t>Quantum Linear Equation Solving</a:t>
                      </a:r>
                      <a:endParaRPr sz="1100" u="sng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4-hhl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Advanced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 u="sng">
                          <a:solidFill>
                            <a:schemeClr val="hlink"/>
                          </a:solidFill>
                          <a:hlinkClick r:id="rId8"/>
                        </a:rPr>
                        <a:t>Quantum MNIST Classification</a:t>
                      </a:r>
                      <a:endParaRPr sz="1100" u="sng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5-mnist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Advanced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 u="sng">
                          <a:solidFill>
                            <a:schemeClr val="hlink"/>
                          </a:solidFill>
                          <a:hlinkClick r:id="rId9"/>
                        </a:rPr>
                        <a:t>Cirq-Specific Tools</a:t>
                      </a:r>
                      <a:endParaRPr sz="1100" u="sng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6-bonus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Bonus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357348" y="4637125"/>
            <a:ext cx="663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r>
              <a:rPr lang="ro"/>
              <a:t> / 34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0. Cirq Setup</a:t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357348" y="4637125"/>
            <a:ext cx="663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r>
              <a:rPr lang="ro"/>
              <a:t> / 34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464100" y="821050"/>
            <a:ext cx="8215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700"/>
              <a:t>Everything starts with Github: </a:t>
            </a:r>
            <a:r>
              <a:rPr lang="ro" sz="1700" u="sng">
                <a:solidFill>
                  <a:schemeClr val="hlink"/>
                </a:solidFill>
                <a:hlinkClick r:id="rId3"/>
              </a:rPr>
              <a:t>https://github.com/craciunoiuc/IQC-lab-presentation</a:t>
            </a:r>
            <a:endParaRPr sz="1600"/>
          </a:p>
        </p:txBody>
      </p:sp>
      <p:sp>
        <p:nvSpPr>
          <p:cNvPr id="109" name="Google Shape;109;p19"/>
          <p:cNvSpPr txBox="1"/>
          <p:nvPr/>
        </p:nvSpPr>
        <p:spPr>
          <a:xfrm>
            <a:off x="477300" y="2235400"/>
            <a:ext cx="818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800"/>
              <a:t>Clone the repository and let the fun begin!</a:t>
            </a:r>
            <a:endParaRPr sz="2800"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357348" y="4637125"/>
            <a:ext cx="663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r>
              <a:rPr lang="ro"/>
              <a:t> / 34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558800" lvl="0" marL="457200" rtl="0" algn="ctr">
              <a:spcBef>
                <a:spcPts val="0"/>
              </a:spcBef>
              <a:spcAft>
                <a:spcPts val="0"/>
              </a:spcAft>
              <a:buSzPts val="5200"/>
              <a:buAutoNum type="arabicPeriod"/>
            </a:pPr>
            <a:r>
              <a:rPr lang="ro"/>
              <a:t>Basic Code In Cirq</a:t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357348" y="4637125"/>
            <a:ext cx="663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r>
              <a:rPr lang="ro"/>
              <a:t> / 34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350" y="400200"/>
            <a:ext cx="6883301" cy="413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￼</a:t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357348" y="4637125"/>
            <a:ext cx="663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r>
              <a:rPr lang="ro"/>
              <a:t> / 34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