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AF4D9-7E5D-4DD9-B9CA-159621D45A0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0387-A8DE-49F6-9FB7-49FEDA2C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aborda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s-a </a:t>
            </a:r>
            <a:r>
              <a:rPr lang="en-US" dirty="0" err="1"/>
              <a:t>realizat</a:t>
            </a:r>
            <a:r>
              <a:rPr lang="en-US" dirty="0"/>
              <a:t> un program care </a:t>
            </a:r>
            <a:r>
              <a:rPr lang="en-US" dirty="0" err="1"/>
              <a:t>citeste</a:t>
            </a:r>
            <a:r>
              <a:rPr lang="en-US" dirty="0"/>
              <a:t> date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 de forma: un </a:t>
            </a:r>
            <a:r>
              <a:rPr lang="en-US" dirty="0" err="1"/>
              <a:t>numar</a:t>
            </a:r>
            <a:r>
              <a:rPr lang="en-US" dirty="0"/>
              <a:t> N </a:t>
            </a:r>
            <a:r>
              <a:rPr lang="en-US" dirty="0" err="1"/>
              <a:t>urmat</a:t>
            </a:r>
            <a:r>
              <a:rPr lang="en-US" dirty="0"/>
              <a:t> de (1 imagine + 1 </a:t>
            </a:r>
            <a:r>
              <a:rPr lang="en-US" dirty="0" err="1"/>
              <a:t>valoare</a:t>
            </a:r>
            <a:r>
              <a:rPr lang="en-US" dirty="0"/>
              <a:t> brightness) * N </a:t>
            </a:r>
            <a:r>
              <a:rPr lang="en-US" dirty="0" err="1"/>
              <a:t>intrari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citi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, s-a </a:t>
            </a:r>
            <a:r>
              <a:rPr lang="en-US" dirty="0" err="1"/>
              <a:t>folosit</a:t>
            </a:r>
            <a:r>
              <a:rPr lang="en-US" dirty="0"/>
              <a:t> o </a:t>
            </a:r>
            <a:r>
              <a:rPr lang="en-US" dirty="0" err="1"/>
              <a:t>biblioteca</a:t>
            </a:r>
            <a:r>
              <a:rPr lang="en-US" dirty="0"/>
              <a:t> externa </a:t>
            </a:r>
            <a:r>
              <a:rPr lang="en-US" dirty="0" err="1"/>
              <a:t>LodePNG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ocupa</a:t>
            </a:r>
            <a:r>
              <a:rPr lang="en-US" dirty="0"/>
              <a:t> cu </a:t>
            </a:r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decodificarea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codificarea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scrierea</a:t>
            </a:r>
            <a:r>
              <a:rPr lang="en-US" dirty="0"/>
              <a:t> </a:t>
            </a:r>
            <a:r>
              <a:rPr lang="en-US" dirty="0" err="1"/>
              <a:t>imaginilor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filtrul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Pixel din imagine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inmultit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data la </a:t>
            </a:r>
            <a:r>
              <a:rPr lang="en-US" dirty="0" err="1"/>
              <a:t>intrare</a:t>
            </a:r>
            <a:r>
              <a:rPr lang="en-US" dirty="0"/>
              <a:t>.</a:t>
            </a:r>
          </a:p>
          <a:p>
            <a:r>
              <a:rPr lang="en-US" dirty="0" err="1"/>
              <a:t>Paralelizarea</a:t>
            </a:r>
            <a:r>
              <a:rPr lang="en-US" dirty="0"/>
              <a:t> s-a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la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aplicarii</a:t>
            </a:r>
            <a:r>
              <a:rPr lang="en-US" dirty="0"/>
              <a:t> </a:t>
            </a:r>
            <a:r>
              <a:rPr lang="en-US" dirty="0" err="1"/>
              <a:t>filtrului</a:t>
            </a:r>
            <a:r>
              <a:rPr lang="en-US" dirty="0"/>
              <a:t>, cat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partea</a:t>
            </a:r>
            <a:r>
              <a:rPr lang="en-US" dirty="0"/>
              <a:t> de encoding/decoding (</a:t>
            </a:r>
            <a:r>
              <a:rPr lang="en-US" dirty="0" err="1"/>
              <a:t>dar</a:t>
            </a:r>
            <a:r>
              <a:rPr lang="en-US" dirty="0"/>
              <a:t> in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s-a </a:t>
            </a:r>
            <a:r>
              <a:rPr lang="en-US" dirty="0" err="1"/>
              <a:t>impartit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imagini</a:t>
            </a:r>
            <a:r>
              <a:rPr lang="en-US" dirty="0"/>
              <a:t>, nu </a:t>
            </a:r>
            <a:r>
              <a:rPr lang="en-US" dirty="0" err="1"/>
              <a:t>operatia</a:t>
            </a:r>
            <a:r>
              <a:rPr lang="en-US" dirty="0"/>
              <a:t> </a:t>
            </a:r>
            <a:r>
              <a:rPr lang="en-US" dirty="0" err="1"/>
              <a:t>efectiva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0387-A8DE-49F6-9FB7-49FEDA2CE2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Varianta</a:t>
            </a:r>
            <a:r>
              <a:rPr lang="en-US" dirty="0"/>
              <a:t> </a:t>
            </a:r>
            <a:r>
              <a:rPr lang="en-US" dirty="0" err="1"/>
              <a:t>seriala</a:t>
            </a:r>
            <a:r>
              <a:rPr lang="en-US" dirty="0"/>
              <a:t> – Este </a:t>
            </a:r>
            <a:r>
              <a:rPr lang="en-US" dirty="0" err="1"/>
              <a:t>varianta</a:t>
            </a:r>
            <a:r>
              <a:rPr lang="en-US" dirty="0"/>
              <a:t> OpenMP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compilata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–</a:t>
            </a:r>
            <a:r>
              <a:rPr lang="en-US" dirty="0" err="1"/>
              <a:t>fopenmp</a:t>
            </a:r>
            <a:r>
              <a:rPr lang="en-US" dirty="0"/>
              <a:t>. </a:t>
            </a:r>
          </a:p>
          <a:p>
            <a:r>
              <a:rPr lang="en-US" dirty="0" err="1"/>
              <a:t>Varianta</a:t>
            </a:r>
            <a:r>
              <a:rPr lang="en-US" dirty="0"/>
              <a:t> </a:t>
            </a:r>
            <a:r>
              <a:rPr lang="en-US" dirty="0" err="1"/>
              <a:t>openMP</a:t>
            </a:r>
            <a:r>
              <a:rPr lang="en-US" dirty="0"/>
              <a:t> – Se </a:t>
            </a:r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in mod normal </a:t>
            </a:r>
            <a:r>
              <a:rPr lang="en-US" dirty="0" err="1"/>
              <a:t>dar</a:t>
            </a:r>
            <a:r>
              <a:rPr lang="en-US" dirty="0"/>
              <a:t> se </a:t>
            </a:r>
            <a:r>
              <a:rPr lang="en-US" dirty="0" err="1"/>
              <a:t>paralelizeaza</a:t>
            </a:r>
            <a:r>
              <a:rPr lang="en-US" dirty="0"/>
              <a:t> </a:t>
            </a:r>
            <a:r>
              <a:rPr lang="en-US" dirty="0" err="1"/>
              <a:t>parcurgea</a:t>
            </a:r>
            <a:r>
              <a:rPr lang="en-US" dirty="0"/>
              <a:t> </a:t>
            </a:r>
            <a:r>
              <a:rPr lang="en-US" dirty="0" err="1"/>
              <a:t>imaginilor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encoding/decoding-ul</a:t>
            </a:r>
          </a:p>
          <a:p>
            <a:r>
              <a:rPr lang="en-US" dirty="0" err="1"/>
              <a:t>Varianta</a:t>
            </a:r>
            <a:r>
              <a:rPr lang="en-US" dirty="0"/>
              <a:t> </a:t>
            </a:r>
            <a:r>
              <a:rPr lang="en-US" dirty="0" err="1"/>
              <a:t>Pthreads</a:t>
            </a:r>
            <a:r>
              <a:rPr lang="en-US" dirty="0"/>
              <a:t> – Se face un set de thread-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filtru</a:t>
            </a:r>
            <a:r>
              <a:rPr lang="en-US" dirty="0"/>
              <a:t> </a:t>
            </a:r>
            <a:r>
              <a:rPr lang="en-US" dirty="0" err="1"/>
              <a:t>altul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encoding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decoding</a:t>
            </a:r>
          </a:p>
          <a:p>
            <a:r>
              <a:rPr lang="en-US" dirty="0" err="1"/>
              <a:t>Varianta</a:t>
            </a:r>
            <a:r>
              <a:rPr lang="en-US" dirty="0"/>
              <a:t> MPI – Se </a:t>
            </a:r>
            <a:r>
              <a:rPr lang="en-US" dirty="0" err="1"/>
              <a:t>citesc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pe thread-ul master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trimit</a:t>
            </a:r>
            <a:r>
              <a:rPr lang="en-US" dirty="0"/>
              <a:t> la </a:t>
            </a:r>
            <a:r>
              <a:rPr lang="en-US" dirty="0" err="1"/>
              <a:t>restul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fac decoding, </a:t>
            </a:r>
            <a:r>
              <a:rPr lang="en-US" dirty="0" err="1"/>
              <a:t>procesare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encoding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trimit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inapoi</a:t>
            </a:r>
            <a:r>
              <a:rPr lang="en-US" dirty="0"/>
              <a:t> la master </a:t>
            </a:r>
            <a:r>
              <a:rPr lang="en-US" dirty="0" err="1"/>
              <a:t>pentru</a:t>
            </a:r>
            <a:r>
              <a:rPr lang="en-US" dirty="0"/>
              <a:t> a le </a:t>
            </a:r>
            <a:r>
              <a:rPr lang="en-US" dirty="0" err="1"/>
              <a:t>scrie</a:t>
            </a:r>
            <a:endParaRPr lang="en-US" dirty="0"/>
          </a:p>
          <a:p>
            <a:r>
              <a:rPr lang="en-US" dirty="0" err="1"/>
              <a:t>Varianta</a:t>
            </a:r>
            <a:r>
              <a:rPr lang="en-US" dirty="0"/>
              <a:t> </a:t>
            </a:r>
            <a:r>
              <a:rPr lang="en-US" dirty="0" err="1"/>
              <a:t>Hibrida</a:t>
            </a:r>
            <a:r>
              <a:rPr lang="en-US" dirty="0"/>
              <a:t> – Pe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gaseste</a:t>
            </a:r>
            <a:r>
              <a:rPr lang="en-US" dirty="0"/>
              <a:t> la MPI, 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paralelizeaza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operatii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0387-A8DE-49F6-9FB7-49FEDA2CE2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9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S-a </a:t>
            </a:r>
            <a:r>
              <a:rPr lang="en-US" dirty="0" err="1"/>
              <a:t>rulat</a:t>
            </a:r>
            <a:r>
              <a:rPr lang="en-US" dirty="0"/>
              <a:t> pe </a:t>
            </a:r>
            <a:r>
              <a:rPr lang="en-US" dirty="0" err="1"/>
              <a:t>ibm-dp.q</a:t>
            </a:r>
            <a:r>
              <a:rPr lang="en-US" dirty="0"/>
              <a:t> (24 </a:t>
            </a:r>
            <a:r>
              <a:rPr lang="en-US" dirty="0" err="1"/>
              <a:t>cpu-uri</a:t>
            </a:r>
            <a:r>
              <a:rPr lang="en-US" dirty="0"/>
              <a:t> la 2.66Ghz)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primele</a:t>
            </a:r>
            <a:r>
              <a:rPr lang="en-US" dirty="0"/>
              <a:t> 2: Se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oarecum</a:t>
            </a:r>
            <a:r>
              <a:rPr lang="en-US" dirty="0"/>
              <a:t> </a:t>
            </a:r>
            <a:r>
              <a:rPr lang="en-US" dirty="0" err="1"/>
              <a:t>asemanatori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variantele</a:t>
            </a:r>
            <a:r>
              <a:rPr lang="en-US" dirty="0"/>
              <a:t>. </a:t>
            </a:r>
            <a:r>
              <a:rPr lang="en-US" dirty="0" err="1"/>
              <a:t>Variantele</a:t>
            </a:r>
            <a:r>
              <a:rPr lang="en-US" dirty="0"/>
              <a:t> OpenMP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Pthreads</a:t>
            </a:r>
            <a:r>
              <a:rPr lang="en-US" dirty="0"/>
              <a:t> sunt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egale</a:t>
            </a:r>
            <a:r>
              <a:rPr lang="en-US" dirty="0"/>
              <a:t>, MPI </a:t>
            </a:r>
            <a:r>
              <a:rPr lang="en-US" dirty="0" err="1"/>
              <a:t>oarecum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slab, </a:t>
            </a:r>
            <a:r>
              <a:rPr lang="en-US" dirty="0" err="1"/>
              <a:t>dar</a:t>
            </a:r>
            <a:r>
              <a:rPr lang="en-US" dirty="0"/>
              <a:t> in </a:t>
            </a:r>
            <a:r>
              <a:rPr lang="en-US" dirty="0" err="1"/>
              <a:t>compinatie</a:t>
            </a:r>
            <a:r>
              <a:rPr lang="en-US" dirty="0"/>
              <a:t> cu OpenMP da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rezultate</a:t>
            </a:r>
            <a:endParaRPr lang="en-US" dirty="0"/>
          </a:p>
          <a:p>
            <a:r>
              <a:rPr lang="en-US" dirty="0" err="1"/>
              <a:t>Scalabilitate</a:t>
            </a:r>
            <a:r>
              <a:rPr lang="en-US" dirty="0"/>
              <a:t>: Se </a:t>
            </a:r>
            <a:r>
              <a:rPr lang="en-US" dirty="0" err="1"/>
              <a:t>dubleaza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4 thread-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cu ~2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dublare</a:t>
            </a:r>
            <a:r>
              <a:rPr lang="en-US" dirty="0"/>
              <a:t> de thread-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64, cand </a:t>
            </a:r>
            <a:r>
              <a:rPr lang="en-US" dirty="0" err="1"/>
              <a:t>scade</a:t>
            </a:r>
            <a:r>
              <a:rPr lang="en-US" dirty="0"/>
              <a:t> dramatic</a:t>
            </a:r>
          </a:p>
          <a:p>
            <a:r>
              <a:rPr lang="en-US" dirty="0" err="1"/>
              <a:t>Eficienta</a:t>
            </a:r>
            <a:r>
              <a:rPr lang="en-US" dirty="0"/>
              <a:t>: </a:t>
            </a:r>
            <a:r>
              <a:rPr lang="en-US" dirty="0" err="1"/>
              <a:t>Aproape</a:t>
            </a:r>
            <a:r>
              <a:rPr lang="en-US" dirty="0"/>
              <a:t> 1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4 core-</a:t>
            </a:r>
            <a:r>
              <a:rPr lang="en-US" dirty="0" err="1"/>
              <a:t>uri</a:t>
            </a:r>
            <a:r>
              <a:rPr lang="en-US" dirty="0"/>
              <a:t>, se </a:t>
            </a:r>
            <a:r>
              <a:rPr lang="en-US" dirty="0" err="1"/>
              <a:t>mentine</a:t>
            </a:r>
            <a:r>
              <a:rPr lang="en-US" dirty="0"/>
              <a:t> </a:t>
            </a:r>
            <a:r>
              <a:rPr lang="en-US" dirty="0" err="1"/>
              <a:t>decenta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16 core-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slaba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32 </a:t>
            </a:r>
            <a:r>
              <a:rPr lang="en-US" dirty="0" err="1"/>
              <a:t>si</a:t>
            </a:r>
            <a:r>
              <a:rPr lang="en-US" dirty="0"/>
              <a:t> 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0387-A8DE-49F6-9FB7-49FEDA2CE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OpenMP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rulari</a:t>
            </a:r>
            <a:r>
              <a:rPr lang="en-US" dirty="0"/>
              <a:t> simple, de </a:t>
            </a:r>
            <a:r>
              <a:rPr lang="en-US" dirty="0" err="1"/>
              <a:t>zeci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sute</a:t>
            </a:r>
            <a:r>
              <a:rPr lang="en-US" dirty="0"/>
              <a:t> de </a:t>
            </a:r>
            <a:r>
              <a:rPr lang="en-US" dirty="0" err="1"/>
              <a:t>imagini</a:t>
            </a:r>
            <a:r>
              <a:rPr lang="en-US" dirty="0"/>
              <a:t> de </a:t>
            </a:r>
            <a:r>
              <a:rPr lang="en-US" dirty="0" err="1"/>
              <a:t>dimensiuni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medii</a:t>
            </a:r>
            <a:r>
              <a:rPr lang="en-US" dirty="0"/>
              <a:t>.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, </a:t>
            </a:r>
            <a:r>
              <a:rPr lang="en-US" dirty="0" err="1"/>
              <a:t>pornind</a:t>
            </a:r>
            <a:r>
              <a:rPr lang="en-US" dirty="0"/>
              <a:t> de la </a:t>
            </a:r>
            <a:r>
              <a:rPr lang="en-US" dirty="0" err="1"/>
              <a:t>varianta</a:t>
            </a:r>
            <a:r>
              <a:rPr lang="en-US" dirty="0"/>
              <a:t> </a:t>
            </a:r>
            <a:r>
              <a:rPr lang="en-US" dirty="0" err="1"/>
              <a:t>seriala</a:t>
            </a:r>
            <a:endParaRPr lang="en-US" dirty="0"/>
          </a:p>
          <a:p>
            <a:r>
              <a:rPr lang="en-US" dirty="0" err="1"/>
              <a:t>Pthread</a:t>
            </a:r>
            <a:r>
              <a:rPr lang="en-US" dirty="0"/>
              <a:t> are cam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ca OpenMP, </a:t>
            </a:r>
            <a:r>
              <a:rPr lang="en-US" dirty="0" err="1"/>
              <a:t>dar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optimizari</a:t>
            </a:r>
            <a:r>
              <a:rPr lang="en-US" dirty="0"/>
              <a:t> </a:t>
            </a:r>
            <a:r>
              <a:rPr lang="en-US" dirty="0" err="1"/>
              <a:t>aditionale</a:t>
            </a:r>
            <a:r>
              <a:rPr lang="en-US" dirty="0"/>
              <a:t>,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la o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</a:t>
            </a:r>
          </a:p>
          <a:p>
            <a:r>
              <a:rPr lang="en-US" dirty="0"/>
              <a:t>MPI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recomandat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utilizarii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retele</a:t>
            </a:r>
            <a:r>
              <a:rPr lang="en-US" dirty="0"/>
              <a:t> de </a:t>
            </a:r>
            <a:r>
              <a:rPr lang="en-US" dirty="0" err="1"/>
              <a:t>calculatoare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cantitati</a:t>
            </a:r>
            <a:r>
              <a:rPr lang="en-US" dirty="0"/>
              <a:t> </a:t>
            </a:r>
            <a:r>
              <a:rPr lang="en-US" dirty="0" err="1"/>
              <a:t>mari-foarte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imagini</a:t>
            </a:r>
            <a:r>
              <a:rPr lang="en-US" dirty="0"/>
              <a:t>, </a:t>
            </a:r>
            <a:r>
              <a:rPr lang="en-US" dirty="0" err="1"/>
              <a:t>sute</a:t>
            </a:r>
            <a:r>
              <a:rPr lang="en-US" dirty="0"/>
              <a:t>-mii, de </a:t>
            </a:r>
            <a:r>
              <a:rPr lang="en-US" dirty="0" err="1"/>
              <a:t>dimnesiuni</a:t>
            </a:r>
            <a:r>
              <a:rPr lang="en-US" dirty="0"/>
              <a:t> </a:t>
            </a:r>
            <a:r>
              <a:rPr lang="en-US" dirty="0" err="1"/>
              <a:t>medii</a:t>
            </a:r>
            <a:endParaRPr lang="en-US" dirty="0"/>
          </a:p>
          <a:p>
            <a:r>
              <a:rPr lang="en-US" dirty="0" err="1"/>
              <a:t>Hibrid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cam in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ca MPI-ul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sporeste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descurca</a:t>
            </a:r>
            <a:r>
              <a:rPr lang="en-US" dirty="0"/>
              <a:t> cu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endParaRPr lang="en-US" dirty="0"/>
          </a:p>
          <a:p>
            <a:r>
              <a:rPr lang="en-US" dirty="0"/>
              <a:t>Bottleneck </a:t>
            </a:r>
            <a:r>
              <a:rPr lang="en-US" dirty="0" err="1"/>
              <a:t>MPI&amp;Hibrid</a:t>
            </a:r>
            <a:r>
              <a:rPr lang="en-US" dirty="0"/>
              <a:t>,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imaginilor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detaliate</a:t>
            </a:r>
            <a:r>
              <a:rPr lang="en-US" dirty="0"/>
              <a:t>, </a:t>
            </a:r>
            <a:r>
              <a:rPr lang="en-US" dirty="0" err="1"/>
              <a:t>compresia</a:t>
            </a:r>
            <a:r>
              <a:rPr lang="en-US" dirty="0"/>
              <a:t> nu e </a:t>
            </a:r>
            <a:r>
              <a:rPr lang="en-US" dirty="0" err="1"/>
              <a:t>foarte</a:t>
            </a:r>
            <a:r>
              <a:rPr lang="en-US" dirty="0"/>
              <a:t> buna,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de 1000x1000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4*1000x1000 bytes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un stress </a:t>
            </a:r>
            <a:r>
              <a:rPr lang="en-US" dirty="0" err="1"/>
              <a:t>destul</a:t>
            </a:r>
            <a:r>
              <a:rPr lang="en-US" dirty="0"/>
              <a:t> de mare pe </a:t>
            </a:r>
            <a:r>
              <a:rPr lang="en-US" dirty="0" err="1"/>
              <a:t>reteaua</a:t>
            </a:r>
            <a:r>
              <a:rPr lang="en-US" dirty="0"/>
              <a:t> de </a:t>
            </a:r>
            <a:r>
              <a:rPr lang="en-US" dirty="0" err="1"/>
              <a:t>conectare</a:t>
            </a:r>
            <a:endParaRPr lang="en-US" dirty="0"/>
          </a:p>
          <a:p>
            <a:r>
              <a:rPr lang="en-US" dirty="0"/>
              <a:t>Bottleneck </a:t>
            </a:r>
            <a:r>
              <a:rPr lang="en-US" dirty="0" err="1"/>
              <a:t>OpenMp&amp;Pthreads</a:t>
            </a:r>
            <a:r>
              <a:rPr lang="en-US" dirty="0"/>
              <a:t>: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nu </a:t>
            </a:r>
            <a:r>
              <a:rPr lang="en-US" dirty="0" err="1"/>
              <a:t>mai</a:t>
            </a:r>
            <a:r>
              <a:rPr lang="en-US" dirty="0"/>
              <a:t> e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retelei</a:t>
            </a:r>
            <a:r>
              <a:rPr lang="en-US" dirty="0"/>
              <a:t> cat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. Este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/>
              <a:t>pacaliti</a:t>
            </a:r>
            <a:r>
              <a:rPr lang="en-US" dirty="0"/>
              <a:t>, o imagine de 10000x10000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2MB, </a:t>
            </a:r>
            <a:r>
              <a:rPr lang="en-US" dirty="0" err="1"/>
              <a:t>dar</a:t>
            </a:r>
            <a:r>
              <a:rPr lang="en-US" dirty="0"/>
              <a:t>, decompressed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ocupe</a:t>
            </a:r>
            <a:r>
              <a:rPr lang="en-US" dirty="0"/>
              <a:t> ~400MB. De </a:t>
            </a:r>
            <a:r>
              <a:rPr lang="en-US" dirty="0" err="1"/>
              <a:t>aceea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date e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0387-A8DE-49F6-9FB7-49FEDA2CE2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7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04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5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58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0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4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2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1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B16919-5B13-4A9F-A223-50B087C992E5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673B7C-60F7-4706-ABA0-4F32975C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6C1C-9EF5-4AFA-9422-8ABBE397E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Aplicare</a:t>
            </a:r>
            <a:r>
              <a:rPr lang="en-US" dirty="0"/>
              <a:t> de </a:t>
            </a:r>
            <a:r>
              <a:rPr lang="en-US" dirty="0" err="1"/>
              <a:t>filtru</a:t>
            </a:r>
            <a:r>
              <a:rPr lang="en-US" dirty="0"/>
              <a:t> Brightness pe </a:t>
            </a:r>
            <a:r>
              <a:rPr lang="en-US" dirty="0" err="1"/>
              <a:t>imagini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9188C-98DD-41FE-B2D9-D37962617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Cezar Cr</a:t>
            </a:r>
            <a:r>
              <a:rPr lang="ro-RO" dirty="0"/>
              <a:t>ă</a:t>
            </a:r>
            <a:r>
              <a:rPr lang="en-US" dirty="0" err="1"/>
              <a:t>ciunoiu</a:t>
            </a:r>
            <a:r>
              <a:rPr lang="en-US" dirty="0"/>
              <a:t> 343C1</a:t>
            </a:r>
          </a:p>
        </p:txBody>
      </p:sp>
    </p:spTree>
    <p:extLst>
      <p:ext uri="{BB962C8B-B14F-4D97-AF65-F5344CB8AC3E}">
        <p14:creationId xmlns:p14="http://schemas.microsoft.com/office/powerpoint/2010/main" val="133385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E893-2860-44A8-A3B1-12AF7FF5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/>
              <a:t>Abordarea Problemei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E6E5-98F9-4696-ABF5-694A271A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ro-RO" sz="2200"/>
              <a:t>Intrare de forma ./executabil.exe </a:t>
            </a:r>
            <a:r>
              <a:rPr lang="ro-RO" sz="2200" err="1"/>
              <a:t>input_file</a:t>
            </a:r>
            <a:endParaRPr lang="ro-RO" sz="2200"/>
          </a:p>
          <a:p>
            <a:r>
              <a:rPr lang="ro-RO" sz="2200"/>
              <a:t>Format </a:t>
            </a:r>
            <a:r>
              <a:rPr lang="ro-RO" sz="2200" err="1"/>
              <a:t>fisier</a:t>
            </a:r>
            <a:r>
              <a:rPr lang="ro-RO" sz="2200"/>
              <a:t> intrare</a:t>
            </a:r>
          </a:p>
          <a:p>
            <a:r>
              <a:rPr lang="en-US" sz="2200" err="1"/>
              <a:t>Citire</a:t>
            </a:r>
            <a:r>
              <a:rPr lang="en-US" sz="2200"/>
              <a:t> </a:t>
            </a:r>
            <a:r>
              <a:rPr lang="en-US" sz="2200" err="1"/>
              <a:t>imagini</a:t>
            </a:r>
            <a:r>
              <a:rPr lang="en-US" sz="2200"/>
              <a:t> cu </a:t>
            </a:r>
            <a:r>
              <a:rPr lang="en-US" sz="2200" err="1"/>
              <a:t>biblioteca</a:t>
            </a:r>
            <a:r>
              <a:rPr lang="en-US" sz="2200"/>
              <a:t> </a:t>
            </a:r>
            <a:r>
              <a:rPr lang="en-US" sz="2200" err="1"/>
              <a:t>LodePNG</a:t>
            </a:r>
            <a:endParaRPr lang="ro-RO" sz="2200"/>
          </a:p>
          <a:p>
            <a:r>
              <a:rPr lang="ro-RO" sz="2200"/>
              <a:t>Fiecare pixel este înmulțit cu procentul de </a:t>
            </a:r>
            <a:r>
              <a:rPr lang="ro-RO" sz="2200" err="1"/>
              <a:t>brightness</a:t>
            </a:r>
            <a:endParaRPr lang="en-US" sz="2200"/>
          </a:p>
          <a:p>
            <a:r>
              <a:rPr lang="en-US" sz="2200" err="1"/>
              <a:t>Paralelizare</a:t>
            </a:r>
            <a:r>
              <a:rPr lang="en-US" sz="2200"/>
              <a:t> at</a:t>
            </a:r>
            <a:r>
              <a:rPr lang="ro-RO" sz="2200"/>
              <a:t>â</a:t>
            </a:r>
            <a:r>
              <a:rPr lang="en-US" sz="2200"/>
              <a:t>t </a:t>
            </a:r>
            <a:r>
              <a:rPr lang="ro-RO" sz="2200"/>
              <a:t>la </a:t>
            </a:r>
            <a:r>
              <a:rPr lang="en-US" sz="2200" err="1"/>
              <a:t>aplicare</a:t>
            </a:r>
            <a:r>
              <a:rPr lang="ro-RO" sz="2200"/>
              <a:t>a</a:t>
            </a:r>
            <a:r>
              <a:rPr lang="en-US" sz="2200"/>
              <a:t> </a:t>
            </a:r>
            <a:r>
              <a:rPr lang="en-US" sz="2200" err="1"/>
              <a:t>filtru</a:t>
            </a:r>
            <a:r>
              <a:rPr lang="ro-RO" sz="2200"/>
              <a:t>lui</a:t>
            </a:r>
            <a:r>
              <a:rPr lang="en-US" sz="2200"/>
              <a:t>, c</a:t>
            </a:r>
            <a:r>
              <a:rPr lang="ro-RO" sz="2200"/>
              <a:t>â</a:t>
            </a:r>
            <a:r>
              <a:rPr lang="en-US" sz="2200"/>
              <a:t>t </a:t>
            </a:r>
            <a:r>
              <a:rPr lang="ro-RO" sz="2200"/>
              <a:t>ș</a:t>
            </a:r>
            <a:r>
              <a:rPr lang="en-US" sz="2200" err="1"/>
              <a:t>i</a:t>
            </a:r>
            <a:r>
              <a:rPr lang="en-US" sz="2200"/>
              <a:t> </a:t>
            </a:r>
            <a:r>
              <a:rPr lang="ro-RO" sz="2200"/>
              <a:t>la </a:t>
            </a:r>
            <a:r>
              <a:rPr lang="en-US" sz="2200"/>
              <a:t>encoding/decoding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61DCA37C-CB0B-475A-B462-77C9CBA3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4F6538D-62A1-4C67-B7D8-29DE2A07C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312" y="3264913"/>
            <a:ext cx="2306377" cy="2191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C3D6E-276B-4D37-A388-678B4FD8D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99" y="977105"/>
            <a:ext cx="2306376" cy="21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5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89E1-909A-489D-94C7-379C4396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Metode de implementare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2042-C31A-4196-9615-C0EC3F20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Varianta serială (pe baza </a:t>
            </a:r>
            <a:r>
              <a:rPr lang="ro-RO" dirty="0" err="1"/>
              <a:t>OpenMP</a:t>
            </a:r>
            <a:r>
              <a:rPr lang="ro-RO" dirty="0"/>
              <a:t>)</a:t>
            </a:r>
          </a:p>
          <a:p>
            <a:r>
              <a:rPr lang="ro-RO" dirty="0"/>
              <a:t>Varianta </a:t>
            </a:r>
            <a:r>
              <a:rPr lang="ro-RO" dirty="0" err="1"/>
              <a:t>OpenMP</a:t>
            </a:r>
            <a:endParaRPr lang="ro-RO" dirty="0"/>
          </a:p>
          <a:p>
            <a:r>
              <a:rPr lang="ro-RO" dirty="0"/>
              <a:t>Varianta </a:t>
            </a:r>
            <a:r>
              <a:rPr lang="ro-RO" dirty="0" err="1"/>
              <a:t>Pthreads</a:t>
            </a:r>
            <a:endParaRPr lang="ro-RO" dirty="0"/>
          </a:p>
          <a:p>
            <a:r>
              <a:rPr lang="ro-RO" dirty="0"/>
              <a:t>Varianta MPI</a:t>
            </a:r>
          </a:p>
          <a:p>
            <a:r>
              <a:rPr lang="ro-RO" dirty="0"/>
              <a:t>Varianta Hibridă (</a:t>
            </a:r>
            <a:r>
              <a:rPr lang="ro-RO" dirty="0" err="1"/>
              <a:t>OpenMP</a:t>
            </a:r>
            <a:r>
              <a:rPr lang="ro-RO" dirty="0"/>
              <a:t> pe baza MPI)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1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8DE0-05B6-4762-BECD-6206B0BA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Analiză Performanță</a:t>
            </a:r>
          </a:p>
        </p:txBody>
      </p:sp>
      <p:sp>
        <p:nvSpPr>
          <p:cNvPr id="26" name="Content Placeholder 23">
            <a:extLst>
              <a:ext uri="{FF2B5EF4-FFF2-40B4-BE49-F238E27FC236}">
                <a16:creationId xmlns:a16="http://schemas.microsoft.com/office/drawing/2014/main" id="{CCE185EB-4564-4534-BEE0-012209CB2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r>
              <a:rPr lang="ro-RO" sz="1800" dirty="0"/>
              <a:t>Performanță comparabilă</a:t>
            </a:r>
          </a:p>
          <a:p>
            <a:r>
              <a:rPr lang="ro-RO" sz="1800" dirty="0"/>
              <a:t>Cazuri diferite de utilizare în funcție de versiune</a:t>
            </a:r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A1168B92-270F-4F80-9833-FE1A26FCE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C249CC6-DFF0-4750-9392-147B8D6995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r="-1" b="588"/>
          <a:stretch/>
        </p:blipFill>
        <p:spPr>
          <a:xfrm>
            <a:off x="4951185" y="1014962"/>
            <a:ext cx="3046123" cy="2183797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ED4DF05-B3A9-47F3-A314-C14B5F4A03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2" r="-1" b="-1"/>
          <a:stretch/>
        </p:blipFill>
        <p:spPr>
          <a:xfrm>
            <a:off x="8167127" y="1014339"/>
            <a:ext cx="3047863" cy="218504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AD29BEA-C0B8-4DF6-A5BB-93CD1AA574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9" r="-1" b="-1"/>
          <a:stretch/>
        </p:blipFill>
        <p:spPr>
          <a:xfrm>
            <a:off x="4955538" y="3370464"/>
            <a:ext cx="3046123" cy="2184094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74B9CDA-213B-4786-AC61-A14EE388D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77" y="3366549"/>
            <a:ext cx="2922565" cy="21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E43A-890A-4564-8DFA-630C7808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Situații de utilizare și </a:t>
            </a:r>
            <a:r>
              <a:rPr lang="ro-RO" dirty="0" err="1"/>
              <a:t>bottleneck</a:t>
            </a:r>
            <a:r>
              <a:rPr lang="ro-RO" dirty="0"/>
              <a:t>-uri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70E1-D93E-46A4-8B97-63DF4DDB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err="1"/>
              <a:t>OpenMP</a:t>
            </a:r>
            <a:r>
              <a:rPr lang="ro-RO" dirty="0"/>
              <a:t> – utilizatorul de zi cu zi (cod sigur si rapid)</a:t>
            </a:r>
          </a:p>
          <a:p>
            <a:r>
              <a:rPr lang="ro-RO" dirty="0" err="1"/>
              <a:t>Pthreads</a:t>
            </a:r>
            <a:r>
              <a:rPr lang="ro-RO" dirty="0"/>
              <a:t> – utilizator ce </a:t>
            </a:r>
            <a:r>
              <a:rPr lang="ro-RO" dirty="0" err="1"/>
              <a:t>doreste</a:t>
            </a:r>
            <a:r>
              <a:rPr lang="ro-RO" dirty="0"/>
              <a:t> viteză (cod mai complicat, dar mai rapid)</a:t>
            </a:r>
          </a:p>
          <a:p>
            <a:r>
              <a:rPr lang="ro-RO" dirty="0"/>
              <a:t>MPI – în rețele de calculatoare (rapid doar pe cantități foarte mari de date)</a:t>
            </a:r>
          </a:p>
          <a:p>
            <a:r>
              <a:rPr lang="ro-RO" dirty="0"/>
              <a:t>Hibrid – în rețele de calculatoare cu mai multe </a:t>
            </a:r>
            <a:r>
              <a:rPr lang="ro-RO" dirty="0" err="1"/>
              <a:t>core</a:t>
            </a:r>
            <a:r>
              <a:rPr lang="ro-RO" dirty="0"/>
              <a:t>-uri</a:t>
            </a:r>
          </a:p>
          <a:p>
            <a:r>
              <a:rPr lang="ro-RO" dirty="0" err="1"/>
              <a:t>Bottleneck</a:t>
            </a:r>
            <a:r>
              <a:rPr lang="ro-RO" dirty="0"/>
              <a:t> general</a:t>
            </a:r>
            <a:r>
              <a:rPr lang="en-US" dirty="0"/>
              <a:t>: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ro-RO" dirty="0"/>
              <a:t>ține și foarte mar</a:t>
            </a:r>
            <a:r>
              <a:rPr lang="en-US" dirty="0" err="1"/>
              <a:t>i</a:t>
            </a:r>
            <a:endParaRPr lang="ro-RO" dirty="0"/>
          </a:p>
          <a:p>
            <a:r>
              <a:rPr lang="en-US" dirty="0"/>
              <a:t>Bottleneck MPI &amp; </a:t>
            </a:r>
            <a:r>
              <a:rPr lang="en-US" dirty="0" err="1"/>
              <a:t>Hibrid</a:t>
            </a:r>
            <a:r>
              <a:rPr lang="en-US" dirty="0"/>
              <a:t>: </a:t>
            </a:r>
            <a:r>
              <a:rPr lang="en-US" dirty="0" err="1"/>
              <a:t>Viteza</a:t>
            </a:r>
            <a:r>
              <a:rPr lang="en-US" dirty="0"/>
              <a:t> Re</a:t>
            </a:r>
            <a:r>
              <a:rPr lang="ro-RO" dirty="0" err="1"/>
              <a:t>țelei</a:t>
            </a:r>
            <a:endParaRPr lang="en-US" dirty="0"/>
          </a:p>
          <a:p>
            <a:r>
              <a:rPr lang="en-US" dirty="0"/>
              <a:t>Bottleneck OpenMP &amp; </a:t>
            </a:r>
            <a:r>
              <a:rPr lang="en-US" dirty="0" err="1"/>
              <a:t>Pthreads</a:t>
            </a:r>
            <a:r>
              <a:rPr lang="en-US" dirty="0"/>
              <a:t>: </a:t>
            </a:r>
            <a:r>
              <a:rPr lang="en-US" dirty="0" err="1"/>
              <a:t>Cantitatea</a:t>
            </a:r>
            <a:r>
              <a:rPr lang="en-US" dirty="0"/>
              <a:t> de </a:t>
            </a:r>
            <a:r>
              <a:rPr lang="en-US" dirty="0" err="1"/>
              <a:t>Memorie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8CBA-FB87-4830-8528-FFF97A00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33" y="2399190"/>
            <a:ext cx="10018713" cy="1752599"/>
          </a:xfrm>
        </p:spPr>
        <p:txBody>
          <a:bodyPr/>
          <a:lstStyle/>
          <a:p>
            <a:r>
              <a:rPr lang="ro-RO" dirty="0"/>
              <a:t>Întrebări?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1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Widescreen</PresentationFormat>
  <Paragraphs>49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Aplicare de filtru Brightness pe imagini</vt:lpstr>
      <vt:lpstr>Abordarea Problemei</vt:lpstr>
      <vt:lpstr>Metode de implementare</vt:lpstr>
      <vt:lpstr>Analiză Performanță</vt:lpstr>
      <vt:lpstr>Situații de utilizare și bottleneck-uri</vt:lpstr>
      <vt:lpstr>Întrebări?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Aplicare de filtru Brightness pe imagini</dc:title>
  <dc:creator>Cezar CRĂCIUNOIU</dc:creator>
  <cp:lastModifiedBy>Cezar CRĂCIUNOIU</cp:lastModifiedBy>
  <cp:revision>1</cp:revision>
  <dcterms:created xsi:type="dcterms:W3CDTF">2020-12-15T10:05:05Z</dcterms:created>
  <dcterms:modified xsi:type="dcterms:W3CDTF">2020-12-15T10:05:44Z</dcterms:modified>
</cp:coreProperties>
</file>