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76" r:id="rId8"/>
    <p:sldId id="277" r:id="rId9"/>
    <p:sldId id="278" r:id="rId10"/>
    <p:sldId id="259" r:id="rId11"/>
    <p:sldId id="280" r:id="rId12"/>
    <p:sldId id="281" r:id="rId13"/>
    <p:sldId id="282" r:id="rId14"/>
    <p:sldId id="260" r:id="rId15"/>
    <p:sldId id="273" r:id="rId16"/>
    <p:sldId id="270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58" autoAdjust="0"/>
  </p:normalViewPr>
  <p:slideViewPr>
    <p:cSldViewPr snapToGrid="0">
      <p:cViewPr varScale="1">
        <p:scale>
          <a:sx n="73" d="100"/>
          <a:sy n="73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Authentication and recovery of video</a:t>
          </a: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Nov 2021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GUI</a:t>
          </a:r>
        </a:p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Initial Research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Dec 2021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Embedding process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Jan 2021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Authentication and recovery of image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Feb 2021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Testing</a:t>
          </a:r>
        </a:p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Implementation of keyframe extraction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March 2021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AC74E51-D9B9-4212-A5A7-18E917638531}">
      <dgm:prSet phldrT="[Text]"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May 2021</a:t>
          </a:r>
        </a:p>
      </dgm:t>
    </dgm:pt>
    <dgm:pt modelId="{A44A3940-F54E-45FC-9034-BFE42685744D}" type="parTrans" cxnId="{FCE3BCA0-2B2B-4251-9CF5-DA894FA3144B}">
      <dgm:prSet/>
      <dgm:spPr/>
      <dgm:t>
        <a:bodyPr/>
        <a:lstStyle/>
        <a:p>
          <a:endParaRPr lang="en-PK"/>
        </a:p>
      </dgm:t>
    </dgm:pt>
    <dgm:pt modelId="{3839A811-175C-4D29-AD62-909548F509B1}" type="sibTrans" cxnId="{FCE3BCA0-2B2B-4251-9CF5-DA894FA3144B}">
      <dgm:prSet/>
      <dgm:spPr/>
      <dgm:t>
        <a:bodyPr/>
        <a:lstStyle/>
        <a:p>
          <a:endParaRPr lang="en-PK"/>
        </a:p>
      </dgm:t>
    </dgm:pt>
    <dgm:pt modelId="{944E4FD3-05E5-4FA0-BC48-CE1889D1BBA3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Testing</a:t>
          </a:r>
        </a:p>
      </dgm:t>
    </dgm:pt>
    <dgm:pt modelId="{68679924-4D67-4A68-A7BA-852A5D198E35}" type="parTrans" cxnId="{C23D37D5-B6BC-4977-B284-E316128C65C9}">
      <dgm:prSet/>
      <dgm:spPr/>
      <dgm:t>
        <a:bodyPr/>
        <a:lstStyle/>
        <a:p>
          <a:endParaRPr lang="en-PK"/>
        </a:p>
      </dgm:t>
    </dgm:pt>
    <dgm:pt modelId="{2F1C3F86-2625-44E5-9478-5780261A32D7}" type="sibTrans" cxnId="{C23D37D5-B6BC-4977-B284-E316128C65C9}">
      <dgm:prSet/>
      <dgm:spPr/>
      <dgm:t>
        <a:bodyPr/>
        <a:lstStyle/>
        <a:p>
          <a:endParaRPr lang="en-PK"/>
        </a:p>
      </dgm:t>
    </dgm:pt>
    <dgm:pt modelId="{51EC2B8D-DA41-459E-9D38-3C75873A25BE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Deployment</a:t>
          </a:r>
        </a:p>
      </dgm:t>
    </dgm:pt>
    <dgm:pt modelId="{7D85D89C-B988-422C-897C-7C47A5D54682}" type="parTrans" cxnId="{912CCBEF-E13A-46EE-B046-DED0090C5163}">
      <dgm:prSet/>
      <dgm:spPr/>
      <dgm:t>
        <a:bodyPr/>
        <a:lstStyle/>
        <a:p>
          <a:endParaRPr lang="en-PK"/>
        </a:p>
      </dgm:t>
    </dgm:pt>
    <dgm:pt modelId="{08640B9F-D162-4753-8830-37CA90349CE4}" type="sibTrans" cxnId="{912CCBEF-E13A-46EE-B046-DED0090C5163}">
      <dgm:prSet/>
      <dgm:spPr/>
      <dgm:t>
        <a:bodyPr/>
        <a:lstStyle/>
        <a:p>
          <a:endParaRPr lang="en-PK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6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6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2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2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6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6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6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2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2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6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6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6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2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2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6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6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6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2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2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6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6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6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2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2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6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  <dgm:pt modelId="{08F7C627-4F99-49BD-810D-E3BC1C8215AD}" type="pres">
      <dgm:prSet presAssocID="{F11DD6EC-352C-4A0E-84AA-FEBE2F06BCF9}" presName="spaceBetweenRectangles" presStyleCnt="0"/>
      <dgm:spPr/>
    </dgm:pt>
    <dgm:pt modelId="{C4BDD836-2355-42B2-A2FE-6E30E1161A34}" type="pres">
      <dgm:prSet presAssocID="{3AC74E51-D9B9-4212-A5A7-18E917638531}" presName="composite" presStyleCnt="0"/>
      <dgm:spPr/>
    </dgm:pt>
    <dgm:pt modelId="{E384C68C-149B-4FE7-B81D-8941EB6A03A1}" type="pres">
      <dgm:prSet presAssocID="{3AC74E51-D9B9-4212-A5A7-18E917638531}" presName="ConnectorPoint" presStyleLbl="lnNode1" presStyleIdx="5" presStyleCnt="6"/>
      <dgm:spPr>
        <a:solidFill>
          <a:schemeClr val="accent2">
            <a:shade val="90000"/>
            <a:hueOff val="30721"/>
            <a:satOff val="11078"/>
            <a:lumOff val="9502"/>
            <a:alphaOff val="-5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EA30DA7-57FE-42B9-AA48-9690B5D571DE}" type="pres">
      <dgm:prSet presAssocID="{3AC74E51-D9B9-4212-A5A7-18E917638531}" presName="DropPinPlaceHolder" presStyleCnt="0"/>
      <dgm:spPr/>
    </dgm:pt>
    <dgm:pt modelId="{DC40FC60-2A25-4A6D-9480-91CE79B273AE}" type="pres">
      <dgm:prSet presAssocID="{3AC74E51-D9B9-4212-A5A7-18E917638531}" presName="DropPin" presStyleLbl="alignNode1" presStyleIdx="5" presStyleCnt="6"/>
      <dgm:spPr/>
    </dgm:pt>
    <dgm:pt modelId="{4AE399E4-0381-4BAF-B90A-5A63C6B5C1C1}" type="pres">
      <dgm:prSet presAssocID="{3AC74E51-D9B9-4212-A5A7-18E917638531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A92C9E7-1675-431C-BE83-A93DA3ABD54C}" type="pres">
      <dgm:prSet presAssocID="{3AC74E51-D9B9-4212-A5A7-18E917638531}" presName="L2TextContainer" presStyleLbl="revTx" presStyleIdx="10" presStyleCnt="12">
        <dgm:presLayoutVars>
          <dgm:bulletEnabled val="1"/>
        </dgm:presLayoutVars>
      </dgm:prSet>
      <dgm:spPr/>
    </dgm:pt>
    <dgm:pt modelId="{75D5EA3E-7B61-4E3E-96E1-9502D83B5F4F}" type="pres">
      <dgm:prSet presAssocID="{3AC74E51-D9B9-4212-A5A7-18E91763853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2810BE14-1F0F-4E0B-82D4-65726F85A4DF}" type="pres">
      <dgm:prSet presAssocID="{3AC74E51-D9B9-4212-A5A7-18E917638531}" presName="ConnectLine" presStyleLbl="sibTrans1D1" presStyleIdx="5" presStyleCnt="6"/>
      <dgm:spPr>
        <a:noFill/>
        <a:ln w="12700" cap="flat" cmpd="sng" algn="ctr">
          <a:solidFill>
            <a:schemeClr val="accent2">
              <a:shade val="90000"/>
              <a:hueOff val="30721"/>
              <a:satOff val="11078"/>
              <a:lumOff val="9502"/>
              <a:alphaOff val="0"/>
            </a:schemeClr>
          </a:solidFill>
          <a:prstDash val="dash"/>
          <a:miter lim="800000"/>
        </a:ln>
        <a:effectLst/>
      </dgm:spPr>
    </dgm:pt>
    <dgm:pt modelId="{109E4151-CA90-4707-8B75-82173AF8C560}" type="pres">
      <dgm:prSet presAssocID="{3AC74E51-D9B9-4212-A5A7-18E917638531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0B07A656-2AE2-4243-9E73-40C21E9FFC03}" type="presOf" srcId="{944E4FD3-05E5-4FA0-BC48-CE1889D1BBA3}" destId="{FA92C9E7-1675-431C-BE83-A93DA3ABD54C}" srcOrd="0" destOrd="0" presId="urn:microsoft.com/office/officeart/2017/3/layout/DropPinTimeline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1E191786-F727-4C61-92EA-D30643669387}" type="presOf" srcId="{51EC2B8D-DA41-459E-9D38-3C75873A25BE}" destId="{FA92C9E7-1675-431C-BE83-A93DA3ABD54C}" srcOrd="0" destOrd="1" presId="urn:microsoft.com/office/officeart/2017/3/layout/DropPinTimeline"/>
    <dgm:cxn modelId="{FCE3BCA0-2B2B-4251-9CF5-DA894FA3144B}" srcId="{05A24E01-5535-46B9-A9A1-A9A07E639A88}" destId="{3AC74E51-D9B9-4212-A5A7-18E917638531}" srcOrd="5" destOrd="0" parTransId="{A44A3940-F54E-45FC-9034-BFE42685744D}" sibTransId="{3839A811-175C-4D29-AD62-909548F509B1}"/>
    <dgm:cxn modelId="{2A551ABC-3EF9-433A-86C2-CFE382BCF208}" type="presOf" srcId="{3AC74E51-D9B9-4212-A5A7-18E917638531}" destId="{75D5EA3E-7B61-4E3E-96E1-9502D83B5F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C23D37D5-B6BC-4977-B284-E316128C65C9}" srcId="{3AC74E51-D9B9-4212-A5A7-18E917638531}" destId="{944E4FD3-05E5-4FA0-BC48-CE1889D1BBA3}" srcOrd="0" destOrd="0" parTransId="{68679924-4D67-4A68-A7BA-852A5D198E35}" sibTransId="{2F1C3F86-2625-44E5-9478-5780261A32D7}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912CCBEF-E13A-46EE-B046-DED0090C5163}" srcId="{3AC74E51-D9B9-4212-A5A7-18E917638531}" destId="{51EC2B8D-DA41-459E-9D38-3C75873A25BE}" srcOrd="1" destOrd="0" parTransId="{7D85D89C-B988-422C-897C-7C47A5D54682}" sibTransId="{08640B9F-D162-4753-8830-37CA90349CE4}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  <dgm:cxn modelId="{BAD11C4B-F513-4C86-81C5-EECD15F6D584}" type="presParOf" srcId="{E6F74CED-5217-4282-85F1-1C12DC84731C}" destId="{08F7C627-4F99-49BD-810D-E3BC1C8215AD}" srcOrd="9" destOrd="0" presId="urn:microsoft.com/office/officeart/2017/3/layout/DropPinTimeline"/>
    <dgm:cxn modelId="{F2AA9693-9E5F-4A5F-BDC1-197F431FC9B0}" type="presParOf" srcId="{E6F74CED-5217-4282-85F1-1C12DC84731C}" destId="{C4BDD836-2355-42B2-A2FE-6E30E1161A34}" srcOrd="10" destOrd="0" presId="urn:microsoft.com/office/officeart/2017/3/layout/DropPinTimeline"/>
    <dgm:cxn modelId="{3A27B4ED-0C09-47A9-A2B4-44E2E5992D3B}" type="presParOf" srcId="{C4BDD836-2355-42B2-A2FE-6E30E1161A34}" destId="{E384C68C-149B-4FE7-B81D-8941EB6A03A1}" srcOrd="0" destOrd="0" presId="urn:microsoft.com/office/officeart/2017/3/layout/DropPinTimeline"/>
    <dgm:cxn modelId="{E0364769-C2AD-42F0-AB30-DA20B2BA1E02}" type="presParOf" srcId="{C4BDD836-2355-42B2-A2FE-6E30E1161A34}" destId="{7EA30DA7-57FE-42B9-AA48-9690B5D571DE}" srcOrd="1" destOrd="0" presId="urn:microsoft.com/office/officeart/2017/3/layout/DropPinTimeline"/>
    <dgm:cxn modelId="{A5D9B06C-C387-4B10-8928-C58CC18E09B8}" type="presParOf" srcId="{7EA30DA7-57FE-42B9-AA48-9690B5D571DE}" destId="{DC40FC60-2A25-4A6D-9480-91CE79B273AE}" srcOrd="0" destOrd="0" presId="urn:microsoft.com/office/officeart/2017/3/layout/DropPinTimeline"/>
    <dgm:cxn modelId="{0B0FA736-5395-4DAF-A6CD-AD31B982672F}" type="presParOf" srcId="{7EA30DA7-57FE-42B9-AA48-9690B5D571DE}" destId="{4AE399E4-0381-4BAF-B90A-5A63C6B5C1C1}" srcOrd="1" destOrd="0" presId="urn:microsoft.com/office/officeart/2017/3/layout/DropPinTimeline"/>
    <dgm:cxn modelId="{DCBD2585-C1F8-4A1A-8B6A-4F60766C2B7D}" type="presParOf" srcId="{C4BDD836-2355-42B2-A2FE-6E30E1161A34}" destId="{FA92C9E7-1675-431C-BE83-A93DA3ABD54C}" srcOrd="2" destOrd="0" presId="urn:microsoft.com/office/officeart/2017/3/layout/DropPinTimeline"/>
    <dgm:cxn modelId="{5C10CE34-4072-4982-95DC-C1FC8E9EC517}" type="presParOf" srcId="{C4BDD836-2355-42B2-A2FE-6E30E1161A34}" destId="{75D5EA3E-7B61-4E3E-96E1-9502D83B5F4F}" srcOrd="3" destOrd="0" presId="urn:microsoft.com/office/officeart/2017/3/layout/DropPinTimeline"/>
    <dgm:cxn modelId="{719D6B04-5ED3-4708-BE9D-8CB050E5DBF6}" type="presParOf" srcId="{C4BDD836-2355-42B2-A2FE-6E30E1161A34}" destId="{2810BE14-1F0F-4E0B-82D4-65726F85A4DF}" srcOrd="4" destOrd="0" presId="urn:microsoft.com/office/officeart/2017/3/layout/DropPinTimeline"/>
    <dgm:cxn modelId="{679A8F1E-C61F-4496-A1C2-8BD421030736}" type="presParOf" srcId="{C4BDD836-2355-42B2-A2FE-6E30E1161A34}" destId="{109E4151-CA90-4707-8B75-82173AF8C560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1045268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7012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77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39428" y="890053"/>
          <a:ext cx="2126891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GUI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Initial Research</a:t>
          </a:r>
        </a:p>
      </dsp:txBody>
      <dsp:txXfrm>
        <a:off x="639428" y="890053"/>
        <a:ext cx="2126891" cy="1291450"/>
      </dsp:txXfrm>
    </dsp:sp>
    <dsp:sp modelId="{8E3FB235-DF38-476B-9A0E-B1E583D50944}">
      <dsp:nvSpPr>
        <dsp:cNvPr id="0" name=""/>
        <dsp:cNvSpPr/>
      </dsp:nvSpPr>
      <dsp:spPr>
        <a:xfrm>
          <a:off x="639428" y="436300"/>
          <a:ext cx="2126891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Nov 2021</a:t>
          </a:r>
        </a:p>
      </dsp:txBody>
      <dsp:txXfrm>
        <a:off x="639428" y="436300"/>
        <a:ext cx="2126891" cy="453752"/>
      </dsp:txXfrm>
    </dsp:sp>
    <dsp:sp modelId="{9AA05CE5-209F-4AD9-BE2C-2A69F76DA8F4}">
      <dsp:nvSpPr>
        <dsp:cNvPr id="0" name=""/>
        <dsp:cNvSpPr/>
      </dsp:nvSpPr>
      <dsp:spPr>
        <a:xfrm>
          <a:off x="23055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717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57066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60630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139252" y="2181504"/>
          <a:ext cx="2118613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Embedding process</a:t>
          </a:r>
        </a:p>
      </dsp:txBody>
      <dsp:txXfrm>
        <a:off x="2139252" y="2181504"/>
        <a:ext cx="2118613" cy="1291450"/>
      </dsp:txXfrm>
    </dsp:sp>
    <dsp:sp modelId="{223C5207-4FA2-4A6C-8F43-20BD55767C99}">
      <dsp:nvSpPr>
        <dsp:cNvPr id="0" name=""/>
        <dsp:cNvSpPr/>
      </dsp:nvSpPr>
      <dsp:spPr>
        <a:xfrm>
          <a:off x="2139252" y="3472954"/>
          <a:ext cx="2118613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Dec 2021</a:t>
          </a:r>
        </a:p>
      </dsp:txBody>
      <dsp:txXfrm>
        <a:off x="2139252" y="3472954"/>
        <a:ext cx="2118613" cy="453752"/>
      </dsp:txXfrm>
    </dsp:sp>
    <dsp:sp modelId="{4FE5EB5D-4CEF-4D0D-9394-0534E61844BE}">
      <dsp:nvSpPr>
        <dsp:cNvPr id="0" name=""/>
        <dsp:cNvSpPr/>
      </dsp:nvSpPr>
      <dsp:spPr>
        <a:xfrm>
          <a:off x="173108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689367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059515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095159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628105" y="890053"/>
          <a:ext cx="2118613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Authentication and recovery of image</a:t>
          </a:r>
        </a:p>
      </dsp:txBody>
      <dsp:txXfrm>
        <a:off x="3628105" y="890053"/>
        <a:ext cx="2118613" cy="1291450"/>
      </dsp:txXfrm>
    </dsp:sp>
    <dsp:sp modelId="{2D6C7916-1130-46A8-833B-A6278CBD2192}">
      <dsp:nvSpPr>
        <dsp:cNvPr id="0" name=""/>
        <dsp:cNvSpPr/>
      </dsp:nvSpPr>
      <dsp:spPr>
        <a:xfrm>
          <a:off x="3628105" y="436300"/>
          <a:ext cx="2118613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Jan 2021</a:t>
          </a:r>
        </a:p>
      </dsp:txBody>
      <dsp:txXfrm>
        <a:off x="3628105" y="436300"/>
        <a:ext cx="2118613" cy="453752"/>
      </dsp:txXfrm>
    </dsp:sp>
    <dsp:sp modelId="{4D953791-5C2F-4A75-A8F4-6ED7EAB5E015}">
      <dsp:nvSpPr>
        <dsp:cNvPr id="0" name=""/>
        <dsp:cNvSpPr/>
      </dsp:nvSpPr>
      <dsp:spPr>
        <a:xfrm>
          <a:off x="3219941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178220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548368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584012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116958" y="2181504"/>
          <a:ext cx="2118613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Testing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Implementation of keyframe extraction</a:t>
          </a:r>
        </a:p>
      </dsp:txBody>
      <dsp:txXfrm>
        <a:off x="5116958" y="2181504"/>
        <a:ext cx="2118613" cy="1291450"/>
      </dsp:txXfrm>
    </dsp:sp>
    <dsp:sp modelId="{7C1E6B4A-59F7-4018-A403-E1CCAEE78BA1}">
      <dsp:nvSpPr>
        <dsp:cNvPr id="0" name=""/>
        <dsp:cNvSpPr/>
      </dsp:nvSpPr>
      <dsp:spPr>
        <a:xfrm>
          <a:off x="5116958" y="3472954"/>
          <a:ext cx="2118613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Feb 2021</a:t>
          </a:r>
        </a:p>
      </dsp:txBody>
      <dsp:txXfrm>
        <a:off x="5116958" y="3472954"/>
        <a:ext cx="2118613" cy="453752"/>
      </dsp:txXfrm>
    </dsp:sp>
    <dsp:sp modelId="{A03C5372-D306-43AC-B406-6F8183849431}">
      <dsp:nvSpPr>
        <dsp:cNvPr id="0" name=""/>
        <dsp:cNvSpPr/>
      </dsp:nvSpPr>
      <dsp:spPr>
        <a:xfrm>
          <a:off x="4708794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4667073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03722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07286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6605812" y="890053"/>
          <a:ext cx="2118613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Authentication and recovery of video</a:t>
          </a:r>
          <a:endParaRPr lang="en-US" sz="13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605812" y="890053"/>
        <a:ext cx="2118613" cy="1291450"/>
      </dsp:txXfrm>
    </dsp:sp>
    <dsp:sp modelId="{3FA5D5AE-9CAE-4D19-9765-BCEE62095312}">
      <dsp:nvSpPr>
        <dsp:cNvPr id="0" name=""/>
        <dsp:cNvSpPr/>
      </dsp:nvSpPr>
      <dsp:spPr>
        <a:xfrm>
          <a:off x="6605812" y="436300"/>
          <a:ext cx="2118613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March 2021</a:t>
          </a:r>
        </a:p>
      </dsp:txBody>
      <dsp:txXfrm>
        <a:off x="6605812" y="436300"/>
        <a:ext cx="2118613" cy="453752"/>
      </dsp:txXfrm>
    </dsp:sp>
    <dsp:sp modelId="{FE6CA7EB-68EC-4E76-9051-08C4CF370101}">
      <dsp:nvSpPr>
        <dsp:cNvPr id="0" name=""/>
        <dsp:cNvSpPr/>
      </dsp:nvSpPr>
      <dsp:spPr>
        <a:xfrm>
          <a:off x="619764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15592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0FC60-2A25-4A6D-9480-91CE79B273AE}">
      <dsp:nvSpPr>
        <dsp:cNvPr id="0" name=""/>
        <dsp:cNvSpPr/>
      </dsp:nvSpPr>
      <dsp:spPr>
        <a:xfrm rot="18900000">
          <a:off x="7526074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399E4-0381-4BAF-B90A-5A63C6B5C1C1}">
      <dsp:nvSpPr>
        <dsp:cNvPr id="0" name=""/>
        <dsp:cNvSpPr/>
      </dsp:nvSpPr>
      <dsp:spPr>
        <a:xfrm>
          <a:off x="7561718" y="3575048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2C9E7-1675-431C-BE83-A93DA3ABD54C}">
      <dsp:nvSpPr>
        <dsp:cNvPr id="0" name=""/>
        <dsp:cNvSpPr/>
      </dsp:nvSpPr>
      <dsp:spPr>
        <a:xfrm>
          <a:off x="7913377" y="2181504"/>
          <a:ext cx="2481190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latin typeface="Tenorite" pitchFamily="2" charset="0"/>
            </a:rPr>
            <a:t>Testing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latin typeface="Tenorite" pitchFamily="2" charset="0"/>
            </a:rPr>
            <a:t>Deployment</a:t>
          </a:r>
        </a:p>
      </dsp:txBody>
      <dsp:txXfrm>
        <a:off x="7913377" y="2181504"/>
        <a:ext cx="2481190" cy="1291450"/>
      </dsp:txXfrm>
    </dsp:sp>
    <dsp:sp modelId="{75D5EA3E-7B61-4E3E-96E1-9502D83B5F4F}">
      <dsp:nvSpPr>
        <dsp:cNvPr id="0" name=""/>
        <dsp:cNvSpPr/>
      </dsp:nvSpPr>
      <dsp:spPr>
        <a:xfrm>
          <a:off x="7913377" y="3472954"/>
          <a:ext cx="2481190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May 2021</a:t>
          </a:r>
        </a:p>
      </dsp:txBody>
      <dsp:txXfrm>
        <a:off x="7913377" y="3472954"/>
        <a:ext cx="2481190" cy="453752"/>
      </dsp:txXfrm>
    </dsp:sp>
    <dsp:sp modelId="{2810BE14-1F0F-4E0B-82D4-65726F85A4DF}">
      <dsp:nvSpPr>
        <dsp:cNvPr id="0" name=""/>
        <dsp:cNvSpPr/>
      </dsp:nvSpPr>
      <dsp:spPr>
        <a:xfrm>
          <a:off x="7686500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30721"/>
              <a:satOff val="11078"/>
              <a:lumOff val="950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4C68C-149B-4FE7-B81D-8941EB6A03A1}">
      <dsp:nvSpPr>
        <dsp:cNvPr id="0" name=""/>
        <dsp:cNvSpPr/>
      </dsp:nvSpPr>
      <dsp:spPr>
        <a:xfrm>
          <a:off x="7644780" y="2140666"/>
          <a:ext cx="81675" cy="81675"/>
        </a:xfrm>
        <a:prstGeom prst="ellipse">
          <a:avLst/>
        </a:prstGeom>
        <a:solidFill>
          <a:schemeClr val="accent2">
            <a:shade val="90000"/>
            <a:hueOff val="30721"/>
            <a:satOff val="11078"/>
            <a:lumOff val="9502"/>
            <a:alphaOff val="-5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same as adding logo over image but its DIGITAL WATERMARKING</a:t>
            </a:r>
          </a:p>
          <a:p>
            <a:r>
              <a:rPr lang="en-US" dirty="0"/>
              <a:t>Temporal Tampering: Manipulating frame sequence</a:t>
            </a:r>
          </a:p>
          <a:p>
            <a:r>
              <a:rPr lang="en-US" dirty="0"/>
              <a:t>Spatial Tampering: Manipulating objects in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6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scam as in editing someone’s image/video and conspiring against them (scandal)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2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behind the constraints?</a:t>
            </a:r>
            <a:br>
              <a:rPr lang="en-US" dirty="0"/>
            </a:br>
            <a:r>
              <a:rPr lang="en-US" dirty="0"/>
              <a:t>Size limit: load no server, more queue delay</a:t>
            </a:r>
          </a:p>
          <a:p>
            <a:r>
              <a:rPr lang="en-US" dirty="0" err="1"/>
              <a:t>NxN</a:t>
            </a:r>
            <a:r>
              <a:rPr lang="en-US" dirty="0"/>
              <a:t>: The division is in terms of equal blocks so we need square to work with algo.</a:t>
            </a:r>
          </a:p>
          <a:p>
            <a:r>
              <a:rPr lang="en-US" dirty="0"/>
              <a:t>75% is till best (as far as we know) recovery percentage. Avg is 50%</a:t>
            </a:r>
          </a:p>
          <a:p>
            <a:r>
              <a:rPr lang="en-US" dirty="0"/>
              <a:t>The static lookup table is used after many testing that these blocks positions are best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4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step is embedding therefore, we will spend the longest time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873870" cy="2387600"/>
          </a:xfrm>
        </p:spPr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7338" y="4637735"/>
            <a:ext cx="5177323" cy="2621480"/>
          </a:xfrm>
        </p:spPr>
        <p:txBody>
          <a:bodyPr/>
          <a:lstStyle/>
          <a:p>
            <a:r>
              <a:rPr lang="en-US" sz="2000" b="1" dirty="0"/>
              <a:t>Advisor</a:t>
            </a:r>
            <a:r>
              <a:rPr lang="en-US" sz="2000" dirty="0"/>
              <a:t>: Dr. Asif Mahmood Gilani</a:t>
            </a:r>
          </a:p>
          <a:p>
            <a:r>
              <a:rPr lang="en-US" sz="2000" dirty="0" err="1"/>
              <a:t>Arbab</a:t>
            </a:r>
            <a:r>
              <a:rPr lang="en-US" sz="2000" dirty="0"/>
              <a:t> Hamd Rizwan (18L-0765)</a:t>
            </a:r>
          </a:p>
          <a:p>
            <a:r>
              <a:rPr lang="en-US" sz="2000" dirty="0"/>
              <a:t>Usama Aslam (18L-0972)</a:t>
            </a:r>
          </a:p>
          <a:p>
            <a:r>
              <a:rPr lang="en-US" sz="2000" dirty="0"/>
              <a:t>Aashar Naseem (18L-1131)</a:t>
            </a:r>
          </a:p>
          <a:p>
            <a:r>
              <a:rPr lang="en-US" sz="2000" dirty="0"/>
              <a:t>M. Hunzlah Malik (18L-1139)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175A-67A2-477A-AE3A-7B024B26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System (Contd.)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FABB-8E3A-4A71-8AE1-388AB1B2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important requirement for the execution of the program which are: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Tentative maximum upload size for an image or video is 50MB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user shall upload a square image having </a:t>
            </a:r>
            <a:r>
              <a:rPr lang="en-US" dirty="0" err="1"/>
              <a:t>NxN</a:t>
            </a:r>
            <a:r>
              <a:rPr lang="en-US" dirty="0"/>
              <a:t> dimensions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image processing scripts will run at server side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server shall handle the processing load</a:t>
            </a: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1478-BE6C-4629-9C17-701CC82D02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CB90-BF4C-4006-8F12-0CB1BD61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0840-E8E4-4071-BC53-2AB12BCF1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4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87695"/>
            <a:ext cx="9779183" cy="775996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F7E7E2-62D7-40F5-80DD-20FD8EA6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849" y="1063691"/>
            <a:ext cx="8285584" cy="523447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164309"/>
            <a:ext cx="4729921" cy="28286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Limited upload size of image and video.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System will work on square images of </a:t>
            </a:r>
            <a:r>
              <a:rPr lang="en-US" dirty="0" err="1"/>
              <a:t>nxn</a:t>
            </a:r>
            <a:r>
              <a:rPr lang="en-US" dirty="0"/>
              <a:t> dimension.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Keyframe will also need to be a square image.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Key required for authentication and recovery.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4939" y="1997401"/>
            <a:ext cx="5615419" cy="33403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User requests may end up in a queue due to server load.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System can detect and recover 75% of tampered image.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System can detect and recover 10%-67% of a tampered video.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46195" y="1027595"/>
            <a:ext cx="4663440" cy="645756"/>
          </a:xfrm>
        </p:spPr>
        <p:txBody>
          <a:bodyPr/>
          <a:lstStyle/>
          <a:p>
            <a:r>
              <a:rPr lang="en-US" sz="2800" dirty="0"/>
              <a:t>Constraints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FD96D-A811-473D-AFCD-D4081FEBEF8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21680" y="1027595"/>
            <a:ext cx="4663440" cy="522514"/>
          </a:xfrm>
        </p:spPr>
        <p:txBody>
          <a:bodyPr/>
          <a:lstStyle/>
          <a:p>
            <a:r>
              <a:rPr lang="en-US" sz="2800" dirty="0"/>
              <a:t>Limitations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7" grpId="0" build="p"/>
      <p:bldP spid="14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and Timeline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388227"/>
              </p:ext>
            </p:extLst>
          </p:nvPr>
        </p:nvGraphicFramePr>
        <p:xfrm>
          <a:off x="1245324" y="1706563"/>
          <a:ext cx="10452689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Importance of image and video authentication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Usage in different fields such as forensics, social media content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Research aspect of our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3" y="1884784"/>
            <a:ext cx="9985622" cy="440404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Our Solution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Type of Project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Goals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Scope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Overview of System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GUI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Constraints and Limitations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Work Breakdown and Timelines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5681"/>
            <a:ext cx="4114800" cy="365125"/>
          </a:xfrm>
        </p:spPr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76949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2085099"/>
            <a:ext cx="7914288" cy="40780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What is watermarking?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Active Forensics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Image Tampering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Video Tampering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Temporal Tampering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Spatial Tampering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Image Reconstruction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Video Reconstruction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3918" y="6356349"/>
            <a:ext cx="4114800" cy="365125"/>
          </a:xfrm>
        </p:spPr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7038" y="6356350"/>
            <a:ext cx="160496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4D01-6C21-4782-939F-6AA1B9D6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89EE2-91BD-44F1-AED1-D856873E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92" y="2059508"/>
            <a:ext cx="11024507" cy="3366815"/>
          </a:xfrm>
        </p:spPr>
        <p:txBody>
          <a:bodyPr/>
          <a:lstStyle/>
          <a:p>
            <a:r>
              <a:rPr lang="en-US" dirty="0"/>
              <a:t>Due to the availability of various editing software to tamper with any image or video, the authenticity of such media can be questionable. </a:t>
            </a:r>
          </a:p>
          <a:p>
            <a:r>
              <a:rPr lang="en-US" dirty="0"/>
              <a:t>This can create authenticity issues in various areas such as: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Evidence for prosecution in criminal cases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Copyrights on social media content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Online scams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691E-A12E-4FEB-95E3-AE2568E7CF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8B21-C31D-457B-A29B-071912179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178B-2D4A-4737-B2E6-BDA08B804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8486-B4B9-4051-9C97-3C4C3278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82FC3-13DC-4827-A327-44B2AE78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concern gathered from our problem statement includes authentication and recovery of watermarked content. To deal with this problem, our team is developing a watermarking system which not only detect the image and video tampering but also restore them. </a:t>
            </a: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D0F3-2C81-4FB7-97A1-BAF0F53CBC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A612-5D14-4C25-A024-0A0C57C67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0811-FFB2-4467-B43B-D62472B22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3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BC5F-03EA-476C-B9A8-9F9F5EB7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Project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20B7-2C46-420E-AF2F-64C86F6D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458423"/>
          </a:xfrm>
        </p:spPr>
        <p:txBody>
          <a:bodyPr/>
          <a:lstStyle/>
          <a:p>
            <a:r>
              <a:rPr lang="en-US" sz="2200" dirty="0"/>
              <a:t>Our project is mainly focused on digital image processing with the following aspects: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Research &amp; Development project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Research aspect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Digital Image 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Multimedia Security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Web application</a:t>
            </a:r>
          </a:p>
          <a:p>
            <a:endParaRPr lang="en-PK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EC4F-2527-43B1-A5D3-2B17D3F446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88A6-F3BC-46AE-B9AB-CEC00DC70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1F38-E0A9-4783-999F-9F132CF56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82" y="0"/>
            <a:ext cx="6245912" cy="23876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482" y="2661997"/>
            <a:ext cx="6778924" cy="3048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Implement active forensics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Authentication of image and video.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Restore watermarked images and videos.</a:t>
            </a:r>
          </a:p>
          <a:p>
            <a:endParaRPr lang="en-US" dirty="0"/>
          </a:p>
          <a:p>
            <a:r>
              <a:rPr lang="en-US" sz="3600" b="1" dirty="0"/>
              <a:t>Our future goals may include: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Implementing passive forensic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Adding AI for tamper detection through 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1E88-CAA1-4D15-AD6B-7569F2F8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C8A1-DE39-4CF0-ADAD-6AF9BF9C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our project includes the following features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Usage of python to embed watermark in an image and keyframes of video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Running scripts on server side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Image processing libraries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Selection of keyframes algorithm</a:t>
            </a: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380FB-80E4-4579-8860-E5ACF8AAD6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F661-9569-4CC8-9B62-67A120EAE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3211-27DC-4438-8EC0-05530E2B0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9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0FF3-7C14-4374-8978-5731E1B6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944152"/>
          </a:xfrm>
        </p:spPr>
        <p:txBody>
          <a:bodyPr/>
          <a:lstStyle/>
          <a:p>
            <a:r>
              <a:rPr lang="en-US" dirty="0"/>
              <a:t>Overview of System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D908-F112-46CA-AF26-5D3F64FF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10" y="1654011"/>
            <a:ext cx="10405241" cy="4168720"/>
          </a:xfrm>
        </p:spPr>
        <p:txBody>
          <a:bodyPr/>
          <a:lstStyle/>
          <a:p>
            <a:r>
              <a:rPr lang="en-US" sz="2600" dirty="0"/>
              <a:t>The self embedded watermarking system has the following main features which explain its working: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/>
              <a:t>The user will use the web application to watermark an image or video.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/>
              <a:t>The user will be given the option to download the watermarked image or video.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/>
              <a:t>The user can then authenticate the image/video at any time after it has been watermarked.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/>
              <a:t>Our system can reconstruct a tampered image or video that has been watermarked.</a:t>
            </a:r>
            <a:endParaRPr lang="en-PK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6824-C9FC-4E7D-9D56-9A4A67C2C6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6697-7E2C-4F5F-8AAC-6BE4EAF0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Self Embedding Watermarking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D224-3850-47E0-8C30-D01BBE2D5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514</TotalTime>
  <Words>752</Words>
  <Application>Microsoft Office PowerPoint</Application>
  <PresentationFormat>Widescreen</PresentationFormat>
  <Paragraphs>150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Wingdings</vt:lpstr>
      <vt:lpstr>Office Theme</vt:lpstr>
      <vt:lpstr>Self Embedding Watermarking System</vt:lpstr>
      <vt:lpstr>Outline</vt:lpstr>
      <vt:lpstr>Introduction</vt:lpstr>
      <vt:lpstr>Problem Statement</vt:lpstr>
      <vt:lpstr>Our Solution?</vt:lpstr>
      <vt:lpstr>Type of Project</vt:lpstr>
      <vt:lpstr>Primary goals</vt:lpstr>
      <vt:lpstr>Scope</vt:lpstr>
      <vt:lpstr>Overview of System</vt:lpstr>
      <vt:lpstr>Overview of System (Contd.)</vt:lpstr>
      <vt:lpstr>GUI</vt:lpstr>
      <vt:lpstr>PowerPoint Presentation</vt:lpstr>
      <vt:lpstr>Work Breakdown and Timeline 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Muhammad Hunzlah Malik</dc:creator>
  <cp:lastModifiedBy>Arbab Hamd</cp:lastModifiedBy>
  <cp:revision>12</cp:revision>
  <dcterms:created xsi:type="dcterms:W3CDTF">2021-11-10T17:10:41Z</dcterms:created>
  <dcterms:modified xsi:type="dcterms:W3CDTF">2021-11-11T19:22:04Z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