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5" r:id="rId2"/>
    <p:sldId id="343" r:id="rId3"/>
    <p:sldId id="348" r:id="rId4"/>
    <p:sldId id="344" r:id="rId5"/>
    <p:sldId id="345" r:id="rId6"/>
    <p:sldId id="362" r:id="rId7"/>
    <p:sldId id="357" r:id="rId8"/>
    <p:sldId id="358" r:id="rId9"/>
    <p:sldId id="359" r:id="rId10"/>
    <p:sldId id="360" r:id="rId11"/>
    <p:sldId id="361" r:id="rId12"/>
    <p:sldId id="346" r:id="rId13"/>
    <p:sldId id="352" r:id="rId14"/>
    <p:sldId id="353" r:id="rId15"/>
    <p:sldId id="354" r:id="rId16"/>
    <p:sldId id="349" r:id="rId17"/>
    <p:sldId id="351" r:id="rId18"/>
    <p:sldId id="350" r:id="rId19"/>
    <p:sldId id="33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ali Pavan" initials="MP" lastIdx="1" clrIdx="0">
    <p:extLst>
      <p:ext uri="{19B8F6BF-5375-455C-9EA6-DF929625EA0E}">
        <p15:presenceInfo xmlns:p15="http://schemas.microsoft.com/office/powerpoint/2012/main" userId="d9ef6297d70b5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E61"/>
    <a:srgbClr val="203864"/>
    <a:srgbClr val="FF66FF"/>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6" autoAdjust="0"/>
  </p:normalViewPr>
  <p:slideViewPr>
    <p:cSldViewPr snapToGrid="0">
      <p:cViewPr varScale="1">
        <p:scale>
          <a:sx n="64" d="100"/>
          <a:sy n="64" d="100"/>
        </p:scale>
        <p:origin x="748" y="36"/>
      </p:cViewPr>
      <p:guideLst>
        <p:guide orient="horz" pos="2160"/>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28C85-FC8D-4F4D-A9F5-5014CDE79AD9}" type="doc">
      <dgm:prSet loTypeId="urn:microsoft.com/office/officeart/2005/8/layout/vList5" loCatId="list" qsTypeId="urn:microsoft.com/office/officeart/2005/8/quickstyle/simple1" qsCatId="simple" csTypeId="urn:microsoft.com/office/officeart/2005/8/colors/accent1_5" csCatId="accent1" phldr="1"/>
      <dgm:spPr/>
      <dgm:t>
        <a:bodyPr/>
        <a:lstStyle/>
        <a:p>
          <a:endParaRPr lang="en-US"/>
        </a:p>
      </dgm:t>
    </dgm:pt>
    <dgm:pt modelId="{D92D29D9-E02B-4EDD-BB0D-28C85718ED6F}">
      <dgm:prSet phldrT="[Text]" custT="1"/>
      <dgm:spPr>
        <a:solidFill>
          <a:srgbClr val="203864"/>
        </a:solidFill>
      </dgm:spPr>
      <dgm:t>
        <a:bodyPr/>
        <a:lstStyle/>
        <a:p>
          <a:r>
            <a:rPr lang="en-US" sz="2400" b="1" i="0" dirty="0">
              <a:latin typeface="+mn-lt"/>
            </a:rPr>
            <a:t>Step 1</a:t>
          </a:r>
        </a:p>
      </dgm:t>
    </dgm:pt>
    <dgm:pt modelId="{CF4F36CA-A494-463E-BF43-418E6508AE6F}" type="parTrans" cxnId="{33C23C26-6914-4ACC-AD8E-390A59347717}">
      <dgm:prSet/>
      <dgm:spPr/>
      <dgm:t>
        <a:bodyPr/>
        <a:lstStyle/>
        <a:p>
          <a:endParaRPr lang="en-US"/>
        </a:p>
      </dgm:t>
    </dgm:pt>
    <dgm:pt modelId="{BC6D74BC-FEDF-4553-BED1-0ABDD1F291E9}" type="sibTrans" cxnId="{33C23C26-6914-4ACC-AD8E-390A59347717}">
      <dgm:prSet/>
      <dgm:spPr/>
      <dgm:t>
        <a:bodyPr/>
        <a:lstStyle/>
        <a:p>
          <a:endParaRPr lang="en-US"/>
        </a:p>
      </dgm:t>
    </dgm:pt>
    <dgm:pt modelId="{334B20FE-1992-4311-BCBF-FA86F5E3950C}">
      <dgm:prSet phldrT="[Text]" custT="1"/>
      <dgm:spPr/>
      <dgm:t>
        <a:bodyPr/>
        <a:lstStyle/>
        <a:p>
          <a:r>
            <a:rPr lang="en-US" sz="1800" b="0" i="0" kern="1200" dirty="0">
              <a:solidFill>
                <a:schemeClr val="tx1"/>
              </a:solidFill>
              <a:latin typeface="+mn-lt"/>
              <a:ea typeface="+mj-ea"/>
              <a:cs typeface="+mj-cs"/>
            </a:rPr>
            <a:t>Merging train.csv and store.csv datasets based on  Store Id#</a:t>
          </a:r>
        </a:p>
      </dgm:t>
    </dgm:pt>
    <dgm:pt modelId="{AEF1363F-8DD1-4261-86BC-EAB976FE1725}" type="parTrans" cxnId="{D89E8725-B36C-4A6A-AC16-092E0437A351}">
      <dgm:prSet/>
      <dgm:spPr/>
      <dgm:t>
        <a:bodyPr/>
        <a:lstStyle/>
        <a:p>
          <a:endParaRPr lang="en-US"/>
        </a:p>
      </dgm:t>
    </dgm:pt>
    <dgm:pt modelId="{A9F99A7B-A0E8-4423-819C-9F101E40516C}" type="sibTrans" cxnId="{D89E8725-B36C-4A6A-AC16-092E0437A351}">
      <dgm:prSet/>
      <dgm:spPr/>
      <dgm:t>
        <a:bodyPr/>
        <a:lstStyle/>
        <a:p>
          <a:endParaRPr lang="en-US"/>
        </a:p>
      </dgm:t>
    </dgm:pt>
    <dgm:pt modelId="{8B7190FA-1BB5-4B31-9E0D-62CB946CA034}">
      <dgm:prSet phldrT="[Text]" custT="1"/>
      <dgm:spPr>
        <a:solidFill>
          <a:srgbClr val="203864"/>
        </a:solidFill>
      </dgm:spPr>
      <dgm:t>
        <a:bodyPr/>
        <a:lstStyle/>
        <a:p>
          <a:pPr marL="0" lvl="0" indent="0" algn="ctr" defTabSz="1066800">
            <a:lnSpc>
              <a:spcPct val="90000"/>
            </a:lnSpc>
            <a:spcBef>
              <a:spcPct val="0"/>
            </a:spcBef>
            <a:spcAft>
              <a:spcPct val="35000"/>
            </a:spcAft>
            <a:buNone/>
          </a:pPr>
          <a:r>
            <a:rPr lang="en-US" sz="2400" b="1" i="0" kern="1200" dirty="0">
              <a:solidFill>
                <a:prstClr val="white"/>
              </a:solidFill>
              <a:latin typeface="Calibri" panose="020F0502020204030204"/>
              <a:ea typeface="+mn-ea"/>
              <a:cs typeface="+mn-cs"/>
            </a:rPr>
            <a:t>Step 2</a:t>
          </a:r>
        </a:p>
      </dgm:t>
    </dgm:pt>
    <dgm:pt modelId="{4E11D63B-4E72-4AEA-9C18-45B3B9E42950}" type="parTrans" cxnId="{7D4A21CE-4D73-497B-9F6A-881E432C6A32}">
      <dgm:prSet/>
      <dgm:spPr/>
      <dgm:t>
        <a:bodyPr/>
        <a:lstStyle/>
        <a:p>
          <a:endParaRPr lang="en-US"/>
        </a:p>
      </dgm:t>
    </dgm:pt>
    <dgm:pt modelId="{195E2310-6F05-491E-A327-141E7C5A0E21}" type="sibTrans" cxnId="{7D4A21CE-4D73-497B-9F6A-881E432C6A32}">
      <dgm:prSet/>
      <dgm:spPr/>
      <dgm:t>
        <a:bodyPr/>
        <a:lstStyle/>
        <a:p>
          <a:endParaRPr lang="en-US"/>
        </a:p>
      </dgm:t>
    </dgm:pt>
    <dgm:pt modelId="{0F462EC5-B9FA-4D50-8ED8-178A8F0A8103}">
      <dgm:prSet phldrT="[Text]" custT="1"/>
      <dgm:spPr/>
      <dgm:t>
        <a:bodyPr/>
        <a:lstStyle/>
        <a:p>
          <a:r>
            <a:rPr lang="en-US" sz="1800" b="0" i="0" kern="1200" dirty="0">
              <a:solidFill>
                <a:prstClr val="black"/>
              </a:solidFill>
              <a:latin typeface="+mn-lt"/>
              <a:ea typeface="+mn-ea"/>
              <a:cs typeface="+mn-cs"/>
            </a:rPr>
            <a:t>Transforming Daily Sales Data into Monthly Sales Data using Pivot in Excel</a:t>
          </a:r>
        </a:p>
      </dgm:t>
    </dgm:pt>
    <dgm:pt modelId="{48FC11DF-7234-4E82-BEDC-C564BE7A9D93}" type="parTrans" cxnId="{88107D5B-2C0E-463C-BD12-09E32B2635E4}">
      <dgm:prSet/>
      <dgm:spPr/>
      <dgm:t>
        <a:bodyPr/>
        <a:lstStyle/>
        <a:p>
          <a:endParaRPr lang="en-US"/>
        </a:p>
      </dgm:t>
    </dgm:pt>
    <dgm:pt modelId="{D9758F72-72A8-414F-AC60-A0C00A629051}" type="sibTrans" cxnId="{88107D5B-2C0E-463C-BD12-09E32B2635E4}">
      <dgm:prSet/>
      <dgm:spPr/>
      <dgm:t>
        <a:bodyPr/>
        <a:lstStyle/>
        <a:p>
          <a:endParaRPr lang="en-US"/>
        </a:p>
      </dgm:t>
    </dgm:pt>
    <dgm:pt modelId="{6CA8D4A1-30F5-4188-B279-4555E73D10D3}">
      <dgm:prSet phldrT="[Text]" custT="1"/>
      <dgm:spPr>
        <a:solidFill>
          <a:srgbClr val="203864"/>
        </a:solidFill>
      </dgm:spPr>
      <dgm:t>
        <a:bodyPr/>
        <a:lstStyle/>
        <a:p>
          <a:pPr marL="0" lvl="0" indent="0" algn="ctr" defTabSz="1066800">
            <a:lnSpc>
              <a:spcPct val="90000"/>
            </a:lnSpc>
            <a:spcBef>
              <a:spcPct val="0"/>
            </a:spcBef>
            <a:spcAft>
              <a:spcPct val="35000"/>
            </a:spcAft>
            <a:buNone/>
          </a:pPr>
          <a:r>
            <a:rPr lang="en-US" sz="2400" b="1" i="0" kern="1200" dirty="0">
              <a:solidFill>
                <a:prstClr val="white"/>
              </a:solidFill>
              <a:latin typeface="Calibri" panose="020F0502020204030204"/>
              <a:ea typeface="+mn-ea"/>
              <a:cs typeface="+mn-cs"/>
            </a:rPr>
            <a:t>Step 3</a:t>
          </a:r>
        </a:p>
      </dgm:t>
    </dgm:pt>
    <dgm:pt modelId="{E94F1093-017F-44B5-8162-A76B1FAA92A4}" type="parTrans" cxnId="{90658D70-536B-41C6-80B1-565755CDF9F0}">
      <dgm:prSet/>
      <dgm:spPr/>
      <dgm:t>
        <a:bodyPr/>
        <a:lstStyle/>
        <a:p>
          <a:endParaRPr lang="en-US"/>
        </a:p>
      </dgm:t>
    </dgm:pt>
    <dgm:pt modelId="{DF57F19F-5CB3-4521-B150-89A690AFDB10}" type="sibTrans" cxnId="{90658D70-536B-41C6-80B1-565755CDF9F0}">
      <dgm:prSet/>
      <dgm:spPr/>
      <dgm:t>
        <a:bodyPr/>
        <a:lstStyle/>
        <a:p>
          <a:endParaRPr lang="en-US"/>
        </a:p>
      </dgm:t>
    </dgm:pt>
    <dgm:pt modelId="{E16FFCC2-B723-48C8-8119-FDBB1DF03EF6}">
      <dgm:prSet phldrT="[Text]" custT="1"/>
      <dgm:spPr/>
      <dgm: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Analyzing Data and removing stores with missing values</a:t>
          </a:r>
        </a:p>
      </dgm:t>
    </dgm:pt>
    <dgm:pt modelId="{247FD40C-749C-4A42-8991-FC518196096B}" type="parTrans" cxnId="{B41D252B-CD4D-45E8-BD96-EF7200882CBF}">
      <dgm:prSet/>
      <dgm:spPr/>
      <dgm:t>
        <a:bodyPr/>
        <a:lstStyle/>
        <a:p>
          <a:endParaRPr lang="en-US"/>
        </a:p>
      </dgm:t>
    </dgm:pt>
    <dgm:pt modelId="{9D2BC694-EC82-499A-A243-A628AB986DDA}" type="sibTrans" cxnId="{B41D252B-CD4D-45E8-BD96-EF7200882CBF}">
      <dgm:prSet/>
      <dgm:spPr/>
      <dgm:t>
        <a:bodyPr/>
        <a:lstStyle/>
        <a:p>
          <a:endParaRPr lang="en-US"/>
        </a:p>
      </dgm:t>
    </dgm:pt>
    <dgm:pt modelId="{3B22255A-255C-4D6B-9E19-A54A42D9F5BD}">
      <dgm:prSet custT="1"/>
      <dgm:spPr>
        <a:solidFill>
          <a:srgbClr val="203864"/>
        </a:solidFill>
      </dgm:spPr>
      <dgm: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6</a:t>
          </a:r>
        </a:p>
      </dgm:t>
    </dgm:pt>
    <dgm:pt modelId="{8AFE5C59-FBF2-46B7-AF68-909C2F5CD70F}" type="parTrans" cxnId="{B0771235-BEEC-4BD5-895A-C643315C6BC2}">
      <dgm:prSet/>
      <dgm:spPr/>
      <dgm:t>
        <a:bodyPr/>
        <a:lstStyle/>
        <a:p>
          <a:endParaRPr lang="en-US"/>
        </a:p>
      </dgm:t>
    </dgm:pt>
    <dgm:pt modelId="{50A38F55-ECD8-4531-8B82-F721E259A72A}" type="sibTrans" cxnId="{B0771235-BEEC-4BD5-895A-C643315C6BC2}">
      <dgm:prSet/>
      <dgm:spPr/>
      <dgm:t>
        <a:bodyPr/>
        <a:lstStyle/>
        <a:p>
          <a:endParaRPr lang="en-US"/>
        </a:p>
      </dgm:t>
    </dgm:pt>
    <dgm:pt modelId="{0BBBCC14-9FDA-4E22-95BC-3F8AFC28DC40}">
      <dgm:prSet custT="1"/>
      <dgm:spPr>
        <a:solidFill>
          <a:srgbClr val="203864"/>
        </a:solidFill>
      </dgm:spPr>
      <dgm: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5</a:t>
          </a:r>
        </a:p>
      </dgm:t>
    </dgm:pt>
    <dgm:pt modelId="{5B1253AB-A07B-4FFE-950E-F47F14184412}" type="parTrans" cxnId="{1708606B-EA91-4F17-B05D-E0ECF49FA2D7}">
      <dgm:prSet/>
      <dgm:spPr/>
      <dgm:t>
        <a:bodyPr/>
        <a:lstStyle/>
        <a:p>
          <a:endParaRPr lang="en-US"/>
        </a:p>
      </dgm:t>
    </dgm:pt>
    <dgm:pt modelId="{C75AE3B4-F501-4746-9F82-4318EB736FC0}" type="sibTrans" cxnId="{1708606B-EA91-4F17-B05D-E0ECF49FA2D7}">
      <dgm:prSet/>
      <dgm:spPr/>
      <dgm:t>
        <a:bodyPr/>
        <a:lstStyle/>
        <a:p>
          <a:endParaRPr lang="en-US"/>
        </a:p>
      </dgm:t>
    </dgm:pt>
    <dgm:pt modelId="{F1A9E9F5-A2AE-4E75-BBDF-CC924EA9D981}">
      <dgm:prSet custT="1"/>
      <dgm:spPr>
        <a:solidFill>
          <a:srgbClr val="203864"/>
        </a:solidFill>
      </dgm:spPr>
      <dgm: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4</a:t>
          </a:r>
        </a:p>
      </dgm:t>
    </dgm:pt>
    <dgm:pt modelId="{0A952829-461F-4F20-9126-EFFDBF2935A5}" type="parTrans" cxnId="{ED1B22EA-7023-4AEE-AC6D-FB9C50E03B13}">
      <dgm:prSet/>
      <dgm:spPr/>
      <dgm:t>
        <a:bodyPr/>
        <a:lstStyle/>
        <a:p>
          <a:endParaRPr lang="en-US"/>
        </a:p>
      </dgm:t>
    </dgm:pt>
    <dgm:pt modelId="{2BA4B532-A9A2-4828-B603-89781205B723}" type="sibTrans" cxnId="{ED1B22EA-7023-4AEE-AC6D-FB9C50E03B13}">
      <dgm:prSet/>
      <dgm:spPr/>
      <dgm:t>
        <a:bodyPr/>
        <a:lstStyle/>
        <a:p>
          <a:endParaRPr lang="en-US"/>
        </a:p>
      </dgm:t>
    </dgm:pt>
    <dgm:pt modelId="{6808C4F3-BCBF-4EAB-8E97-F8F679691D52}">
      <dgm:prSet custT="1"/>
      <dgm:spPr/>
      <dgm: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Transforming Variables</a:t>
          </a:r>
        </a:p>
      </dgm:t>
    </dgm:pt>
    <dgm:pt modelId="{B934FC3E-E33B-417F-A1F7-EB1D81A6D973}" type="parTrans" cxnId="{3345CBBB-4C0E-4753-8947-D6C2CBE41947}">
      <dgm:prSet/>
      <dgm:spPr/>
      <dgm:t>
        <a:bodyPr/>
        <a:lstStyle/>
        <a:p>
          <a:endParaRPr lang="en-US"/>
        </a:p>
      </dgm:t>
    </dgm:pt>
    <dgm:pt modelId="{5D7C3EAD-FA60-4B30-9AC9-81DCE9FF7408}" type="sibTrans" cxnId="{3345CBBB-4C0E-4753-8947-D6C2CBE41947}">
      <dgm:prSet/>
      <dgm:spPr/>
      <dgm:t>
        <a:bodyPr/>
        <a:lstStyle/>
        <a:p>
          <a:endParaRPr lang="en-US"/>
        </a:p>
      </dgm:t>
    </dgm:pt>
    <dgm:pt modelId="{CC459DC0-3E59-4352-81F9-FFB01CB691E9}">
      <dgm:prSet custT="1"/>
      <dgm:spPr/>
      <dgm: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K-means Clustering in R</a:t>
          </a:r>
        </a:p>
      </dgm:t>
    </dgm:pt>
    <dgm:pt modelId="{D5C15088-E4F1-4383-8089-8196246F89F9}" type="parTrans" cxnId="{A8DA8BB7-41F8-4D2D-991A-18723756BD32}">
      <dgm:prSet/>
      <dgm:spPr/>
      <dgm:t>
        <a:bodyPr/>
        <a:lstStyle/>
        <a:p>
          <a:endParaRPr lang="en-US"/>
        </a:p>
      </dgm:t>
    </dgm:pt>
    <dgm:pt modelId="{702651EE-2C43-45ED-9183-4A6E902EF639}" type="sibTrans" cxnId="{A8DA8BB7-41F8-4D2D-991A-18723756BD32}">
      <dgm:prSet/>
      <dgm:spPr/>
      <dgm:t>
        <a:bodyPr/>
        <a:lstStyle/>
        <a:p>
          <a:endParaRPr lang="en-US"/>
        </a:p>
      </dgm:t>
    </dgm:pt>
    <dgm:pt modelId="{36A9FBAE-900C-4A15-B722-EF80AEAB0C79}">
      <dgm:prSet custT="1"/>
      <dgm:spPr/>
      <dgm: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Combining monthly data for each Cluster</a:t>
          </a:r>
        </a:p>
      </dgm:t>
    </dgm:pt>
    <dgm:pt modelId="{F739F893-0CF9-499E-B188-0D550318A7E1}" type="parTrans" cxnId="{DF2E5E4A-CBA9-42B3-B30C-40E31EA8B39C}">
      <dgm:prSet/>
      <dgm:spPr/>
      <dgm:t>
        <a:bodyPr/>
        <a:lstStyle/>
        <a:p>
          <a:endParaRPr lang="en-US"/>
        </a:p>
      </dgm:t>
    </dgm:pt>
    <dgm:pt modelId="{FD3CBB15-17DF-45EF-BE8C-BB6605E7D28A}" type="sibTrans" cxnId="{DF2E5E4A-CBA9-42B3-B30C-40E31EA8B39C}">
      <dgm:prSet/>
      <dgm:spPr/>
      <dgm:t>
        <a:bodyPr/>
        <a:lstStyle/>
        <a:p>
          <a:endParaRPr lang="en-US"/>
        </a:p>
      </dgm:t>
    </dgm:pt>
    <dgm:pt modelId="{4C466573-C6FE-4DF0-9D75-A8B7D416C8E4}" type="pres">
      <dgm:prSet presAssocID="{9C828C85-FC8D-4F4D-A9F5-5014CDE79AD9}" presName="Name0" presStyleCnt="0">
        <dgm:presLayoutVars>
          <dgm:dir/>
          <dgm:animLvl val="lvl"/>
          <dgm:resizeHandles val="exact"/>
        </dgm:presLayoutVars>
      </dgm:prSet>
      <dgm:spPr/>
    </dgm:pt>
    <dgm:pt modelId="{22FAC4FC-0D51-4E6A-BE8A-1712C975A047}" type="pres">
      <dgm:prSet presAssocID="{D92D29D9-E02B-4EDD-BB0D-28C85718ED6F}" presName="linNode" presStyleCnt="0"/>
      <dgm:spPr/>
    </dgm:pt>
    <dgm:pt modelId="{CBAFB55E-5071-4BBD-8EA2-ACFCB2908BB6}" type="pres">
      <dgm:prSet presAssocID="{D92D29D9-E02B-4EDD-BB0D-28C85718ED6F}" presName="parentText" presStyleLbl="node1" presStyleIdx="0" presStyleCnt="6" custScaleX="53207">
        <dgm:presLayoutVars>
          <dgm:chMax val="1"/>
          <dgm:bulletEnabled val="1"/>
        </dgm:presLayoutVars>
      </dgm:prSet>
      <dgm:spPr/>
    </dgm:pt>
    <dgm:pt modelId="{A17F12A9-65F8-45B2-95E2-AA1A3D7C6FD3}" type="pres">
      <dgm:prSet presAssocID="{D92D29D9-E02B-4EDD-BB0D-28C85718ED6F}" presName="descendantText" presStyleLbl="alignAccFollowNode1" presStyleIdx="0" presStyleCnt="6">
        <dgm:presLayoutVars>
          <dgm:bulletEnabled val="1"/>
        </dgm:presLayoutVars>
      </dgm:prSet>
      <dgm:spPr/>
    </dgm:pt>
    <dgm:pt modelId="{4AD3DBFA-6F96-423D-9806-70A6BFE6DB6C}" type="pres">
      <dgm:prSet presAssocID="{BC6D74BC-FEDF-4553-BED1-0ABDD1F291E9}" presName="sp" presStyleCnt="0"/>
      <dgm:spPr/>
    </dgm:pt>
    <dgm:pt modelId="{4705C7E4-3DD4-482D-86DC-501311E5064E}" type="pres">
      <dgm:prSet presAssocID="{8B7190FA-1BB5-4B31-9E0D-62CB946CA034}" presName="linNode" presStyleCnt="0"/>
      <dgm:spPr/>
    </dgm:pt>
    <dgm:pt modelId="{F3FB2942-4159-4E0F-BA62-612EA637A578}" type="pres">
      <dgm:prSet presAssocID="{8B7190FA-1BB5-4B31-9E0D-62CB946CA034}" presName="parentText" presStyleLbl="node1" presStyleIdx="1" presStyleCnt="6" custScaleX="53207">
        <dgm:presLayoutVars>
          <dgm:chMax val="1"/>
          <dgm:bulletEnabled val="1"/>
        </dgm:presLayoutVars>
      </dgm:prSet>
      <dgm:spPr/>
    </dgm:pt>
    <dgm:pt modelId="{BCCE91EE-E009-4E00-9572-6F505C039D92}" type="pres">
      <dgm:prSet presAssocID="{8B7190FA-1BB5-4B31-9E0D-62CB946CA034}" presName="descendantText" presStyleLbl="alignAccFollowNode1" presStyleIdx="1" presStyleCnt="6">
        <dgm:presLayoutVars>
          <dgm:bulletEnabled val="1"/>
        </dgm:presLayoutVars>
      </dgm:prSet>
      <dgm:spPr/>
    </dgm:pt>
    <dgm:pt modelId="{B6276308-9313-4E65-94A8-8F6A8C9532D6}" type="pres">
      <dgm:prSet presAssocID="{195E2310-6F05-491E-A327-141E7C5A0E21}" presName="sp" presStyleCnt="0"/>
      <dgm:spPr/>
    </dgm:pt>
    <dgm:pt modelId="{9E0DCF72-E7CA-4E5C-8D65-3E94E8E1626F}" type="pres">
      <dgm:prSet presAssocID="{6CA8D4A1-30F5-4188-B279-4555E73D10D3}" presName="linNode" presStyleCnt="0"/>
      <dgm:spPr/>
    </dgm:pt>
    <dgm:pt modelId="{B0D63CCF-C643-4D5F-A058-BB7448828F8F}" type="pres">
      <dgm:prSet presAssocID="{6CA8D4A1-30F5-4188-B279-4555E73D10D3}" presName="parentText" presStyleLbl="node1" presStyleIdx="2" presStyleCnt="6" custScaleX="53207">
        <dgm:presLayoutVars>
          <dgm:chMax val="1"/>
          <dgm:bulletEnabled val="1"/>
        </dgm:presLayoutVars>
      </dgm:prSet>
      <dgm:spPr/>
    </dgm:pt>
    <dgm:pt modelId="{DB06F88B-5A60-486C-8D35-7ED91ED4D3C3}" type="pres">
      <dgm:prSet presAssocID="{6CA8D4A1-30F5-4188-B279-4555E73D10D3}" presName="descendantText" presStyleLbl="alignAccFollowNode1" presStyleIdx="2" presStyleCnt="6">
        <dgm:presLayoutVars>
          <dgm:bulletEnabled val="1"/>
        </dgm:presLayoutVars>
      </dgm:prSet>
      <dgm:spPr/>
    </dgm:pt>
    <dgm:pt modelId="{32953572-BD47-47CE-9E2B-EEC1257EF15D}" type="pres">
      <dgm:prSet presAssocID="{DF57F19F-5CB3-4521-B150-89A690AFDB10}" presName="sp" presStyleCnt="0"/>
      <dgm:spPr/>
    </dgm:pt>
    <dgm:pt modelId="{248C6307-BB51-4BF1-AA3E-A5FE0B0B0BE0}" type="pres">
      <dgm:prSet presAssocID="{F1A9E9F5-A2AE-4E75-BBDF-CC924EA9D981}" presName="linNode" presStyleCnt="0"/>
      <dgm:spPr/>
    </dgm:pt>
    <dgm:pt modelId="{CB623F2D-BD32-47D7-9267-F126BB2CEB58}" type="pres">
      <dgm:prSet presAssocID="{F1A9E9F5-A2AE-4E75-BBDF-CC924EA9D981}" presName="parentText" presStyleLbl="node1" presStyleIdx="3" presStyleCnt="6" custScaleX="53207">
        <dgm:presLayoutVars>
          <dgm:chMax val="1"/>
          <dgm:bulletEnabled val="1"/>
        </dgm:presLayoutVars>
      </dgm:prSet>
      <dgm:spPr/>
    </dgm:pt>
    <dgm:pt modelId="{53A58045-8711-4CD9-8C5B-E98918C6D4AC}" type="pres">
      <dgm:prSet presAssocID="{F1A9E9F5-A2AE-4E75-BBDF-CC924EA9D981}" presName="descendantText" presStyleLbl="alignAccFollowNode1" presStyleIdx="3" presStyleCnt="6">
        <dgm:presLayoutVars>
          <dgm:bulletEnabled val="1"/>
        </dgm:presLayoutVars>
      </dgm:prSet>
      <dgm:spPr/>
    </dgm:pt>
    <dgm:pt modelId="{18CE56B8-4C6A-4906-A233-34B0AA960F28}" type="pres">
      <dgm:prSet presAssocID="{2BA4B532-A9A2-4828-B603-89781205B723}" presName="sp" presStyleCnt="0"/>
      <dgm:spPr/>
    </dgm:pt>
    <dgm:pt modelId="{D4D57EA7-364E-4579-AF72-40BEBD4E229E}" type="pres">
      <dgm:prSet presAssocID="{0BBBCC14-9FDA-4E22-95BC-3F8AFC28DC40}" presName="linNode" presStyleCnt="0"/>
      <dgm:spPr/>
    </dgm:pt>
    <dgm:pt modelId="{DC271A47-3BF7-4402-9E09-73C6BAE626E0}" type="pres">
      <dgm:prSet presAssocID="{0BBBCC14-9FDA-4E22-95BC-3F8AFC28DC40}" presName="parentText" presStyleLbl="node1" presStyleIdx="4" presStyleCnt="6" custScaleX="53207">
        <dgm:presLayoutVars>
          <dgm:chMax val="1"/>
          <dgm:bulletEnabled val="1"/>
        </dgm:presLayoutVars>
      </dgm:prSet>
      <dgm:spPr/>
    </dgm:pt>
    <dgm:pt modelId="{654B589D-6336-4C77-AC68-FCC2E2F5EFB2}" type="pres">
      <dgm:prSet presAssocID="{0BBBCC14-9FDA-4E22-95BC-3F8AFC28DC40}" presName="descendantText" presStyleLbl="alignAccFollowNode1" presStyleIdx="4" presStyleCnt="6">
        <dgm:presLayoutVars>
          <dgm:bulletEnabled val="1"/>
        </dgm:presLayoutVars>
      </dgm:prSet>
      <dgm:spPr/>
    </dgm:pt>
    <dgm:pt modelId="{2498D73A-55FC-4BD1-B990-C74CD120BE85}" type="pres">
      <dgm:prSet presAssocID="{C75AE3B4-F501-4746-9F82-4318EB736FC0}" presName="sp" presStyleCnt="0"/>
      <dgm:spPr/>
    </dgm:pt>
    <dgm:pt modelId="{1F3664FD-947C-41DD-817A-AD19DC661B97}" type="pres">
      <dgm:prSet presAssocID="{3B22255A-255C-4D6B-9E19-A54A42D9F5BD}" presName="linNode" presStyleCnt="0"/>
      <dgm:spPr/>
    </dgm:pt>
    <dgm:pt modelId="{92698E22-5648-4BC8-8B39-62A09AD9761A}" type="pres">
      <dgm:prSet presAssocID="{3B22255A-255C-4D6B-9E19-A54A42D9F5BD}" presName="parentText" presStyleLbl="node1" presStyleIdx="5" presStyleCnt="6" custScaleX="53207">
        <dgm:presLayoutVars>
          <dgm:chMax val="1"/>
          <dgm:bulletEnabled val="1"/>
        </dgm:presLayoutVars>
      </dgm:prSet>
      <dgm:spPr/>
    </dgm:pt>
    <dgm:pt modelId="{0E989A25-E597-48F3-963F-79B0C7BA828F}" type="pres">
      <dgm:prSet presAssocID="{3B22255A-255C-4D6B-9E19-A54A42D9F5BD}" presName="descendantText" presStyleLbl="alignAccFollowNode1" presStyleIdx="5" presStyleCnt="6">
        <dgm:presLayoutVars>
          <dgm:bulletEnabled val="1"/>
        </dgm:presLayoutVars>
      </dgm:prSet>
      <dgm:spPr/>
    </dgm:pt>
  </dgm:ptLst>
  <dgm:cxnLst>
    <dgm:cxn modelId="{262C7D20-5B40-41E6-9F5B-A0C4FAAC9A94}" type="presOf" srcId="{0BBBCC14-9FDA-4E22-95BC-3F8AFC28DC40}" destId="{DC271A47-3BF7-4402-9E09-73C6BAE626E0}" srcOrd="0" destOrd="0" presId="urn:microsoft.com/office/officeart/2005/8/layout/vList5"/>
    <dgm:cxn modelId="{D89E8725-B36C-4A6A-AC16-092E0437A351}" srcId="{D92D29D9-E02B-4EDD-BB0D-28C85718ED6F}" destId="{334B20FE-1992-4311-BCBF-FA86F5E3950C}" srcOrd="0" destOrd="0" parTransId="{AEF1363F-8DD1-4261-86BC-EAB976FE1725}" sibTransId="{A9F99A7B-A0E8-4423-819C-9F101E40516C}"/>
    <dgm:cxn modelId="{33C23C26-6914-4ACC-AD8E-390A59347717}" srcId="{9C828C85-FC8D-4F4D-A9F5-5014CDE79AD9}" destId="{D92D29D9-E02B-4EDD-BB0D-28C85718ED6F}" srcOrd="0" destOrd="0" parTransId="{CF4F36CA-A494-463E-BF43-418E6508AE6F}" sibTransId="{BC6D74BC-FEDF-4553-BED1-0ABDD1F291E9}"/>
    <dgm:cxn modelId="{9CC2192A-65DC-46B8-A03C-C7B13BA2FB50}" type="presOf" srcId="{CC459DC0-3E59-4352-81F9-FFB01CB691E9}" destId="{654B589D-6336-4C77-AC68-FCC2E2F5EFB2}" srcOrd="0" destOrd="0" presId="urn:microsoft.com/office/officeart/2005/8/layout/vList5"/>
    <dgm:cxn modelId="{B41D252B-CD4D-45E8-BD96-EF7200882CBF}" srcId="{6CA8D4A1-30F5-4188-B279-4555E73D10D3}" destId="{E16FFCC2-B723-48C8-8119-FDBB1DF03EF6}" srcOrd="0" destOrd="0" parTransId="{247FD40C-749C-4A42-8991-FC518196096B}" sibTransId="{9D2BC694-EC82-499A-A243-A628AB986DDA}"/>
    <dgm:cxn modelId="{B0771235-BEEC-4BD5-895A-C643315C6BC2}" srcId="{9C828C85-FC8D-4F4D-A9F5-5014CDE79AD9}" destId="{3B22255A-255C-4D6B-9E19-A54A42D9F5BD}" srcOrd="5" destOrd="0" parTransId="{8AFE5C59-FBF2-46B7-AF68-909C2F5CD70F}" sibTransId="{50A38F55-ECD8-4531-8B82-F721E259A72A}"/>
    <dgm:cxn modelId="{88107D5B-2C0E-463C-BD12-09E32B2635E4}" srcId="{8B7190FA-1BB5-4B31-9E0D-62CB946CA034}" destId="{0F462EC5-B9FA-4D50-8ED8-178A8F0A8103}" srcOrd="0" destOrd="0" parTransId="{48FC11DF-7234-4E82-BEDC-C564BE7A9D93}" sibTransId="{D9758F72-72A8-414F-AC60-A0C00A629051}"/>
    <dgm:cxn modelId="{F149735E-88D7-477F-B34D-A490FE61E9FC}" type="presOf" srcId="{6CA8D4A1-30F5-4188-B279-4555E73D10D3}" destId="{B0D63CCF-C643-4D5F-A058-BB7448828F8F}" srcOrd="0" destOrd="0" presId="urn:microsoft.com/office/officeart/2005/8/layout/vList5"/>
    <dgm:cxn modelId="{49CC6C5F-8D9E-427A-AA20-8D3A1A4DC0AC}" type="presOf" srcId="{36A9FBAE-900C-4A15-B722-EF80AEAB0C79}" destId="{0E989A25-E597-48F3-963F-79B0C7BA828F}" srcOrd="0" destOrd="0" presId="urn:microsoft.com/office/officeart/2005/8/layout/vList5"/>
    <dgm:cxn modelId="{DF2E5E4A-CBA9-42B3-B30C-40E31EA8B39C}" srcId="{3B22255A-255C-4D6B-9E19-A54A42D9F5BD}" destId="{36A9FBAE-900C-4A15-B722-EF80AEAB0C79}" srcOrd="0" destOrd="0" parTransId="{F739F893-0CF9-499E-B188-0D550318A7E1}" sibTransId="{FD3CBB15-17DF-45EF-BE8C-BB6605E7D28A}"/>
    <dgm:cxn modelId="{1708606B-EA91-4F17-B05D-E0ECF49FA2D7}" srcId="{9C828C85-FC8D-4F4D-A9F5-5014CDE79AD9}" destId="{0BBBCC14-9FDA-4E22-95BC-3F8AFC28DC40}" srcOrd="4" destOrd="0" parTransId="{5B1253AB-A07B-4FFE-950E-F47F14184412}" sibTransId="{C75AE3B4-F501-4746-9F82-4318EB736FC0}"/>
    <dgm:cxn modelId="{90658D70-536B-41C6-80B1-565755CDF9F0}" srcId="{9C828C85-FC8D-4F4D-A9F5-5014CDE79AD9}" destId="{6CA8D4A1-30F5-4188-B279-4555E73D10D3}" srcOrd="2" destOrd="0" parTransId="{E94F1093-017F-44B5-8162-A76B1FAA92A4}" sibTransId="{DF57F19F-5CB3-4521-B150-89A690AFDB10}"/>
    <dgm:cxn modelId="{6CC9F552-7F05-4364-B012-EFDCE831A7E7}" type="presOf" srcId="{334B20FE-1992-4311-BCBF-FA86F5E3950C}" destId="{A17F12A9-65F8-45B2-95E2-AA1A3D7C6FD3}" srcOrd="0" destOrd="0" presId="urn:microsoft.com/office/officeart/2005/8/layout/vList5"/>
    <dgm:cxn modelId="{22CA7984-B60F-4A13-A3ED-5F2EDFABB688}" type="presOf" srcId="{D92D29D9-E02B-4EDD-BB0D-28C85718ED6F}" destId="{CBAFB55E-5071-4BBD-8EA2-ACFCB2908BB6}" srcOrd="0" destOrd="0" presId="urn:microsoft.com/office/officeart/2005/8/layout/vList5"/>
    <dgm:cxn modelId="{929B4D92-76F4-474E-B23C-D7181092A7E6}" type="presOf" srcId="{F1A9E9F5-A2AE-4E75-BBDF-CC924EA9D981}" destId="{CB623F2D-BD32-47D7-9267-F126BB2CEB58}" srcOrd="0" destOrd="0" presId="urn:microsoft.com/office/officeart/2005/8/layout/vList5"/>
    <dgm:cxn modelId="{A8DA8BB7-41F8-4D2D-991A-18723756BD32}" srcId="{0BBBCC14-9FDA-4E22-95BC-3F8AFC28DC40}" destId="{CC459DC0-3E59-4352-81F9-FFB01CB691E9}" srcOrd="0" destOrd="0" parTransId="{D5C15088-E4F1-4383-8089-8196246F89F9}" sibTransId="{702651EE-2C43-45ED-9183-4A6E902EF639}"/>
    <dgm:cxn modelId="{3345CBBB-4C0E-4753-8947-D6C2CBE41947}" srcId="{F1A9E9F5-A2AE-4E75-BBDF-CC924EA9D981}" destId="{6808C4F3-BCBF-4EAB-8E97-F8F679691D52}" srcOrd="0" destOrd="0" parTransId="{B934FC3E-E33B-417F-A1F7-EB1D81A6D973}" sibTransId="{5D7C3EAD-FA60-4B30-9AC9-81DCE9FF7408}"/>
    <dgm:cxn modelId="{6878ADC6-66DE-4D21-B500-7A7C9717A77C}" type="presOf" srcId="{3B22255A-255C-4D6B-9E19-A54A42D9F5BD}" destId="{92698E22-5648-4BC8-8B39-62A09AD9761A}" srcOrd="0" destOrd="0" presId="urn:microsoft.com/office/officeart/2005/8/layout/vList5"/>
    <dgm:cxn modelId="{7D4A21CE-4D73-497B-9F6A-881E432C6A32}" srcId="{9C828C85-FC8D-4F4D-A9F5-5014CDE79AD9}" destId="{8B7190FA-1BB5-4B31-9E0D-62CB946CA034}" srcOrd="1" destOrd="0" parTransId="{4E11D63B-4E72-4AEA-9C18-45B3B9E42950}" sibTransId="{195E2310-6F05-491E-A327-141E7C5A0E21}"/>
    <dgm:cxn modelId="{5F0EB7D0-232A-4915-950A-ADE1FE39A24C}" type="presOf" srcId="{8B7190FA-1BB5-4B31-9E0D-62CB946CA034}" destId="{F3FB2942-4159-4E0F-BA62-612EA637A578}" srcOrd="0" destOrd="0" presId="urn:microsoft.com/office/officeart/2005/8/layout/vList5"/>
    <dgm:cxn modelId="{59128BD6-64BF-4683-8950-B8327A9C6124}" type="presOf" srcId="{E16FFCC2-B723-48C8-8119-FDBB1DF03EF6}" destId="{DB06F88B-5A60-486C-8D35-7ED91ED4D3C3}" srcOrd="0" destOrd="0" presId="urn:microsoft.com/office/officeart/2005/8/layout/vList5"/>
    <dgm:cxn modelId="{94976ADE-ECF7-4869-91AB-26E4F9DD5873}" type="presOf" srcId="{6808C4F3-BCBF-4EAB-8E97-F8F679691D52}" destId="{53A58045-8711-4CD9-8C5B-E98918C6D4AC}" srcOrd="0" destOrd="0" presId="urn:microsoft.com/office/officeart/2005/8/layout/vList5"/>
    <dgm:cxn modelId="{ED1B22EA-7023-4AEE-AC6D-FB9C50E03B13}" srcId="{9C828C85-FC8D-4F4D-A9F5-5014CDE79AD9}" destId="{F1A9E9F5-A2AE-4E75-BBDF-CC924EA9D981}" srcOrd="3" destOrd="0" parTransId="{0A952829-461F-4F20-9126-EFFDBF2935A5}" sibTransId="{2BA4B532-A9A2-4828-B603-89781205B723}"/>
    <dgm:cxn modelId="{44810DEB-F319-4905-AF52-EC1D8077071D}" type="presOf" srcId="{0F462EC5-B9FA-4D50-8ED8-178A8F0A8103}" destId="{BCCE91EE-E009-4E00-9572-6F505C039D92}" srcOrd="0" destOrd="0" presId="urn:microsoft.com/office/officeart/2005/8/layout/vList5"/>
    <dgm:cxn modelId="{80CC0EFF-BF12-47B0-8702-90480C921507}" type="presOf" srcId="{9C828C85-FC8D-4F4D-A9F5-5014CDE79AD9}" destId="{4C466573-C6FE-4DF0-9D75-A8B7D416C8E4}" srcOrd="0" destOrd="0" presId="urn:microsoft.com/office/officeart/2005/8/layout/vList5"/>
    <dgm:cxn modelId="{F9E6FAFA-409C-40AA-98E6-832BE92DCEF8}" type="presParOf" srcId="{4C466573-C6FE-4DF0-9D75-A8B7D416C8E4}" destId="{22FAC4FC-0D51-4E6A-BE8A-1712C975A047}" srcOrd="0" destOrd="0" presId="urn:microsoft.com/office/officeart/2005/8/layout/vList5"/>
    <dgm:cxn modelId="{B147984F-F62A-46C4-853B-C99012DB28D2}" type="presParOf" srcId="{22FAC4FC-0D51-4E6A-BE8A-1712C975A047}" destId="{CBAFB55E-5071-4BBD-8EA2-ACFCB2908BB6}" srcOrd="0" destOrd="0" presId="urn:microsoft.com/office/officeart/2005/8/layout/vList5"/>
    <dgm:cxn modelId="{639983D7-50B3-4976-9A0D-3934164F7B49}" type="presParOf" srcId="{22FAC4FC-0D51-4E6A-BE8A-1712C975A047}" destId="{A17F12A9-65F8-45B2-95E2-AA1A3D7C6FD3}" srcOrd="1" destOrd="0" presId="urn:microsoft.com/office/officeart/2005/8/layout/vList5"/>
    <dgm:cxn modelId="{0E21FC01-11C8-4FA0-9A53-743607F46AB3}" type="presParOf" srcId="{4C466573-C6FE-4DF0-9D75-A8B7D416C8E4}" destId="{4AD3DBFA-6F96-423D-9806-70A6BFE6DB6C}" srcOrd="1" destOrd="0" presId="urn:microsoft.com/office/officeart/2005/8/layout/vList5"/>
    <dgm:cxn modelId="{C03C9FD8-D2A0-4A0F-97B9-6EAEDE4BC434}" type="presParOf" srcId="{4C466573-C6FE-4DF0-9D75-A8B7D416C8E4}" destId="{4705C7E4-3DD4-482D-86DC-501311E5064E}" srcOrd="2" destOrd="0" presId="urn:microsoft.com/office/officeart/2005/8/layout/vList5"/>
    <dgm:cxn modelId="{1C586550-42F8-4C8F-B89A-861C7838CF6A}" type="presParOf" srcId="{4705C7E4-3DD4-482D-86DC-501311E5064E}" destId="{F3FB2942-4159-4E0F-BA62-612EA637A578}" srcOrd="0" destOrd="0" presId="urn:microsoft.com/office/officeart/2005/8/layout/vList5"/>
    <dgm:cxn modelId="{AE0A7DC7-408E-4E75-A750-F273DF52FE6C}" type="presParOf" srcId="{4705C7E4-3DD4-482D-86DC-501311E5064E}" destId="{BCCE91EE-E009-4E00-9572-6F505C039D92}" srcOrd="1" destOrd="0" presId="urn:microsoft.com/office/officeart/2005/8/layout/vList5"/>
    <dgm:cxn modelId="{7AAA08D0-B8ED-4DE7-88BF-42EC81845CC4}" type="presParOf" srcId="{4C466573-C6FE-4DF0-9D75-A8B7D416C8E4}" destId="{B6276308-9313-4E65-94A8-8F6A8C9532D6}" srcOrd="3" destOrd="0" presId="urn:microsoft.com/office/officeart/2005/8/layout/vList5"/>
    <dgm:cxn modelId="{491D6B6E-B163-4987-B73C-B5414FA28573}" type="presParOf" srcId="{4C466573-C6FE-4DF0-9D75-A8B7D416C8E4}" destId="{9E0DCF72-E7CA-4E5C-8D65-3E94E8E1626F}" srcOrd="4" destOrd="0" presId="urn:microsoft.com/office/officeart/2005/8/layout/vList5"/>
    <dgm:cxn modelId="{8C88ED20-B09D-4F29-840C-2660CABA3353}" type="presParOf" srcId="{9E0DCF72-E7CA-4E5C-8D65-3E94E8E1626F}" destId="{B0D63CCF-C643-4D5F-A058-BB7448828F8F}" srcOrd="0" destOrd="0" presId="urn:microsoft.com/office/officeart/2005/8/layout/vList5"/>
    <dgm:cxn modelId="{839B705D-B0A2-4219-93FC-91ADE95522CE}" type="presParOf" srcId="{9E0DCF72-E7CA-4E5C-8D65-3E94E8E1626F}" destId="{DB06F88B-5A60-486C-8D35-7ED91ED4D3C3}" srcOrd="1" destOrd="0" presId="urn:microsoft.com/office/officeart/2005/8/layout/vList5"/>
    <dgm:cxn modelId="{B00D750B-D4D6-4B4F-A522-148AA5BE3BBF}" type="presParOf" srcId="{4C466573-C6FE-4DF0-9D75-A8B7D416C8E4}" destId="{32953572-BD47-47CE-9E2B-EEC1257EF15D}" srcOrd="5" destOrd="0" presId="urn:microsoft.com/office/officeart/2005/8/layout/vList5"/>
    <dgm:cxn modelId="{1D961A4C-6EB0-4152-B007-B9DDEEEC88E5}" type="presParOf" srcId="{4C466573-C6FE-4DF0-9D75-A8B7D416C8E4}" destId="{248C6307-BB51-4BF1-AA3E-A5FE0B0B0BE0}" srcOrd="6" destOrd="0" presId="urn:microsoft.com/office/officeart/2005/8/layout/vList5"/>
    <dgm:cxn modelId="{F5F4D307-9946-4C85-A6C1-AC4869F151BF}" type="presParOf" srcId="{248C6307-BB51-4BF1-AA3E-A5FE0B0B0BE0}" destId="{CB623F2D-BD32-47D7-9267-F126BB2CEB58}" srcOrd="0" destOrd="0" presId="urn:microsoft.com/office/officeart/2005/8/layout/vList5"/>
    <dgm:cxn modelId="{6C929A4B-95E6-48E4-A67A-C7C68020A811}" type="presParOf" srcId="{248C6307-BB51-4BF1-AA3E-A5FE0B0B0BE0}" destId="{53A58045-8711-4CD9-8C5B-E98918C6D4AC}" srcOrd="1" destOrd="0" presId="urn:microsoft.com/office/officeart/2005/8/layout/vList5"/>
    <dgm:cxn modelId="{78FB61A5-8BFA-4B2F-A1B2-43A6F71B606B}" type="presParOf" srcId="{4C466573-C6FE-4DF0-9D75-A8B7D416C8E4}" destId="{18CE56B8-4C6A-4906-A233-34B0AA960F28}" srcOrd="7" destOrd="0" presId="urn:microsoft.com/office/officeart/2005/8/layout/vList5"/>
    <dgm:cxn modelId="{5A893907-8ACC-4A43-921E-B1C047F8FAAE}" type="presParOf" srcId="{4C466573-C6FE-4DF0-9D75-A8B7D416C8E4}" destId="{D4D57EA7-364E-4579-AF72-40BEBD4E229E}" srcOrd="8" destOrd="0" presId="urn:microsoft.com/office/officeart/2005/8/layout/vList5"/>
    <dgm:cxn modelId="{4960404F-5AAE-4119-AB2A-618C12E74091}" type="presParOf" srcId="{D4D57EA7-364E-4579-AF72-40BEBD4E229E}" destId="{DC271A47-3BF7-4402-9E09-73C6BAE626E0}" srcOrd="0" destOrd="0" presId="urn:microsoft.com/office/officeart/2005/8/layout/vList5"/>
    <dgm:cxn modelId="{19552903-96AE-46EB-961B-66A566A7364C}" type="presParOf" srcId="{D4D57EA7-364E-4579-AF72-40BEBD4E229E}" destId="{654B589D-6336-4C77-AC68-FCC2E2F5EFB2}" srcOrd="1" destOrd="0" presId="urn:microsoft.com/office/officeart/2005/8/layout/vList5"/>
    <dgm:cxn modelId="{64A9A3A3-0ACA-425C-B99A-BF0713D23F19}" type="presParOf" srcId="{4C466573-C6FE-4DF0-9D75-A8B7D416C8E4}" destId="{2498D73A-55FC-4BD1-B990-C74CD120BE85}" srcOrd="9" destOrd="0" presId="urn:microsoft.com/office/officeart/2005/8/layout/vList5"/>
    <dgm:cxn modelId="{BFE47B63-5451-4714-A612-F3BA8A4F7334}" type="presParOf" srcId="{4C466573-C6FE-4DF0-9D75-A8B7D416C8E4}" destId="{1F3664FD-947C-41DD-817A-AD19DC661B97}" srcOrd="10" destOrd="0" presId="urn:microsoft.com/office/officeart/2005/8/layout/vList5"/>
    <dgm:cxn modelId="{79CECE6F-3E44-4B1E-A027-9E8735B41ACC}" type="presParOf" srcId="{1F3664FD-947C-41DD-817A-AD19DC661B97}" destId="{92698E22-5648-4BC8-8B39-62A09AD9761A}" srcOrd="0" destOrd="0" presId="urn:microsoft.com/office/officeart/2005/8/layout/vList5"/>
    <dgm:cxn modelId="{1CC4A4F3-77CA-441A-A22B-147E338A7C08}" type="presParOf" srcId="{1F3664FD-947C-41DD-817A-AD19DC661B97}" destId="{0E989A25-E597-48F3-963F-79B0C7BA828F}" srcOrd="1" destOrd="0" presId="urn:microsoft.com/office/officeart/2005/8/layout/vList5"/>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F12A9-65F8-45B2-95E2-AA1A3D7C6FD3}">
      <dsp:nvSpPr>
        <dsp:cNvPr id="0" name=""/>
        <dsp:cNvSpPr/>
      </dsp:nvSpPr>
      <dsp:spPr>
        <a:xfrm rot="5400000">
          <a:off x="5874368" y="-2960975"/>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solidFill>
                <a:schemeClr val="tx1"/>
              </a:solidFill>
              <a:latin typeface="+mn-lt"/>
              <a:ea typeface="+mj-ea"/>
              <a:cs typeface="+mj-cs"/>
            </a:rPr>
            <a:t>Merging train.csv and store.csv datasets based on  Store Id#</a:t>
          </a:r>
        </a:p>
      </dsp:txBody>
      <dsp:txXfrm rot="-5400000">
        <a:off x="2844516" y="95321"/>
        <a:ext cx="6574972" cy="488823"/>
      </dsp:txXfrm>
    </dsp:sp>
    <dsp:sp modelId="{CBAFB55E-5071-4BBD-8EA2-ACFCB2908BB6}">
      <dsp:nvSpPr>
        <dsp:cNvPr id="0" name=""/>
        <dsp:cNvSpPr/>
      </dsp:nvSpPr>
      <dsp:spPr>
        <a:xfrm>
          <a:off x="868781" y="1163"/>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mn-lt"/>
            </a:rPr>
            <a:t>Step 1</a:t>
          </a:r>
        </a:p>
      </dsp:txBody>
      <dsp:txXfrm>
        <a:off x="901836" y="34218"/>
        <a:ext cx="1909623" cy="611029"/>
      </dsp:txXfrm>
    </dsp:sp>
    <dsp:sp modelId="{BCCE91EE-E009-4E00-9572-6F505C039D92}">
      <dsp:nvSpPr>
        <dsp:cNvPr id="0" name=""/>
        <dsp:cNvSpPr/>
      </dsp:nvSpPr>
      <dsp:spPr>
        <a:xfrm rot="5400000">
          <a:off x="5874368" y="-2249979"/>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solidFill>
                <a:prstClr val="black"/>
              </a:solidFill>
              <a:latin typeface="+mn-lt"/>
              <a:ea typeface="+mn-ea"/>
              <a:cs typeface="+mn-cs"/>
            </a:rPr>
            <a:t>Transforming Daily Sales Data into Monthly Sales Data using Pivot in Excel</a:t>
          </a:r>
        </a:p>
      </dsp:txBody>
      <dsp:txXfrm rot="-5400000">
        <a:off x="2844516" y="806317"/>
        <a:ext cx="6574972" cy="488823"/>
      </dsp:txXfrm>
    </dsp:sp>
    <dsp:sp modelId="{F3FB2942-4159-4E0F-BA62-612EA637A578}">
      <dsp:nvSpPr>
        <dsp:cNvPr id="0" name=""/>
        <dsp:cNvSpPr/>
      </dsp:nvSpPr>
      <dsp:spPr>
        <a:xfrm>
          <a:off x="868781" y="712159"/>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prstClr val="white"/>
              </a:solidFill>
              <a:latin typeface="Calibri" panose="020F0502020204030204"/>
              <a:ea typeface="+mn-ea"/>
              <a:cs typeface="+mn-cs"/>
            </a:rPr>
            <a:t>Step 2</a:t>
          </a:r>
        </a:p>
      </dsp:txBody>
      <dsp:txXfrm>
        <a:off x="901836" y="745214"/>
        <a:ext cx="1909623" cy="611029"/>
      </dsp:txXfrm>
    </dsp:sp>
    <dsp:sp modelId="{DB06F88B-5A60-486C-8D35-7ED91ED4D3C3}">
      <dsp:nvSpPr>
        <dsp:cNvPr id="0" name=""/>
        <dsp:cNvSpPr/>
      </dsp:nvSpPr>
      <dsp:spPr>
        <a:xfrm rot="5400000">
          <a:off x="5874368" y="-1538983"/>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Analyzing Data and removing stores with missing values</a:t>
          </a:r>
        </a:p>
      </dsp:txBody>
      <dsp:txXfrm rot="-5400000">
        <a:off x="2844516" y="1517313"/>
        <a:ext cx="6574972" cy="488823"/>
      </dsp:txXfrm>
    </dsp:sp>
    <dsp:sp modelId="{B0D63CCF-C643-4D5F-A058-BB7448828F8F}">
      <dsp:nvSpPr>
        <dsp:cNvPr id="0" name=""/>
        <dsp:cNvSpPr/>
      </dsp:nvSpPr>
      <dsp:spPr>
        <a:xfrm>
          <a:off x="868781" y="1423155"/>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prstClr val="white"/>
              </a:solidFill>
              <a:latin typeface="Calibri" panose="020F0502020204030204"/>
              <a:ea typeface="+mn-ea"/>
              <a:cs typeface="+mn-cs"/>
            </a:rPr>
            <a:t>Step 3</a:t>
          </a:r>
        </a:p>
      </dsp:txBody>
      <dsp:txXfrm>
        <a:off x="901836" y="1456210"/>
        <a:ext cx="1909623" cy="611029"/>
      </dsp:txXfrm>
    </dsp:sp>
    <dsp:sp modelId="{53A58045-8711-4CD9-8C5B-E98918C6D4AC}">
      <dsp:nvSpPr>
        <dsp:cNvPr id="0" name=""/>
        <dsp:cNvSpPr/>
      </dsp:nvSpPr>
      <dsp:spPr>
        <a:xfrm rot="5400000">
          <a:off x="5874368" y="-827986"/>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Transforming Variables</a:t>
          </a:r>
        </a:p>
      </dsp:txBody>
      <dsp:txXfrm rot="-5400000">
        <a:off x="2844516" y="2228310"/>
        <a:ext cx="6574972" cy="488823"/>
      </dsp:txXfrm>
    </dsp:sp>
    <dsp:sp modelId="{CB623F2D-BD32-47D7-9267-F126BB2CEB58}">
      <dsp:nvSpPr>
        <dsp:cNvPr id="0" name=""/>
        <dsp:cNvSpPr/>
      </dsp:nvSpPr>
      <dsp:spPr>
        <a:xfrm>
          <a:off x="868781" y="2134151"/>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4</a:t>
          </a:r>
        </a:p>
      </dsp:txBody>
      <dsp:txXfrm>
        <a:off x="901836" y="2167206"/>
        <a:ext cx="1909623" cy="611029"/>
      </dsp:txXfrm>
    </dsp:sp>
    <dsp:sp modelId="{654B589D-6336-4C77-AC68-FCC2E2F5EFB2}">
      <dsp:nvSpPr>
        <dsp:cNvPr id="0" name=""/>
        <dsp:cNvSpPr/>
      </dsp:nvSpPr>
      <dsp:spPr>
        <a:xfrm rot="5400000">
          <a:off x="5874368" y="-116990"/>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K-means Clustering in R</a:t>
          </a:r>
        </a:p>
      </dsp:txBody>
      <dsp:txXfrm rot="-5400000">
        <a:off x="2844516" y="2939306"/>
        <a:ext cx="6574972" cy="488823"/>
      </dsp:txXfrm>
    </dsp:sp>
    <dsp:sp modelId="{DC271A47-3BF7-4402-9E09-73C6BAE626E0}">
      <dsp:nvSpPr>
        <dsp:cNvPr id="0" name=""/>
        <dsp:cNvSpPr/>
      </dsp:nvSpPr>
      <dsp:spPr>
        <a:xfrm>
          <a:off x="868781" y="2845148"/>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5</a:t>
          </a:r>
        </a:p>
      </dsp:txBody>
      <dsp:txXfrm>
        <a:off x="901836" y="2878203"/>
        <a:ext cx="1909623" cy="611029"/>
      </dsp:txXfrm>
    </dsp:sp>
    <dsp:sp modelId="{0E989A25-E597-48F3-963F-79B0C7BA828F}">
      <dsp:nvSpPr>
        <dsp:cNvPr id="0" name=""/>
        <dsp:cNvSpPr/>
      </dsp:nvSpPr>
      <dsp:spPr>
        <a:xfrm rot="5400000">
          <a:off x="5874368" y="594005"/>
          <a:ext cx="541711" cy="660141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1800" b="0" i="0" kern="1200" dirty="0">
              <a:solidFill>
                <a:prstClr val="black"/>
              </a:solidFill>
              <a:latin typeface="+mn-lt"/>
              <a:ea typeface="+mn-ea"/>
              <a:cs typeface="+mn-cs"/>
            </a:rPr>
            <a:t>Combining monthly data for each Cluster</a:t>
          </a:r>
        </a:p>
      </dsp:txBody>
      <dsp:txXfrm rot="-5400000">
        <a:off x="2844516" y="3650301"/>
        <a:ext cx="6574972" cy="488823"/>
      </dsp:txXfrm>
    </dsp:sp>
    <dsp:sp modelId="{92698E22-5648-4BC8-8B39-62A09AD9761A}">
      <dsp:nvSpPr>
        <dsp:cNvPr id="0" name=""/>
        <dsp:cNvSpPr/>
      </dsp:nvSpPr>
      <dsp:spPr>
        <a:xfrm>
          <a:off x="868781" y="3556144"/>
          <a:ext cx="1975733" cy="677139"/>
        </a:xfrm>
        <a:prstGeom prst="roundRect">
          <a:avLst/>
        </a:prstGeom>
        <a:solidFill>
          <a:srgbClr val="2038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i="0" kern="1200" dirty="0">
              <a:solidFill>
                <a:prstClr val="white"/>
              </a:solidFill>
              <a:latin typeface="Calibri" panose="020F0502020204030204"/>
              <a:ea typeface="+mn-ea"/>
              <a:cs typeface="+mn-cs"/>
            </a:rPr>
            <a:t>Step 6</a:t>
          </a:r>
        </a:p>
      </dsp:txBody>
      <dsp:txXfrm>
        <a:off x="901836" y="3589199"/>
        <a:ext cx="1909623" cy="6110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4C517-9E1F-4123-A1BF-200C6DCA3916}" type="datetimeFigureOut">
              <a:rPr lang="de-DE" smtClean="0"/>
              <a:t>21.09.2017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73752-7A15-4741-83DE-D3B43231AA24}" type="slidenum">
              <a:rPr lang="de-DE" smtClean="0"/>
              <a:t>‹#›</a:t>
            </a:fld>
            <a:endParaRPr lang="de-DE"/>
          </a:p>
        </p:txBody>
      </p:sp>
    </p:spTree>
    <p:extLst>
      <p:ext uri="{BB962C8B-B14F-4D97-AF65-F5344CB8AC3E}">
        <p14:creationId xmlns:p14="http://schemas.microsoft.com/office/powerpoint/2010/main" val="123596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A73752-7A15-4741-83DE-D3B43231AA24}" type="slidenum">
              <a:rPr lang="de-DE" smtClean="0"/>
              <a:t>2</a:t>
            </a:fld>
            <a:endParaRPr lang="de-DE"/>
          </a:p>
        </p:txBody>
      </p:sp>
    </p:spTree>
    <p:extLst>
      <p:ext uri="{BB962C8B-B14F-4D97-AF65-F5344CB8AC3E}">
        <p14:creationId xmlns:p14="http://schemas.microsoft.com/office/powerpoint/2010/main" val="45190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From the plots, we can see that sales is as expected strongly correlated with the number of customers. With promos, amount of sales and customers both increased. But it looks like the Boxplots of customers overlap a little more than the boxplots of sales, that means the promos are not mainly attracting more customers but make customers spend more.</a:t>
            </a:r>
            <a:endParaRPr lang="en-US" dirty="0"/>
          </a:p>
        </p:txBody>
      </p:sp>
      <p:sp>
        <p:nvSpPr>
          <p:cNvPr id="4" name="Slide Number Placeholder 3"/>
          <p:cNvSpPr>
            <a:spLocks noGrp="1"/>
          </p:cNvSpPr>
          <p:nvPr>
            <p:ph type="sldNum" sz="quarter" idx="10"/>
          </p:nvPr>
        </p:nvSpPr>
        <p:spPr/>
        <p:txBody>
          <a:bodyPr/>
          <a:lstStyle/>
          <a:p>
            <a:fld id="{B6A73752-7A15-4741-83DE-D3B43231AA24}" type="slidenum">
              <a:rPr lang="de-DE" smtClean="0"/>
              <a:t>7</a:t>
            </a:fld>
            <a:endParaRPr lang="de-DE"/>
          </a:p>
        </p:txBody>
      </p:sp>
    </p:spTree>
    <p:extLst>
      <p:ext uri="{BB962C8B-B14F-4D97-AF65-F5344CB8AC3E}">
        <p14:creationId xmlns:p14="http://schemas.microsoft.com/office/powerpoint/2010/main" val="21773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quite high variability of sales on Sundays when the stores are open. </a:t>
            </a:r>
          </a:p>
        </p:txBody>
      </p:sp>
      <p:sp>
        <p:nvSpPr>
          <p:cNvPr id="4" name="Slide Number Placeholder 3"/>
          <p:cNvSpPr>
            <a:spLocks noGrp="1"/>
          </p:cNvSpPr>
          <p:nvPr>
            <p:ph type="sldNum" sz="quarter" idx="10"/>
          </p:nvPr>
        </p:nvSpPr>
        <p:spPr/>
        <p:txBody>
          <a:bodyPr/>
          <a:lstStyle/>
          <a:p>
            <a:fld id="{B6A73752-7A15-4741-83DE-D3B43231AA24}" type="slidenum">
              <a:rPr lang="de-DE" smtClean="0"/>
              <a:t>8</a:t>
            </a:fld>
            <a:endParaRPr lang="de-DE"/>
          </a:p>
        </p:txBody>
      </p:sp>
    </p:spTree>
    <p:extLst>
      <p:ext uri="{BB962C8B-B14F-4D97-AF65-F5344CB8AC3E}">
        <p14:creationId xmlns:p14="http://schemas.microsoft.com/office/powerpoint/2010/main" val="294763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Surprisingly, store type b and assortment type b have lowest numbers among all types, however, their total sales vary even more than others. </a:t>
            </a:r>
          </a:p>
        </p:txBody>
      </p:sp>
      <p:sp>
        <p:nvSpPr>
          <p:cNvPr id="4" name="Slide Number Placeholder 3"/>
          <p:cNvSpPr>
            <a:spLocks noGrp="1"/>
          </p:cNvSpPr>
          <p:nvPr>
            <p:ph type="sldNum" sz="quarter" idx="10"/>
          </p:nvPr>
        </p:nvSpPr>
        <p:spPr/>
        <p:txBody>
          <a:bodyPr/>
          <a:lstStyle/>
          <a:p>
            <a:fld id="{B6A73752-7A15-4741-83DE-D3B43231AA24}" type="slidenum">
              <a:rPr lang="de-DE" smtClean="0"/>
              <a:t>9</a:t>
            </a:fld>
            <a:endParaRPr lang="de-DE"/>
          </a:p>
        </p:txBody>
      </p:sp>
    </p:spTree>
    <p:extLst>
      <p:ext uri="{BB962C8B-B14F-4D97-AF65-F5344CB8AC3E}">
        <p14:creationId xmlns:p14="http://schemas.microsoft.com/office/powerpoint/2010/main" val="31455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A73752-7A15-4741-83DE-D3B43231AA24}" type="slidenum">
              <a:rPr lang="de-DE" smtClean="0"/>
              <a:t>10</a:t>
            </a:fld>
            <a:endParaRPr lang="de-DE"/>
          </a:p>
        </p:txBody>
      </p:sp>
    </p:spTree>
    <p:extLst>
      <p:ext uri="{BB962C8B-B14F-4D97-AF65-F5344CB8AC3E}">
        <p14:creationId xmlns:p14="http://schemas.microsoft.com/office/powerpoint/2010/main" val="280939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Lower distance to the next competitor implies (slightly, possibly not significantly) higher sales. This may occur (my assumption) because stores with a low distance to the next competitor are located in inner cities or crowded regions with higher sales in general. </a:t>
            </a:r>
            <a:endParaRPr lang="en-US" dirty="0"/>
          </a:p>
        </p:txBody>
      </p:sp>
      <p:sp>
        <p:nvSpPr>
          <p:cNvPr id="4" name="Slide Number Placeholder 3"/>
          <p:cNvSpPr>
            <a:spLocks noGrp="1"/>
          </p:cNvSpPr>
          <p:nvPr>
            <p:ph type="sldNum" sz="quarter" idx="10"/>
          </p:nvPr>
        </p:nvSpPr>
        <p:spPr/>
        <p:txBody>
          <a:bodyPr/>
          <a:lstStyle/>
          <a:p>
            <a:fld id="{B6A73752-7A15-4741-83DE-D3B43231AA24}" type="slidenum">
              <a:rPr lang="de-DE" smtClean="0"/>
              <a:t>11</a:t>
            </a:fld>
            <a:endParaRPr lang="de-DE"/>
          </a:p>
        </p:txBody>
      </p:sp>
    </p:spTree>
    <p:extLst>
      <p:ext uri="{BB962C8B-B14F-4D97-AF65-F5344CB8AC3E}">
        <p14:creationId xmlns:p14="http://schemas.microsoft.com/office/powerpoint/2010/main" val="188727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sales, no of stores, which cluster gets priority, </a:t>
            </a:r>
            <a:r>
              <a:rPr lang="en-US" dirty="0" err="1"/>
              <a:t>rmse</a:t>
            </a:r>
            <a:r>
              <a:rPr lang="en-US" dirty="0"/>
              <a:t> of forecasting, accuracy of clusters, </a:t>
            </a:r>
          </a:p>
        </p:txBody>
      </p:sp>
      <p:sp>
        <p:nvSpPr>
          <p:cNvPr id="4" name="Slide Number Placeholder 3"/>
          <p:cNvSpPr>
            <a:spLocks noGrp="1"/>
          </p:cNvSpPr>
          <p:nvPr>
            <p:ph type="sldNum" sz="quarter" idx="10"/>
          </p:nvPr>
        </p:nvSpPr>
        <p:spPr/>
        <p:txBody>
          <a:bodyPr/>
          <a:lstStyle/>
          <a:p>
            <a:fld id="{B6A73752-7A15-4741-83DE-D3B43231AA24}" type="slidenum">
              <a:rPr lang="de-DE" smtClean="0"/>
              <a:t>16</a:t>
            </a:fld>
            <a:endParaRPr lang="de-DE"/>
          </a:p>
        </p:txBody>
      </p:sp>
    </p:spTree>
    <p:extLst>
      <p:ext uri="{BB962C8B-B14F-4D97-AF65-F5344CB8AC3E}">
        <p14:creationId xmlns:p14="http://schemas.microsoft.com/office/powerpoint/2010/main" val="332403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49C0ADB0-437E-4BF7-95DA-F917194AD7FF}" type="datetime1">
              <a:rPr lang="de-DE" smtClean="0"/>
              <a:t>21.09.2017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1A35570-BE42-467F-9531-C5CCFABA5EFE}" type="slidenum">
              <a:rPr lang="de-DE" smtClean="0"/>
              <a:t>‹#›</a:t>
            </a:fld>
            <a:endParaRPr lang="de-DE"/>
          </a:p>
        </p:txBody>
      </p:sp>
      <p:sp>
        <p:nvSpPr>
          <p:cNvPr id="7" name="Rechteck 6"/>
          <p:cNvSpPr/>
          <p:nvPr userDrawn="1"/>
        </p:nvSpPr>
        <p:spPr>
          <a:xfrm>
            <a:off x="0" y="-1"/>
            <a:ext cx="12192000" cy="6858001"/>
          </a:xfrm>
          <a:prstGeom prst="rect">
            <a:avLst/>
          </a:prstGeom>
          <a:solidFill>
            <a:schemeClr val="accent5">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4268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0A27C75-D302-4930-9360-B93BB00E76B3}" type="datetime1">
              <a:rPr lang="de-DE" smtClean="0"/>
              <a:t>21.09.2017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1A35570-BE42-467F-9531-C5CCFABA5EFE}" type="slidenum">
              <a:rPr lang="de-DE" smtClean="0"/>
              <a:t>‹#›</a:t>
            </a:fld>
            <a:endParaRPr lang="de-DE"/>
          </a:p>
        </p:txBody>
      </p:sp>
      <p:sp>
        <p:nvSpPr>
          <p:cNvPr id="7" name="Rechteck 6"/>
          <p:cNvSpPr/>
          <p:nvPr userDrawn="1"/>
        </p:nvSpPr>
        <p:spPr>
          <a:xfrm>
            <a:off x="0" y="-1"/>
            <a:ext cx="12192000" cy="723481"/>
          </a:xfrm>
          <a:prstGeom prst="rect">
            <a:avLst/>
          </a:prstGeom>
          <a:solidFill>
            <a:schemeClr val="accent5">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75098" y="1"/>
            <a:ext cx="10340502" cy="723480"/>
          </a:xfrm>
          <a:prstGeom prst="rect">
            <a:avLst/>
          </a:prstGeom>
        </p:spPr>
        <p:txBody>
          <a:bodyPr anchor="ctr" anchorCtr="0"/>
          <a:lstStyle>
            <a:lvl1pPr>
              <a:defRPr sz="2000">
                <a:solidFill>
                  <a:schemeClr val="bg1"/>
                </a:solidFill>
                <a:latin typeface="Arial" panose="020B0604020202020204" pitchFamily="34" charset="0"/>
                <a:cs typeface="Arial" panose="020B0604020202020204" pitchFamily="34" charset="0"/>
              </a:defRPr>
            </a:lvl1pPr>
          </a:lstStyle>
          <a:p>
            <a:endParaRPr lang="de-DE" dirty="0"/>
          </a:p>
        </p:txBody>
      </p:sp>
    </p:spTree>
    <p:extLst>
      <p:ext uri="{BB962C8B-B14F-4D97-AF65-F5344CB8AC3E}">
        <p14:creationId xmlns:p14="http://schemas.microsoft.com/office/powerpoint/2010/main" val="182103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Rechteck 2"/>
          <p:cNvSpPr/>
          <p:nvPr userDrawn="1"/>
        </p:nvSpPr>
        <p:spPr>
          <a:xfrm>
            <a:off x="4038600" y="0"/>
            <a:ext cx="8153400" cy="6858000"/>
          </a:xfrm>
          <a:prstGeom prst="rect">
            <a:avLst/>
          </a:prstGeom>
          <a:solidFill>
            <a:schemeClr val="bg2"/>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de-DE"/>
          </a:p>
        </p:txBody>
      </p:sp>
      <p:sp>
        <p:nvSpPr>
          <p:cNvPr id="4" name="Datumsplatzhalter 3"/>
          <p:cNvSpPr>
            <a:spLocks noGrp="1"/>
          </p:cNvSpPr>
          <p:nvPr>
            <p:ph type="dt" sz="half" idx="10"/>
          </p:nvPr>
        </p:nvSpPr>
        <p:spPr/>
        <p:txBody>
          <a:bodyPr/>
          <a:lstStyle/>
          <a:p>
            <a:fld id="{6A9CCF14-4ECD-4B27-AF32-EABB53970BE7}" type="datetime1">
              <a:rPr lang="de-DE" smtClean="0"/>
              <a:t>21.09.2017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1A35570-BE42-467F-9531-C5CCFABA5EFE}" type="slidenum">
              <a:rPr lang="de-DE" smtClean="0"/>
              <a:t>‹#›</a:t>
            </a:fld>
            <a:endParaRPr lang="de-DE"/>
          </a:p>
        </p:txBody>
      </p:sp>
      <p:sp>
        <p:nvSpPr>
          <p:cNvPr id="7" name="Rechteck 6"/>
          <p:cNvSpPr/>
          <p:nvPr userDrawn="1"/>
        </p:nvSpPr>
        <p:spPr>
          <a:xfrm>
            <a:off x="0" y="-1"/>
            <a:ext cx="12192000" cy="723481"/>
          </a:xfrm>
          <a:prstGeom prst="rect">
            <a:avLst/>
          </a:prstGeom>
          <a:solidFill>
            <a:schemeClr val="accent5">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75098" y="1"/>
            <a:ext cx="10340502" cy="723480"/>
          </a:xfrm>
          <a:prstGeom prst="rect">
            <a:avLst/>
          </a:prstGeom>
        </p:spPr>
        <p:txBody>
          <a:bodyPr anchor="ctr" anchorCtr="0"/>
          <a:lstStyle>
            <a:lvl1pPr>
              <a:defRPr sz="2000">
                <a:solidFill>
                  <a:schemeClr val="bg1"/>
                </a:solidFill>
                <a:latin typeface="Arial" panose="020B0604020202020204" pitchFamily="34" charset="0"/>
                <a:cs typeface="Arial" panose="020B0604020202020204" pitchFamily="34" charset="0"/>
              </a:defRPr>
            </a:lvl1pPr>
          </a:lstStyle>
          <a:p>
            <a:endParaRPr lang="de-DE" dirty="0"/>
          </a:p>
        </p:txBody>
      </p:sp>
    </p:spTree>
    <p:extLst>
      <p:ext uri="{BB962C8B-B14F-4D97-AF65-F5344CB8AC3E}">
        <p14:creationId xmlns:p14="http://schemas.microsoft.com/office/powerpoint/2010/main" val="1040833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E0AAC-FEB3-4437-89CE-7F1209D1E51B}" type="datetime1">
              <a:rPr lang="de-DE" smtClean="0"/>
              <a:t>21.09.2017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5570-BE42-467F-9531-C5CCFABA5EFE}" type="slidenum">
              <a:rPr lang="de-DE" smtClean="0"/>
              <a:t>‹#›</a:t>
            </a:fld>
            <a:endParaRPr lang="de-DE"/>
          </a:p>
        </p:txBody>
      </p:sp>
    </p:spTree>
    <p:extLst>
      <p:ext uri="{BB962C8B-B14F-4D97-AF65-F5344CB8AC3E}">
        <p14:creationId xmlns:p14="http://schemas.microsoft.com/office/powerpoint/2010/main" val="85396354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845559" y="4671821"/>
            <a:ext cx="4814172" cy="22888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pPr>
            <a:r>
              <a:rPr lang="en-US" dirty="0">
                <a:solidFill>
                  <a:schemeClr val="bg2">
                    <a:lumMod val="25000"/>
                  </a:schemeClr>
                </a:solidFill>
                <a:latin typeface="Berlin Sans FB Demi" panose="020E0802020502020306" pitchFamily="34" charset="0"/>
              </a:rPr>
              <a:t>Team #8</a:t>
            </a:r>
          </a:p>
          <a:p>
            <a:pPr marL="0" indent="0" algn="r">
              <a:lnSpc>
                <a:spcPct val="100000"/>
              </a:lnSpc>
              <a:spcBef>
                <a:spcPts val="0"/>
              </a:spcBef>
              <a:buNone/>
            </a:pPr>
            <a:endParaRPr lang="en-US" sz="1200" b="1" dirty="0">
              <a:solidFill>
                <a:schemeClr val="bg2">
                  <a:lumMod val="25000"/>
                </a:schemeClr>
              </a:solidFill>
            </a:endParaRPr>
          </a:p>
          <a:p>
            <a:pPr algn="r">
              <a:lnSpc>
                <a:spcPct val="80000"/>
              </a:lnSpc>
              <a:buClr>
                <a:schemeClr val="dk1"/>
              </a:buClr>
              <a:buSzPct val="25000"/>
            </a:pPr>
            <a:r>
              <a:rPr lang="en-US" sz="1800" dirty="0">
                <a:solidFill>
                  <a:schemeClr val="dk1"/>
                </a:solidFill>
              </a:rPr>
              <a:t>QIUYI JIA</a:t>
            </a:r>
          </a:p>
          <a:p>
            <a:pPr marL="0" lvl="0" indent="0" algn="r">
              <a:lnSpc>
                <a:spcPct val="80000"/>
              </a:lnSpc>
              <a:spcBef>
                <a:spcPts val="0"/>
              </a:spcBef>
              <a:buClr>
                <a:schemeClr val="dk1"/>
              </a:buClr>
              <a:buSzPct val="25000"/>
              <a:buNone/>
            </a:pPr>
            <a:r>
              <a:rPr lang="en-US" sz="1800" dirty="0">
                <a:solidFill>
                  <a:schemeClr val="dk1"/>
                </a:solidFill>
                <a:ea typeface="Arial"/>
                <a:cs typeface="Arial"/>
                <a:sym typeface="Arial"/>
              </a:rPr>
              <a:t>KUNJA DUTTA</a:t>
            </a:r>
          </a:p>
          <a:p>
            <a:pPr marL="0" lvl="0" indent="0" algn="r">
              <a:lnSpc>
                <a:spcPct val="80000"/>
              </a:lnSpc>
              <a:spcBef>
                <a:spcPts val="0"/>
              </a:spcBef>
              <a:buClr>
                <a:schemeClr val="dk1"/>
              </a:buClr>
              <a:buSzPct val="25000"/>
              <a:buNone/>
            </a:pPr>
            <a:r>
              <a:rPr lang="en-US" sz="1800" dirty="0">
                <a:solidFill>
                  <a:schemeClr val="dk1"/>
                </a:solidFill>
              </a:rPr>
              <a:t>SUSHANT GANDHI</a:t>
            </a:r>
            <a:endParaRPr lang="en-US" sz="1800" dirty="0">
              <a:solidFill>
                <a:schemeClr val="dk1"/>
              </a:solidFill>
              <a:ea typeface="Arial"/>
              <a:cs typeface="Arial"/>
              <a:sym typeface="Arial"/>
            </a:endParaRPr>
          </a:p>
          <a:p>
            <a:pPr marL="0" lvl="0" indent="0" algn="r">
              <a:lnSpc>
                <a:spcPct val="80000"/>
              </a:lnSpc>
              <a:spcBef>
                <a:spcPts val="0"/>
              </a:spcBef>
              <a:buClr>
                <a:schemeClr val="dk1"/>
              </a:buClr>
              <a:buSzPct val="25000"/>
              <a:buNone/>
            </a:pPr>
            <a:r>
              <a:rPr lang="en-US" sz="1800" dirty="0">
                <a:solidFill>
                  <a:schemeClr val="dk1"/>
                </a:solidFill>
                <a:ea typeface="Arial"/>
                <a:cs typeface="Arial"/>
                <a:sym typeface="Arial"/>
              </a:rPr>
              <a:t>RIKDEV BHATTACHAR</a:t>
            </a:r>
            <a:r>
              <a:rPr lang="en-US" sz="1800" dirty="0">
                <a:solidFill>
                  <a:schemeClr val="dk1"/>
                </a:solidFill>
              </a:rPr>
              <a:t>YA</a:t>
            </a:r>
            <a:endParaRPr lang="en-US" sz="1800" dirty="0">
              <a:solidFill>
                <a:schemeClr val="dk1"/>
              </a:solidFill>
              <a:ea typeface="Arial"/>
              <a:cs typeface="Arial"/>
              <a:sym typeface="Arial"/>
            </a:endParaRPr>
          </a:p>
          <a:p>
            <a:pPr marL="0" indent="0" algn="r">
              <a:lnSpc>
                <a:spcPct val="100000"/>
              </a:lnSpc>
              <a:spcBef>
                <a:spcPts val="0"/>
              </a:spcBef>
              <a:buNone/>
            </a:pPr>
            <a:endParaRPr lang="en-US" sz="1800" b="1" dirty="0">
              <a:solidFill>
                <a:schemeClr val="bg2">
                  <a:lumMod val="25000"/>
                </a:schemeClr>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2" name="Slide Number Placeholder 1"/>
          <p:cNvSpPr>
            <a:spLocks noGrp="1"/>
          </p:cNvSpPr>
          <p:nvPr>
            <p:ph type="sldNum" sz="quarter" idx="12"/>
          </p:nvPr>
        </p:nvSpPr>
        <p:spPr/>
        <p:txBody>
          <a:bodyPr/>
          <a:lstStyle/>
          <a:p>
            <a:fld id="{71A35570-BE42-467F-9531-C5CCFABA5EFE}" type="slidenum">
              <a:rPr lang="de-DE" smtClean="0"/>
              <a:t>1</a:t>
            </a:fld>
            <a:endParaRPr lang="de-DE" dirty="0"/>
          </a:p>
        </p:txBody>
      </p:sp>
      <p:sp>
        <p:nvSpPr>
          <p:cNvPr id="9" name="Shape 162"/>
          <p:cNvSpPr txBox="1"/>
          <p:nvPr/>
        </p:nvSpPr>
        <p:spPr>
          <a:xfrm>
            <a:off x="1960841" y="-167322"/>
            <a:ext cx="8229600" cy="1143000"/>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spcAft>
                <a:spcPts val="0"/>
              </a:spcAft>
              <a:buClr>
                <a:schemeClr val="dk1"/>
              </a:buClr>
              <a:buSzPct val="25000"/>
              <a:buFont typeface="Arial"/>
              <a:buNone/>
            </a:pPr>
            <a:r>
              <a:rPr lang="en-US" u="none" strike="noStrike" cap="none" dirty="0">
                <a:solidFill>
                  <a:schemeClr val="bg1"/>
                </a:solidFill>
                <a:latin typeface="Berlin Sans FB Demi" panose="020E0802020502020306" pitchFamily="34" charset="0"/>
                <a:ea typeface="Arial"/>
                <a:cs typeface="Arial"/>
                <a:sym typeface="Arial"/>
              </a:rPr>
              <a:t>OPIM 5671 : DATA MINING AND BUSINESS </a:t>
            </a:r>
            <a:r>
              <a:rPr lang="en-US" dirty="0">
                <a:solidFill>
                  <a:schemeClr val="bg1"/>
                </a:solidFill>
                <a:latin typeface="Berlin Sans FB Demi" panose="020E0802020502020306" pitchFamily="34" charset="0"/>
              </a:rPr>
              <a:t>INTELLIGENCE</a:t>
            </a:r>
            <a:r>
              <a:rPr lang="en-US" u="none" strike="noStrike" cap="none" dirty="0">
                <a:solidFill>
                  <a:schemeClr val="bg1"/>
                </a:solidFill>
                <a:latin typeface="Berlin Sans FB Demi" panose="020E0802020502020306" pitchFamily="34" charset="0"/>
                <a:ea typeface="Arial"/>
                <a:cs typeface="Arial"/>
                <a:sym typeface="Arial"/>
              </a:rPr>
              <a:t> </a:t>
            </a:r>
          </a:p>
        </p:txBody>
      </p:sp>
      <p:sp>
        <p:nvSpPr>
          <p:cNvPr id="11" name="Shape 164"/>
          <p:cNvSpPr txBox="1"/>
          <p:nvPr/>
        </p:nvSpPr>
        <p:spPr>
          <a:xfrm>
            <a:off x="5382208" y="6052218"/>
            <a:ext cx="1427584" cy="493984"/>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600" u="none" strike="noStrike" cap="none" dirty="0">
                <a:ea typeface="Arial"/>
                <a:cs typeface="Arial"/>
                <a:sym typeface="Arial"/>
              </a:rPr>
              <a:t>27</a:t>
            </a:r>
            <a:r>
              <a:rPr lang="en-US" sz="1600" u="none" strike="noStrike" cap="none" baseline="30000" dirty="0">
                <a:ea typeface="Arial"/>
                <a:cs typeface="Arial"/>
                <a:sym typeface="Arial"/>
              </a:rPr>
              <a:t>th</a:t>
            </a:r>
            <a:r>
              <a:rPr lang="en-US" sz="1600" u="none" strike="noStrike" cap="none" dirty="0">
                <a:ea typeface="Arial"/>
                <a:cs typeface="Arial"/>
                <a:sym typeface="Arial"/>
              </a:rPr>
              <a:t> April 2017</a:t>
            </a:r>
          </a:p>
        </p:txBody>
      </p:sp>
      <p:sp>
        <p:nvSpPr>
          <p:cNvPr id="12" name="Shape 165"/>
          <p:cNvSpPr txBox="1"/>
          <p:nvPr/>
        </p:nvSpPr>
        <p:spPr>
          <a:xfrm>
            <a:off x="1993498" y="841611"/>
            <a:ext cx="8164286" cy="1312800"/>
          </a:xfrm>
          <a:prstGeom prst="rect">
            <a:avLst/>
          </a:prstGeom>
          <a:noFill/>
          <a:ln>
            <a:noFill/>
          </a:ln>
        </p:spPr>
        <p:txBody>
          <a:bodyPr lIns="91425" tIns="91425" rIns="91425" bIns="91425" anchor="t" anchorCtr="0">
            <a:noAutofit/>
          </a:bodyPr>
          <a:lstStyle/>
          <a:p>
            <a:pPr algn="ctr"/>
            <a:r>
              <a:rPr lang="en-US" sz="2800" dirty="0">
                <a:latin typeface="Arial Black" panose="020B0A04020102020204" pitchFamily="34" charset="0"/>
              </a:rPr>
              <a:t>FORECASTING SALES USING STORE, PROMOTION, AND COMPETITOR DATA</a:t>
            </a:r>
          </a:p>
          <a:p>
            <a:pPr lvl="0" algn="ctr">
              <a:spcBef>
                <a:spcPts val="0"/>
              </a:spcBef>
              <a:buNone/>
            </a:pPr>
            <a:endParaRPr lang="en-US" sz="2800" dirty="0">
              <a:latin typeface="Arial Black" panose="020B0A04020102020204" pitchFamily="34" charset="0"/>
            </a:endParaRPr>
          </a:p>
        </p:txBody>
      </p:sp>
      <p:pic>
        <p:nvPicPr>
          <p:cNvPr id="13" name="Picture 2" descr="Image result for rossmann"/>
          <p:cNvPicPr>
            <a:picLocks noChangeAspect="1" noChangeArrowheads="1"/>
          </p:cNvPicPr>
          <p:nvPr/>
        </p:nvPicPr>
        <p:blipFill rotWithShape="1">
          <a:blip r:embed="rId3">
            <a:extLst>
              <a:ext uri="{28A0092B-C50C-407E-A947-70E740481C1C}">
                <a14:useLocalDpi xmlns:a14="http://schemas.microsoft.com/office/drawing/2010/main" val="0"/>
              </a:ext>
            </a:extLst>
          </a:blip>
          <a:srcRect t="7478" b="12447"/>
          <a:stretch/>
        </p:blipFill>
        <p:spPr bwMode="auto">
          <a:xfrm>
            <a:off x="4816825" y="2623244"/>
            <a:ext cx="2558349" cy="20485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28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10</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EXPLORATION</a:t>
            </a:r>
            <a:endParaRPr lang="de-DE" sz="2800" b="1"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pic>
        <p:nvPicPr>
          <p:cNvPr id="8" name="Picture 4" descr="C:\Users\qjia0\AppData\Local\Temp\149255815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098" y="1285729"/>
            <a:ext cx="4012931" cy="23297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6" descr="C:\Users\qjia0\AppData\Local\Temp\149255822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2855" y="1285729"/>
            <a:ext cx="3940138" cy="23297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8" descr="https://lh6.googleusercontent.com/_DOYmc5SLfZrn59dXBvFuMF9FJXnSSjrtuwqOYYxlOMfRgY6tKqG0XVMC9QQrycLRvGT4mEpycBvr6heu5lyfYdVQAVFSNgoZaCZwImvzXg8MDpsmdASNc_ltTT5buwy6wMI8ngUvc_YzvxD3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2223" y="3755461"/>
            <a:ext cx="4179425" cy="2527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0" descr="https://lh3.googleusercontent.com/d06sVYcOTWrA4xyvahKaXF5wappsrzzzrmUdzkgbn4hkvwT_DGcW5-aGxJqHl1tLl01ieEBYhvXvNcsnuuqYgh3jcd1iBuH8l63xY_gLMUYsHpHUx1SH3XwPvmadGHnRSIzjrTfClknjxgfdV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5654" y="3755461"/>
            <a:ext cx="4409002" cy="2527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825543" y="754061"/>
            <a:ext cx="6754762" cy="461665"/>
          </a:xfrm>
          <a:prstGeom prst="rect">
            <a:avLst/>
          </a:prstGeom>
          <a:noFill/>
        </p:spPr>
        <p:txBody>
          <a:bodyPr wrap="square" rtlCol="0">
            <a:spAutoFit/>
          </a:bodyPr>
          <a:lstStyle/>
          <a:p>
            <a:pPr algn="ctr"/>
            <a:r>
              <a:rPr lang="en-US" sz="2400" b="1" dirty="0">
                <a:latin typeface="+mj-lt"/>
                <a:ea typeface="+mj-ea"/>
                <a:cs typeface="+mj-cs"/>
              </a:rPr>
              <a:t>Impact of store and assortment types on Sales</a:t>
            </a:r>
          </a:p>
        </p:txBody>
      </p:sp>
    </p:spTree>
    <p:extLst>
      <p:ext uri="{BB962C8B-B14F-4D97-AF65-F5344CB8AC3E}">
        <p14:creationId xmlns:p14="http://schemas.microsoft.com/office/powerpoint/2010/main" val="90464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5.googleusercontent.com/VN5umkjZr1vh4Gfe5LEdhUn8YsNK-EuzWWpHnnOEePgR_rLS-4fvlYzqoLOG4Owl052XXKNwKpZhbLbqc0qu5R4ZMkoUUdCP5NIzIJd7hS97NzJ0XNKs4zoYeCRKuKY6ye9P27MK6sZWBNz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445" y="1421765"/>
            <a:ext cx="8010525" cy="515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1A35570-BE42-467F-9531-C5CCFABA5EFE}" type="slidenum">
              <a:rPr lang="de-DE" smtClean="0"/>
              <a:t>11</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EXPLORATION</a:t>
            </a:r>
            <a:endParaRPr lang="de-DE" sz="2800" b="1" dirty="0"/>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8" name="TextBox 7"/>
          <p:cNvSpPr txBox="1"/>
          <p:nvPr/>
        </p:nvSpPr>
        <p:spPr>
          <a:xfrm>
            <a:off x="3108091" y="841790"/>
            <a:ext cx="5577232" cy="461665"/>
          </a:xfrm>
          <a:prstGeom prst="rect">
            <a:avLst/>
          </a:prstGeom>
          <a:noFill/>
        </p:spPr>
        <p:txBody>
          <a:bodyPr wrap="none" rtlCol="0">
            <a:spAutoFit/>
          </a:bodyPr>
          <a:lstStyle/>
          <a:p>
            <a:r>
              <a:rPr lang="en-US" sz="2400" b="1" dirty="0">
                <a:latin typeface="+mj-lt"/>
                <a:ea typeface="+mj-ea"/>
                <a:cs typeface="+mj-cs"/>
              </a:rPr>
              <a:t>Effect of Competitor Distance on Mean Sales</a:t>
            </a:r>
          </a:p>
        </p:txBody>
      </p:sp>
    </p:spTree>
    <p:extLst>
      <p:ext uri="{BB962C8B-B14F-4D97-AF65-F5344CB8AC3E}">
        <p14:creationId xmlns:p14="http://schemas.microsoft.com/office/powerpoint/2010/main" val="227232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743200" cy="365125"/>
          </a:xfrm>
        </p:spPr>
        <p:txBody>
          <a:bodyPr/>
          <a:lstStyle/>
          <a:p>
            <a:fld id="{71A35570-BE42-467F-9531-C5CCFABA5EFE}" type="slidenum">
              <a:rPr lang="de-DE" smtClean="0"/>
              <a:t>12</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MODELING AND FORECASTING</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351" t="23663"/>
          <a:stretch/>
        </p:blipFill>
        <p:spPr>
          <a:xfrm>
            <a:off x="100799" y="1504122"/>
            <a:ext cx="8289091" cy="4532243"/>
          </a:xfrm>
          <a:prstGeom prst="rect">
            <a:avLst/>
          </a:prstGeom>
        </p:spPr>
      </p:pic>
      <p:sp>
        <p:nvSpPr>
          <p:cNvPr id="8" name="TextBox 7"/>
          <p:cNvSpPr txBox="1"/>
          <p:nvPr/>
        </p:nvSpPr>
        <p:spPr>
          <a:xfrm>
            <a:off x="321508" y="925580"/>
            <a:ext cx="1182172" cy="369332"/>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r>
              <a:rPr lang="en-US" dirty="0"/>
              <a:t>Cluster 1</a:t>
            </a:r>
          </a:p>
        </p:txBody>
      </p:sp>
      <p:sp>
        <p:nvSpPr>
          <p:cNvPr id="9" name="TextBox 8"/>
          <p:cNvSpPr txBox="1"/>
          <p:nvPr/>
        </p:nvSpPr>
        <p:spPr>
          <a:xfrm flipH="1">
            <a:off x="8431929" y="2274154"/>
            <a:ext cx="3707513" cy="3139321"/>
          </a:xfrm>
          <a:prstGeom prst="rect">
            <a:avLst/>
          </a:prstGeom>
          <a:solidFill>
            <a:schemeClr val="accent4">
              <a:lumMod val="40000"/>
              <a:lumOff val="60000"/>
            </a:schemeClr>
          </a:solidFill>
          <a:scene3d>
            <a:camera prst="orthographicFront"/>
            <a:lightRig rig="threePt" dir="t"/>
          </a:scene3d>
          <a:sp3d>
            <a:bevelT/>
          </a:sp3d>
        </p:spPr>
        <p:txBody>
          <a:bodyPr wrap="square" rtlCol="0">
            <a:spAutoFit/>
          </a:bodyPr>
          <a:lstStyle/>
          <a:p>
            <a:endParaRPr lang="en-US" dirty="0"/>
          </a:p>
          <a:p>
            <a:r>
              <a:rPr lang="en-US" dirty="0"/>
              <a:t>Average Monthly Sales = $23,368,651</a:t>
            </a:r>
          </a:p>
          <a:p>
            <a:endParaRPr lang="en-US" dirty="0"/>
          </a:p>
          <a:p>
            <a:r>
              <a:rPr lang="en-US" dirty="0"/>
              <a:t>Number of Stores = 137</a:t>
            </a:r>
          </a:p>
          <a:p>
            <a:endParaRPr lang="en-US" dirty="0"/>
          </a:p>
          <a:p>
            <a:r>
              <a:rPr lang="en-US" dirty="0"/>
              <a:t>Model = AR(2) + Quadratic Trend + Intervention : point(Dec 2013) + Intervention : point(Dec 2014) + </a:t>
            </a:r>
            <a:r>
              <a:rPr lang="en-US" dirty="0" err="1"/>
              <a:t>Regressor</a:t>
            </a:r>
            <a:r>
              <a:rPr lang="en-US" dirty="0"/>
              <a:t> (Sum of Customers) + </a:t>
            </a:r>
            <a:r>
              <a:rPr lang="en-US" dirty="0" err="1"/>
              <a:t>Regressor</a:t>
            </a:r>
            <a:r>
              <a:rPr lang="en-US" dirty="0"/>
              <a:t> (Sum of School Holidays)</a:t>
            </a:r>
          </a:p>
          <a:p>
            <a:endParaRPr lang="en-US" dirty="0"/>
          </a:p>
        </p:txBody>
      </p:sp>
    </p:spTree>
    <p:extLst>
      <p:ext uri="{BB962C8B-B14F-4D97-AF65-F5344CB8AC3E}">
        <p14:creationId xmlns:p14="http://schemas.microsoft.com/office/powerpoint/2010/main" val="410838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13</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MODELING AND FORECASTING</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6" name="TextBox 5"/>
          <p:cNvSpPr txBox="1"/>
          <p:nvPr/>
        </p:nvSpPr>
        <p:spPr>
          <a:xfrm>
            <a:off x="321508" y="925580"/>
            <a:ext cx="1182172" cy="369332"/>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r>
              <a:rPr lang="en-US" dirty="0"/>
              <a:t>Cluster 2</a:t>
            </a:r>
          </a:p>
        </p:txBody>
      </p:sp>
      <p:sp>
        <p:nvSpPr>
          <p:cNvPr id="8" name="TextBox 7"/>
          <p:cNvSpPr txBox="1"/>
          <p:nvPr/>
        </p:nvSpPr>
        <p:spPr>
          <a:xfrm flipH="1">
            <a:off x="8460825" y="2232112"/>
            <a:ext cx="3678617" cy="3139321"/>
          </a:xfrm>
          <a:prstGeom prst="rect">
            <a:avLst/>
          </a:prstGeom>
          <a:solidFill>
            <a:schemeClr val="accent4">
              <a:lumMod val="40000"/>
              <a:lumOff val="60000"/>
            </a:schemeClr>
          </a:solidFill>
          <a:scene3d>
            <a:camera prst="orthographicFront"/>
            <a:lightRig rig="threePt" dir="t"/>
          </a:scene3d>
          <a:sp3d>
            <a:bevelT/>
          </a:sp3d>
        </p:spPr>
        <p:txBody>
          <a:bodyPr wrap="square" rtlCol="0">
            <a:spAutoFit/>
          </a:bodyPr>
          <a:lstStyle/>
          <a:p>
            <a:endParaRPr lang="en-US" dirty="0"/>
          </a:p>
          <a:p>
            <a:r>
              <a:rPr lang="en-US" dirty="0"/>
              <a:t>Average Monthly Sales = $27,081,813</a:t>
            </a:r>
          </a:p>
          <a:p>
            <a:endParaRPr lang="en-US" dirty="0"/>
          </a:p>
          <a:p>
            <a:r>
              <a:rPr lang="en-US" dirty="0"/>
              <a:t>Number of Stores = 295</a:t>
            </a:r>
          </a:p>
          <a:p>
            <a:endParaRPr lang="en-US" dirty="0"/>
          </a:p>
          <a:p>
            <a:r>
              <a:rPr lang="en-US" dirty="0"/>
              <a:t>Model = AR(2) + Cubic Trend + Intervention : point(Dec 2013) + Intervention : point(Dec 2014) + </a:t>
            </a:r>
            <a:r>
              <a:rPr lang="en-US" dirty="0" err="1"/>
              <a:t>Regressor</a:t>
            </a:r>
            <a:r>
              <a:rPr lang="en-US" dirty="0"/>
              <a:t> (Sum of Customers) + </a:t>
            </a:r>
            <a:r>
              <a:rPr lang="en-US" dirty="0" err="1"/>
              <a:t>Regressor</a:t>
            </a:r>
            <a:r>
              <a:rPr lang="en-US" dirty="0"/>
              <a:t> (Sum of Promotion Days)</a:t>
            </a:r>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2992"/>
          <a:stretch/>
        </p:blipFill>
        <p:spPr>
          <a:xfrm>
            <a:off x="42040" y="1497011"/>
            <a:ext cx="8376745" cy="4542203"/>
          </a:xfrm>
          <a:prstGeom prst="rect">
            <a:avLst/>
          </a:prstGeom>
        </p:spPr>
      </p:pic>
    </p:spTree>
    <p:extLst>
      <p:ext uri="{BB962C8B-B14F-4D97-AF65-F5344CB8AC3E}">
        <p14:creationId xmlns:p14="http://schemas.microsoft.com/office/powerpoint/2010/main" val="20473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14</a:t>
            </a:fld>
            <a:endParaRPr lang="de-DE" dirty="0"/>
          </a:p>
        </p:txBody>
      </p:sp>
      <p:sp>
        <p:nvSpPr>
          <p:cNvPr id="4" name="Titel 1"/>
          <p:cNvSpPr>
            <a:spLocks noGrp="1"/>
          </p:cNvSpPr>
          <p:nvPr>
            <p:ph type="title"/>
          </p:nvPr>
        </p:nvSpPr>
        <p:spPr>
          <a:xfrm>
            <a:off x="175098" y="1"/>
            <a:ext cx="10340502" cy="723480"/>
          </a:xfrm>
        </p:spPr>
        <p:txBody>
          <a:bodyPr/>
          <a:lstStyle/>
          <a:p>
            <a:r>
              <a:rPr lang="en-US" sz="2800" b="1" dirty="0"/>
              <a:t>DATA MODELING AND FORECASTING</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6" name="TextBox 5"/>
          <p:cNvSpPr txBox="1"/>
          <p:nvPr/>
        </p:nvSpPr>
        <p:spPr>
          <a:xfrm>
            <a:off x="321508" y="925580"/>
            <a:ext cx="1182172" cy="369332"/>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r>
              <a:rPr lang="en-US" dirty="0"/>
              <a:t>Cluster 3</a:t>
            </a:r>
          </a:p>
        </p:txBody>
      </p:sp>
      <p:sp>
        <p:nvSpPr>
          <p:cNvPr id="8" name="TextBox 7"/>
          <p:cNvSpPr txBox="1"/>
          <p:nvPr/>
        </p:nvSpPr>
        <p:spPr>
          <a:xfrm flipH="1">
            <a:off x="8460826" y="2242622"/>
            <a:ext cx="3678616" cy="3139321"/>
          </a:xfrm>
          <a:prstGeom prst="rect">
            <a:avLst/>
          </a:prstGeom>
          <a:solidFill>
            <a:schemeClr val="accent4">
              <a:lumMod val="40000"/>
              <a:lumOff val="60000"/>
            </a:schemeClr>
          </a:solidFill>
          <a:scene3d>
            <a:camera prst="orthographicFront"/>
            <a:lightRig rig="threePt" dir="t"/>
          </a:scene3d>
          <a:sp3d>
            <a:bevelT/>
          </a:sp3d>
        </p:spPr>
        <p:txBody>
          <a:bodyPr wrap="square" rtlCol="0">
            <a:spAutoFit/>
          </a:bodyPr>
          <a:lstStyle/>
          <a:p>
            <a:endParaRPr lang="en-US" dirty="0"/>
          </a:p>
          <a:p>
            <a:r>
              <a:rPr lang="en-US" dirty="0"/>
              <a:t>Average Monthly Sales = $44,411,689</a:t>
            </a:r>
          </a:p>
          <a:p>
            <a:endParaRPr lang="en-US" dirty="0"/>
          </a:p>
          <a:p>
            <a:r>
              <a:rPr lang="en-US" dirty="0"/>
              <a:t>Number of Stores = 210</a:t>
            </a:r>
          </a:p>
          <a:p>
            <a:endParaRPr lang="en-US" dirty="0"/>
          </a:p>
          <a:p>
            <a:r>
              <a:rPr lang="en-US" dirty="0"/>
              <a:t>Model = AR(2) + Cubic Trend + Intervention : point(Dec 2013) + Intervention : point(Dec 2014) + </a:t>
            </a:r>
            <a:r>
              <a:rPr lang="en-US" dirty="0" err="1"/>
              <a:t>Regressor</a:t>
            </a:r>
            <a:r>
              <a:rPr lang="en-US" dirty="0"/>
              <a:t> (Sum of Customers) + </a:t>
            </a:r>
            <a:r>
              <a:rPr lang="en-US" dirty="0" err="1"/>
              <a:t>Regressor</a:t>
            </a:r>
            <a:r>
              <a:rPr lang="en-US" dirty="0"/>
              <a:t> (Sum of Promotion Days)</a:t>
            </a:r>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6075"/>
          <a:stretch/>
        </p:blipFill>
        <p:spPr>
          <a:xfrm>
            <a:off x="78773" y="1493333"/>
            <a:ext cx="8382053" cy="4563302"/>
          </a:xfrm>
          <a:prstGeom prst="rect">
            <a:avLst/>
          </a:prstGeom>
        </p:spPr>
      </p:pic>
    </p:spTree>
    <p:extLst>
      <p:ext uri="{BB962C8B-B14F-4D97-AF65-F5344CB8AC3E}">
        <p14:creationId xmlns:p14="http://schemas.microsoft.com/office/powerpoint/2010/main" val="288915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15</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MODELING AND FORECASTING</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6" name="TextBox 5"/>
          <p:cNvSpPr txBox="1"/>
          <p:nvPr/>
        </p:nvSpPr>
        <p:spPr>
          <a:xfrm>
            <a:off x="321508" y="925580"/>
            <a:ext cx="1182172" cy="369332"/>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r>
              <a:rPr lang="en-US" dirty="0"/>
              <a:t>Cluster 4</a:t>
            </a:r>
          </a:p>
        </p:txBody>
      </p:sp>
      <p:sp>
        <p:nvSpPr>
          <p:cNvPr id="8" name="TextBox 7"/>
          <p:cNvSpPr txBox="1"/>
          <p:nvPr/>
        </p:nvSpPr>
        <p:spPr>
          <a:xfrm flipH="1">
            <a:off x="8450315" y="2274154"/>
            <a:ext cx="3689127" cy="3139321"/>
          </a:xfrm>
          <a:prstGeom prst="rect">
            <a:avLst/>
          </a:prstGeom>
          <a:solidFill>
            <a:schemeClr val="accent4">
              <a:lumMod val="40000"/>
              <a:lumOff val="60000"/>
            </a:schemeClr>
          </a:solidFill>
          <a:scene3d>
            <a:camera prst="orthographicFront"/>
            <a:lightRig rig="threePt" dir="t"/>
          </a:scene3d>
          <a:sp3d>
            <a:bevelT/>
          </a:sp3d>
        </p:spPr>
        <p:txBody>
          <a:bodyPr wrap="square" rtlCol="0">
            <a:spAutoFit/>
          </a:bodyPr>
          <a:lstStyle/>
          <a:p>
            <a:endParaRPr lang="en-US" dirty="0"/>
          </a:p>
          <a:p>
            <a:r>
              <a:rPr lang="en-US" dirty="0"/>
              <a:t>Average Monthly Sales = $50,647,950</a:t>
            </a:r>
          </a:p>
          <a:p>
            <a:endParaRPr lang="en-US" dirty="0"/>
          </a:p>
          <a:p>
            <a:r>
              <a:rPr lang="en-US" dirty="0"/>
              <a:t>Number of Stores = 297</a:t>
            </a:r>
          </a:p>
          <a:p>
            <a:endParaRPr lang="en-US" dirty="0"/>
          </a:p>
          <a:p>
            <a:r>
              <a:rPr lang="en-US" dirty="0"/>
              <a:t>Model = AR(2) + Linear Trend + Intervention : point(Dec 2013) + Intervention : point(Dec 2014) + </a:t>
            </a:r>
            <a:r>
              <a:rPr lang="en-US" dirty="0" err="1"/>
              <a:t>Regressor</a:t>
            </a:r>
            <a:r>
              <a:rPr lang="en-US" dirty="0"/>
              <a:t> (Sum of Customers) + </a:t>
            </a:r>
            <a:r>
              <a:rPr lang="en-US" dirty="0" err="1"/>
              <a:t>Regressor</a:t>
            </a:r>
            <a:r>
              <a:rPr lang="en-US" dirty="0"/>
              <a:t> (Sum of Days Open)</a:t>
            </a:r>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2856"/>
          <a:stretch/>
        </p:blipFill>
        <p:spPr>
          <a:xfrm>
            <a:off x="82262" y="1429408"/>
            <a:ext cx="8368054" cy="4627228"/>
          </a:xfrm>
          <a:prstGeom prst="rect">
            <a:avLst/>
          </a:prstGeom>
        </p:spPr>
      </p:pic>
    </p:spTree>
    <p:extLst>
      <p:ext uri="{BB962C8B-B14F-4D97-AF65-F5344CB8AC3E}">
        <p14:creationId xmlns:p14="http://schemas.microsoft.com/office/powerpoint/2010/main" val="35394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16</a:t>
            </a:fld>
            <a:endParaRPr lang="de-DE" dirty="0"/>
          </a:p>
        </p:txBody>
      </p:sp>
      <p:sp>
        <p:nvSpPr>
          <p:cNvPr id="4" name="Titel 1"/>
          <p:cNvSpPr>
            <a:spLocks noGrp="1"/>
          </p:cNvSpPr>
          <p:nvPr>
            <p:ph type="title"/>
          </p:nvPr>
        </p:nvSpPr>
        <p:spPr>
          <a:xfrm>
            <a:off x="175098" y="1"/>
            <a:ext cx="10340502" cy="723480"/>
          </a:xfrm>
        </p:spPr>
        <p:txBody>
          <a:bodyPr/>
          <a:lstStyle/>
          <a:p>
            <a:r>
              <a:rPr lang="en-US" sz="2800" b="1" dirty="0"/>
              <a:t>DATA MODELING AND FORECASTING</a:t>
            </a:r>
            <a:endParaRPr lang="de-DE" sz="2800" b="1"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471808663"/>
              </p:ext>
            </p:extLst>
          </p:nvPr>
        </p:nvGraphicFramePr>
        <p:xfrm>
          <a:off x="185037" y="848873"/>
          <a:ext cx="11791614" cy="5162313"/>
        </p:xfrm>
        <a:graphic>
          <a:graphicData uri="http://schemas.openxmlformats.org/drawingml/2006/table">
            <a:tbl>
              <a:tblPr firstRow="1" bandRow="1">
                <a:tableStyleId>{5C22544A-7EE6-4342-B048-85BDC9FD1C3A}</a:tableStyleId>
              </a:tblPr>
              <a:tblGrid>
                <a:gridCol w="6126311">
                  <a:extLst>
                    <a:ext uri="{9D8B030D-6E8A-4147-A177-3AD203B41FA5}">
                      <a16:colId xmlns:a16="http://schemas.microsoft.com/office/drawing/2014/main" val="3854154533"/>
                    </a:ext>
                  </a:extLst>
                </a:gridCol>
                <a:gridCol w="5665303">
                  <a:extLst>
                    <a:ext uri="{9D8B030D-6E8A-4147-A177-3AD203B41FA5}">
                      <a16:colId xmlns:a16="http://schemas.microsoft.com/office/drawing/2014/main" val="1449205614"/>
                    </a:ext>
                  </a:extLst>
                </a:gridCol>
              </a:tblGrid>
              <a:tr h="2510553">
                <a:tc>
                  <a:txBody>
                    <a:bodyPr/>
                    <a:lstStyle/>
                    <a:p>
                      <a:pPr algn="l"/>
                      <a:r>
                        <a:rPr lang="en-US" b="0" dirty="0">
                          <a:solidFill>
                            <a:schemeClr val="tx1"/>
                          </a:solidFill>
                        </a:rPr>
                        <a:t>Cluster</a:t>
                      </a:r>
                    </a:p>
                    <a:p>
                      <a:pPr algn="l"/>
                      <a:r>
                        <a:rPr lang="en-US" dirty="0">
                          <a:solidFill>
                            <a:schemeClr val="tx1"/>
                          </a:solidFill>
                        </a:rPr>
                        <a:t>     1</a:t>
                      </a:r>
                    </a:p>
                    <a:p>
                      <a:pPr algn="ctr"/>
                      <a:endParaRPr lang="en-US" dirty="0"/>
                    </a:p>
                    <a:p>
                      <a:pPr algn="ctr"/>
                      <a:endParaRPr lang="en-US" dirty="0"/>
                    </a:p>
                    <a:p>
                      <a:pPr algn="ctr"/>
                      <a:endParaRPr lang="en-US" dirty="0"/>
                    </a:p>
                    <a:p>
                      <a:pPr algn="ctr"/>
                      <a:endParaRPr lang="en-US" dirty="0"/>
                    </a:p>
                    <a:p>
                      <a:pPr algn="ct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rgbClr val="FF0000"/>
                          </a:solidFill>
                        </a:rPr>
                        <a:t>  Trend</a:t>
                      </a:r>
                      <a:r>
                        <a:rPr lang="en-US" sz="1400" b="0" dirty="0">
                          <a:solidFill>
                            <a:schemeClr val="tx1"/>
                          </a:solidFill>
                        </a:rPr>
                        <a:t>: Yes, </a:t>
                      </a:r>
                      <a:r>
                        <a:rPr lang="en-US" sz="1400" b="0" dirty="0">
                          <a:solidFill>
                            <a:srgbClr val="FF0000"/>
                          </a:solidFill>
                        </a:rPr>
                        <a:t>Seasonality</a:t>
                      </a:r>
                      <a:r>
                        <a:rPr lang="en-US" sz="1400" b="0" dirty="0">
                          <a:solidFill>
                            <a:schemeClr val="tx1"/>
                          </a:solidFill>
                        </a:rPr>
                        <a:t>: No,</a:t>
                      </a:r>
                      <a:r>
                        <a:rPr lang="en-US" sz="1400" b="0" dirty="0"/>
                        <a:t> </a:t>
                      </a:r>
                      <a:r>
                        <a:rPr lang="en-US" sz="1400" b="0" dirty="0">
                          <a:solidFill>
                            <a:srgbClr val="FF0000"/>
                          </a:solidFill>
                        </a:rPr>
                        <a:t>Interventions</a:t>
                      </a:r>
                      <a:r>
                        <a:rPr lang="en-US" sz="1400" b="0" dirty="0">
                          <a:solidFill>
                            <a:schemeClr val="tx1"/>
                          </a:solidFill>
                        </a:rPr>
                        <a:t>: Dec 2013, Dec 2014,</a:t>
                      </a:r>
                      <a:r>
                        <a:rPr lang="en-US" sz="1400" b="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rgbClr val="FF0000"/>
                          </a:solidFill>
                        </a:rPr>
                        <a:t>  </a:t>
                      </a:r>
                      <a:r>
                        <a:rPr lang="en-US" sz="1400" b="0" dirty="0" err="1">
                          <a:solidFill>
                            <a:srgbClr val="FF0000"/>
                          </a:solidFill>
                        </a:rPr>
                        <a:t>Regressors</a:t>
                      </a:r>
                      <a:r>
                        <a:rPr lang="en-US" sz="1400" b="0" dirty="0">
                          <a:solidFill>
                            <a:schemeClr val="tx1"/>
                          </a:solidFill>
                        </a:rPr>
                        <a:t>: Sum of customers and Sum of School Holidays</a:t>
                      </a:r>
                    </a:p>
                  </a:txBody>
                  <a:tcPr>
                    <a:solidFill>
                      <a:schemeClr val="accent1">
                        <a:lumMod val="20000"/>
                        <a:lumOff val="80000"/>
                      </a:schemeClr>
                    </a:solidFill>
                  </a:tcPr>
                </a:tc>
                <a:tc>
                  <a:txBody>
                    <a:bodyPr/>
                    <a:lstStyle/>
                    <a:p>
                      <a:r>
                        <a:rPr lang="en-US" b="0" dirty="0">
                          <a:solidFill>
                            <a:schemeClr val="tx1"/>
                          </a:solidFill>
                        </a:rPr>
                        <a:t>Cluster</a:t>
                      </a:r>
                    </a:p>
                    <a:p>
                      <a:r>
                        <a:rPr lang="en-US" dirty="0">
                          <a:solidFill>
                            <a:schemeClr val="tx1"/>
                          </a:solidFill>
                        </a:rPr>
                        <a:t>     2</a:t>
                      </a:r>
                    </a:p>
                    <a:p>
                      <a:endParaRPr lang="en-US" dirty="0"/>
                    </a:p>
                    <a:p>
                      <a:endParaRPr lang="en-US" dirty="0"/>
                    </a:p>
                    <a:p>
                      <a:endParaRPr lang="en-US" dirty="0"/>
                    </a:p>
                    <a:p>
                      <a:endParaRPr lang="en-US" dirty="0"/>
                    </a:p>
                    <a:p>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rgbClr val="FF0000"/>
                          </a:solidFill>
                        </a:rPr>
                        <a:t>             Trend</a:t>
                      </a:r>
                      <a:r>
                        <a:rPr lang="en-US" sz="1400" b="0" dirty="0">
                          <a:solidFill>
                            <a:schemeClr val="tx1"/>
                          </a:solidFill>
                        </a:rPr>
                        <a:t>: Yes, </a:t>
                      </a:r>
                      <a:r>
                        <a:rPr lang="en-US" sz="1400" b="0" dirty="0">
                          <a:solidFill>
                            <a:srgbClr val="FF0000"/>
                          </a:solidFill>
                        </a:rPr>
                        <a:t>Seasonality</a:t>
                      </a:r>
                      <a:r>
                        <a:rPr lang="en-US" sz="1400" b="0" dirty="0">
                          <a:solidFill>
                            <a:schemeClr val="tx1"/>
                          </a:solidFill>
                        </a:rPr>
                        <a:t>: No,</a:t>
                      </a:r>
                      <a:r>
                        <a:rPr lang="en-US" sz="1400" b="0" dirty="0"/>
                        <a:t> </a:t>
                      </a:r>
                      <a:r>
                        <a:rPr lang="en-US" sz="1400" b="0" dirty="0">
                          <a:solidFill>
                            <a:srgbClr val="FF0000"/>
                          </a:solidFill>
                        </a:rPr>
                        <a:t>Interventions</a:t>
                      </a:r>
                      <a:r>
                        <a:rPr lang="en-US" sz="1400" b="0" dirty="0">
                          <a:solidFill>
                            <a:schemeClr val="tx1"/>
                          </a:solidFill>
                        </a:rPr>
                        <a:t>: Dec 2013, Dec 2014,</a:t>
                      </a:r>
                      <a:r>
                        <a:rPr lang="en-US" sz="1400" b="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rgbClr val="FF0000"/>
                          </a:solidFill>
                        </a:rPr>
                        <a:t>          </a:t>
                      </a:r>
                      <a:r>
                        <a:rPr lang="en-US" sz="1400" b="0" dirty="0" err="1">
                          <a:solidFill>
                            <a:srgbClr val="FF0000"/>
                          </a:solidFill>
                        </a:rPr>
                        <a:t>Regressors</a:t>
                      </a:r>
                      <a:r>
                        <a:rPr lang="en-US" sz="1400" b="0" dirty="0">
                          <a:solidFill>
                            <a:schemeClr val="tx1"/>
                          </a:solidFill>
                        </a:rPr>
                        <a:t>: Sum of promotion days and Sum of customers</a:t>
                      </a:r>
                    </a:p>
                  </a:txBody>
                  <a:tcPr>
                    <a:solidFill>
                      <a:schemeClr val="accent5">
                        <a:lumMod val="20000"/>
                        <a:lumOff val="80000"/>
                      </a:schemeClr>
                    </a:solidFill>
                  </a:tcPr>
                </a:tc>
                <a:extLst>
                  <a:ext uri="{0D108BD9-81ED-4DB2-BD59-A6C34878D82A}">
                    <a16:rowId xmlns:a16="http://schemas.microsoft.com/office/drawing/2014/main" val="4023414749"/>
                  </a:ext>
                </a:extLst>
              </a:tr>
              <a:tr h="2588116">
                <a:tc>
                  <a:txBody>
                    <a:bodyPr/>
                    <a:lstStyle/>
                    <a:p>
                      <a:pPr algn="l"/>
                      <a:r>
                        <a:rPr lang="en-US" dirty="0"/>
                        <a:t>Cluster</a:t>
                      </a:r>
                    </a:p>
                    <a:p>
                      <a:pPr algn="l"/>
                      <a:r>
                        <a:rPr lang="en-US" b="1" dirty="0"/>
                        <a:t>     3</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sz="1400" dirty="0">
                        <a:solidFill>
                          <a:srgbClr val="FF0000"/>
                        </a:solidFill>
                      </a:endParaRPr>
                    </a:p>
                    <a:p>
                      <a:pPr algn="ctr"/>
                      <a:r>
                        <a:rPr lang="en-US" sz="1400" dirty="0">
                          <a:solidFill>
                            <a:srgbClr val="FF0000"/>
                          </a:solidFill>
                        </a:rPr>
                        <a:t>    Trend</a:t>
                      </a:r>
                      <a:r>
                        <a:rPr lang="en-US" sz="1400" dirty="0"/>
                        <a:t>: Yes, </a:t>
                      </a:r>
                      <a:r>
                        <a:rPr lang="en-US" sz="1400" dirty="0">
                          <a:solidFill>
                            <a:srgbClr val="FF0000"/>
                          </a:solidFill>
                        </a:rPr>
                        <a:t>Seasonality</a:t>
                      </a:r>
                      <a:r>
                        <a:rPr lang="en-US" sz="1400" dirty="0"/>
                        <a:t>: No, </a:t>
                      </a:r>
                      <a:r>
                        <a:rPr lang="en-US" sz="1400" dirty="0">
                          <a:solidFill>
                            <a:srgbClr val="FF0000"/>
                          </a:solidFill>
                        </a:rPr>
                        <a:t>Interventions</a:t>
                      </a:r>
                      <a:r>
                        <a:rPr lang="en-US" sz="1400" dirty="0"/>
                        <a:t>: Dec 2013, Dec 2014, </a:t>
                      </a:r>
                    </a:p>
                    <a:p>
                      <a:pPr algn="ctr"/>
                      <a:r>
                        <a:rPr lang="en-US" sz="1400" dirty="0">
                          <a:solidFill>
                            <a:srgbClr val="FF0000"/>
                          </a:solidFill>
                        </a:rPr>
                        <a:t>    </a:t>
                      </a:r>
                      <a:r>
                        <a:rPr lang="en-US" sz="1400" dirty="0" err="1">
                          <a:solidFill>
                            <a:srgbClr val="FF0000"/>
                          </a:solidFill>
                        </a:rPr>
                        <a:t>Regressors</a:t>
                      </a:r>
                      <a:r>
                        <a:rPr lang="en-US" sz="1400" dirty="0"/>
                        <a:t>: Sum of promotion days and Sum of customers</a:t>
                      </a:r>
                    </a:p>
                  </a:txBody>
                  <a:tcPr>
                    <a:solidFill>
                      <a:schemeClr val="accent4">
                        <a:lumMod val="20000"/>
                        <a:lumOff val="80000"/>
                      </a:schemeClr>
                    </a:solidFill>
                  </a:tcPr>
                </a:tc>
                <a:tc>
                  <a:txBody>
                    <a:bodyPr/>
                    <a:lstStyle/>
                    <a:p>
                      <a:r>
                        <a:rPr lang="en-US" dirty="0"/>
                        <a:t>Cluster</a:t>
                      </a:r>
                    </a:p>
                    <a:p>
                      <a:r>
                        <a:rPr lang="en-US" b="1" dirty="0"/>
                        <a:t>    4</a:t>
                      </a:r>
                    </a:p>
                    <a:p>
                      <a:endParaRPr lang="en-US" dirty="0"/>
                    </a:p>
                    <a:p>
                      <a:endParaRPr lang="en-US" dirty="0"/>
                    </a:p>
                    <a:p>
                      <a:endParaRPr lang="en-US" dirty="0"/>
                    </a:p>
                    <a:p>
                      <a:endParaRPr lang="en-US" dirty="0"/>
                    </a:p>
                    <a:p>
                      <a:endParaRPr lang="en-US" dirty="0"/>
                    </a:p>
                    <a:p>
                      <a:endParaRPr lang="en-US" sz="1400" dirty="0"/>
                    </a:p>
                    <a:p>
                      <a:pPr algn="ctr"/>
                      <a:r>
                        <a:rPr lang="en-US" sz="1400" dirty="0">
                          <a:solidFill>
                            <a:srgbClr val="FF0000"/>
                          </a:solidFill>
                        </a:rPr>
                        <a:t>             Trend</a:t>
                      </a:r>
                      <a:r>
                        <a:rPr lang="en-US" sz="1400" dirty="0"/>
                        <a:t>: Yes, </a:t>
                      </a:r>
                      <a:r>
                        <a:rPr lang="en-US" sz="1400" dirty="0">
                          <a:solidFill>
                            <a:srgbClr val="FF0000"/>
                          </a:solidFill>
                        </a:rPr>
                        <a:t>Seasonality</a:t>
                      </a:r>
                      <a:r>
                        <a:rPr lang="en-US" sz="1400" dirty="0"/>
                        <a:t>: No, </a:t>
                      </a:r>
                      <a:r>
                        <a:rPr lang="en-US" sz="1400" dirty="0">
                          <a:solidFill>
                            <a:srgbClr val="FF0000"/>
                          </a:solidFill>
                        </a:rPr>
                        <a:t>Interventions</a:t>
                      </a:r>
                      <a:r>
                        <a:rPr lang="en-US" sz="1400" dirty="0"/>
                        <a:t>: Dec 2013, Dec 2014, </a:t>
                      </a:r>
                    </a:p>
                    <a:p>
                      <a:pPr algn="ctr"/>
                      <a:r>
                        <a:rPr lang="en-US" sz="1400" dirty="0">
                          <a:solidFill>
                            <a:srgbClr val="FF0000"/>
                          </a:solidFill>
                        </a:rPr>
                        <a:t>            </a:t>
                      </a:r>
                      <a:r>
                        <a:rPr lang="en-US" sz="1400" dirty="0" err="1">
                          <a:solidFill>
                            <a:srgbClr val="FF0000"/>
                          </a:solidFill>
                        </a:rPr>
                        <a:t>Regressors</a:t>
                      </a:r>
                      <a:r>
                        <a:rPr lang="en-US" sz="1400" dirty="0"/>
                        <a:t>: Sum of days open and Sum of customers</a:t>
                      </a:r>
                    </a:p>
                  </a:txBody>
                  <a:tcPr>
                    <a:solidFill>
                      <a:schemeClr val="accent2">
                        <a:lumMod val="20000"/>
                        <a:lumOff val="80000"/>
                      </a:schemeClr>
                    </a:solidFill>
                  </a:tcPr>
                </a:tc>
                <a:extLst>
                  <a:ext uri="{0D108BD9-81ED-4DB2-BD59-A6C34878D82A}">
                    <a16:rowId xmlns:a16="http://schemas.microsoft.com/office/drawing/2014/main" val="1949193341"/>
                  </a:ext>
                </a:extLst>
              </a:tr>
            </a:tbl>
          </a:graphicData>
        </a:graphic>
      </p:graphicFrame>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t="5497"/>
          <a:stretch/>
        </p:blipFill>
        <p:spPr>
          <a:xfrm>
            <a:off x="1023731" y="3448933"/>
            <a:ext cx="4552123" cy="2071728"/>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512" t="23811" b="246"/>
          <a:stretch/>
        </p:blipFill>
        <p:spPr>
          <a:xfrm>
            <a:off x="1023731" y="900346"/>
            <a:ext cx="4671391" cy="1872671"/>
          </a:xfrm>
          <a:prstGeom prst="rect">
            <a:avLst/>
          </a:prstGeom>
        </p:spPr>
      </p:pic>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t="12878"/>
          <a:stretch/>
        </p:blipFill>
        <p:spPr>
          <a:xfrm>
            <a:off x="7116419" y="900346"/>
            <a:ext cx="4518990" cy="1866474"/>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t="12816"/>
          <a:stretch/>
        </p:blipFill>
        <p:spPr>
          <a:xfrm>
            <a:off x="7116419" y="3448933"/>
            <a:ext cx="4518990" cy="2071728"/>
          </a:xfrm>
          <a:prstGeom prst="rect">
            <a:avLst/>
          </a:prstGeom>
        </p:spPr>
      </p:pic>
    </p:spTree>
    <p:extLst>
      <p:ext uri="{BB962C8B-B14F-4D97-AF65-F5344CB8AC3E}">
        <p14:creationId xmlns:p14="http://schemas.microsoft.com/office/powerpoint/2010/main" val="200055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17</a:t>
            </a:fld>
            <a:endParaRPr lang="de-DE"/>
          </a:p>
        </p:txBody>
      </p:sp>
      <p:sp>
        <p:nvSpPr>
          <p:cNvPr id="3" name="Title 2"/>
          <p:cNvSpPr>
            <a:spLocks noGrp="1"/>
          </p:cNvSpPr>
          <p:nvPr>
            <p:ph type="title"/>
          </p:nvPr>
        </p:nvSpPr>
        <p:spPr/>
        <p:txBody>
          <a:bodyPr/>
          <a:lstStyle/>
          <a:p>
            <a:r>
              <a:rPr lang="en-US" sz="2800" b="1" dirty="0"/>
              <a:t>FORECAST SUMMARY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70470592"/>
              </p:ext>
            </p:extLst>
          </p:nvPr>
        </p:nvGraphicFramePr>
        <p:xfrm>
          <a:off x="175098" y="933635"/>
          <a:ext cx="11806694" cy="5062160"/>
        </p:xfrm>
        <a:graphic>
          <a:graphicData uri="http://schemas.openxmlformats.org/drawingml/2006/table">
            <a:tbl>
              <a:tblPr firstRow="1" bandRow="1">
                <a:tableStyleId>{69012ECD-51FC-41F1-AA8D-1B2483CD663E}</a:tableStyleId>
              </a:tblPr>
              <a:tblGrid>
                <a:gridCol w="1065093">
                  <a:extLst>
                    <a:ext uri="{9D8B030D-6E8A-4147-A177-3AD203B41FA5}">
                      <a16:colId xmlns:a16="http://schemas.microsoft.com/office/drawing/2014/main" val="3631045204"/>
                    </a:ext>
                  </a:extLst>
                </a:gridCol>
                <a:gridCol w="803719">
                  <a:extLst>
                    <a:ext uri="{9D8B030D-6E8A-4147-A177-3AD203B41FA5}">
                      <a16:colId xmlns:a16="http://schemas.microsoft.com/office/drawing/2014/main" val="4144183937"/>
                    </a:ext>
                  </a:extLst>
                </a:gridCol>
                <a:gridCol w="1390218">
                  <a:extLst>
                    <a:ext uri="{9D8B030D-6E8A-4147-A177-3AD203B41FA5}">
                      <a16:colId xmlns:a16="http://schemas.microsoft.com/office/drawing/2014/main" val="903965430"/>
                    </a:ext>
                  </a:extLst>
                </a:gridCol>
                <a:gridCol w="955774">
                  <a:extLst>
                    <a:ext uri="{9D8B030D-6E8A-4147-A177-3AD203B41FA5}">
                      <a16:colId xmlns:a16="http://schemas.microsoft.com/office/drawing/2014/main" val="1101397229"/>
                    </a:ext>
                  </a:extLst>
                </a:gridCol>
                <a:gridCol w="1086107">
                  <a:extLst>
                    <a:ext uri="{9D8B030D-6E8A-4147-A177-3AD203B41FA5}">
                      <a16:colId xmlns:a16="http://schemas.microsoft.com/office/drawing/2014/main" val="3308386924"/>
                    </a:ext>
                  </a:extLst>
                </a:gridCol>
                <a:gridCol w="1314190">
                  <a:extLst>
                    <a:ext uri="{9D8B030D-6E8A-4147-A177-3AD203B41FA5}">
                      <a16:colId xmlns:a16="http://schemas.microsoft.com/office/drawing/2014/main" val="474031303"/>
                    </a:ext>
                  </a:extLst>
                </a:gridCol>
                <a:gridCol w="5191593">
                  <a:extLst>
                    <a:ext uri="{9D8B030D-6E8A-4147-A177-3AD203B41FA5}">
                      <a16:colId xmlns:a16="http://schemas.microsoft.com/office/drawing/2014/main" val="490778449"/>
                    </a:ext>
                  </a:extLst>
                </a:gridCol>
              </a:tblGrid>
              <a:tr h="998840">
                <a:tc>
                  <a:txBody>
                    <a:bodyPr/>
                    <a:lstStyle/>
                    <a:p>
                      <a:pPr algn="ctr"/>
                      <a:r>
                        <a:rPr lang="en-US" sz="1600" dirty="0"/>
                        <a:t>#</a:t>
                      </a:r>
                    </a:p>
                  </a:txBody>
                  <a:tcPr anchor="ctr">
                    <a:solidFill>
                      <a:srgbClr val="203864"/>
                    </a:solidFill>
                  </a:tcPr>
                </a:tc>
                <a:tc>
                  <a:txBody>
                    <a:bodyPr/>
                    <a:lstStyle/>
                    <a:p>
                      <a:pPr algn="ctr"/>
                      <a:r>
                        <a:rPr lang="en-US" sz="1600" dirty="0"/>
                        <a:t># of Stores</a:t>
                      </a:r>
                    </a:p>
                  </a:txBody>
                  <a:tcPr anchor="ctr">
                    <a:solidFill>
                      <a:srgbClr val="203864"/>
                    </a:solidFill>
                  </a:tcPr>
                </a:tc>
                <a:tc>
                  <a:txBody>
                    <a:bodyPr/>
                    <a:lstStyle/>
                    <a:p>
                      <a:pPr algn="ctr"/>
                      <a:r>
                        <a:rPr lang="en-US" sz="1600" dirty="0"/>
                        <a:t>Average Monthly Sales</a:t>
                      </a:r>
                    </a:p>
                  </a:txBody>
                  <a:tcPr anchor="ctr">
                    <a:solidFill>
                      <a:srgbClr val="203864"/>
                    </a:solidFill>
                  </a:tcPr>
                </a:tc>
                <a:tc>
                  <a:txBody>
                    <a:bodyPr/>
                    <a:lstStyle/>
                    <a:p>
                      <a:pPr algn="ctr"/>
                      <a:r>
                        <a:rPr lang="en-US" sz="1600" dirty="0"/>
                        <a:t>Model RMSE</a:t>
                      </a:r>
                    </a:p>
                  </a:txBody>
                  <a:tcPr anchor="ctr">
                    <a:solidFill>
                      <a:srgbClr val="203864"/>
                    </a:solidFill>
                  </a:tcPr>
                </a:tc>
                <a:tc>
                  <a:txBody>
                    <a:bodyPr/>
                    <a:lstStyle/>
                    <a:p>
                      <a:pPr algn="ctr"/>
                      <a:r>
                        <a:rPr lang="en-US" sz="1600" dirty="0"/>
                        <a:t>Accuracy</a:t>
                      </a:r>
                    </a:p>
                    <a:p>
                      <a:pPr algn="ctr"/>
                      <a:r>
                        <a:rPr lang="en-US" sz="1600" dirty="0"/>
                        <a:t>Rank</a:t>
                      </a:r>
                    </a:p>
                  </a:txBody>
                  <a:tcPr anchor="ctr">
                    <a:solidFill>
                      <a:srgbClr val="203864"/>
                    </a:solidFill>
                  </a:tcPr>
                </a:tc>
                <a:tc>
                  <a:txBody>
                    <a:bodyPr/>
                    <a:lstStyle/>
                    <a:p>
                      <a:pPr algn="ctr"/>
                      <a:r>
                        <a:rPr lang="en-US" sz="1600" dirty="0"/>
                        <a:t>Variations in forecast boundaries</a:t>
                      </a:r>
                    </a:p>
                  </a:txBody>
                  <a:tcPr anchor="ctr">
                    <a:solidFill>
                      <a:srgbClr val="203864"/>
                    </a:solidFill>
                  </a:tcPr>
                </a:tc>
                <a:tc>
                  <a:txBody>
                    <a:bodyPr/>
                    <a:lstStyle/>
                    <a:p>
                      <a:pPr algn="ctr"/>
                      <a:r>
                        <a:rPr lang="en-US" sz="1600" dirty="0"/>
                        <a:t>Best Model</a:t>
                      </a:r>
                    </a:p>
                  </a:txBody>
                  <a:tcPr anchor="ctr">
                    <a:solidFill>
                      <a:srgbClr val="203864"/>
                    </a:solidFill>
                  </a:tcPr>
                </a:tc>
                <a:extLst>
                  <a:ext uri="{0D108BD9-81ED-4DB2-BD59-A6C34878D82A}">
                    <a16:rowId xmlns:a16="http://schemas.microsoft.com/office/drawing/2014/main" val="2526145018"/>
                  </a:ext>
                </a:extLst>
              </a:tr>
              <a:tr h="998840">
                <a:tc>
                  <a:txBody>
                    <a:bodyPr/>
                    <a:lstStyle/>
                    <a:p>
                      <a:pPr algn="ctr"/>
                      <a:r>
                        <a:rPr lang="en-US" sz="1600" dirty="0"/>
                        <a:t>Cluster 1</a:t>
                      </a:r>
                    </a:p>
                  </a:txBody>
                  <a:tcPr anchor="ctr"/>
                </a:tc>
                <a:tc>
                  <a:txBody>
                    <a:bodyPr/>
                    <a:lstStyle/>
                    <a:p>
                      <a:pPr algn="ctr"/>
                      <a:r>
                        <a:rPr lang="en-US" sz="1600" dirty="0"/>
                        <a:t>137</a:t>
                      </a:r>
                    </a:p>
                  </a:txBody>
                  <a:tcPr anchor="ctr"/>
                </a:tc>
                <a:tc>
                  <a:txBody>
                    <a:bodyPr/>
                    <a:lstStyle/>
                    <a:p>
                      <a:pPr algn="ctr"/>
                      <a:r>
                        <a:rPr lang="en-US" sz="1600" dirty="0"/>
                        <a:t>$23,368,651</a:t>
                      </a:r>
                    </a:p>
                  </a:txBody>
                  <a:tcPr anchor="ctr"/>
                </a:tc>
                <a:tc>
                  <a:txBody>
                    <a:bodyPr/>
                    <a:lstStyle/>
                    <a:p>
                      <a:pPr algn="ctr"/>
                      <a:r>
                        <a:rPr lang="en-US" sz="1600" b="1" i="1" dirty="0">
                          <a:highlight>
                            <a:srgbClr val="C0C0C0"/>
                          </a:highlight>
                        </a:rPr>
                        <a:t>283528</a:t>
                      </a:r>
                    </a:p>
                  </a:txBody>
                  <a:tcPr anchor="ctr"/>
                </a:tc>
                <a:tc>
                  <a:txBody>
                    <a:bodyPr/>
                    <a:lstStyle/>
                    <a:p>
                      <a:pPr algn="ctr"/>
                      <a:r>
                        <a:rPr lang="en-US" sz="1600" b="1" i="1" dirty="0">
                          <a:highlight>
                            <a:srgbClr val="C0C0C0"/>
                          </a:highlight>
                        </a:rPr>
                        <a:t>1</a:t>
                      </a:r>
                    </a:p>
                  </a:txBody>
                  <a:tcPr anchor="ctr"/>
                </a:tc>
                <a:tc>
                  <a:txBody>
                    <a:bodyPr/>
                    <a:lstStyle/>
                    <a:p>
                      <a:pPr algn="ctr"/>
                      <a:r>
                        <a:rPr lang="en-US" sz="1600" dirty="0"/>
                        <a:t>2.65%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AR(2) + Quadratic Trend  + Intervention : point (Dec 2013)+</a:t>
                      </a:r>
                      <a:r>
                        <a:rPr lang="en-US" sz="1600" dirty="0" err="1"/>
                        <a:t>Intervention:point</a:t>
                      </a:r>
                      <a:r>
                        <a:rPr lang="en-US" sz="1600" dirty="0"/>
                        <a:t>(Dec 2014)+</a:t>
                      </a:r>
                      <a:r>
                        <a:rPr lang="en-US" sz="1600" dirty="0" err="1"/>
                        <a:t>Regressor</a:t>
                      </a:r>
                      <a:r>
                        <a:rPr lang="en-US" sz="1600" dirty="0"/>
                        <a:t> (Sum of Customers) + </a:t>
                      </a:r>
                      <a:r>
                        <a:rPr lang="en-US" sz="1600" dirty="0" err="1"/>
                        <a:t>Regressor</a:t>
                      </a:r>
                      <a:r>
                        <a:rPr lang="en-US" sz="1600" dirty="0"/>
                        <a:t> (Sum of School Holidays)</a:t>
                      </a:r>
                    </a:p>
                  </a:txBody>
                  <a:tcPr anchor="ctr"/>
                </a:tc>
                <a:extLst>
                  <a:ext uri="{0D108BD9-81ED-4DB2-BD59-A6C34878D82A}">
                    <a16:rowId xmlns:a16="http://schemas.microsoft.com/office/drawing/2014/main" val="3953151322"/>
                  </a:ext>
                </a:extLst>
              </a:tr>
              <a:tr h="998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Cluster 2</a:t>
                      </a:r>
                    </a:p>
                  </a:txBody>
                  <a:tcPr anchor="ctr"/>
                </a:tc>
                <a:tc>
                  <a:txBody>
                    <a:bodyPr/>
                    <a:lstStyle/>
                    <a:p>
                      <a:pPr algn="ctr"/>
                      <a:r>
                        <a:rPr lang="en-US" sz="1600" dirty="0"/>
                        <a:t>295</a:t>
                      </a:r>
                    </a:p>
                  </a:txBody>
                  <a:tcPr anchor="ctr"/>
                </a:tc>
                <a:tc>
                  <a:txBody>
                    <a:bodyPr/>
                    <a:lstStyle/>
                    <a:p>
                      <a:pPr algn="ctr"/>
                      <a:r>
                        <a:rPr lang="en-US" sz="1600" dirty="0"/>
                        <a:t>$27,081,813</a:t>
                      </a:r>
                    </a:p>
                  </a:txBody>
                  <a:tcPr anchor="ctr"/>
                </a:tc>
                <a:tc>
                  <a:txBody>
                    <a:bodyPr/>
                    <a:lstStyle/>
                    <a:p>
                      <a:pPr algn="ctr"/>
                      <a:r>
                        <a:rPr lang="en-US" sz="1600" dirty="0"/>
                        <a:t>526390</a:t>
                      </a:r>
                    </a:p>
                  </a:txBody>
                  <a:tcPr anchor="ctr"/>
                </a:tc>
                <a:tc>
                  <a:txBody>
                    <a:bodyPr/>
                    <a:lstStyle/>
                    <a:p>
                      <a:pPr algn="ctr"/>
                      <a:r>
                        <a:rPr lang="en-US" sz="1600" dirty="0"/>
                        <a:t>3</a:t>
                      </a:r>
                    </a:p>
                  </a:txBody>
                  <a:tcPr anchor="ctr"/>
                </a:tc>
                <a:tc>
                  <a:txBody>
                    <a:bodyPr/>
                    <a:lstStyle/>
                    <a:p>
                      <a:pPr algn="ctr"/>
                      <a:r>
                        <a:rPr lang="en-US" sz="1600" dirty="0"/>
                        <a:t>2.66%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AR(2) + Cubic Trend  + Intervention : point (Dec 2013)+</a:t>
                      </a:r>
                      <a:r>
                        <a:rPr lang="en-US" sz="1600" dirty="0" err="1"/>
                        <a:t>Intervention:point</a:t>
                      </a:r>
                      <a:r>
                        <a:rPr lang="en-US" sz="1600" dirty="0"/>
                        <a:t>(Dec 2014)+</a:t>
                      </a:r>
                      <a:r>
                        <a:rPr lang="en-US" sz="1600" dirty="0" err="1"/>
                        <a:t>Regressor</a:t>
                      </a:r>
                      <a:r>
                        <a:rPr lang="en-US" sz="1600" dirty="0"/>
                        <a:t> (Sum of Customers) + </a:t>
                      </a:r>
                      <a:r>
                        <a:rPr lang="en-US" sz="1600" dirty="0" err="1"/>
                        <a:t>Regressor</a:t>
                      </a:r>
                      <a:r>
                        <a:rPr lang="en-US" sz="1600" dirty="0"/>
                        <a:t> (Sum of Promotion Days)</a:t>
                      </a:r>
                    </a:p>
                  </a:txBody>
                  <a:tcPr anchor="ctr"/>
                </a:tc>
                <a:extLst>
                  <a:ext uri="{0D108BD9-81ED-4DB2-BD59-A6C34878D82A}">
                    <a16:rowId xmlns:a16="http://schemas.microsoft.com/office/drawing/2014/main" val="953882085"/>
                  </a:ext>
                </a:extLst>
              </a:tr>
              <a:tr h="998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Cluster 3</a:t>
                      </a:r>
                    </a:p>
                  </a:txBody>
                  <a:tcPr anchor="ctr"/>
                </a:tc>
                <a:tc>
                  <a:txBody>
                    <a:bodyPr/>
                    <a:lstStyle/>
                    <a:p>
                      <a:pPr algn="ctr"/>
                      <a:r>
                        <a:rPr lang="en-US" sz="1600" dirty="0"/>
                        <a:t>210</a:t>
                      </a:r>
                    </a:p>
                  </a:txBody>
                  <a:tcPr anchor="ctr"/>
                </a:tc>
                <a:tc>
                  <a:txBody>
                    <a:bodyPr/>
                    <a:lstStyle/>
                    <a:p>
                      <a:pPr algn="ctr"/>
                      <a:r>
                        <a:rPr lang="en-US" sz="1600" dirty="0"/>
                        <a:t>$44,411,689</a:t>
                      </a:r>
                    </a:p>
                  </a:txBody>
                  <a:tcPr anchor="ctr"/>
                </a:tc>
                <a:tc>
                  <a:txBody>
                    <a:bodyPr/>
                    <a:lstStyle/>
                    <a:p>
                      <a:pPr algn="ctr"/>
                      <a:r>
                        <a:rPr lang="en-US" sz="1600" dirty="0"/>
                        <a:t>478732</a:t>
                      </a:r>
                    </a:p>
                  </a:txBody>
                  <a:tcPr anchor="ctr"/>
                </a:tc>
                <a:tc>
                  <a:txBody>
                    <a:bodyPr/>
                    <a:lstStyle/>
                    <a:p>
                      <a:pPr algn="ctr"/>
                      <a:r>
                        <a:rPr lang="en-US" sz="1600" dirty="0"/>
                        <a:t>2</a:t>
                      </a:r>
                    </a:p>
                  </a:txBody>
                  <a:tcPr anchor="ctr"/>
                </a:tc>
                <a:tc>
                  <a:txBody>
                    <a:bodyPr/>
                    <a:lstStyle/>
                    <a:p>
                      <a:pPr algn="ctr"/>
                      <a:r>
                        <a:rPr lang="en-US" sz="1600" b="1" i="1" dirty="0">
                          <a:highlight>
                            <a:srgbClr val="C0C0C0"/>
                          </a:highlight>
                        </a:rPr>
                        <a:t>1.96%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AR(2) + Cubic Trend  + Intervention : point (Dec 2013)+</a:t>
                      </a:r>
                      <a:r>
                        <a:rPr lang="en-US" sz="1600" dirty="0" err="1"/>
                        <a:t>Intervention:point</a:t>
                      </a:r>
                      <a:r>
                        <a:rPr lang="en-US" sz="1600" dirty="0"/>
                        <a:t>(Dec 2014)+</a:t>
                      </a:r>
                      <a:r>
                        <a:rPr lang="en-US" sz="1600" dirty="0" err="1"/>
                        <a:t>Regressor</a:t>
                      </a:r>
                      <a:r>
                        <a:rPr lang="en-US" sz="1600" dirty="0"/>
                        <a:t> (Sum of Customers) + </a:t>
                      </a:r>
                      <a:r>
                        <a:rPr lang="en-US" sz="1600" dirty="0" err="1"/>
                        <a:t>Regressor</a:t>
                      </a:r>
                      <a:r>
                        <a:rPr lang="en-US" sz="1600" dirty="0"/>
                        <a:t> (Sum of Promotion Day)</a:t>
                      </a:r>
                    </a:p>
                    <a:p>
                      <a:pPr algn="ctr"/>
                      <a:endParaRPr lang="en-US" sz="1600" dirty="0"/>
                    </a:p>
                  </a:txBody>
                  <a:tcPr anchor="ctr"/>
                </a:tc>
                <a:extLst>
                  <a:ext uri="{0D108BD9-81ED-4DB2-BD59-A6C34878D82A}">
                    <a16:rowId xmlns:a16="http://schemas.microsoft.com/office/drawing/2014/main" val="3313671720"/>
                  </a:ext>
                </a:extLst>
              </a:tr>
              <a:tr h="998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Cluster 4</a:t>
                      </a:r>
                    </a:p>
                  </a:txBody>
                  <a:tcPr anchor="ctr"/>
                </a:tc>
                <a:tc>
                  <a:txBody>
                    <a:bodyPr/>
                    <a:lstStyle/>
                    <a:p>
                      <a:pPr algn="ctr"/>
                      <a:r>
                        <a:rPr lang="en-US" sz="1600" b="1" i="1" dirty="0">
                          <a:highlight>
                            <a:srgbClr val="C0C0C0"/>
                          </a:highlight>
                        </a:rPr>
                        <a:t>297</a:t>
                      </a:r>
                    </a:p>
                  </a:txBody>
                  <a:tcPr anchor="ctr"/>
                </a:tc>
                <a:tc>
                  <a:txBody>
                    <a:bodyPr/>
                    <a:lstStyle/>
                    <a:p>
                      <a:pPr algn="ctr"/>
                      <a:r>
                        <a:rPr lang="en-US" sz="1600" b="1" i="1" dirty="0">
                          <a:highlight>
                            <a:srgbClr val="C0C0C0"/>
                          </a:highlight>
                        </a:rPr>
                        <a:t>$50,647,950</a:t>
                      </a:r>
                    </a:p>
                  </a:txBody>
                  <a:tcPr anchor="ctr"/>
                </a:tc>
                <a:tc>
                  <a:txBody>
                    <a:bodyPr/>
                    <a:lstStyle/>
                    <a:p>
                      <a:pPr algn="ctr"/>
                      <a:r>
                        <a:rPr lang="en-US" sz="1600" dirty="0"/>
                        <a:t>603921</a:t>
                      </a:r>
                    </a:p>
                  </a:txBody>
                  <a:tcPr anchor="ctr"/>
                </a:tc>
                <a:tc>
                  <a:txBody>
                    <a:bodyPr/>
                    <a:lstStyle/>
                    <a:p>
                      <a:pPr algn="ctr"/>
                      <a:r>
                        <a:rPr lang="en-US" sz="1600" dirty="0"/>
                        <a:t>4</a:t>
                      </a:r>
                    </a:p>
                  </a:txBody>
                  <a:tcPr anchor="ctr"/>
                </a:tc>
                <a:tc>
                  <a:txBody>
                    <a:bodyPr/>
                    <a:lstStyle/>
                    <a:p>
                      <a:pPr algn="ctr"/>
                      <a:r>
                        <a:rPr lang="en-US" sz="1600" dirty="0"/>
                        <a:t>3.12%</a:t>
                      </a:r>
                    </a:p>
                  </a:txBody>
                  <a:tcPr anchor="ctr"/>
                </a:tc>
                <a:tc>
                  <a:txBody>
                    <a:bodyPr/>
                    <a:lstStyle/>
                    <a:p>
                      <a:pPr algn="ctr"/>
                      <a:r>
                        <a:rPr lang="en-US" sz="1600" dirty="0"/>
                        <a:t>AR(2) + Linear Trend  + Intervention : point (Dec 2013)+</a:t>
                      </a:r>
                      <a:r>
                        <a:rPr lang="en-US" sz="1600" dirty="0" err="1"/>
                        <a:t>Intervention:point</a:t>
                      </a:r>
                      <a:r>
                        <a:rPr lang="en-US" sz="1600" dirty="0"/>
                        <a:t>(Dec 2014)+</a:t>
                      </a:r>
                      <a:r>
                        <a:rPr lang="en-US" sz="1600" dirty="0" err="1"/>
                        <a:t>Regressor</a:t>
                      </a:r>
                      <a:r>
                        <a:rPr lang="en-US" sz="1600" dirty="0"/>
                        <a:t> (Sum of Customers) + </a:t>
                      </a:r>
                      <a:r>
                        <a:rPr lang="en-US" sz="1600" dirty="0" err="1"/>
                        <a:t>Regressor</a:t>
                      </a:r>
                      <a:r>
                        <a:rPr lang="en-US" sz="1600" dirty="0"/>
                        <a:t> (Sum of Days Open)</a:t>
                      </a:r>
                    </a:p>
                  </a:txBody>
                  <a:tcPr anchor="ctr"/>
                </a:tc>
                <a:extLst>
                  <a:ext uri="{0D108BD9-81ED-4DB2-BD59-A6C34878D82A}">
                    <a16:rowId xmlns:a16="http://schemas.microsoft.com/office/drawing/2014/main" val="96626963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Tree>
    <p:extLst>
      <p:ext uri="{BB962C8B-B14F-4D97-AF65-F5344CB8AC3E}">
        <p14:creationId xmlns:p14="http://schemas.microsoft.com/office/powerpoint/2010/main" val="139288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18</a:t>
            </a:fld>
            <a:endParaRPr lang="de-DE"/>
          </a:p>
        </p:txBody>
      </p:sp>
      <p:sp>
        <p:nvSpPr>
          <p:cNvPr id="4" name="Titel 1"/>
          <p:cNvSpPr>
            <a:spLocks noGrp="1"/>
          </p:cNvSpPr>
          <p:nvPr>
            <p:ph type="title"/>
          </p:nvPr>
        </p:nvSpPr>
        <p:spPr>
          <a:xfrm>
            <a:off x="175098" y="1"/>
            <a:ext cx="10340502" cy="723480"/>
          </a:xfrm>
        </p:spPr>
        <p:txBody>
          <a:bodyPr/>
          <a:lstStyle/>
          <a:p>
            <a:r>
              <a:rPr lang="en-US" sz="2800" b="1" dirty="0"/>
              <a:t>KEY FINDINGS AND RECOMENDATION</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113252727"/>
              </p:ext>
            </p:extLst>
          </p:nvPr>
        </p:nvGraphicFramePr>
        <p:xfrm>
          <a:off x="1863035" y="1268068"/>
          <a:ext cx="8542130" cy="4321863"/>
        </p:xfrm>
        <a:graphic>
          <a:graphicData uri="http://schemas.openxmlformats.org/drawingml/2006/table">
            <a:tbl>
              <a:tblPr firstRow="1" bandRow="1">
                <a:tableStyleId>{5A111915-BE36-4E01-A7E5-04B1672EAD32}</a:tableStyleId>
              </a:tblPr>
              <a:tblGrid>
                <a:gridCol w="4271065">
                  <a:extLst>
                    <a:ext uri="{9D8B030D-6E8A-4147-A177-3AD203B41FA5}">
                      <a16:colId xmlns:a16="http://schemas.microsoft.com/office/drawing/2014/main" val="2671867373"/>
                    </a:ext>
                  </a:extLst>
                </a:gridCol>
                <a:gridCol w="4271065">
                  <a:extLst>
                    <a:ext uri="{9D8B030D-6E8A-4147-A177-3AD203B41FA5}">
                      <a16:colId xmlns:a16="http://schemas.microsoft.com/office/drawing/2014/main" val="1131743351"/>
                    </a:ext>
                  </a:extLst>
                </a:gridCol>
              </a:tblGrid>
              <a:tr h="503257">
                <a:tc>
                  <a:txBody>
                    <a:bodyPr/>
                    <a:lstStyle/>
                    <a:p>
                      <a:pPr algn="ctr"/>
                      <a:r>
                        <a:rPr lang="en-US" sz="2200" dirty="0"/>
                        <a:t>Key Finding</a:t>
                      </a:r>
                      <a:endParaRPr lang="en-US" sz="2200" dirty="0">
                        <a:solidFill>
                          <a:schemeClr val="tx1"/>
                        </a:solidFill>
                      </a:endParaRPr>
                    </a:p>
                  </a:txBody>
                  <a:tcPr anchor="ctr">
                    <a:solidFill>
                      <a:srgbClr val="203864"/>
                    </a:solidFill>
                  </a:tcPr>
                </a:tc>
                <a:tc>
                  <a:txBody>
                    <a:bodyPr/>
                    <a:lstStyle/>
                    <a:p>
                      <a:pPr algn="ctr"/>
                      <a:r>
                        <a:rPr lang="en-US" sz="2200" dirty="0"/>
                        <a:t>Recommendation</a:t>
                      </a:r>
                      <a:endParaRPr lang="en-US" sz="2200" dirty="0">
                        <a:solidFill>
                          <a:schemeClr val="tx1"/>
                        </a:solidFill>
                      </a:endParaRPr>
                    </a:p>
                  </a:txBody>
                  <a:tcPr anchor="ctr">
                    <a:solidFill>
                      <a:srgbClr val="203864"/>
                    </a:solidFill>
                  </a:tcPr>
                </a:tc>
                <a:extLst>
                  <a:ext uri="{0D108BD9-81ED-4DB2-BD59-A6C34878D82A}">
                    <a16:rowId xmlns:a16="http://schemas.microsoft.com/office/drawing/2014/main" val="3841743686"/>
                  </a:ext>
                </a:extLst>
              </a:tr>
              <a:tr h="870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Events </a:t>
                      </a:r>
                      <a:r>
                        <a:rPr lang="en-US"/>
                        <a:t>around December </a:t>
                      </a:r>
                      <a:r>
                        <a:rPr lang="en-US" dirty="0"/>
                        <a:t>are uniform across all clusters</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 Stock up in advance</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6219429"/>
                  </a:ext>
                </a:extLst>
              </a:tr>
              <a:tr h="868635">
                <a:tc>
                  <a:txBody>
                    <a:bodyPr/>
                    <a:lstStyle/>
                    <a:p>
                      <a:pPr algn="ctr"/>
                      <a:r>
                        <a:rPr lang="en-US" dirty="0"/>
                        <a:t>2. Promotion days play an important role</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2. Innovative offers should be ran from time to time</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9149762"/>
                  </a:ext>
                </a:extLst>
              </a:tr>
              <a:tr h="1165254">
                <a:tc>
                  <a:txBody>
                    <a:bodyPr/>
                    <a:lstStyle/>
                    <a:p>
                      <a:pPr algn="ctr"/>
                      <a:r>
                        <a:rPr lang="en-US" dirty="0"/>
                        <a:t>3. Cluster 3 generates good sales, modeling provides less error and boundary variations of forecast are less</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3. More stores similar to characteristics of cluster 3 should be set up</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44396754"/>
                  </a:ext>
                </a:extLst>
              </a:tr>
              <a:tr h="503257">
                <a:tc>
                  <a:txBody>
                    <a:bodyPr/>
                    <a:lstStyle/>
                    <a:p>
                      <a:pPr algn="ctr"/>
                      <a:r>
                        <a:rPr lang="en-US" dirty="0"/>
                        <a:t>4. Store type b and Assortment type b have higher sales</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4. Continue focus on these Store and Assortment types and increase marketing efforts to maximize sales.</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29092834"/>
                  </a:ext>
                </a:extLst>
              </a:tr>
            </a:tbl>
          </a:graphicData>
        </a:graphic>
      </p:graphicFrame>
    </p:spTree>
    <p:extLst>
      <p:ext uri="{BB962C8B-B14F-4D97-AF65-F5344CB8AC3E}">
        <p14:creationId xmlns:p14="http://schemas.microsoft.com/office/powerpoint/2010/main" val="309220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Question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1590675"/>
            <a:ext cx="408622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2" name="Slide Number Placeholder 1"/>
          <p:cNvSpPr>
            <a:spLocks noGrp="1"/>
          </p:cNvSpPr>
          <p:nvPr>
            <p:ph type="sldNum" sz="quarter" idx="12"/>
          </p:nvPr>
        </p:nvSpPr>
        <p:spPr/>
        <p:txBody>
          <a:bodyPr/>
          <a:lstStyle/>
          <a:p>
            <a:fld id="{71A35570-BE42-467F-9531-C5CCFABA5EFE}" type="slidenum">
              <a:rPr lang="de-DE" smtClean="0"/>
              <a:t>19</a:t>
            </a:fld>
            <a:endParaRPr lang="de-DE"/>
          </a:p>
        </p:txBody>
      </p:sp>
    </p:spTree>
    <p:extLst>
      <p:ext uri="{BB962C8B-B14F-4D97-AF65-F5344CB8AC3E}">
        <p14:creationId xmlns:p14="http://schemas.microsoft.com/office/powerpoint/2010/main" val="66242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2</a:t>
            </a:fld>
            <a:endParaRPr lang="de-DE" dirty="0"/>
          </a:p>
        </p:txBody>
      </p:sp>
      <p:sp>
        <p:nvSpPr>
          <p:cNvPr id="4" name="Titel 1"/>
          <p:cNvSpPr>
            <a:spLocks noGrp="1"/>
          </p:cNvSpPr>
          <p:nvPr>
            <p:ph type="title"/>
          </p:nvPr>
        </p:nvSpPr>
        <p:spPr>
          <a:xfrm>
            <a:off x="175098" y="1"/>
            <a:ext cx="10340502" cy="723480"/>
          </a:xfrm>
        </p:spPr>
        <p:txBody>
          <a:bodyPr/>
          <a:lstStyle/>
          <a:p>
            <a:r>
              <a:rPr lang="en-US" sz="2800" b="1" dirty="0"/>
              <a:t>BUSINESS OBJECTIVES</a:t>
            </a:r>
            <a:endParaRPr lang="de-DE" sz="2800" b="1"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grpSp>
        <p:nvGrpSpPr>
          <p:cNvPr id="6" name="Group 5"/>
          <p:cNvGrpSpPr/>
          <p:nvPr/>
        </p:nvGrpSpPr>
        <p:grpSpPr>
          <a:xfrm>
            <a:off x="9096810" y="2108719"/>
            <a:ext cx="2377746" cy="2704596"/>
            <a:chOff x="4848726" y="2405483"/>
            <a:chExt cx="2779295" cy="3861039"/>
          </a:xfrm>
        </p:grpSpPr>
        <p:sp>
          <p:nvSpPr>
            <p:cNvPr id="7" name="Rectangle 6"/>
            <p:cNvSpPr/>
            <p:nvPr/>
          </p:nvSpPr>
          <p:spPr>
            <a:xfrm>
              <a:off x="4848726" y="3130790"/>
              <a:ext cx="2779295" cy="3135732"/>
            </a:xfrm>
            <a:prstGeom prst="rect">
              <a:avLst/>
            </a:prstGeom>
            <a:ln>
              <a:solidFill>
                <a:srgbClr val="4B9C75"/>
              </a:solidFill>
            </a:ln>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charset="0"/>
                <a:buChar char="•"/>
              </a:pPr>
              <a:endParaRPr lang="en-US" sz="1400" dirty="0">
                <a:latin typeface="+mj-lt"/>
              </a:endParaRPr>
            </a:p>
            <a:p>
              <a:pPr marL="285750" indent="-285750">
                <a:buFont typeface="Arial" charset="0"/>
                <a:buChar char="•"/>
              </a:pPr>
              <a:r>
                <a:rPr lang="en-US" sz="1400" dirty="0">
                  <a:latin typeface="+mj-lt"/>
                </a:rPr>
                <a:t>Create </a:t>
              </a:r>
              <a:r>
                <a:rPr lang="en-US" sz="1400" b="1" dirty="0">
                  <a:latin typeface="+mj-lt"/>
                </a:rPr>
                <a:t>robust</a:t>
              </a:r>
              <a:r>
                <a:rPr lang="en-US" sz="1400" dirty="0">
                  <a:latin typeface="+mj-lt"/>
                </a:rPr>
                <a:t> Forecasting Models to predict Sales</a:t>
              </a:r>
            </a:p>
            <a:p>
              <a:pPr marL="285750" indent="-285750">
                <a:buFont typeface="Arial" charset="0"/>
                <a:buChar char="•"/>
              </a:pPr>
              <a:endParaRPr lang="en-US" sz="1400" dirty="0">
                <a:latin typeface="+mj-lt"/>
              </a:endParaRPr>
            </a:p>
            <a:p>
              <a:pPr marL="285750" indent="-285750">
                <a:buFont typeface="Arial" charset="0"/>
                <a:buChar char="•"/>
              </a:pPr>
              <a:r>
                <a:rPr lang="en-US" sz="1400" b="1" dirty="0">
                  <a:latin typeface="+mj-lt"/>
                </a:rPr>
                <a:t>Optimize</a:t>
              </a:r>
              <a:r>
                <a:rPr lang="en-US" sz="1400" dirty="0">
                  <a:latin typeface="+mj-lt"/>
                </a:rPr>
                <a:t> the information from the dataset</a:t>
              </a:r>
            </a:p>
            <a:p>
              <a:pPr marL="285750" indent="-285750">
                <a:buFont typeface="Arial" charset="0"/>
                <a:buChar char="•"/>
              </a:pPr>
              <a:endParaRPr lang="en-US" sz="1400" dirty="0">
                <a:latin typeface="+mj-lt"/>
              </a:endParaRPr>
            </a:p>
            <a:p>
              <a:pPr marL="285750" indent="-285750">
                <a:buFont typeface="Arial" charset="0"/>
                <a:buChar char="•"/>
              </a:pPr>
              <a:r>
                <a:rPr lang="en-US" sz="1400" dirty="0">
                  <a:latin typeface="+mj-lt"/>
                </a:rPr>
                <a:t>Reduce </a:t>
              </a:r>
              <a:r>
                <a:rPr lang="en-US" sz="1400" b="1" dirty="0">
                  <a:latin typeface="+mj-lt"/>
                </a:rPr>
                <a:t>operational loss/ wastage</a:t>
              </a:r>
            </a:p>
          </p:txBody>
        </p:sp>
        <p:sp>
          <p:nvSpPr>
            <p:cNvPr id="8" name="Round Same Side Corner Rectangle 12"/>
            <p:cNvSpPr/>
            <p:nvPr/>
          </p:nvSpPr>
          <p:spPr>
            <a:xfrm>
              <a:off x="4848726" y="2405483"/>
              <a:ext cx="2779295" cy="674602"/>
            </a:xfrm>
            <a:prstGeom prst="round2SameRect">
              <a:avLst/>
            </a:prstGeom>
            <a:solidFill>
              <a:srgbClr val="4B9C75"/>
            </a:solidFill>
            <a:ln>
              <a:solidFill>
                <a:srgbClr val="4B9C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DESIRED FUTURE STATE</a:t>
              </a:r>
            </a:p>
          </p:txBody>
        </p:sp>
      </p:grpSp>
      <p:grpSp>
        <p:nvGrpSpPr>
          <p:cNvPr id="9" name="Group 8"/>
          <p:cNvGrpSpPr/>
          <p:nvPr/>
        </p:nvGrpSpPr>
        <p:grpSpPr>
          <a:xfrm>
            <a:off x="839910" y="1940779"/>
            <a:ext cx="2449181" cy="3237712"/>
            <a:chOff x="4848726" y="2514599"/>
            <a:chExt cx="2779295" cy="3746047"/>
          </a:xfrm>
        </p:grpSpPr>
        <p:sp>
          <p:nvSpPr>
            <p:cNvPr id="10" name="Rectangle 9"/>
            <p:cNvSpPr/>
            <p:nvPr/>
          </p:nvSpPr>
          <p:spPr>
            <a:xfrm>
              <a:off x="4848726" y="3125740"/>
              <a:ext cx="2779295" cy="3134906"/>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charset="0"/>
                <a:buChar char="•"/>
              </a:pPr>
              <a:r>
                <a:rPr lang="en-US" sz="1400" dirty="0">
                  <a:latin typeface="+mj-lt"/>
                </a:rPr>
                <a:t>Store Managers predicting sales with logic &amp; intuition</a:t>
              </a:r>
            </a:p>
            <a:p>
              <a:pPr marL="285750" indent="-285750">
                <a:buFont typeface="Arial" charset="0"/>
                <a:buChar char="•"/>
              </a:pPr>
              <a:endParaRPr lang="en-US" sz="1400" dirty="0">
                <a:latin typeface="+mj-lt"/>
              </a:endParaRPr>
            </a:p>
            <a:p>
              <a:pPr marL="285750" indent="-285750">
                <a:buFont typeface="Arial" charset="0"/>
                <a:buChar char="•"/>
              </a:pPr>
              <a:r>
                <a:rPr lang="en-US" sz="1400" dirty="0">
                  <a:latin typeface="+mj-lt"/>
                </a:rPr>
                <a:t>Store and Customer Information, Promotion Details, Competitor Data, School and State Holidays, Seasonality factors not taken into consideration</a:t>
              </a:r>
            </a:p>
            <a:p>
              <a:pPr marL="285750" indent="-285750">
                <a:buFont typeface="Arial" charset="0"/>
                <a:buChar char="•"/>
              </a:pPr>
              <a:endParaRPr lang="en-US" sz="1400" dirty="0">
                <a:latin typeface="+mj-lt"/>
              </a:endParaRPr>
            </a:p>
            <a:p>
              <a:pPr marL="285750" indent="-285750">
                <a:buFont typeface="Arial" charset="0"/>
                <a:buChar char="•"/>
              </a:pPr>
              <a:r>
                <a:rPr lang="en-US" sz="1400" b="1" dirty="0">
                  <a:latin typeface="+mj-lt"/>
                </a:rPr>
                <a:t>Gap</a:t>
              </a:r>
              <a:r>
                <a:rPr lang="en-US" sz="1400" dirty="0">
                  <a:latin typeface="+mj-lt"/>
                </a:rPr>
                <a:t> in Demand and Supply</a:t>
              </a:r>
            </a:p>
          </p:txBody>
        </p:sp>
        <p:sp>
          <p:nvSpPr>
            <p:cNvPr id="11" name="Round Same Side Corner Rectangle 16"/>
            <p:cNvSpPr/>
            <p:nvPr/>
          </p:nvSpPr>
          <p:spPr>
            <a:xfrm>
              <a:off x="4848726" y="2514599"/>
              <a:ext cx="2779295" cy="565485"/>
            </a:xfrm>
            <a:prstGeom prst="round2SameRect">
              <a:avLst/>
            </a:prstGeom>
            <a:solidFill>
              <a:srgbClr val="E56E6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CURRENT STATE</a:t>
              </a:r>
            </a:p>
          </p:txBody>
        </p:sp>
      </p:grpSp>
      <p:grpSp>
        <p:nvGrpSpPr>
          <p:cNvPr id="12" name="Group 11"/>
          <p:cNvGrpSpPr/>
          <p:nvPr/>
        </p:nvGrpSpPr>
        <p:grpSpPr>
          <a:xfrm>
            <a:off x="4290674" y="948582"/>
            <a:ext cx="3665618" cy="1675153"/>
            <a:chOff x="4848726" y="2211553"/>
            <a:chExt cx="3106082" cy="3118456"/>
          </a:xfrm>
        </p:grpSpPr>
        <p:sp>
          <p:nvSpPr>
            <p:cNvPr id="13" name="Rectangle 12"/>
            <p:cNvSpPr/>
            <p:nvPr/>
          </p:nvSpPr>
          <p:spPr>
            <a:xfrm>
              <a:off x="4848726" y="3173631"/>
              <a:ext cx="3106082" cy="2156378"/>
            </a:xfrm>
            <a:prstGeom prst="rect">
              <a:avLst/>
            </a:prstGeom>
            <a:ln>
              <a:solidFill>
                <a:srgbClr val="5FBFBD"/>
              </a:solidFill>
            </a:ln>
          </p:spPr>
          <p:style>
            <a:lnRef idx="2">
              <a:schemeClr val="dk1"/>
            </a:lnRef>
            <a:fillRef idx="1">
              <a:schemeClr val="lt1"/>
            </a:fillRef>
            <a:effectRef idx="0">
              <a:schemeClr val="dk1"/>
            </a:effectRef>
            <a:fontRef idx="minor">
              <a:schemeClr val="dk1"/>
            </a:fontRef>
          </p:style>
          <p:txBody>
            <a:bodyPr rtlCol="0" anchor="t"/>
            <a:lstStyle/>
            <a:p>
              <a:pPr marL="285750" indent="-285750" algn="just">
                <a:buFont typeface="Arial" charset="0"/>
                <a:buChar char="•"/>
              </a:pPr>
              <a:r>
                <a:rPr lang="en-US" sz="1400" b="1" dirty="0">
                  <a:latin typeface="+mj-lt"/>
                </a:rPr>
                <a:t>Missing data </a:t>
              </a:r>
              <a:r>
                <a:rPr lang="en-US" sz="1400" dirty="0">
                  <a:latin typeface="+mj-lt"/>
                </a:rPr>
                <a:t>for 181 Stores</a:t>
              </a:r>
            </a:p>
            <a:p>
              <a:pPr marL="285750" indent="-285750" algn="just">
                <a:buFont typeface="Arial" charset="0"/>
                <a:buChar char="•"/>
              </a:pPr>
              <a:endParaRPr lang="en-US" sz="200" dirty="0">
                <a:latin typeface="+mj-lt"/>
              </a:endParaRPr>
            </a:p>
            <a:p>
              <a:pPr marL="285750" indent="-285750" algn="just">
                <a:buFont typeface="Arial" charset="0"/>
                <a:buChar char="•"/>
              </a:pPr>
              <a:r>
                <a:rPr lang="en-US" sz="1400" dirty="0">
                  <a:latin typeface="+mj-lt"/>
                </a:rPr>
                <a:t>1 Million+ rows of data</a:t>
              </a:r>
            </a:p>
            <a:p>
              <a:pPr marL="285750" indent="-285750" algn="just">
                <a:buFont typeface="Arial" charset="0"/>
                <a:buChar char="•"/>
              </a:pPr>
              <a:endParaRPr lang="en-US" sz="200" dirty="0">
                <a:latin typeface="+mj-lt"/>
              </a:endParaRPr>
            </a:p>
            <a:p>
              <a:pPr marL="285750" indent="-285750">
                <a:buFont typeface="Arial" charset="0"/>
                <a:buChar char="•"/>
              </a:pPr>
              <a:r>
                <a:rPr lang="en-US" sz="1400" b="1" dirty="0">
                  <a:latin typeface="+mj-lt"/>
                </a:rPr>
                <a:t>Diverse market </a:t>
              </a:r>
            </a:p>
            <a:p>
              <a:pPr marL="285750" indent="-285750">
                <a:buFont typeface="Arial" charset="0"/>
                <a:buChar char="•"/>
              </a:pPr>
              <a:endParaRPr lang="en-US" sz="200" b="1" dirty="0">
                <a:latin typeface="+mj-lt"/>
              </a:endParaRPr>
            </a:p>
            <a:p>
              <a:pPr marL="285750" indent="-285750">
                <a:buFont typeface="Arial" charset="0"/>
                <a:buChar char="•"/>
              </a:pPr>
              <a:r>
                <a:rPr lang="en-US" sz="1400" dirty="0">
                  <a:latin typeface="+mj-lt"/>
                </a:rPr>
                <a:t>Finding the right model for each store</a:t>
              </a:r>
            </a:p>
          </p:txBody>
        </p:sp>
        <p:sp>
          <p:nvSpPr>
            <p:cNvPr id="14" name="Round Same Side Corner Rectangle 19"/>
            <p:cNvSpPr/>
            <p:nvPr/>
          </p:nvSpPr>
          <p:spPr>
            <a:xfrm>
              <a:off x="4848726" y="2211553"/>
              <a:ext cx="3106082" cy="897570"/>
            </a:xfrm>
            <a:prstGeom prst="round2SameRect">
              <a:avLst/>
            </a:prstGeom>
            <a:solidFill>
              <a:srgbClr val="5FBFBD"/>
            </a:solidFill>
            <a:ln>
              <a:solidFill>
                <a:srgbClr val="5FB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COMPLICATIONS/GAPS</a:t>
              </a:r>
            </a:p>
          </p:txBody>
        </p:sp>
      </p:grpSp>
      <p:grpSp>
        <p:nvGrpSpPr>
          <p:cNvPr id="15" name="Group 14"/>
          <p:cNvGrpSpPr/>
          <p:nvPr/>
        </p:nvGrpSpPr>
        <p:grpSpPr>
          <a:xfrm>
            <a:off x="4290674" y="4431506"/>
            <a:ext cx="3665618" cy="1568081"/>
            <a:chOff x="4848726" y="1879450"/>
            <a:chExt cx="2779295" cy="5214622"/>
          </a:xfrm>
        </p:grpSpPr>
        <p:sp>
          <p:nvSpPr>
            <p:cNvPr id="16" name="Rectangle 15"/>
            <p:cNvSpPr/>
            <p:nvPr/>
          </p:nvSpPr>
          <p:spPr>
            <a:xfrm>
              <a:off x="4848726" y="3259295"/>
              <a:ext cx="2779295" cy="3834777"/>
            </a:xfrm>
            <a:prstGeom prst="rect">
              <a:avLst/>
            </a:prstGeom>
            <a:ln>
              <a:solidFill>
                <a:srgbClr val="4F81BD"/>
              </a:solidFill>
            </a:ln>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charset="0"/>
                <a:buChar char="•"/>
              </a:pPr>
              <a:r>
                <a:rPr lang="en-US" sz="1400" dirty="0">
                  <a:latin typeface="+mj-lt"/>
                </a:rPr>
                <a:t>How to </a:t>
              </a:r>
              <a:r>
                <a:rPr lang="en-US" sz="1400" b="1" dirty="0">
                  <a:latin typeface="+mj-lt"/>
                </a:rPr>
                <a:t>forecast</a:t>
              </a:r>
              <a:r>
                <a:rPr lang="en-US" sz="1400" dirty="0">
                  <a:latin typeface="+mj-lt"/>
                </a:rPr>
                <a:t> sales for the next 2 Months?</a:t>
              </a:r>
            </a:p>
            <a:p>
              <a:pPr marL="285750" indent="-285750">
                <a:buFont typeface="Arial" charset="0"/>
                <a:buChar char="•"/>
              </a:pPr>
              <a:endParaRPr lang="en-US" sz="200" dirty="0">
                <a:latin typeface="+mj-lt"/>
              </a:endParaRPr>
            </a:p>
            <a:p>
              <a:pPr marL="285750" indent="-285750">
                <a:buFont typeface="Arial" charset="0"/>
                <a:buChar char="•"/>
              </a:pPr>
              <a:r>
                <a:rPr lang="en-US" sz="1400" dirty="0">
                  <a:latin typeface="+mj-lt"/>
                </a:rPr>
                <a:t>How to customize models for each store?</a:t>
              </a:r>
            </a:p>
            <a:p>
              <a:pPr marL="285750" indent="-285750">
                <a:buFont typeface="Arial" charset="0"/>
                <a:buChar char="•"/>
              </a:pPr>
              <a:endParaRPr lang="en-US" sz="200" dirty="0">
                <a:latin typeface="+mj-lt"/>
              </a:endParaRPr>
            </a:p>
            <a:p>
              <a:pPr marL="285750" indent="-285750">
                <a:buFont typeface="Arial" charset="0"/>
                <a:buChar char="•"/>
              </a:pPr>
              <a:r>
                <a:rPr lang="en-US" sz="1400" dirty="0">
                  <a:latin typeface="+mj-lt"/>
                </a:rPr>
                <a:t>How to use</a:t>
              </a:r>
              <a:r>
                <a:rPr lang="en-US" sz="1400" b="1" dirty="0">
                  <a:latin typeface="+mj-lt"/>
                </a:rPr>
                <a:t> regressors </a:t>
              </a:r>
              <a:r>
                <a:rPr lang="en-US" sz="1400" dirty="0">
                  <a:latin typeface="+mj-lt"/>
                </a:rPr>
                <a:t>to improve accuracy?</a:t>
              </a:r>
            </a:p>
            <a:p>
              <a:pPr marL="285750" indent="-285750">
                <a:buFont typeface="Arial" charset="0"/>
                <a:buChar char="•"/>
              </a:pPr>
              <a:endParaRPr lang="en-US" sz="200" dirty="0">
                <a:latin typeface="+mj-lt"/>
              </a:endParaRPr>
            </a:p>
            <a:p>
              <a:pPr marL="285750" indent="-285750">
                <a:buFont typeface="Arial" charset="0"/>
                <a:buChar char="•"/>
              </a:pPr>
              <a:r>
                <a:rPr lang="en-US" sz="1400" dirty="0">
                  <a:latin typeface="+mj-lt"/>
                </a:rPr>
                <a:t>How do we handle the data size?</a:t>
              </a:r>
            </a:p>
          </p:txBody>
        </p:sp>
        <p:sp>
          <p:nvSpPr>
            <p:cNvPr id="17" name="Round Same Side Corner Rectangle 22"/>
            <p:cNvSpPr/>
            <p:nvPr/>
          </p:nvSpPr>
          <p:spPr>
            <a:xfrm>
              <a:off x="4848726" y="1879450"/>
              <a:ext cx="2779295" cy="1240883"/>
            </a:xfrm>
            <a:prstGeom prst="round2Same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QUESTIONS</a:t>
              </a:r>
            </a:p>
          </p:txBody>
        </p:sp>
      </p:grpSp>
      <p:sp>
        <p:nvSpPr>
          <p:cNvPr id="18" name="Right Arrow 27"/>
          <p:cNvSpPr/>
          <p:nvPr/>
        </p:nvSpPr>
        <p:spPr>
          <a:xfrm>
            <a:off x="3741576" y="3238503"/>
            <a:ext cx="813702" cy="381000"/>
          </a:xfrm>
          <a:prstGeom prst="rightArrow">
            <a:avLst/>
          </a:prstGeom>
          <a:solidFill>
            <a:srgbClr val="20386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latin typeface="+mj-lt"/>
            </a:endParaRPr>
          </a:p>
        </p:txBody>
      </p:sp>
      <p:sp>
        <p:nvSpPr>
          <p:cNvPr id="19" name="Right Arrow 28"/>
          <p:cNvSpPr/>
          <p:nvPr/>
        </p:nvSpPr>
        <p:spPr>
          <a:xfrm>
            <a:off x="7737381" y="3243168"/>
            <a:ext cx="782581" cy="381000"/>
          </a:xfrm>
          <a:prstGeom prst="rightArrow">
            <a:avLst/>
          </a:prstGeom>
          <a:solidFill>
            <a:srgbClr val="20386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latin typeface="+mj-lt"/>
            </a:endParaRPr>
          </a:p>
        </p:txBody>
      </p:sp>
      <p:pic>
        <p:nvPicPr>
          <p:cNvPr id="20" name="Picture 2" descr="Image result for bridge clip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9607" b="23038"/>
          <a:stretch/>
        </p:blipFill>
        <p:spPr bwMode="auto">
          <a:xfrm>
            <a:off x="5227167" y="2901048"/>
            <a:ext cx="1838325" cy="105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0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05666" y="6349523"/>
            <a:ext cx="2743200" cy="365125"/>
          </a:xfrm>
        </p:spPr>
        <p:txBody>
          <a:bodyPr/>
          <a:lstStyle/>
          <a:p>
            <a:fld id="{71A35570-BE42-467F-9531-C5CCFABA5EFE}" type="slidenum">
              <a:rPr lang="de-DE" smtClean="0"/>
              <a:t>3</a:t>
            </a:fld>
            <a:endParaRPr lang="de-DE" dirty="0"/>
          </a:p>
        </p:txBody>
      </p:sp>
      <p:sp>
        <p:nvSpPr>
          <p:cNvPr id="4" name="Titel 1"/>
          <p:cNvSpPr>
            <a:spLocks noGrp="1"/>
          </p:cNvSpPr>
          <p:nvPr>
            <p:ph type="title"/>
          </p:nvPr>
        </p:nvSpPr>
        <p:spPr>
          <a:xfrm>
            <a:off x="175098" y="1"/>
            <a:ext cx="10340502" cy="723480"/>
          </a:xfrm>
        </p:spPr>
        <p:txBody>
          <a:bodyPr/>
          <a:lstStyle/>
          <a:p>
            <a:r>
              <a:rPr lang="en-US" sz="2800" b="1" dirty="0"/>
              <a:t>ABOUT ROSSMAN</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7" name="Title 1"/>
          <p:cNvSpPr txBox="1">
            <a:spLocks/>
          </p:cNvSpPr>
          <p:nvPr/>
        </p:nvSpPr>
        <p:spPr>
          <a:xfrm>
            <a:off x="6175341" y="1857350"/>
            <a:ext cx="2384918"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100" dirty="0"/>
              <a:t>Largest</a:t>
            </a:r>
          </a:p>
          <a:p>
            <a:pPr algn="ctr"/>
            <a:r>
              <a:rPr lang="en-US" sz="2100" dirty="0"/>
              <a:t>Drug Store chain</a:t>
            </a:r>
          </a:p>
          <a:p>
            <a:pPr algn="ctr"/>
            <a:r>
              <a:rPr lang="en-US" sz="2100" dirty="0"/>
              <a:t>In Germany</a:t>
            </a:r>
          </a:p>
          <a:p>
            <a:endParaRPr lang="en-US" sz="2400" dirty="0"/>
          </a:p>
        </p:txBody>
      </p:sp>
      <p:sp>
        <p:nvSpPr>
          <p:cNvPr id="8" name="Title 1"/>
          <p:cNvSpPr txBox="1">
            <a:spLocks/>
          </p:cNvSpPr>
          <p:nvPr/>
        </p:nvSpPr>
        <p:spPr>
          <a:xfrm>
            <a:off x="6574564" y="917061"/>
            <a:ext cx="1640929"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rPr>
              <a:t>2</a:t>
            </a:r>
            <a:r>
              <a:rPr lang="en-US" sz="7000" b="1" baseline="30000" dirty="0">
                <a:solidFill>
                  <a:schemeClr val="tx1"/>
                </a:solidFill>
              </a:rPr>
              <a:t>nd</a:t>
            </a:r>
            <a:endParaRPr lang="en-US" sz="7000" b="1" dirty="0">
              <a:solidFill>
                <a:schemeClr val="tx1"/>
              </a:solidFill>
            </a:endParaRPr>
          </a:p>
          <a:p>
            <a:endParaRPr lang="en-US" sz="7000" b="1" dirty="0"/>
          </a:p>
          <a:p>
            <a:endParaRPr lang="en-US" sz="7000" b="1" dirty="0"/>
          </a:p>
        </p:txBody>
      </p:sp>
      <p:sp>
        <p:nvSpPr>
          <p:cNvPr id="10" name="Title 1"/>
          <p:cNvSpPr txBox="1">
            <a:spLocks/>
          </p:cNvSpPr>
          <p:nvPr/>
        </p:nvSpPr>
        <p:spPr>
          <a:xfrm>
            <a:off x="6740355" y="4310993"/>
            <a:ext cx="1145954"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rPr>
              <a:t>33</a:t>
            </a:r>
          </a:p>
          <a:p>
            <a:endParaRPr lang="en-US" sz="7000" b="1" dirty="0"/>
          </a:p>
          <a:p>
            <a:endParaRPr lang="en-US" sz="7000" b="1" dirty="0"/>
          </a:p>
          <a:p>
            <a:endParaRPr lang="en-US" sz="7000" b="1" dirty="0"/>
          </a:p>
        </p:txBody>
      </p:sp>
      <p:sp>
        <p:nvSpPr>
          <p:cNvPr id="11" name="Title 1"/>
          <p:cNvSpPr txBox="1">
            <a:spLocks/>
          </p:cNvSpPr>
          <p:nvPr/>
        </p:nvSpPr>
        <p:spPr>
          <a:xfrm>
            <a:off x="8974522" y="2896916"/>
            <a:ext cx="2799075"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rPr>
              <a:t>3000+</a:t>
            </a:r>
          </a:p>
        </p:txBody>
      </p:sp>
      <p:sp>
        <p:nvSpPr>
          <p:cNvPr id="12" name="Title 1"/>
          <p:cNvSpPr txBox="1">
            <a:spLocks/>
          </p:cNvSpPr>
          <p:nvPr/>
        </p:nvSpPr>
        <p:spPr>
          <a:xfrm>
            <a:off x="5863507" y="5270441"/>
            <a:ext cx="2766050"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100" dirty="0"/>
              <a:t>Present in European and Asian Countries</a:t>
            </a:r>
          </a:p>
          <a:p>
            <a:endParaRPr lang="en-US" sz="2400" dirty="0"/>
          </a:p>
        </p:txBody>
      </p:sp>
      <p:sp>
        <p:nvSpPr>
          <p:cNvPr id="14" name="Title 1"/>
          <p:cNvSpPr txBox="1">
            <a:spLocks/>
          </p:cNvSpPr>
          <p:nvPr/>
        </p:nvSpPr>
        <p:spPr>
          <a:xfrm>
            <a:off x="8703347" y="3869338"/>
            <a:ext cx="2766050" cy="30675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100" dirty="0"/>
              <a:t>Retail Stores</a:t>
            </a:r>
          </a:p>
        </p:txBody>
      </p:sp>
      <p:pic>
        <p:nvPicPr>
          <p:cNvPr id="15" name="Picture 2" descr="https://lh5.googleusercontent.com/zfg36PPpaGxfPDaaHo5ZPQP0f6SyLk0-mQYRDArzCyo_xcA6a0sxwS2JoBM9fbZtgxb2dwG8nITArorihG2KoGuNiHEpMnuGXqyXieZCD40KQ-QaTWCkSs6J9_ExXSiJqoLZK4K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02" y="1393347"/>
            <a:ext cx="4256472" cy="3817926"/>
          </a:xfrm>
          <a:prstGeom prst="rect">
            <a:avLst/>
          </a:prstGeom>
          <a:ln w="38100" cap="sq">
            <a:noFill/>
            <a:prstDash val="solid"/>
            <a:miter lim="800000"/>
          </a:ln>
          <a:effectLst>
            <a:outerShdw blurRad="1270000" dist="27940" dir="5400000" sx="103000" sy="103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3455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743200" cy="365125"/>
          </a:xfrm>
        </p:spPr>
        <p:txBody>
          <a:bodyPr/>
          <a:lstStyle/>
          <a:p>
            <a:fld id="{71A35570-BE42-467F-9531-C5CCFABA5EFE}" type="slidenum">
              <a:rPr lang="de-DE" smtClean="0"/>
              <a:t>4</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DATASET</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pic>
        <p:nvPicPr>
          <p:cNvPr id="1028" name="Picture 4" descr="Image result for kaggle.com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87" y="2509904"/>
            <a:ext cx="1762113" cy="800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3904" y="1622429"/>
            <a:ext cx="1157634" cy="10129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sv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764" y="1521166"/>
            <a:ext cx="1268799" cy="1268799"/>
          </a:xfrm>
          <a:prstGeom prst="rect">
            <a:avLst/>
          </a:prstGeom>
          <a:noFill/>
          <a:extLst>
            <a:ext uri="{909E8E84-426E-40DD-AFC4-6F175D3DCCD1}">
              <a14:hiddenFill xmlns:a14="http://schemas.microsoft.com/office/drawing/2010/main">
                <a:solidFill>
                  <a:srgbClr val="FFFFFF"/>
                </a:solidFill>
              </a14:hiddenFill>
            </a:ext>
          </a:extLst>
        </p:spPr>
      </p:pic>
      <p:sp>
        <p:nvSpPr>
          <p:cNvPr id="3" name="Cross 2"/>
          <p:cNvSpPr/>
          <p:nvPr/>
        </p:nvSpPr>
        <p:spPr>
          <a:xfrm>
            <a:off x="786257" y="2052855"/>
            <a:ext cx="400574" cy="373383"/>
          </a:xfrm>
          <a:prstGeom prst="plus">
            <a:avLst>
              <a:gd name="adj" fmla="val 39020"/>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Striped Right 5"/>
          <p:cNvSpPr/>
          <p:nvPr/>
        </p:nvSpPr>
        <p:spPr>
          <a:xfrm>
            <a:off x="1847799" y="1993422"/>
            <a:ext cx="550941" cy="324288"/>
          </a:xfrm>
          <a:prstGeom prst="stripedRightArrow">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Striped Right 15"/>
          <p:cNvSpPr/>
          <p:nvPr/>
        </p:nvSpPr>
        <p:spPr>
          <a:xfrm>
            <a:off x="4289587" y="1987736"/>
            <a:ext cx="550941" cy="324288"/>
          </a:xfrm>
          <a:prstGeom prst="stripedRightArrow">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Striped Right 16"/>
          <p:cNvSpPr/>
          <p:nvPr/>
        </p:nvSpPr>
        <p:spPr>
          <a:xfrm>
            <a:off x="6644914" y="1987736"/>
            <a:ext cx="550941" cy="324288"/>
          </a:xfrm>
          <a:prstGeom prst="stripedRightArrow">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Striped Right 17"/>
          <p:cNvSpPr/>
          <p:nvPr/>
        </p:nvSpPr>
        <p:spPr>
          <a:xfrm>
            <a:off x="9505131" y="2009036"/>
            <a:ext cx="550941" cy="324288"/>
          </a:xfrm>
          <a:prstGeom prst="stripedRightArrow">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 descr="Image result for rossmann"/>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478" b="12447"/>
          <a:stretch/>
        </p:blipFill>
        <p:spPr bwMode="auto">
          <a:xfrm>
            <a:off x="393107" y="919541"/>
            <a:ext cx="1186874" cy="9503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AS P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5532" y="1662718"/>
            <a:ext cx="1752686" cy="1083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tableau PNG LOGO"/>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12699"/>
          <a:stretch/>
        </p:blipFill>
        <p:spPr bwMode="auto">
          <a:xfrm>
            <a:off x="10056072" y="1700610"/>
            <a:ext cx="1893908" cy="1073532"/>
          </a:xfrm>
          <a:prstGeom prst="rect">
            <a:avLst/>
          </a:prstGeom>
          <a:noFill/>
          <a:extLst>
            <a:ext uri="{909E8E84-426E-40DD-AFC4-6F175D3DCCD1}">
              <a14:hiddenFill xmlns:a14="http://schemas.microsoft.com/office/drawing/2010/main">
                <a:solidFill>
                  <a:srgbClr val="FFFFFF"/>
                </a:solidFill>
              </a14:hiddenFill>
            </a:ext>
          </a:extLst>
        </p:spPr>
      </p:pic>
      <p:sp>
        <p:nvSpPr>
          <p:cNvPr id="47" name="Title 1"/>
          <p:cNvSpPr txBox="1">
            <a:spLocks/>
          </p:cNvSpPr>
          <p:nvPr/>
        </p:nvSpPr>
        <p:spPr>
          <a:xfrm>
            <a:off x="984047" y="3501245"/>
            <a:ext cx="3037531"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US" sz="2800" b="1" dirty="0">
                <a:solidFill>
                  <a:schemeClr val="tx1"/>
                </a:solidFill>
                <a:latin typeface="+mn-lt"/>
              </a:rPr>
              <a:t>Dataset Features</a:t>
            </a:r>
          </a:p>
        </p:txBody>
      </p:sp>
      <p:sp>
        <p:nvSpPr>
          <p:cNvPr id="48" name="Title 1"/>
          <p:cNvSpPr txBox="1">
            <a:spLocks/>
          </p:cNvSpPr>
          <p:nvPr/>
        </p:nvSpPr>
        <p:spPr>
          <a:xfrm>
            <a:off x="361716" y="4054220"/>
            <a:ext cx="4174257" cy="22083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base"/>
            <a:r>
              <a:rPr lang="en-US" sz="2400" b="1" dirty="0">
                <a:solidFill>
                  <a:schemeClr val="tx1"/>
                </a:solidFill>
              </a:rPr>
              <a:t>Store and Customer Information</a:t>
            </a:r>
          </a:p>
          <a:p>
            <a:pPr algn="ctr" fontAlgn="base"/>
            <a:r>
              <a:rPr lang="en-US" sz="2400" b="1" dirty="0">
                <a:solidFill>
                  <a:schemeClr val="tx1"/>
                </a:solidFill>
              </a:rPr>
              <a:t>Promotion Details </a:t>
            </a:r>
          </a:p>
          <a:p>
            <a:pPr algn="ctr" fontAlgn="base"/>
            <a:r>
              <a:rPr lang="en-US" sz="2400" b="1" dirty="0">
                <a:solidFill>
                  <a:schemeClr val="tx1"/>
                </a:solidFill>
              </a:rPr>
              <a:t>Competitor Data</a:t>
            </a:r>
          </a:p>
          <a:p>
            <a:pPr algn="ctr" fontAlgn="base"/>
            <a:r>
              <a:rPr lang="en-US" sz="2400" b="1" dirty="0">
                <a:solidFill>
                  <a:schemeClr val="tx1"/>
                </a:solidFill>
              </a:rPr>
              <a:t>School and State Holidays</a:t>
            </a:r>
          </a:p>
          <a:p>
            <a:pPr algn="ctr" fontAlgn="base"/>
            <a:r>
              <a:rPr lang="en-US" sz="2400" b="1" dirty="0">
                <a:solidFill>
                  <a:schemeClr val="tx1"/>
                </a:solidFill>
              </a:rPr>
              <a:t>Seasonality</a:t>
            </a:r>
          </a:p>
          <a:p>
            <a:pPr fontAlgn="base"/>
            <a:endParaRPr lang="en-US" sz="2800" b="1" dirty="0"/>
          </a:p>
          <a:p>
            <a:pPr fontAlgn="base"/>
            <a:endParaRPr lang="en-US" sz="2800" b="1" dirty="0"/>
          </a:p>
        </p:txBody>
      </p:sp>
      <p:sp>
        <p:nvSpPr>
          <p:cNvPr id="49" name="Title 1"/>
          <p:cNvSpPr txBox="1">
            <a:spLocks/>
          </p:cNvSpPr>
          <p:nvPr/>
        </p:nvSpPr>
        <p:spPr>
          <a:xfrm>
            <a:off x="5916522" y="3878092"/>
            <a:ext cx="1105328"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b="1" dirty="0">
                <a:solidFill>
                  <a:schemeClr val="tx1"/>
                </a:solidFill>
              </a:rPr>
              <a:t>2</a:t>
            </a:r>
            <a:endParaRPr lang="en-US" sz="8000" b="1" dirty="0"/>
          </a:p>
          <a:p>
            <a:endParaRPr lang="en-US" sz="8000" b="1" dirty="0"/>
          </a:p>
        </p:txBody>
      </p:sp>
      <p:sp>
        <p:nvSpPr>
          <p:cNvPr id="50" name="Title 1"/>
          <p:cNvSpPr txBox="1">
            <a:spLocks/>
          </p:cNvSpPr>
          <p:nvPr/>
        </p:nvSpPr>
        <p:spPr>
          <a:xfrm>
            <a:off x="5742721" y="3534306"/>
            <a:ext cx="1269175" cy="43917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rPr>
              <a:t>Predict</a:t>
            </a:r>
          </a:p>
        </p:txBody>
      </p:sp>
      <p:sp>
        <p:nvSpPr>
          <p:cNvPr id="51" name="Title 1"/>
          <p:cNvSpPr txBox="1">
            <a:spLocks/>
          </p:cNvSpPr>
          <p:nvPr/>
        </p:nvSpPr>
        <p:spPr>
          <a:xfrm>
            <a:off x="4840529" y="5039881"/>
            <a:ext cx="3080278"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Month of Sales</a:t>
            </a:r>
          </a:p>
          <a:p>
            <a:pPr algn="ctr"/>
            <a:r>
              <a:rPr lang="en-US" sz="2400" b="1" dirty="0">
                <a:solidFill>
                  <a:schemeClr val="tx1"/>
                </a:solidFill>
              </a:rPr>
              <a:t>1st Aug to 30th Sep’15</a:t>
            </a:r>
          </a:p>
          <a:p>
            <a:endParaRPr lang="en-US" sz="2100" dirty="0"/>
          </a:p>
          <a:p>
            <a:endParaRPr lang="en-US" sz="2100" dirty="0"/>
          </a:p>
        </p:txBody>
      </p:sp>
      <p:sp>
        <p:nvSpPr>
          <p:cNvPr id="57" name="Title 1"/>
          <p:cNvSpPr txBox="1">
            <a:spLocks/>
          </p:cNvSpPr>
          <p:nvPr/>
        </p:nvSpPr>
        <p:spPr>
          <a:xfrm>
            <a:off x="10124647" y="3696841"/>
            <a:ext cx="1344813"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rPr>
              <a:t>For</a:t>
            </a:r>
          </a:p>
          <a:p>
            <a:endParaRPr lang="en-US" sz="2100" dirty="0"/>
          </a:p>
          <a:p>
            <a:endParaRPr lang="en-US" sz="2100" dirty="0"/>
          </a:p>
        </p:txBody>
      </p:sp>
      <p:sp>
        <p:nvSpPr>
          <p:cNvPr id="58" name="Title 1"/>
          <p:cNvSpPr txBox="1">
            <a:spLocks/>
          </p:cNvSpPr>
          <p:nvPr/>
        </p:nvSpPr>
        <p:spPr>
          <a:xfrm>
            <a:off x="9327451" y="3928255"/>
            <a:ext cx="2613117"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a:solidFill>
                  <a:schemeClr val="tx1"/>
                </a:solidFill>
              </a:rPr>
              <a:t>1115</a:t>
            </a:r>
            <a:endParaRPr lang="en-US" sz="7000" b="1" dirty="0"/>
          </a:p>
          <a:p>
            <a:endParaRPr lang="en-US" sz="7000" b="1" dirty="0"/>
          </a:p>
        </p:txBody>
      </p:sp>
      <p:sp>
        <p:nvSpPr>
          <p:cNvPr id="59" name="Title 1"/>
          <p:cNvSpPr txBox="1">
            <a:spLocks/>
          </p:cNvSpPr>
          <p:nvPr/>
        </p:nvSpPr>
        <p:spPr>
          <a:xfrm>
            <a:off x="8673699" y="5037123"/>
            <a:ext cx="3422445" cy="7360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Stores </a:t>
            </a:r>
          </a:p>
          <a:p>
            <a:pPr algn="ctr"/>
            <a:r>
              <a:rPr lang="en-US" sz="2400" b="1" dirty="0">
                <a:solidFill>
                  <a:schemeClr val="tx1"/>
                </a:solidFill>
              </a:rPr>
              <a:t>across Germany</a:t>
            </a:r>
          </a:p>
          <a:p>
            <a:pPr algn="ctr"/>
            <a:endParaRPr lang="en-US" sz="2100" dirty="0"/>
          </a:p>
        </p:txBody>
      </p:sp>
    </p:spTree>
    <p:extLst>
      <p:ext uri="{BB962C8B-B14F-4D97-AF65-F5344CB8AC3E}">
        <p14:creationId xmlns:p14="http://schemas.microsoft.com/office/powerpoint/2010/main" val="167440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5</a:t>
            </a:fld>
            <a:endParaRPr lang="de-DE"/>
          </a:p>
        </p:txBody>
      </p:sp>
      <p:sp>
        <p:nvSpPr>
          <p:cNvPr id="4" name="Titel 1"/>
          <p:cNvSpPr>
            <a:spLocks noGrp="1"/>
          </p:cNvSpPr>
          <p:nvPr>
            <p:ph type="title"/>
          </p:nvPr>
        </p:nvSpPr>
        <p:spPr>
          <a:xfrm>
            <a:off x="175098" y="1"/>
            <a:ext cx="10340502" cy="723480"/>
          </a:xfrm>
        </p:spPr>
        <p:txBody>
          <a:bodyPr/>
          <a:lstStyle/>
          <a:p>
            <a:r>
              <a:rPr lang="en-US" sz="2800" b="1" dirty="0"/>
              <a:t>APPROACH</a:t>
            </a:r>
            <a:endParaRPr lang="de-DE" sz="28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3" name="Flowchart: Process 2"/>
          <p:cNvSpPr/>
          <p:nvPr/>
        </p:nvSpPr>
        <p:spPr>
          <a:xfrm>
            <a:off x="61771" y="1638021"/>
            <a:ext cx="849786" cy="480028"/>
          </a:xfrm>
          <a:prstGeom prst="flowChartProcess">
            <a:avLst/>
          </a:prstGeom>
          <a:solidFill>
            <a:schemeClr val="accent1">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tx1"/>
                </a:solidFill>
              </a:rPr>
              <a:t>TRAIN SET</a:t>
            </a:r>
          </a:p>
          <a:p>
            <a:pPr algn="ctr"/>
            <a:r>
              <a:rPr lang="en-US" sz="1200" b="1" dirty="0">
                <a:solidFill>
                  <a:schemeClr val="tx1"/>
                </a:solidFill>
              </a:rPr>
              <a:t>(.CSV)</a:t>
            </a:r>
          </a:p>
        </p:txBody>
      </p:sp>
      <p:sp>
        <p:nvSpPr>
          <p:cNvPr id="19" name="Flowchart: Process 18"/>
          <p:cNvSpPr/>
          <p:nvPr/>
        </p:nvSpPr>
        <p:spPr>
          <a:xfrm>
            <a:off x="1666926" y="1638021"/>
            <a:ext cx="1008412" cy="480028"/>
          </a:xfrm>
          <a:prstGeom prst="flowChartProcess">
            <a:avLst/>
          </a:prstGeom>
          <a:solidFill>
            <a:schemeClr val="accent4">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tx1"/>
                </a:solidFill>
              </a:rPr>
              <a:t>STORES SET</a:t>
            </a:r>
          </a:p>
          <a:p>
            <a:pPr algn="ctr"/>
            <a:r>
              <a:rPr lang="en-US" sz="1200" b="1" dirty="0">
                <a:solidFill>
                  <a:schemeClr val="tx1"/>
                </a:solidFill>
              </a:rPr>
              <a:t>(.CSV)</a:t>
            </a:r>
          </a:p>
        </p:txBody>
      </p:sp>
      <p:sp>
        <p:nvSpPr>
          <p:cNvPr id="20" name="Flowchart: Process 19"/>
          <p:cNvSpPr/>
          <p:nvPr/>
        </p:nvSpPr>
        <p:spPr>
          <a:xfrm>
            <a:off x="541958" y="4099955"/>
            <a:ext cx="1417184" cy="596379"/>
          </a:xfrm>
          <a:prstGeom prst="flowChart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b="1" dirty="0"/>
              <a:t>COMBINED </a:t>
            </a:r>
          </a:p>
          <a:p>
            <a:pPr algn="ctr"/>
            <a:r>
              <a:rPr lang="en-US" sz="1200" b="1" dirty="0"/>
              <a:t>DATASET</a:t>
            </a:r>
          </a:p>
          <a:p>
            <a:pPr algn="ctr"/>
            <a:r>
              <a:rPr lang="en-US" sz="1200" b="1" dirty="0"/>
              <a:t>(.CSV)</a:t>
            </a:r>
          </a:p>
        </p:txBody>
      </p:sp>
      <p:sp>
        <p:nvSpPr>
          <p:cNvPr id="21" name="Flowchart: Process 20"/>
          <p:cNvSpPr/>
          <p:nvPr/>
        </p:nvSpPr>
        <p:spPr>
          <a:xfrm>
            <a:off x="4273614" y="3116838"/>
            <a:ext cx="1726738" cy="810336"/>
          </a:xfrm>
          <a:prstGeom prst="flowChartProcess">
            <a:avLst/>
          </a:prstGeom>
          <a:solidFill>
            <a:schemeClr val="dk1">
              <a:alpha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t>STORES WITH NON MISSING DATA</a:t>
            </a:r>
          </a:p>
          <a:p>
            <a:pPr algn="ctr"/>
            <a:endParaRPr lang="en-US" sz="1200" b="1" dirty="0"/>
          </a:p>
          <a:p>
            <a:pPr algn="ctr"/>
            <a:r>
              <a:rPr lang="en-US" sz="1200" b="1" dirty="0"/>
              <a:t>(934 STORES)</a:t>
            </a:r>
          </a:p>
        </p:txBody>
      </p:sp>
      <p:sp>
        <p:nvSpPr>
          <p:cNvPr id="22" name="Flowchart: Process 21"/>
          <p:cNvSpPr/>
          <p:nvPr/>
        </p:nvSpPr>
        <p:spPr>
          <a:xfrm>
            <a:off x="4268580" y="4864341"/>
            <a:ext cx="1726738" cy="866252"/>
          </a:xfrm>
          <a:prstGeom prst="flowChart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bg1"/>
                </a:solidFill>
              </a:rPr>
              <a:t>STORES WITH MISSING DATA</a:t>
            </a:r>
          </a:p>
          <a:p>
            <a:pPr algn="ctr"/>
            <a:endParaRPr lang="en-US" sz="1200" b="1" dirty="0">
              <a:solidFill>
                <a:schemeClr val="bg1"/>
              </a:solidFill>
            </a:endParaRPr>
          </a:p>
          <a:p>
            <a:pPr algn="ctr"/>
            <a:r>
              <a:rPr lang="en-US" sz="1200" b="1" dirty="0">
                <a:solidFill>
                  <a:schemeClr val="bg1"/>
                </a:solidFill>
              </a:rPr>
              <a:t>(181 STORES)</a:t>
            </a:r>
          </a:p>
        </p:txBody>
      </p:sp>
      <p:sp>
        <p:nvSpPr>
          <p:cNvPr id="23" name="Flowchart: Connector 22"/>
          <p:cNvSpPr/>
          <p:nvPr/>
        </p:nvSpPr>
        <p:spPr>
          <a:xfrm>
            <a:off x="4319030" y="1471846"/>
            <a:ext cx="1625839" cy="945055"/>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a:t>DATA EXPLORATION</a:t>
            </a:r>
          </a:p>
        </p:txBody>
      </p:sp>
      <p:sp>
        <p:nvSpPr>
          <p:cNvPr id="25" name="Flowchart: Connector 24"/>
          <p:cNvSpPr/>
          <p:nvPr/>
        </p:nvSpPr>
        <p:spPr>
          <a:xfrm>
            <a:off x="8275478" y="1344338"/>
            <a:ext cx="1575588" cy="1200069"/>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a:t>TIME SERIES</a:t>
            </a:r>
          </a:p>
          <a:p>
            <a:pPr algn="ctr"/>
            <a:r>
              <a:rPr lang="en-US" sz="1200" b="1" dirty="0"/>
              <a:t>FORECASTING</a:t>
            </a:r>
          </a:p>
        </p:txBody>
      </p:sp>
      <p:sp>
        <p:nvSpPr>
          <p:cNvPr id="26" name="Cross 25"/>
          <p:cNvSpPr/>
          <p:nvPr/>
        </p:nvSpPr>
        <p:spPr>
          <a:xfrm>
            <a:off x="1035074" y="1657167"/>
            <a:ext cx="430954" cy="435986"/>
          </a:xfrm>
          <a:prstGeom prst="plus">
            <a:avLst>
              <a:gd name="adj" fmla="val 4276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Arrow: Down 26"/>
          <p:cNvSpPr/>
          <p:nvPr/>
        </p:nvSpPr>
        <p:spPr>
          <a:xfrm>
            <a:off x="1151478" y="2363811"/>
            <a:ext cx="198145" cy="160013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 name="Straight Arrow Connector 28"/>
          <p:cNvCxnSpPr>
            <a:cxnSpLocks/>
            <a:stCxn id="28" idx="0"/>
            <a:endCxn id="21" idx="1"/>
          </p:cNvCxnSpPr>
          <p:nvPr/>
        </p:nvCxnSpPr>
        <p:spPr>
          <a:xfrm flipV="1">
            <a:off x="3153414" y="3522006"/>
            <a:ext cx="1120200" cy="39728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a:cxnSpLocks/>
            <a:stCxn id="28" idx="4"/>
            <a:endCxn id="22" idx="1"/>
          </p:cNvCxnSpPr>
          <p:nvPr/>
        </p:nvCxnSpPr>
        <p:spPr>
          <a:xfrm>
            <a:off x="3153414" y="4864341"/>
            <a:ext cx="1115166" cy="433126"/>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a:cxnSpLocks/>
            <a:stCxn id="21" idx="0"/>
            <a:endCxn id="23" idx="4"/>
          </p:cNvCxnSpPr>
          <p:nvPr/>
        </p:nvCxnSpPr>
        <p:spPr>
          <a:xfrm flipH="1" flipV="1">
            <a:off x="5131950" y="2416901"/>
            <a:ext cx="5033" cy="69993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p:cNvCxnSpPr>
            <a:cxnSpLocks/>
            <a:stCxn id="23" idx="6"/>
            <a:endCxn id="49" idx="1"/>
          </p:cNvCxnSpPr>
          <p:nvPr/>
        </p:nvCxnSpPr>
        <p:spPr>
          <a:xfrm>
            <a:off x="5944869" y="1944374"/>
            <a:ext cx="512796" cy="694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a:cxnSpLocks/>
            <a:stCxn id="49" idx="3"/>
            <a:endCxn id="25" idx="2"/>
          </p:cNvCxnSpPr>
          <p:nvPr/>
        </p:nvCxnSpPr>
        <p:spPr>
          <a:xfrm flipV="1">
            <a:off x="7762682" y="1944373"/>
            <a:ext cx="512796" cy="694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9" name="Flowchart: Process 48"/>
          <p:cNvSpPr/>
          <p:nvPr/>
        </p:nvSpPr>
        <p:spPr>
          <a:xfrm>
            <a:off x="6457665" y="1379409"/>
            <a:ext cx="1305017" cy="1143816"/>
          </a:xfrm>
          <a:prstGeom prst="flowChart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t>PATTERN DISCOVERY AND CLUSTERING</a:t>
            </a:r>
          </a:p>
          <a:p>
            <a:pPr algn="ctr"/>
            <a:endParaRPr lang="en-US" sz="1200" b="1" dirty="0"/>
          </a:p>
          <a:p>
            <a:pPr algn="ctr"/>
            <a:r>
              <a:rPr lang="en-US" sz="1200" b="1" dirty="0"/>
              <a:t>4 CLUSTERS</a:t>
            </a:r>
          </a:p>
        </p:txBody>
      </p:sp>
      <p:sp>
        <p:nvSpPr>
          <p:cNvPr id="28" name="Flowchart: Connector 27"/>
          <p:cNvSpPr/>
          <p:nvPr/>
        </p:nvSpPr>
        <p:spPr>
          <a:xfrm>
            <a:off x="2291169" y="3919286"/>
            <a:ext cx="1724489" cy="945055"/>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a:t>DATA MANIPULATION</a:t>
            </a:r>
          </a:p>
        </p:txBody>
      </p:sp>
      <p:pic>
        <p:nvPicPr>
          <p:cNvPr id="30" name="Picture 4" descr="Image result for kaggle.com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70" y="1045026"/>
            <a:ext cx="1198360" cy="54470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a:cxnSpLocks/>
            <a:stCxn id="20" idx="3"/>
            <a:endCxn id="28" idx="2"/>
          </p:cNvCxnSpPr>
          <p:nvPr/>
        </p:nvCxnSpPr>
        <p:spPr>
          <a:xfrm flipV="1">
            <a:off x="1959142" y="4391814"/>
            <a:ext cx="332027" cy="63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2" name="Scroll: Horizontal 61"/>
          <p:cNvSpPr/>
          <p:nvPr/>
        </p:nvSpPr>
        <p:spPr>
          <a:xfrm>
            <a:off x="10363862" y="1372524"/>
            <a:ext cx="1690884" cy="1143695"/>
          </a:xfrm>
          <a:prstGeom prst="horizontalScroll">
            <a:avLst/>
          </a:prstGeom>
          <a:effectLst>
            <a:glow rad="1016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KEY FINDINGS AND BUSINESS RECOMMENDATION</a:t>
            </a:r>
          </a:p>
        </p:txBody>
      </p:sp>
      <p:cxnSp>
        <p:nvCxnSpPr>
          <p:cNvPr id="63" name="Straight Arrow Connector 62"/>
          <p:cNvCxnSpPr>
            <a:cxnSpLocks/>
            <a:stCxn id="25" idx="6"/>
            <a:endCxn id="62" idx="1"/>
          </p:cNvCxnSpPr>
          <p:nvPr/>
        </p:nvCxnSpPr>
        <p:spPr>
          <a:xfrm flipV="1">
            <a:off x="9851066" y="1944372"/>
            <a:ext cx="512796" cy="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32" name="Flowchart: Connector 31"/>
          <p:cNvSpPr/>
          <p:nvPr/>
        </p:nvSpPr>
        <p:spPr>
          <a:xfrm>
            <a:off x="6777308" y="4864341"/>
            <a:ext cx="1625839" cy="945055"/>
          </a:xfrm>
          <a:prstGeom prst="flowChartConnector">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b="1" dirty="0"/>
              <a:t>REMOVE</a:t>
            </a:r>
          </a:p>
        </p:txBody>
      </p:sp>
      <p:cxnSp>
        <p:nvCxnSpPr>
          <p:cNvPr id="33" name="Straight Arrow Connector 32"/>
          <p:cNvCxnSpPr>
            <a:cxnSpLocks/>
            <a:endCxn id="32" idx="2"/>
          </p:cNvCxnSpPr>
          <p:nvPr/>
        </p:nvCxnSpPr>
        <p:spPr>
          <a:xfrm flipV="1">
            <a:off x="5995318" y="5336869"/>
            <a:ext cx="781990" cy="10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5275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6</a:t>
            </a:fld>
            <a:endParaRPr lang="de-DE"/>
          </a:p>
        </p:txBody>
      </p:sp>
      <p:sp>
        <p:nvSpPr>
          <p:cNvPr id="3" name="Title 2"/>
          <p:cNvSpPr>
            <a:spLocks noGrp="1"/>
          </p:cNvSpPr>
          <p:nvPr>
            <p:ph type="title"/>
          </p:nvPr>
        </p:nvSpPr>
        <p:spPr/>
        <p:txBody>
          <a:bodyPr/>
          <a:lstStyle/>
          <a:p>
            <a:r>
              <a:rPr lang="en-US" sz="2800" b="1" dirty="0"/>
              <a:t>DATA MANIPULATION</a:t>
            </a:r>
            <a:endParaRPr lang="en-US" sz="2800" dirty="0"/>
          </a:p>
        </p:txBody>
      </p:sp>
      <p:graphicFrame>
        <p:nvGraphicFramePr>
          <p:cNvPr id="5" name="Diagram 4"/>
          <p:cNvGraphicFramePr/>
          <p:nvPr>
            <p:extLst>
              <p:ext uri="{D42A27DB-BD31-4B8C-83A1-F6EECF244321}">
                <p14:modId xmlns:p14="http://schemas.microsoft.com/office/powerpoint/2010/main" val="3221507195"/>
              </p:ext>
            </p:extLst>
          </p:nvPr>
        </p:nvGraphicFramePr>
        <p:xfrm>
          <a:off x="861805" y="1223961"/>
          <a:ext cx="10314714" cy="4234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Tree>
    <p:extLst>
      <p:ext uri="{BB962C8B-B14F-4D97-AF65-F5344CB8AC3E}">
        <p14:creationId xmlns:p14="http://schemas.microsoft.com/office/powerpoint/2010/main" val="132913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7</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EXPLORATION</a:t>
            </a:r>
            <a:endParaRPr lang="de-DE" sz="2800" b="1"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pic>
        <p:nvPicPr>
          <p:cNvPr id="1028" name="Picture 4" descr="C:\Users\qjia0\AppData\Local\Temp\149247360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9049" y="1602133"/>
            <a:ext cx="5055596" cy="30818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C:\Users\qjia0\AppData\Local\Temp\1492557214(1).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2852"/>
          <a:stretch/>
        </p:blipFill>
        <p:spPr bwMode="auto">
          <a:xfrm>
            <a:off x="6149141" y="2934477"/>
            <a:ext cx="4922918" cy="3284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31214" y="832558"/>
            <a:ext cx="5219700" cy="461665"/>
          </a:xfrm>
          <a:prstGeom prst="rect">
            <a:avLst/>
          </a:prstGeom>
          <a:noFill/>
        </p:spPr>
        <p:txBody>
          <a:bodyPr wrap="square" rtlCol="0">
            <a:spAutoFit/>
          </a:bodyPr>
          <a:lstStyle/>
          <a:p>
            <a:pPr algn="ctr"/>
            <a:r>
              <a:rPr lang="en-US" sz="2400" b="1" dirty="0">
                <a:latin typeface="+mj-lt"/>
                <a:ea typeface="+mj-ea"/>
                <a:cs typeface="+mj-cs"/>
              </a:rPr>
              <a:t>How Promos affects Sales &amp; Customers?  </a:t>
            </a:r>
          </a:p>
        </p:txBody>
      </p:sp>
    </p:spTree>
    <p:extLst>
      <p:ext uri="{BB962C8B-B14F-4D97-AF65-F5344CB8AC3E}">
        <p14:creationId xmlns:p14="http://schemas.microsoft.com/office/powerpoint/2010/main" val="148841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qjia0\AppData\Local\Temp\14925580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3444" y="1506594"/>
            <a:ext cx="7641311" cy="46180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1A35570-BE42-467F-9531-C5CCFABA5EFE}" type="slidenum">
              <a:rPr lang="de-DE" smtClean="0"/>
              <a:t>8</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EXPLORATION</a:t>
            </a:r>
            <a:endParaRPr lang="de-DE" sz="2800" b="1" dirty="0"/>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7" name="TextBox 6"/>
          <p:cNvSpPr txBox="1"/>
          <p:nvPr/>
        </p:nvSpPr>
        <p:spPr>
          <a:xfrm>
            <a:off x="3424067" y="856212"/>
            <a:ext cx="5420066" cy="461665"/>
          </a:xfrm>
          <a:prstGeom prst="rect">
            <a:avLst/>
          </a:prstGeom>
          <a:noFill/>
        </p:spPr>
        <p:txBody>
          <a:bodyPr wrap="square" rtlCol="0">
            <a:spAutoFit/>
          </a:bodyPr>
          <a:lstStyle/>
          <a:p>
            <a:pPr algn="ctr"/>
            <a:r>
              <a:rPr lang="en-US" sz="2400" b="1" dirty="0">
                <a:latin typeface="+mj-lt"/>
                <a:ea typeface="+mj-ea"/>
                <a:cs typeface="+mj-cs"/>
              </a:rPr>
              <a:t>Variability of Sales by Day of the Week </a:t>
            </a:r>
          </a:p>
        </p:txBody>
      </p:sp>
    </p:spTree>
    <p:extLst>
      <p:ext uri="{BB962C8B-B14F-4D97-AF65-F5344CB8AC3E}">
        <p14:creationId xmlns:p14="http://schemas.microsoft.com/office/powerpoint/2010/main" val="244446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A35570-BE42-467F-9531-C5CCFABA5EFE}" type="slidenum">
              <a:rPr lang="de-DE" smtClean="0"/>
              <a:t>9</a:t>
            </a:fld>
            <a:endParaRPr lang="de-DE"/>
          </a:p>
        </p:txBody>
      </p:sp>
      <p:sp>
        <p:nvSpPr>
          <p:cNvPr id="4" name="Titel 1"/>
          <p:cNvSpPr>
            <a:spLocks noGrp="1"/>
          </p:cNvSpPr>
          <p:nvPr>
            <p:ph type="title"/>
          </p:nvPr>
        </p:nvSpPr>
        <p:spPr>
          <a:xfrm>
            <a:off x="175098" y="1"/>
            <a:ext cx="10340502" cy="723480"/>
          </a:xfrm>
        </p:spPr>
        <p:txBody>
          <a:bodyPr/>
          <a:lstStyle/>
          <a:p>
            <a:r>
              <a:rPr lang="en-US" sz="2800" b="1" dirty="0"/>
              <a:t>DATA EXPLORATION</a:t>
            </a:r>
            <a:endParaRPr lang="de-DE" sz="2800" b="1"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28637" y="6025105"/>
            <a:ext cx="2074782" cy="548210"/>
          </a:xfrm>
          <a:prstGeom prst="rect">
            <a:avLst/>
          </a:prstGeom>
        </p:spPr>
      </p:pic>
      <p:sp>
        <p:nvSpPr>
          <p:cNvPr id="13" name="TextBox 12"/>
          <p:cNvSpPr txBox="1"/>
          <p:nvPr/>
        </p:nvSpPr>
        <p:spPr>
          <a:xfrm>
            <a:off x="2503419" y="824827"/>
            <a:ext cx="7856071" cy="461665"/>
          </a:xfrm>
          <a:prstGeom prst="rect">
            <a:avLst/>
          </a:prstGeom>
          <a:noFill/>
        </p:spPr>
        <p:txBody>
          <a:bodyPr wrap="square" rtlCol="0">
            <a:spAutoFit/>
          </a:bodyPr>
          <a:lstStyle/>
          <a:p>
            <a:pPr algn="ctr"/>
            <a:r>
              <a:rPr lang="en-US" sz="2400" b="1" dirty="0">
                <a:latin typeface="+mj-lt"/>
                <a:ea typeface="+mj-ea"/>
                <a:cs typeface="+mj-cs"/>
              </a:rPr>
              <a:t>How does Sales vary with Store and Assortment Type?</a:t>
            </a:r>
          </a:p>
        </p:txBody>
      </p:sp>
      <p:pic>
        <p:nvPicPr>
          <p:cNvPr id="10" name="Picture 6" descr="https://lh3.googleusercontent.com/ZjNK6Pu8YpwgiPOodK9J2r0CTcEB6WH4unm0gpRuPhbNWIL8xOh4NHzkknWUKC9wrIkYVOcZnIupKCSNBv974XC-OKMUumloY-q9N4KpYSPGIC8B9i16htltS9x0ISWfJacpV2g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169" y="4268163"/>
            <a:ext cx="3263510" cy="21854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4" name="Picture 8" descr="https://lh5.googleusercontent.com/IfHrMcQDdtQK2iZxEaoQ9gYnPrADUIfRo6hLnfCyXQ2_3tt_sAZYK0GPwlUfVJM7ypuKlQ77EmuqwAlOMjyLGKV-uEH4H-sXONDatpr3tggnSSjT9D8oEmud9eZEiBZQ186aal6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6334" y="4268163"/>
            <a:ext cx="3139138" cy="21854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2" descr="https://lh4.googleusercontent.com/u0T9lDbcu82HBCcsMOyn_E8j-diHFvsRA5XfmxvrAOk1znECGKbAfpCsfa2KZkzwh_enIm2SLRMiq6UlYJkJ0-3jVfiU5MBWRvo6VNxNEffFFakFcZTU9LkZuMgIcBqTYLiV2Fe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801" y="1546464"/>
            <a:ext cx="3827236" cy="25110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4" descr="https://lh5.googleusercontent.com/oKysVibMtuTVxEJqsY69Jm6ScmuqQYWt1wgad3vU4QLiiwMTKT0X0E9MpXBOOzkUs3_uvBbaFMldBEB0PBjsDbTk5EA7pcnwDaOa1hDWs-fBrAE6QAnozB3qnULyBlp2h6ArrYw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296" y="1546464"/>
            <a:ext cx="3972303" cy="25110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68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1224</Words>
  <Application>Microsoft Office PowerPoint</Application>
  <PresentationFormat>Widescreen</PresentationFormat>
  <Paragraphs>260</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Berlin Sans FB Demi</vt:lpstr>
      <vt:lpstr>Calibri</vt:lpstr>
      <vt:lpstr>Calibri Light</vt:lpstr>
      <vt:lpstr>Office Theme</vt:lpstr>
      <vt:lpstr>PowerPoint Presentation</vt:lpstr>
      <vt:lpstr>BUSINESS OBJECTIVES</vt:lpstr>
      <vt:lpstr>ABOUT ROSSMAN</vt:lpstr>
      <vt:lpstr>DATASET</vt:lpstr>
      <vt:lpstr>APPROACH</vt:lpstr>
      <vt:lpstr>DATA MANIPULATION</vt:lpstr>
      <vt:lpstr>DATA EXPLORATION</vt:lpstr>
      <vt:lpstr>DATA EXPLORATION</vt:lpstr>
      <vt:lpstr>DATA EXPLORATION</vt:lpstr>
      <vt:lpstr>DATA EXPLORATION</vt:lpstr>
      <vt:lpstr>DATA EXPLORATION</vt:lpstr>
      <vt:lpstr>DATA MODELING AND FORECASTING</vt:lpstr>
      <vt:lpstr>DATA MODELING AND FORECASTING</vt:lpstr>
      <vt:lpstr>DATA MODELING AND FORECASTING</vt:lpstr>
      <vt:lpstr>DATA MODELING AND FORECASTING</vt:lpstr>
      <vt:lpstr>DATA MODELING AND FORECASTING</vt:lpstr>
      <vt:lpstr>FORECAST SUMMARY</vt:lpstr>
      <vt:lpstr>KEY FINDINGS AND RECOMENDATION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dc:creator>
  <cp:lastModifiedBy>Dutta, Kunja</cp:lastModifiedBy>
  <cp:revision>600</cp:revision>
  <dcterms:created xsi:type="dcterms:W3CDTF">2016-10-22T17:37:22Z</dcterms:created>
  <dcterms:modified xsi:type="dcterms:W3CDTF">2017-09-21T18:36:32Z</dcterms:modified>
</cp:coreProperties>
</file>