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394" r:id="rId3"/>
    <p:sldId id="395" r:id="rId4"/>
    <p:sldId id="598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2" r:id="rId13"/>
    <p:sldId id="613" r:id="rId14"/>
    <p:sldId id="614" r:id="rId15"/>
    <p:sldId id="615" r:id="rId16"/>
    <p:sldId id="616" r:id="rId17"/>
    <p:sldId id="617" r:id="rId18"/>
    <p:sldId id="618" r:id="rId19"/>
    <p:sldId id="619" r:id="rId20"/>
    <p:sldId id="620" r:id="rId21"/>
    <p:sldId id="421" r:id="rId22"/>
    <p:sldId id="621" r:id="rId23"/>
    <p:sldId id="352" r:id="rId24"/>
    <p:sldId id="393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2AEBBA-3877-4F6E-8DAE-9B98BB7F6988}">
          <p14:sldIdLst>
            <p14:sldId id="394"/>
            <p14:sldId id="395"/>
            <p14:sldId id="598"/>
          </p14:sldIdLst>
        </p14:section>
        <p14:section name="Associative Arrays" id="{012AE789-A5BB-4E68-801D-6E4F68291B4F}">
          <p14:sldIdLst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</p14:sldIdLst>
        </p14:section>
        <p14:section name="Conclusion" id="{D381C85F-8217-41F6-A48D-185145FF4A0E}">
          <p14:sldIdLst>
            <p14:sldId id="421"/>
            <p14:sldId id="621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ADA485"/>
    <a:srgbClr val="F37D3B"/>
    <a:srgbClr val="E85C0E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5" autoAdjust="0"/>
    <p:restoredTop sz="94595" autoAdjust="0"/>
  </p:normalViewPr>
  <p:slideViewPr>
    <p:cSldViewPr>
      <p:cViewPr varScale="1">
        <p:scale>
          <a:sx n="61" d="100"/>
          <a:sy n="61" d="100"/>
        </p:scale>
        <p:origin x="102" y="12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119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2868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17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5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79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foreach (KeyValuePair&lt;string, int&gt; keyValuePair in phonebook)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Console.WriteLine("name: {0}, mobile number: {1}",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keyValuePair.Key,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keyValuePair.Value);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26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43726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44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telenor.b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55268"/>
            <a:ext cx="8125251" cy="13850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Dictionaries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286000"/>
            <a:ext cx="8125251" cy="1298864"/>
          </a:xfrm>
        </p:spPr>
        <p:txBody>
          <a:bodyPr>
            <a:normAutofit/>
          </a:bodyPr>
          <a:lstStyle/>
          <a:p>
            <a:r>
              <a:rPr lang="en-US" dirty="0"/>
              <a:t>Associative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075472" y="3724684"/>
            <a:ext cx="178766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Dictionaries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7EBE4B-D8AC-49E1-96D5-94CEEC840917}"/>
              </a:ext>
            </a:extLst>
          </p:cNvPr>
          <p:cNvGrpSpPr/>
          <p:nvPr/>
        </p:nvGrpSpPr>
        <p:grpSpPr>
          <a:xfrm>
            <a:off x="7163489" y="3366217"/>
            <a:ext cx="4310874" cy="2836186"/>
            <a:chOff x="8069640" y="3761503"/>
            <a:chExt cx="3376573" cy="2440899"/>
          </a:xfrm>
        </p:grpSpPr>
        <p:pic>
          <p:nvPicPr>
            <p:cNvPr id="17" name="Picture 2" descr="Image result for dictionary icon modern">
              <a:extLst>
                <a:ext uri="{FF2B5EF4-FFF2-40B4-BE49-F238E27FC236}">
                  <a16:creationId xmlns:a16="http://schemas.microsoft.com/office/drawing/2014/main" id="{09BBCFEA-5558-43A3-8722-4FB9DE16F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074CE56-9634-42DB-8D29-73E4F498A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6919555-2952-4DB8-A79C-207AF8923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06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1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494208" y="3074670"/>
            <a:ext cx="2543178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4211" y="3075166"/>
            <a:ext cx="254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88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1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1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32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4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32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4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32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4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333 L 0.60015 -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49 L 0.60016 0.001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303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6 L 0.60015 0.001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0015 0.0011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49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5 L 0.60016 -0.001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7613" y="1534222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Dictionaries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2902" y="272409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815" y="2724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7479" y="1749703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loop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4328" y="4629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</p:spTree>
    <p:extLst>
      <p:ext uri="{BB962C8B-B14F-4D97-AF65-F5344CB8AC3E}">
        <p14:creationId xmlns:p14="http://schemas.microsoft.com/office/powerpoint/2010/main" val="12385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30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300" dirty="0"/>
              <a:t>Write a program to extract from given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 of words </a:t>
            </a:r>
            <a:r>
              <a:rPr lang="en-US" sz="3300" dirty="0"/>
              <a:t>all elements that present in it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odd number of times</a:t>
            </a:r>
            <a:r>
              <a:rPr lang="en-US" sz="3300" dirty="0"/>
              <a:t> (case-insensitive)</a:t>
            </a:r>
          </a:p>
          <a:p>
            <a:pPr lvl="1"/>
            <a:r>
              <a:rPr lang="en-US" sz="3100" dirty="0"/>
              <a:t>Words are given in a single line,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space</a:t>
            </a:r>
            <a:r>
              <a:rPr lang="en-US" sz="3100" dirty="0"/>
              <a:t> separated</a:t>
            </a:r>
          </a:p>
          <a:p>
            <a:pPr lvl="1"/>
            <a:r>
              <a:rPr lang="en-US" sz="3100" dirty="0"/>
              <a:t>Print the result elements in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lowercase</a:t>
            </a:r>
            <a:r>
              <a:rPr lang="en-US" sz="3100" dirty="0"/>
              <a:t>, in their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sz="3100" dirty="0"/>
              <a:t> of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appearance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Occurrences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37093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38508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4650" y="37093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5475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46890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5475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https://judge.softuni.bg/Contests/Practice/Index/429#0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383654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52518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383654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Occurrences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 input = Console.ReadLine().ToLower();</a:t>
            </a:r>
          </a:p>
          <a:p>
            <a:r>
              <a:rPr lang="en-US" dirty="0"/>
              <a:t>string[] words = input.Split(' ');</a:t>
            </a:r>
          </a:p>
          <a:p>
            <a:pPr>
              <a:spcBef>
                <a:spcPts val="1200"/>
              </a:spcBef>
            </a:pPr>
            <a:r>
              <a:rPr lang="en-US" dirty="0"/>
              <a:t>var counts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dirty="0"/>
              <a:t>();</a:t>
            </a:r>
          </a:p>
          <a:p>
            <a:r>
              <a:rPr lang="en-US" dirty="0"/>
              <a:t>foreach (var word in words)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dirty="0"/>
              <a:t>(word))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dirty="0"/>
              <a:t>;</a:t>
            </a:r>
          </a:p>
          <a:p>
            <a:r>
              <a:rPr lang="en-US" dirty="0"/>
              <a:t>   else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/>
              <a:t>var results = new List&lt;string&gt;();</a:t>
            </a:r>
          </a:p>
          <a:p>
            <a:r>
              <a:rPr lang="en-US" dirty="0"/>
              <a:t>foreach (var pair in counts)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results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is odd</a:t>
            </a:r>
          </a:p>
          <a:p>
            <a:pPr>
              <a:spcBef>
                <a:spcPts val="1200"/>
              </a:spcBef>
            </a:pPr>
            <a:r>
              <a:rPr lang="en-US" dirty="0"/>
              <a:t>Console.WriteLine(string.Join(", ", results));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2701524"/>
            <a:ext cx="3200400" cy="1920272"/>
          </a:xfrm>
          <a:prstGeom prst="wedgeRoundRectCallout">
            <a:avLst>
              <a:gd name="adj1" fmla="val -71389"/>
              <a:gd name="adj2" fmla="val -496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https://judge.softuni.bg/Contests/Practice/Index/429#0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SortedDictionary</a:t>
            </a:r>
            <a:r>
              <a:rPr lang="en-US" dirty="0"/>
              <a:t> Example – Events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events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DateTime(1998,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9,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DateTime(1975,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DateTime(2004,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2,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foreach (var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sz="2600" dirty="0">
                <a:solidFill>
                  <a:schemeClr val="tx2"/>
                </a:solidFill>
              </a:rPr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sz="26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  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>
                <a:solidFill>
                  <a:schemeClr val="tx2"/>
                </a:solidFill>
              </a:rPr>
              <a:t>,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75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https://judge.softuni.bg/Contests/Practice/Index/429#1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double[] nums = Console.ReadLine().Split(' ')</a:t>
            </a:r>
            <a:br>
              <a:rPr lang="en-US" sz="2800" dirty="0"/>
            </a:br>
            <a:r>
              <a:rPr lang="en-US" sz="2800" dirty="0"/>
              <a:t>  .Select(double.Parse).ToArray();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num in nums)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(num))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foreach (var num in 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/>
              <a:t>)</a:t>
            </a:r>
          </a:p>
          <a:p>
            <a:r>
              <a:rPr lang="en-US" sz="2800" dirty="0"/>
              <a:t>    Console.WriteLine($"{num} -&gt; {counts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3009900"/>
            <a:ext cx="3598276" cy="1524000"/>
          </a:xfrm>
          <a:prstGeom prst="wedgeRoundRectCallout">
            <a:avLst>
              <a:gd name="adj1" fmla="val -72996"/>
              <a:gd name="adj2" fmla="val -642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hold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https://judge.softuni.bg/Contests/Practice/Index/429#1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/>
              <a:t>Live 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</a:t>
            </a:r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marL="712788" lvl="1" indent="-409575"/>
            <a:r>
              <a:rPr lang="en-US" dirty="0"/>
              <a:t>Mapping Keys to Values</a:t>
            </a:r>
          </a:p>
          <a:p>
            <a:pPr marL="712788" lvl="1" indent="-409575"/>
            <a:r>
              <a:rPr lang="en-US" dirty="0"/>
              <a:t>Dictionary methods –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Add()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Remove()</a:t>
            </a:r>
            <a:r>
              <a:rPr lang="en-US" dirty="0"/>
              <a:t>,</a:t>
            </a:r>
            <a:br>
              <a:rPr lang="en-US" dirty="0"/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ContainsKey()</a:t>
            </a:r>
            <a:r>
              <a:rPr lang="en-US" dirty="0"/>
              <a:t>, etc.</a:t>
            </a:r>
          </a:p>
          <a:p>
            <a:pPr marL="408042" indent="-409575"/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SortedDictionary&lt;K,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828800"/>
            <a:ext cx="3074424" cy="39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885199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200" dirty="0"/>
              <a:t> hold {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n-US" sz="3200" dirty="0">
                <a:sym typeface="Wingdings" panose="05000000000000000000" pitchFamily="2" charset="2"/>
              </a:rPr>
              <a:t>} pairs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</a:t>
            </a:r>
            <a:r>
              <a:rPr lang="en-US" sz="3000" dirty="0">
                <a:sym typeface="Wingdings" panose="05000000000000000000" pitchFamily="2" charset="2"/>
              </a:rPr>
              <a:t> holds a set of unique keys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</a:t>
            </a:r>
            <a:r>
              <a:rPr lang="en-US" sz="3000" dirty="0">
                <a:sym typeface="Wingdings" panose="05000000000000000000" pitchFamily="2" charset="2"/>
              </a:rPr>
              <a:t> holds a collection of values</a:t>
            </a:r>
          </a:p>
          <a:p>
            <a:pPr lvl="1"/>
            <a:r>
              <a:rPr lang="en-US" sz="3000" dirty="0">
                <a:sym typeface="Wingdings" panose="05000000000000000000" pitchFamily="2" charset="2"/>
              </a:rPr>
              <a:t>When you iterate over a dictionary, you can use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KeyValuePair&lt;K,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SortedDictionary&lt;K,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en-US" sz="3000" noProof="1">
                <a:sym typeface="Wingdings" panose="05000000000000000000" pitchFamily="2" charset="2"/>
              </a:rPr>
              <a:t>keeps pairs sorted by key</a:t>
            </a:r>
            <a:endParaRPr lang="en-US" sz="3000" dirty="0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822" y="1371600"/>
            <a:ext cx="3196990" cy="23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Dictionaries, Lambda and 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75691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dirty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411140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554022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94992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extended-softuni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7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4639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5190"/>
            <a:ext cx="8938472" cy="689410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Dictionary&lt;Key, Value&gt;</a:t>
            </a:r>
          </a:p>
        </p:txBody>
      </p:sp>
      <p:sp>
        <p:nvSpPr>
          <p:cNvPr id="6" name="Oval 5"/>
          <p:cNvSpPr/>
          <p:nvPr/>
        </p:nvSpPr>
        <p:spPr>
          <a:xfrm>
            <a:off x="2360612" y="1600200"/>
            <a:ext cx="2743200" cy="26391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17" idx="1"/>
          </p:cNvCxnSpPr>
          <p:nvPr/>
        </p:nvCxnSpPr>
        <p:spPr>
          <a:xfrm flipV="1">
            <a:off x="4265612" y="2466201"/>
            <a:ext cx="2743200" cy="8294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/>
              <a:t> are arrays indexed by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/>
              <a:t>Not by the numbers 0, 1, 2, … (like traditional arrays)</a:t>
            </a:r>
          </a:p>
          <a:p>
            <a:pPr>
              <a:lnSpc>
                <a:spcPct val="100000"/>
              </a:lnSpc>
            </a:pPr>
            <a:r>
              <a:rPr lang="en-US"/>
              <a:t>Hold a set of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06471" y="3143375"/>
            <a:ext cx="5486400" cy="3318902"/>
            <a:chOff x="6206471" y="3143375"/>
            <a:chExt cx="5486400" cy="3318902"/>
          </a:xfrm>
        </p:grpSpPr>
        <p:sp>
          <p:nvSpPr>
            <p:cNvPr id="7" name="Rectangle 6"/>
            <p:cNvSpPr/>
            <p:nvPr/>
          </p:nvSpPr>
          <p:spPr>
            <a:xfrm>
              <a:off x="6206471" y="3143375"/>
              <a:ext cx="5486400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Associative array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856798" cy="155448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612" y="3151094"/>
            <a:ext cx="5359306" cy="3311183"/>
            <a:chOff x="479612" y="3151094"/>
            <a:chExt cx="5359306" cy="3311183"/>
          </a:xfrm>
        </p:grpSpPr>
        <p:sp>
          <p:nvSpPr>
            <p:cNvPr id="6" name="Rectangle 5"/>
            <p:cNvSpPr/>
            <p:nvPr/>
          </p:nvSpPr>
          <p:spPr>
            <a:xfrm>
              <a:off x="479612" y="3151094"/>
              <a:ext cx="5359306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Traditional array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0" name="Group 134"/>
            <p:cNvGraphicFramePr>
              <a:graphicFrameLocks/>
            </p:cNvGraphicFramePr>
            <p:nvPr>
              <p:extLst/>
            </p:nvPr>
          </p:nvGraphicFramePr>
          <p:xfrm>
            <a:off x="1680500" y="5166240"/>
            <a:ext cx="3858870" cy="638447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6404" y="4607368"/>
              <a:ext cx="101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404" y="5240523"/>
              <a:ext cx="1012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Example</a:t>
            </a:r>
            <a:r>
              <a:rPr lang="bg-BG" dirty="0"/>
              <a:t> – </a:t>
            </a:r>
            <a:r>
              <a:rPr lang="en-US" dirty="0"/>
              <a:t>Phonebook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3030" y="1143000"/>
            <a:ext cx="10791582" cy="53733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2"/>
                </a:solidFill>
              </a:rPr>
              <a:t>var phonebook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"John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"+1-555-8976";</a:t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"Lisa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"Sam Doe"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"+359-899-555-592";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"+359-2-981-9819";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// Replace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3000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3000" dirty="0">
                <a:solidFill>
                  <a:schemeClr val="tx2"/>
                </a:solidFill>
              </a:rPr>
              <a:t> (var pair in phonebook)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Console.WriteLine("{0} --&gt; {1}",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000" dirty="0">
                <a:solidFill>
                  <a:schemeClr val="tx2"/>
                </a:solidFill>
              </a:rPr>
              <a:t>,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000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dictionaries</a:t>
            </a:r>
          </a:p>
          <a:p>
            <a:pPr lvl="1"/>
            <a:r>
              <a:rPr lang="en-US" dirty="0"/>
              <a:t>Uses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en-US" dirty="0"/>
              <a:t>Keep the keys in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 of addition</a:t>
            </a:r>
          </a:p>
          <a:p>
            <a:pPr>
              <a:spcBef>
                <a:spcPts val="1200"/>
              </a:spcBef>
            </a:pPr>
            <a:r>
              <a:rPr lang="en-US" dirty="0"/>
              <a:t>Sorted dictionaries</a:t>
            </a:r>
          </a:p>
          <a:p>
            <a:pPr lvl="1"/>
            <a:r>
              <a:rPr lang="en-US" dirty="0"/>
              <a:t>Uses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balanced search tree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SortedDictionary&lt;K,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en-US" dirty="0"/>
              <a:t>Keep the keys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dirty="0"/>
              <a:t> in their natural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 vs.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SortedDictionary&lt;K, V&gt;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0012" y="1355019"/>
            <a:ext cx="65532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5812" y="4069025"/>
            <a:ext cx="5867400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var sortedDict =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new</a:t>
            </a:r>
          </a:p>
          <a:p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  SortedDictionary&lt;</a:t>
            </a:r>
            <a:r>
              <a:rPr lang="en-US" sz="2600" noProof="1"/>
              <a:t>int,int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26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51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holds the number of key-value pairs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a set of unique keys</a:t>
            </a:r>
            <a:endParaRPr lang="bg-BG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– a collection of all values</a:t>
            </a: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  <a:p>
            <a:r>
              <a:rPr lang="en-US" dirty="0"/>
              <a:t>Basic operations: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/>
              <a:t> / indexer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2" y="27432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  <a:p>
            <a:r>
              <a:rPr lang="en-US" noProof="1"/>
              <a:t>foreach(var key in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noProof="1"/>
              <a:t>)</a:t>
            </a:r>
          </a:p>
          <a:p>
            <a:r>
              <a:rPr lang="en-US" noProof="1"/>
              <a:t>  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04825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Console.WriteLine(String.Join(", ",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noProof="1"/>
              <a:t>));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Find key / value: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noProof="1"/>
              <a:t> is present in the dictionary (fast operation)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noProof="1"/>
              <a:t> is present in the dictionary (slow operation)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check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noProof="1"/>
              <a:t> is present in the dictionary and ouputs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bg-BG" noProof="1"/>
              <a:t> (</a:t>
            </a:r>
            <a:r>
              <a:rPr lang="en-US" noProof="1"/>
              <a:t>or returns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default</a:t>
            </a:r>
            <a:r>
              <a:rPr lang="en-US" noProof="1"/>
              <a:t> value</a:t>
            </a:r>
            <a:r>
              <a:rPr lang="bg-BG" noProof="1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1371</Words>
  <Application>Microsoft Office PowerPoint</Application>
  <PresentationFormat>Custom</PresentationFormat>
  <Paragraphs>274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 16x9</vt:lpstr>
      <vt:lpstr>Dictionaries</vt:lpstr>
      <vt:lpstr>Table of Contents</vt:lpstr>
      <vt:lpstr>Questions?</vt:lpstr>
      <vt:lpstr>Associative Arrays</vt:lpstr>
      <vt:lpstr>Associative Arrays (Maps, Dictionaries)</vt:lpstr>
      <vt:lpstr>Dictionary Example – Phonebook</vt:lpstr>
      <vt:lpstr>Dictionary&lt;K, V&gt; vs. SortedDictionary&lt;K, V&gt;</vt:lpstr>
      <vt:lpstr>Dictionaries: Functionality</vt:lpstr>
      <vt:lpstr>Dictionaries: Functionality (2)</vt:lpstr>
      <vt:lpstr>Traditional Dictionary: Add()</vt:lpstr>
      <vt:lpstr>Dictionary: Remove()</vt:lpstr>
      <vt:lpstr>SortedDictionary&lt;K, V&gt; – Example</vt:lpstr>
      <vt:lpstr>Iterating through Dictionaries</vt:lpstr>
      <vt:lpstr>Problem: Odd Occurrences</vt:lpstr>
      <vt:lpstr>Solution: Odd Occurrences</vt:lpstr>
      <vt:lpstr>SortedDictionary Example – Events</vt:lpstr>
      <vt:lpstr>Problem: Count Real Numbers </vt:lpstr>
      <vt:lpstr>Solution: Count Real Numbers</vt:lpstr>
      <vt:lpstr>Associative Arrays</vt:lpstr>
      <vt:lpstr>Summary</vt:lpstr>
      <vt:lpstr>Dictionaries, Lambda and LINQ</vt:lpstr>
      <vt:lpstr>License</vt:lpstr>
      <vt:lpstr>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2017-06-29T08:01:23Z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