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  <p:embeddedFont>
      <p:font typeface="Helvetica Neue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CD1575-C2D4-4F59-8336-54F831A7E558}">
  <a:tblStyle styleId="{8ACD1575-C2D4-4F59-8336-54F831A7E5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33" Type="http://schemas.openxmlformats.org/officeDocument/2006/relationships/font" Target="fonts/HelveticaNeueLight-regular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Light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HelveticaNeue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f2fbdaf1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8f2fbdaf1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f2fbdaf17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8f2fbdaf17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f2fbdaf17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8f2fbdaf17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a5b5a9013_3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ca5b5a9013_3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f2fbdaf17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8f2fbdaf17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a46086fa3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ca46086fa3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d7d362a56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6d7d362a56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a5b5a9013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ca5b5a9013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a46086fa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ca46086fa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a46086fa3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ca46086fa3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f2fbdaf17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8f2fbdaf17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a46086fa3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ca46086fa3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a46086fa3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ca46086fa3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" type="body"/>
          </p:nvPr>
        </p:nvSpPr>
        <p:spPr>
          <a:xfrm>
            <a:off x="844150" y="4710224"/>
            <a:ext cx="10515601" cy="5520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4848"/>
              </a:buClr>
              <a:buSzPts val="2000"/>
              <a:buFont typeface="Helvetica Neue Light"/>
              <a:buNone/>
              <a:defRPr b="0" i="0" sz="2000">
                <a:solidFill>
                  <a:srgbClr val="44484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42109" l="31991" r="32034" t="42025"/>
          <a:stretch/>
        </p:blipFill>
        <p:spPr>
          <a:xfrm>
            <a:off x="7430948" y="751519"/>
            <a:ext cx="3928803" cy="133323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idx="2" type="body"/>
          </p:nvPr>
        </p:nvSpPr>
        <p:spPr>
          <a:xfrm>
            <a:off x="844150" y="3784993"/>
            <a:ext cx="105160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  <a:defRPr b="1" i="0" sz="4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|</a:t>
            </a:r>
            <a:r>
              <a:rPr b="0" lang="en-IN"/>
              <a:t>  </a:t>
            </a:r>
            <a:fld id="{00000000-1234-1234-1234-123412341234}" type="slidenum">
              <a:rPr b="0" lang="en-IN"/>
              <a:t>‹#›</a:t>
            </a:fld>
            <a:endParaRPr b="0"/>
          </a:p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1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|</a:t>
            </a:r>
            <a:r>
              <a:rPr b="0" lang="en-IN"/>
              <a:t>  </a:t>
            </a:r>
            <a:fld id="{00000000-1234-1234-1234-123412341234}" type="slidenum">
              <a:rPr b="0" lang="en-IN"/>
              <a:t>‹#›</a:t>
            </a:fld>
            <a:endParaRPr b="0"/>
          </a:p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4" name="Google Shape;84;p12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None/>
              <a:defRPr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b="0" i="0"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|</a:t>
            </a:r>
            <a:r>
              <a:rPr b="0" lang="en-IN"/>
              <a:t>  </a:t>
            </a:r>
            <a:fld id="{00000000-1234-1234-1234-123412341234}" type="slidenum">
              <a:rPr b="0" lang="en-IN"/>
              <a:t>‹#›</a:t>
            </a:fld>
            <a:endParaRPr b="0"/>
          </a:p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594303" y="266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582427" y="17689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|</a:t>
            </a:r>
            <a:r>
              <a:rPr b="0" lang="en-IN"/>
              <a:t>  </a:t>
            </a:r>
            <a:fld id="{00000000-1234-1234-1234-123412341234}" type="slidenum">
              <a:rPr b="0" lang="en-IN"/>
              <a:t>‹#›</a:t>
            </a:fld>
            <a:endParaRPr b="0"/>
          </a:p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3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orient="horz" pos="164">
          <p15:clr>
            <a:srgbClr val="FBAE40"/>
          </p15:clr>
        </p15:guide>
        <p15:guide id="5" orient="horz" pos="1003">
          <p15:clr>
            <a:srgbClr val="FBAE40"/>
          </p15:clr>
        </p15:guide>
        <p15:guide id="6" pos="121">
          <p15:clr>
            <a:srgbClr val="FBAE40"/>
          </p15:clr>
        </p15:guide>
        <p15:guide id="7" pos="370">
          <p15:clr>
            <a:srgbClr val="FBAE40"/>
          </p15:clr>
        </p15:guide>
        <p15:guide id="8" orient="horz" pos="1117">
          <p15:clr>
            <a:srgbClr val="FBAE40"/>
          </p15:clr>
        </p15:guide>
        <p15:guide id="9" pos="6992">
          <p15:clr>
            <a:srgbClr val="FBAE40"/>
          </p15:clr>
        </p15:guide>
        <p15:guide id="10" orient="horz" pos="3861">
          <p15:clr>
            <a:srgbClr val="FBAE40"/>
          </p15:clr>
        </p15:guide>
        <p15:guide id="11" pos="7559">
          <p15:clr>
            <a:srgbClr val="FBAE40"/>
          </p15:clr>
        </p15:guide>
        <p15:guide id="12" orient="horz" pos="3974">
          <p15:clr>
            <a:srgbClr val="FBAE40"/>
          </p15:clr>
        </p15:guide>
        <p15:guide id="13" orient="horz" pos="4201">
          <p15:clr>
            <a:srgbClr val="FBAE40"/>
          </p15:clr>
        </p15:guide>
        <p15:guide id="14" orient="horz" pos="41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|</a:t>
            </a:r>
            <a:r>
              <a:rPr b="0" lang="en-IN"/>
              <a:t>  </a:t>
            </a:r>
            <a:fld id="{00000000-1234-1234-1234-123412341234}" type="slidenum">
              <a:rPr b="0" lang="en-IN"/>
              <a:t>‹#›</a:t>
            </a:fld>
            <a:endParaRPr b="0"/>
          </a:p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|</a:t>
            </a:r>
            <a:r>
              <a:rPr b="0" lang="en-IN"/>
              <a:t>  </a:t>
            </a:r>
            <a:fld id="{00000000-1234-1234-1234-123412341234}" type="slidenum">
              <a:rPr b="0" lang="en-IN"/>
              <a:t>‹#›</a:t>
            </a:fld>
            <a:endParaRPr b="0"/>
          </a:p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|</a:t>
            </a:r>
            <a:r>
              <a:rPr b="0" lang="en-IN"/>
              <a:t>  </a:t>
            </a:r>
            <a:fld id="{00000000-1234-1234-1234-123412341234}" type="slidenum">
              <a:rPr b="0" lang="en-IN"/>
              <a:t>‹#›</a:t>
            </a:fld>
            <a:endParaRPr b="0"/>
          </a:p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|</a:t>
            </a:r>
            <a:r>
              <a:rPr b="0" lang="en-IN"/>
              <a:t>  </a:t>
            </a:r>
            <a:fld id="{00000000-1234-1234-1234-123412341234}" type="slidenum">
              <a:rPr b="0" lang="en-IN"/>
              <a:t>‹#›</a:t>
            </a:fld>
            <a:endParaRPr b="0"/>
          </a:p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|</a:t>
            </a:r>
            <a:r>
              <a:rPr b="0" lang="en-IN"/>
              <a:t>  </a:t>
            </a:r>
            <a:fld id="{00000000-1234-1234-1234-123412341234}" type="slidenum">
              <a:rPr b="0" lang="en-IN"/>
              <a:t>‹#›</a:t>
            </a:fld>
            <a:endParaRPr b="0"/>
          </a:p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|</a:t>
            </a:r>
            <a:r>
              <a:rPr b="0" lang="en-IN"/>
              <a:t>  </a:t>
            </a:r>
            <a:fld id="{00000000-1234-1234-1234-123412341234}" type="slidenum">
              <a:rPr b="0" lang="en-IN"/>
              <a:t>‹#›</a:t>
            </a:fld>
            <a:endParaRPr b="0"/>
          </a:p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" name="Google Shape;12;p1"/>
          <p:cNvGrpSpPr/>
          <p:nvPr/>
        </p:nvGrpSpPr>
        <p:grpSpPr>
          <a:xfrm>
            <a:off x="0" y="6756400"/>
            <a:ext cx="12192000" cy="105496"/>
            <a:chOff x="0" y="6756400"/>
            <a:chExt cx="12192000" cy="105496"/>
          </a:xfrm>
        </p:grpSpPr>
        <p:pic>
          <p:nvPicPr>
            <p:cNvPr id="13" name="Google Shape;13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0" y="6756400"/>
              <a:ext cx="2598717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1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9593283" y="6756400"/>
              <a:ext cx="2598717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|</a:t>
            </a:r>
            <a:r>
              <a:rPr b="0" lang="en-IN"/>
              <a:t>  </a:t>
            </a:r>
            <a:fld id="{00000000-1234-1234-1234-123412341234}" type="slidenum">
              <a:rPr b="0" lang="en-IN"/>
              <a:t>‹#›</a:t>
            </a:fld>
            <a:endParaRPr b="0"/>
          </a:p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rxiv.org/abs/1803.06904" TargetMode="External"/><Relationship Id="rId4" Type="http://schemas.openxmlformats.org/officeDocument/2006/relationships/hyperlink" Target="https://www.sciencedirect.com/science/article/pii/S0303243422000034" TargetMode="External"/><Relationship Id="rId5" Type="http://schemas.openxmlformats.org/officeDocument/2006/relationships/hyperlink" Target="https://www.tensorflow.org/tutorials/images/segmentatio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jpg"/><Relationship Id="rId9" Type="http://schemas.openxmlformats.org/officeDocument/2006/relationships/image" Target="../media/image13.jpg"/><Relationship Id="rId5" Type="http://schemas.openxmlformats.org/officeDocument/2006/relationships/image" Target="../media/image8.jpg"/><Relationship Id="rId6" Type="http://schemas.openxmlformats.org/officeDocument/2006/relationships/image" Target="../media/image7.jpg"/><Relationship Id="rId7" Type="http://schemas.openxmlformats.org/officeDocument/2006/relationships/image" Target="../media/image16.jpg"/><Relationship Id="rId8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844150" y="4710224"/>
            <a:ext cx="10515601" cy="5520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848"/>
              </a:buClr>
              <a:buSzPts val="2000"/>
              <a:buFont typeface="Helvetica Neue Light"/>
              <a:buNone/>
            </a:pPr>
            <a:r>
              <a:rPr lang="en-IN"/>
              <a:t>  </a:t>
            </a:r>
            <a:endParaRPr/>
          </a:p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831850" y="2451798"/>
            <a:ext cx="10516000" cy="30532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lang="en-IN"/>
              <a:t>Project: </a:t>
            </a:r>
            <a:r>
              <a:rPr lang="en-IN" sz="4100">
                <a:solidFill>
                  <a:srgbClr val="7D1916"/>
                </a:solidFill>
                <a:latin typeface="Arial"/>
                <a:ea typeface="Arial"/>
                <a:cs typeface="Arial"/>
                <a:sym typeface="Arial"/>
              </a:rPr>
              <a:t>Road markings detection and road measurement in aerial imagery </a:t>
            </a:r>
            <a:endParaRPr sz="4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844150" y="4858707"/>
            <a:ext cx="759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CSE5</a:t>
            </a:r>
            <a:r>
              <a:rPr b="1" lang="en-IN" sz="1800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41</a:t>
            </a:r>
            <a:r>
              <a:rPr b="1" i="0" lang="en-IN" sz="1800" u="none" cap="none" strike="noStrike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</a:t>
            </a:r>
            <a:r>
              <a:rPr b="1" lang="en-IN" sz="1800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Vision</a:t>
            </a:r>
            <a:endParaRPr b="1" sz="1800">
              <a:solidFill>
                <a:srgbClr val="801B1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- 4</a:t>
            </a:r>
            <a:endParaRPr b="1" sz="1800">
              <a:solidFill>
                <a:srgbClr val="801B1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strike="noStrike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Instructor: Prof. Mehul Raval</a:t>
            </a:r>
            <a:endParaRPr b="1" i="0" sz="1800" u="none" strike="noStrike">
              <a:solidFill>
                <a:srgbClr val="801B1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838199" y="19589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3600"/>
              <a:buFont typeface="Helvetica Neue"/>
              <a:buNone/>
            </a:pPr>
            <a:r>
              <a:rPr lang="en-IN" sz="3600">
                <a:solidFill>
                  <a:srgbClr val="801B19"/>
                </a:solidFill>
              </a:rPr>
              <a:t>Methodology</a:t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|</a:t>
            </a:r>
            <a:r>
              <a:rPr lang="en-IN"/>
              <a:t>  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0" name="Google Shape;180;p22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19/03/24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38200" y="15214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Model Architecture</a:t>
            </a:r>
            <a:r>
              <a:rPr b="1" lang="en-IN" sz="22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r>
              <a:rPr b="1" lang="en-IN" sz="20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20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600"/>
              <a:buFont typeface="Helvetica Neue"/>
              <a:buChar char="•"/>
            </a:pPr>
            <a:r>
              <a:rPr lang="en-IN" sz="26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discussed during the mid-sem presentation we are using U-Net architecture for semantic segmentation by using ResNet-50 as the CNN architecture for the same.</a:t>
            </a:r>
            <a:br>
              <a:rPr lang="en-IN" sz="26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6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600"/>
              <a:buFont typeface="Helvetica Neue"/>
              <a:buChar char="•"/>
            </a:pPr>
            <a:r>
              <a:rPr lang="en-IN" sz="26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are using pretrained weights of ImageNet dataset in the U-net model</a:t>
            </a:r>
            <a:endParaRPr sz="26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75" y="4700024"/>
            <a:ext cx="7967652" cy="14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838200" y="341681"/>
            <a:ext cx="105156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3600"/>
              <a:buFont typeface="Helvetica Neue"/>
              <a:buNone/>
            </a:pPr>
            <a:r>
              <a:rPr lang="en-IN" sz="3600">
                <a:solidFill>
                  <a:srgbClr val="801B19"/>
                </a:solidFill>
              </a:rPr>
              <a:t>Results</a:t>
            </a:r>
            <a:endParaRPr sz="3600">
              <a:solidFill>
                <a:srgbClr val="801B19"/>
              </a:solidFill>
            </a:endParaRPr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|</a:t>
            </a:r>
            <a:r>
              <a:rPr lang="en-IN"/>
              <a:t>  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9" name="Google Shape;189;p23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19/03/24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831850" y="1359973"/>
            <a:ext cx="10993200" cy="4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740" y="1201313"/>
            <a:ext cx="6662074" cy="526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38200" y="341681"/>
            <a:ext cx="105156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3600"/>
              <a:buFont typeface="Helvetica Neue"/>
              <a:buNone/>
            </a:pPr>
            <a:r>
              <a:rPr lang="en-IN" sz="3600">
                <a:solidFill>
                  <a:srgbClr val="801B19"/>
                </a:solidFill>
              </a:rPr>
              <a:t>Results</a:t>
            </a:r>
            <a:endParaRPr sz="3600">
              <a:solidFill>
                <a:srgbClr val="801B19"/>
              </a:solidFill>
            </a:endParaRPr>
          </a:p>
        </p:txBody>
      </p: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|</a:t>
            </a:r>
            <a:r>
              <a:rPr lang="en-IN"/>
              <a:t>  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8" name="Google Shape;198;p24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19/03/24</a:t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831850" y="1359973"/>
            <a:ext cx="10993200" cy="4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400" y="1073947"/>
            <a:ext cx="6749474" cy="53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38200" y="341681"/>
            <a:ext cx="105156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3600"/>
              <a:buFont typeface="Helvetica Neue"/>
              <a:buNone/>
            </a:pPr>
            <a:r>
              <a:rPr lang="en-IN" sz="3600">
                <a:solidFill>
                  <a:srgbClr val="801B19"/>
                </a:solidFill>
              </a:rPr>
              <a:t>Results</a:t>
            </a:r>
            <a:endParaRPr sz="3600">
              <a:solidFill>
                <a:srgbClr val="801B19"/>
              </a:solidFill>
            </a:endParaRPr>
          </a:p>
        </p:txBody>
      </p: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|</a:t>
            </a:r>
            <a:r>
              <a:rPr lang="en-IN"/>
              <a:t>  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7" name="Google Shape;207;p25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19/03/24</a:t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831850" y="1359973"/>
            <a:ext cx="10993200" cy="4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676" y="1527576"/>
            <a:ext cx="10340650" cy="35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838200" y="341681"/>
            <a:ext cx="105156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3600"/>
              <a:buFont typeface="Helvetica Neue"/>
              <a:buNone/>
            </a:pPr>
            <a:r>
              <a:rPr lang="en-IN" sz="3600">
                <a:solidFill>
                  <a:srgbClr val="801B19"/>
                </a:solidFill>
              </a:rPr>
              <a:t>Results</a:t>
            </a:r>
            <a:endParaRPr sz="3600">
              <a:solidFill>
                <a:srgbClr val="801B19"/>
              </a:solidFill>
            </a:endParaRPr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|</a:t>
            </a:r>
            <a:r>
              <a:rPr lang="en-IN"/>
              <a:t>  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19/03/24</a:t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831850" y="1359973"/>
            <a:ext cx="10993200" cy="4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838" y="1814513"/>
            <a:ext cx="94583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838200" y="341681"/>
            <a:ext cx="105156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3600"/>
              <a:buFont typeface="Helvetica Neue"/>
              <a:buNone/>
            </a:pPr>
            <a:r>
              <a:rPr lang="en-IN" sz="3600">
                <a:solidFill>
                  <a:srgbClr val="801B19"/>
                </a:solidFill>
              </a:rPr>
              <a:t>Results</a:t>
            </a:r>
            <a:endParaRPr sz="3600">
              <a:solidFill>
                <a:srgbClr val="801B19"/>
              </a:solidFill>
            </a:endParaRPr>
          </a:p>
        </p:txBody>
      </p:sp>
      <p:sp>
        <p:nvSpPr>
          <p:cNvPr id="224" name="Google Shape;224;p27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|</a:t>
            </a:r>
            <a:r>
              <a:rPr lang="en-IN"/>
              <a:t>  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5" name="Google Shape;225;p27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19/03/24</a:t>
            </a: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831850" y="1359973"/>
            <a:ext cx="10993200" cy="4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538" y="1928800"/>
            <a:ext cx="88487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831850" y="926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3600"/>
              <a:buFont typeface="Helvetica Neue"/>
              <a:buNone/>
            </a:pPr>
            <a:r>
              <a:rPr lang="en-IN" sz="3600">
                <a:solidFill>
                  <a:srgbClr val="801B19"/>
                </a:solidFill>
              </a:rPr>
              <a:t>Conclusion</a:t>
            </a:r>
            <a:endParaRPr sz="3600">
              <a:solidFill>
                <a:srgbClr val="801B19"/>
              </a:solidFill>
            </a:endParaRPr>
          </a:p>
        </p:txBody>
      </p:sp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|</a:t>
            </a:r>
            <a:r>
              <a:rPr lang="en-IN"/>
              <a:t>  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4" name="Google Shape;234;p28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19/03/24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838199" y="15962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•"/>
            </a:pPr>
            <a:r>
              <a:rPr lang="en-IN">
                <a:latin typeface="Helvetica Neue"/>
                <a:ea typeface="Helvetica Neue"/>
                <a:cs typeface="Helvetica Neue"/>
                <a:sym typeface="Helvetica Neue"/>
              </a:rPr>
              <a:t>The results are not as expected due to lack of resources, because of which took subset of the training data.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•"/>
            </a:pPr>
            <a:r>
              <a:rPr lang="en-IN">
                <a:latin typeface="Helvetica Neue"/>
                <a:ea typeface="Helvetica Neue"/>
                <a:cs typeface="Helvetica Neue"/>
                <a:sym typeface="Helvetica Neue"/>
              </a:rPr>
              <a:t>Our model was trained for 25 epochs only, due to which the shape of predicted classes is not accurate.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•"/>
            </a:pPr>
            <a:r>
              <a:rPr lang="en-IN">
                <a:latin typeface="Helvetica Neue"/>
                <a:ea typeface="Helvetica Neue"/>
                <a:cs typeface="Helvetica Neue"/>
                <a:sym typeface="Helvetica Neue"/>
              </a:rPr>
              <a:t>Mean IOU score: 0.84425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36" name="Google Shape;236;p28"/>
          <p:cNvGraphicFramePr/>
          <p:nvPr/>
        </p:nvGraphicFramePr>
        <p:xfrm>
          <a:off x="946150" y="421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{8ACD1575-C2D4-4F59-8336-54F831A7E558}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Training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Validation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Loss: 0.5595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Loss: 0.5725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IOU score: 0.4462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IOU score: 0.4349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838199" y="19589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3600"/>
              <a:buFont typeface="Helvetica Neue"/>
              <a:buNone/>
            </a:pPr>
            <a:r>
              <a:rPr lang="en-IN" sz="3600">
                <a:solidFill>
                  <a:srgbClr val="801B19"/>
                </a:solidFill>
              </a:rPr>
              <a:t>References</a:t>
            </a:r>
            <a:endParaRPr/>
          </a:p>
        </p:txBody>
      </p:sp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|</a:t>
            </a:r>
            <a:r>
              <a:rPr lang="en-IN"/>
              <a:t>  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43" name="Google Shape;243;p29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19/03/24</a:t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838200" y="11924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E1E1E"/>
              </a:buClr>
              <a:buSzPts val="1900"/>
              <a:buFont typeface="Helvetica Neue"/>
              <a:buChar char="•"/>
            </a:pPr>
            <a:r>
              <a:rPr lang="en-IN" sz="19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[1] S. M. Azimi, P. Fischer, M. Körner, and P. Reinartz, “Aerial LaneNet: Lane marking semantic segmentation in aerial imagery using wavelet-enhanced cost-sensitive symmetric fully convolutional neural networks,” arXiv.org, </a:t>
            </a:r>
            <a:r>
              <a:rPr lang="en-IN" sz="19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https://arxiv.org/abs/1803.06904</a:t>
            </a:r>
            <a:br>
              <a:rPr lang="en-IN" sz="19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N" sz="19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9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900"/>
              <a:buFont typeface="Helvetica Neue"/>
              <a:buChar char="•"/>
            </a:pPr>
            <a:r>
              <a:rPr lang="en-IN" sz="19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[1] G. Haiyan, X. Lei, Y. Yu, and H. Zhao, “Road marking extraction in UAV imagery using attentive capsule feature Pyramid Network,” International Journal of Applied Earth Observation and Geoinformation, </a:t>
            </a:r>
            <a:r>
              <a:rPr lang="en-IN" sz="19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https://www.sciencedirect.com/science/article/pii/S0303243422000034</a:t>
            </a:r>
            <a:r>
              <a:rPr lang="en-IN" sz="19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br>
              <a:rPr lang="en-IN" sz="19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9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900"/>
              <a:buFont typeface="Helvetica Neue"/>
              <a:buChar char="•"/>
            </a:pPr>
            <a:r>
              <a:rPr lang="en-IN" sz="19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[1] “Image segmentation  :  Tensorflow Core,” TensorFlow, </a:t>
            </a:r>
            <a:r>
              <a:rPr lang="en-IN" sz="19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https://www.tensorflow.org/tutorials/images/segmentation</a:t>
            </a:r>
            <a:r>
              <a:rPr lang="en-IN" sz="19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br>
              <a:rPr lang="en-IN" sz="19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9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594303" y="266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IN"/>
              <a:t>Group Members</a:t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582426" y="1795844"/>
            <a:ext cx="25940065" cy="7531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4000"/>
              <a:buFont typeface="Helvetica Neue"/>
              <a:buNone/>
            </a:pPr>
            <a:r>
              <a:rPr b="1" i="0" lang="en-IN" sz="4000" u="none" strike="noStrike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AU2140164 -  Deeprajsinh Gohil</a:t>
            </a:r>
            <a:br>
              <a:rPr b="1" i="0" lang="en-IN" sz="4000" u="none" strike="noStrike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IN" sz="4000" u="none" strike="noStrike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AU2140111 </a:t>
            </a:r>
            <a:r>
              <a:rPr b="1" lang="en-IN" sz="4000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b="1" i="0" lang="en-IN" sz="4000" u="none" strike="noStrike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Raiyan Diwan</a:t>
            </a:r>
            <a:br>
              <a:rPr b="1" i="0" lang="en-IN" sz="4000" u="none" strike="noStrike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IN" sz="4000" u="none" strike="noStrike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AU2140186 - Vats Patel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01B19"/>
              </a:buClr>
              <a:buSzPts val="4000"/>
              <a:buFont typeface="Helvetica Neue"/>
              <a:buNone/>
            </a:pPr>
            <a:r>
              <a:rPr b="1" lang="en-IN" sz="4000">
                <a:solidFill>
                  <a:srgbClr val="801B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AU2140101 - Tejas Pansuriya</a:t>
            </a:r>
            <a:endParaRPr sz="4000">
              <a:solidFill>
                <a:srgbClr val="801B1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 Light"/>
              <a:buNone/>
            </a:pPr>
            <a:r>
              <a:t/>
            </a:r>
            <a:endParaRPr sz="4000">
              <a:solidFill>
                <a:srgbClr val="801B19"/>
              </a:solidFill>
            </a:endParaRPr>
          </a:p>
        </p:txBody>
      </p:sp>
      <p:sp>
        <p:nvSpPr>
          <p:cNvPr id="251" name="Google Shape;251;p30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|</a:t>
            </a:r>
            <a:r>
              <a:rPr lang="en-IN"/>
              <a:t>  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2" name="Google Shape;252;p30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19/03/24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838199" y="2486809"/>
            <a:ext cx="105156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6000"/>
              <a:buFont typeface="Helvetica Neue"/>
              <a:buNone/>
            </a:pPr>
            <a:r>
              <a:rPr lang="en-IN" sz="6000">
                <a:solidFill>
                  <a:srgbClr val="801B19"/>
                </a:solidFill>
              </a:rPr>
              <a:t>Thank You</a:t>
            </a:r>
            <a:endParaRPr/>
          </a:p>
        </p:txBody>
      </p:sp>
      <p:sp>
        <p:nvSpPr>
          <p:cNvPr id="258" name="Google Shape;258;p31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|</a:t>
            </a:r>
            <a:r>
              <a:rPr lang="en-IN"/>
              <a:t>  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9" name="Google Shape;259;p31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19/03/24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1850" y="1416423"/>
            <a:ext cx="10515600" cy="4673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22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road marking extraction problem is centered around the task of detecting and extracting road markings from images captured by Unmanned Aerial Vehicles (UAVs).</a:t>
            </a:r>
            <a:br>
              <a:rPr lang="en-IN" sz="22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2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22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Road markings hold significant importance in managing traffic and aiding navigation.</a:t>
            </a:r>
            <a:endParaRPr sz="22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|</a:t>
            </a:r>
            <a:r>
              <a:rPr lang="en-IN"/>
              <a:t>  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19/03/24</a:t>
            </a:r>
            <a:endParaRPr/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31850" y="-1533827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lang="en-IN" sz="3400"/>
              <a:t>Problem Statement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1049350" y="675674"/>
            <a:ext cx="10515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3600"/>
              <a:buFont typeface="Helvetica Neue"/>
              <a:buNone/>
            </a:pPr>
            <a:r>
              <a:rPr lang="en-IN" sz="3600">
                <a:solidFill>
                  <a:srgbClr val="801B19"/>
                </a:solidFill>
              </a:rPr>
              <a:t>Data</a:t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|</a:t>
            </a:r>
            <a:r>
              <a:rPr lang="en-IN"/>
              <a:t>  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19/03/24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838200" y="15237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338" y="1773249"/>
            <a:ext cx="5237400" cy="31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8548" y="1773250"/>
            <a:ext cx="5185176" cy="31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38199" y="1958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3600"/>
              <a:buFont typeface="Helvetica Neue"/>
              <a:buNone/>
            </a:pPr>
            <a:r>
              <a:rPr lang="en-IN" sz="3600">
                <a:solidFill>
                  <a:srgbClr val="801B19"/>
                </a:solidFill>
              </a:rPr>
              <a:t>Methodology</a:t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|</a:t>
            </a:r>
            <a:r>
              <a:rPr lang="en-IN"/>
              <a:t>  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6" name="Google Shape;116;p16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19/03/24</a:t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675" y="2174775"/>
            <a:ext cx="5576350" cy="25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587375" y="1727476"/>
            <a:ext cx="10515600" cy="46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Data-preprocessing :</a:t>
            </a:r>
            <a:r>
              <a:rPr b="1" lang="en-IN" sz="21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21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300"/>
              <a:buFont typeface="Helvetica Neue"/>
              <a:buChar char="•"/>
            </a:pPr>
            <a:r>
              <a:rPr lang="en-IN" sz="22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data is of dimension 960x576, but the input in Unet architecture is 256x256x3</a:t>
            </a:r>
            <a:r>
              <a:rPr lang="en-IN" sz="23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2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838199" y="19589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3600"/>
              <a:buFont typeface="Helvetica Neue"/>
              <a:buNone/>
            </a:pPr>
            <a:r>
              <a:rPr lang="en-IN" sz="3600">
                <a:solidFill>
                  <a:srgbClr val="801B19"/>
                </a:solidFill>
              </a:rPr>
              <a:t>Methodology</a:t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|</a:t>
            </a:r>
            <a:r>
              <a:rPr lang="en-IN"/>
              <a:t>  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5" name="Google Shape;125;p17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19/03/24</a:t>
            </a: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888377" y="2261699"/>
            <a:ext cx="4744106" cy="3589978"/>
            <a:chOff x="5736100" y="1553300"/>
            <a:chExt cx="5838900" cy="4249500"/>
          </a:xfrm>
        </p:grpSpPr>
        <p:pic>
          <p:nvPicPr>
            <p:cNvPr id="127" name="Google Shape;127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6100" y="1822699"/>
              <a:ext cx="5838826" cy="350329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8" name="Google Shape;128;p17"/>
            <p:cNvCxnSpPr/>
            <p:nvPr/>
          </p:nvCxnSpPr>
          <p:spPr>
            <a:xfrm>
              <a:off x="7573600" y="1589900"/>
              <a:ext cx="61200" cy="41763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9625125" y="1553300"/>
              <a:ext cx="85500" cy="42495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7"/>
            <p:cNvCxnSpPr>
              <a:stCxn id="127" idx="1"/>
              <a:endCxn id="127" idx="3"/>
            </p:cNvCxnSpPr>
            <p:nvPr/>
          </p:nvCxnSpPr>
          <p:spPr>
            <a:xfrm>
              <a:off x="5736100" y="3574347"/>
              <a:ext cx="5838900" cy="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0850" y="2446525"/>
            <a:ext cx="1470925" cy="14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3925" y="2448950"/>
            <a:ext cx="1470925" cy="14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28875" y="2448963"/>
            <a:ext cx="1470925" cy="147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60845" y="4004625"/>
            <a:ext cx="1470925" cy="14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28875" y="4004625"/>
            <a:ext cx="1470925" cy="14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44863" y="4004625"/>
            <a:ext cx="1470925" cy="14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838199" y="19589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3600"/>
              <a:buFont typeface="Helvetica Neue"/>
              <a:buNone/>
            </a:pPr>
            <a:r>
              <a:rPr lang="en-IN" sz="3600">
                <a:solidFill>
                  <a:srgbClr val="801B19"/>
                </a:solidFill>
              </a:rPr>
              <a:t>Methodology</a:t>
            </a:r>
            <a:endParaRPr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|</a:t>
            </a:r>
            <a:r>
              <a:rPr lang="en-IN"/>
              <a:t>  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19/03/24</a:t>
            </a: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75" y="1822700"/>
            <a:ext cx="4104300" cy="1358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375" y="3342350"/>
            <a:ext cx="4104300" cy="51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450" y="1822700"/>
            <a:ext cx="6551325" cy="31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838199" y="19589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3600"/>
              <a:buFont typeface="Helvetica Neue"/>
              <a:buNone/>
            </a:pPr>
            <a:r>
              <a:rPr lang="en-IN" sz="3600">
                <a:solidFill>
                  <a:srgbClr val="801B19"/>
                </a:solidFill>
              </a:rPr>
              <a:t>Methodology</a:t>
            </a:r>
            <a:endParaRPr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|</a:t>
            </a:r>
            <a:r>
              <a:rPr lang="en-IN"/>
              <a:t>  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3" name="Google Shape;153;p19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19/03/24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838200" y="15214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</a:t>
            </a:r>
            <a:r>
              <a:rPr b="1" lang="en-IN" sz="22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IN" sz="22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Augmentation:</a:t>
            </a:r>
            <a:r>
              <a:rPr b="1" lang="en-IN" sz="22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22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800"/>
              <a:buFont typeface="Helvetica Neue"/>
              <a:buChar char="•"/>
            </a:pPr>
            <a:r>
              <a:rPr lang="en-IN" sz="28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augmentation improves model generalization and performance by introducing variations in the training data.</a:t>
            </a:r>
            <a:br>
              <a:rPr lang="en-IN" sz="28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IN" sz="28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8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800"/>
              <a:buFont typeface="Helvetica Neue"/>
              <a:buChar char="•"/>
            </a:pPr>
            <a:r>
              <a:rPr lang="en-IN" sz="28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Images and masks with a significant amount of labels (not just background) are identified and saved to a new directory.</a:t>
            </a:r>
            <a:endParaRPr sz="28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6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6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600"/>
              <a:buFont typeface="Helvetica Neue"/>
              <a:buChar char="•"/>
            </a:pPr>
            <a:r>
              <a:rPr lang="en-IN" sz="26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patches with meaningful information are retained for training.</a:t>
            </a:r>
            <a:endParaRPr sz="26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838199" y="19589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3600"/>
              <a:buFont typeface="Helvetica Neue"/>
              <a:buNone/>
            </a:pPr>
            <a:r>
              <a:rPr lang="en-IN" sz="3600">
                <a:solidFill>
                  <a:srgbClr val="801B19"/>
                </a:solidFill>
              </a:rPr>
              <a:t>Methodology</a:t>
            </a:r>
            <a:endParaRPr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|</a:t>
            </a:r>
            <a:r>
              <a:rPr lang="en-IN"/>
              <a:t>  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1" name="Google Shape;161;p20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19/03/24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925649"/>
            <a:ext cx="6236500" cy="35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7348550" y="1925650"/>
            <a:ext cx="4191000" cy="4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Colour encoding</a:t>
            </a:r>
            <a:r>
              <a:rPr b="1" lang="en-IN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endParaRPr b="1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Helvetica Neue"/>
              <a:buChar char="•"/>
            </a:pPr>
            <a:r>
              <a:rPr lang="en-IN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Assigning HEX colour code and converting them to respective RBG values for all the classes</a:t>
            </a:r>
            <a:endParaRPr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Helvetica Neue"/>
              <a:buChar char="•"/>
            </a:pPr>
            <a:r>
              <a:rPr lang="en-IN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our label masks is given as input in RGB format, then replacing pixel with class labels</a:t>
            </a:r>
            <a:endParaRPr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838199" y="19589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1B19"/>
              </a:buClr>
              <a:buSzPts val="3600"/>
              <a:buFont typeface="Helvetica Neue"/>
              <a:buNone/>
            </a:pPr>
            <a:r>
              <a:rPr lang="en-IN" sz="3600">
                <a:solidFill>
                  <a:srgbClr val="801B19"/>
                </a:solidFill>
              </a:rPr>
              <a:t>Methodology</a:t>
            </a:r>
            <a:endParaRPr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|</a:t>
            </a:r>
            <a:r>
              <a:rPr lang="en-IN"/>
              <a:t>  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0" name="Google Shape;170;p21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19/03/24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757499"/>
            <a:ext cx="525780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0550" y="2757499"/>
            <a:ext cx="525780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478625" y="1925650"/>
            <a:ext cx="110610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Helvetica Neue"/>
              <a:buChar char="•"/>
            </a:pPr>
            <a:r>
              <a:rPr lang="en-IN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patching and colour encoding, this is the image and mask data that will be used for training</a:t>
            </a:r>
            <a:endParaRPr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