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fe437cc8_1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bfe437cc8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bfe437cc8_1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6bfe437cc8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bfe437cc8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bfe437cc8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bfe437cc8_1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bfe437cc8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bfe437cc8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bfe437cc8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bfe437cc8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6bfe437cc8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fe437cc8_1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bfe437cc8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fe437cc8_3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6bfe437cc8_3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fe437cc8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bfe437cc8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ff21fb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ff21fb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bfe437cc8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bfe437cc8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bfe437cc8_1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6bfe437cc8_1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fe437cc8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6bfe437cc8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bff21fb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bff21fb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|</a:t>
            </a:r>
            <a:r>
              <a:rPr b="0" lang="en-GB"/>
              <a:t>  </a:t>
            </a:r>
            <a:fld id="{00000000-1234-1234-1234-123412341234}" type="slidenum">
              <a:rPr b="0" lang="en-GB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figure/Encoder-decoder-neural-network-architecture-also-known-as-U-Net-where-VGG11-neul_fig1_322568421" TargetMode="External"/><Relationship Id="rId4" Type="http://schemas.openxmlformats.org/officeDocument/2006/relationships/hyperlink" Target="https://doi.org/10.1016/j.jag.2022.10267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23888" y="1838849"/>
            <a:ext cx="7887000" cy="228992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</a:pPr>
            <a:r>
              <a:rPr lang="en-GB"/>
              <a:t>Project: </a:t>
            </a:r>
            <a:r>
              <a:rPr lang="en-GB" sz="3100"/>
              <a:t>Road markings detection and road measurement in aerial imagery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633113" y="3644030"/>
            <a:ext cx="569888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CSE541 – Computer Vision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Prof. Mehul Raval</a:t>
            </a:r>
            <a:endParaRPr b="1" i="0" sz="1400" u="none" strike="noStrike">
              <a:solidFill>
                <a:srgbClr val="801B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623888" y="695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 sz="2700">
                <a:solidFill>
                  <a:srgbClr val="801B19"/>
                </a:solidFill>
              </a:rPr>
              <a:t>Conclusion</a:t>
            </a:r>
            <a:endParaRPr sz="2700">
              <a:solidFill>
                <a:srgbClr val="801B19"/>
              </a:solidFill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34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628649" y="1197173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Helvetica Neue"/>
              <a:buChar char="•"/>
            </a:pPr>
            <a:r>
              <a:rPr lang="en-GB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summary, our current utilization of the UNet architecture has encountered challenges in effectively training the model with the provided dataset. As a result, we have made the strategic decision to explore an alternative approach outlined in the base paper of CapsuleNet. </a:t>
            </a: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Helvetica Neue"/>
              <a:buChar char="•"/>
            </a:pPr>
            <a:r>
              <a:rPr lang="en-GB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ahead, our roadmap includes the intention to incorporate both UNet and CapsuleNet architectures into our framework. By doing so, we aim to conduct a analysis to discern the strengths and weaknesses of each approach. </a:t>
            </a: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Future Work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36826" y="1326725"/>
            <a:ext cx="8176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In the coming future, we are planning to test our dataset with CapsuleNet which was the approach given to us in our base paper.</a:t>
            </a:r>
            <a:br>
              <a:rPr lang="en-GB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The dataset will be same - AU Drone dataset </a:t>
            </a:r>
            <a:r>
              <a:rPr lang="en-GB" sz="2100"/>
              <a:t>with the ground truth given to us as mask of the image.</a:t>
            </a:r>
            <a:br>
              <a:rPr lang="en-GB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We will then compare the results of both UNet and CapsuleNet and compare the accuracy of both the approaches.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-GB"/>
              <a:t>Group Members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436819" y="1346883"/>
            <a:ext cx="19455049" cy="56489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000"/>
              <a:buFont typeface="Helvetica Neue"/>
              <a:buNone/>
            </a:pPr>
            <a: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AU2140164 -  Deeprajsinh Gohil</a:t>
            </a:r>
            <a:b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AU2140111 </a:t>
            </a:r>
            <a:r>
              <a:rPr b="1" lang="en-GB" sz="30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Raiyan Diwan</a:t>
            </a:r>
            <a:b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3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AU2140186 - Vats Patel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01B19"/>
              </a:buClr>
              <a:buSzPts val="3000"/>
              <a:buFont typeface="Helvetica Neue"/>
              <a:buNone/>
            </a:pPr>
            <a:r>
              <a:rPr b="1" lang="en-GB" sz="30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AU2140101 - Tejas Pansuriya</a:t>
            </a:r>
            <a:endParaRPr sz="3000">
              <a:solidFill>
                <a:srgbClr val="801B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 Light"/>
              <a:buNone/>
            </a:pPr>
            <a:r>
              <a:t/>
            </a:r>
            <a:endParaRPr sz="3000">
              <a:solidFill>
                <a:srgbClr val="801B19"/>
              </a:solidFill>
            </a:endParaRPr>
          </a:p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36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511350" y="1326725"/>
            <a:ext cx="7812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29">
                <a:latin typeface="Times New Roman"/>
                <a:ea typeface="Times New Roman"/>
                <a:cs typeface="Times New Roman"/>
                <a:sym typeface="Times New Roman"/>
              </a:rPr>
              <a:t>Encoder-decoder neural network architecture also known as U-Net. . .</a:t>
            </a:r>
            <a:r>
              <a:rPr lang="en-GB" sz="2129">
                <a:latin typeface="Times New Roman"/>
                <a:ea typeface="Times New Roman"/>
                <a:cs typeface="Times New Roman"/>
                <a:sym typeface="Times New Roman"/>
              </a:rPr>
              <a:t> (n.d.). ResearchGate.</a:t>
            </a:r>
            <a:endParaRPr sz="2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9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https://www.researchgate.net/figure/Encoder-decoder-neural-network-architecture-also-known-as-U-Net-where-VGG11-neul_fig1_322568421</a:t>
            </a:r>
            <a:endParaRPr sz="2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654"/>
              <a:buFont typeface="Arial"/>
              <a:buNone/>
            </a:pPr>
            <a:r>
              <a:rPr lang="en-GB" sz="2129">
                <a:latin typeface="Times New Roman"/>
                <a:ea typeface="Times New Roman"/>
                <a:cs typeface="Times New Roman"/>
                <a:sym typeface="Times New Roman"/>
              </a:rPr>
              <a:t>Guan, H., Lei, X., Yu, Y., Zhao, H., Peng, D., Marcato, J., &amp; Li, J. (2022). Road marking extraction in UAV imagery using attentive capsule feature pyramid network. </a:t>
            </a:r>
            <a:r>
              <a:rPr i="1" lang="en-GB" sz="2129">
                <a:latin typeface="Times New Roman"/>
                <a:ea typeface="Times New Roman"/>
                <a:cs typeface="Times New Roman"/>
                <a:sym typeface="Times New Roman"/>
              </a:rPr>
              <a:t>International Journal of Applied Earth Observation and Geoinformation</a:t>
            </a:r>
            <a:r>
              <a:rPr lang="en-GB" sz="2129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GB" sz="2129">
                <a:latin typeface="Times New Roman"/>
                <a:ea typeface="Times New Roman"/>
                <a:cs typeface="Times New Roman"/>
                <a:sym typeface="Times New Roman"/>
              </a:rPr>
              <a:t>107</a:t>
            </a:r>
            <a:r>
              <a:rPr lang="en-GB" sz="2129">
                <a:latin typeface="Times New Roman"/>
                <a:ea typeface="Times New Roman"/>
                <a:cs typeface="Times New Roman"/>
                <a:sym typeface="Times New Roman"/>
              </a:rPr>
              <a:t>, 102677. </a:t>
            </a:r>
            <a:r>
              <a:rPr lang="en-GB" sz="2129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https://doi.org/10.1016/j.jag.2022.102677</a:t>
            </a:r>
            <a:endParaRPr sz="21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628649" y="2218432"/>
            <a:ext cx="7886700" cy="7066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4500"/>
              <a:buFont typeface="Helvetica Neue"/>
              <a:buNone/>
            </a:pPr>
            <a:r>
              <a:rPr lang="en-GB" sz="4500">
                <a:solidFill>
                  <a:srgbClr val="801B19"/>
                </a:solidFill>
              </a:rPr>
              <a:t>Thank You</a:t>
            </a:r>
            <a:endParaRPr/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8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3900" y="1488973"/>
            <a:ext cx="7886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"/>
              <a:buChar char="●"/>
            </a:pPr>
            <a:r>
              <a:rPr lang="en-GB" sz="20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Road markings play a crucial role in ensuring traffic safety and efficiency. Accurate detection and classification of road markings are essential for autonomous driving systems and intelligent transportation systems. 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623888" y="-115037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>
                <a:solidFill>
                  <a:srgbClr val="801B19"/>
                </a:solidFill>
              </a:rPr>
              <a:t>Problem Statement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3900" y="1435950"/>
            <a:ext cx="78867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"/>
              <a:buChar char="●"/>
            </a:pPr>
            <a:r>
              <a:rPr lang="en-GB" sz="20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report, we propose a deep learning-based approach to address the road marking detection and classification problem. We employ a UNet architecture, a popular choice for semantic segmentation tasks, to segment road images and classify different types of road markings. </a:t>
            </a:r>
            <a:endParaRPr sz="20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623888" y="-1150370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>
                <a:solidFill>
                  <a:srgbClr val="801B19"/>
                </a:solidFill>
              </a:rPr>
              <a:t>Approach Explanation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49" y="14692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 sz="27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28649" y="114109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1. Data: </a:t>
            </a:r>
            <a:r>
              <a:rPr lang="en-GB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We have a dataset of road images and corresponding masks, where each color pixel in the mask represents a specific type of road marking and are bifurcated according to the colour as we can see in the image below.</a:t>
            </a:r>
            <a:endParaRPr sz="20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84" lvl="0" marL="457200" rtl="0" algn="l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1449"/>
              <a:buFont typeface="Arial"/>
              <a:buChar char="•"/>
            </a:pPr>
            <a:r>
              <a:rPr lang="en-GB" sz="1448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{(104, 76, 44): 0, # dividers</a:t>
            </a:r>
            <a:endParaRPr sz="1448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84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49"/>
              <a:buFont typeface="Arial"/>
              <a:buChar char="•"/>
            </a:pPr>
            <a:r>
              <a:rPr lang="en-GB" sz="1448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(128, 128, 38):1, # road_sign</a:t>
            </a:r>
            <a:endParaRPr sz="1448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84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49"/>
              <a:buFont typeface="Arial"/>
              <a:buChar char="•"/>
            </a:pPr>
            <a:r>
              <a:rPr lang="en-GB" sz="1448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(151, 204, 232):2, # lane mark</a:t>
            </a:r>
            <a:endParaRPr sz="1448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84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49"/>
              <a:buFont typeface="Arial"/>
              <a:buChar char="•"/>
            </a:pPr>
            <a:r>
              <a:rPr lang="en-GB" sz="1448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(221, 255, 255):3, # zebra crossing</a:t>
            </a:r>
            <a:endParaRPr sz="1448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84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49"/>
              <a:buFont typeface="Arial"/>
              <a:buChar char="•"/>
            </a:pPr>
            <a:r>
              <a:rPr lang="en-GB" sz="1448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(225,119, 48):4} # double line</a:t>
            </a:r>
            <a:endParaRPr sz="1741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t/>
            </a:r>
            <a:endParaRPr sz="14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925" y="2376925"/>
            <a:ext cx="4470176" cy="1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41" y="328679"/>
            <a:ext cx="4274952" cy="27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288" y="3080672"/>
            <a:ext cx="5557874" cy="15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28649" y="14692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 sz="27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30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28649" y="1142817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2. Data Preprocessing: </a:t>
            </a:r>
            <a:r>
              <a:rPr lang="en-GB" sz="20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We preprocess the data by resizing images and masks, and applying transformations such as normalization and augmentation. We are also aligning the masks with its corresponding original images</a:t>
            </a:r>
            <a:endParaRPr sz="20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75" y="2571750"/>
            <a:ext cx="6375250" cy="20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623888" y="695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 sz="2700">
                <a:solidFill>
                  <a:srgbClr val="801B19"/>
                </a:solidFill>
              </a:rPr>
              <a:t>Methodology</a:t>
            </a:r>
            <a:endParaRPr sz="2700">
              <a:solidFill>
                <a:srgbClr val="801B19"/>
              </a:solidFill>
            </a:endParaRPr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31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623888" y="1062317"/>
            <a:ext cx="8244905" cy="35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 Light"/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Font typeface="Helvetica Neue"/>
              <a:buChar char="•"/>
            </a:pPr>
            <a:r>
              <a:rPr b="1" lang="en-GB" sz="17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GB" sz="17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Training: </a:t>
            </a:r>
            <a:r>
              <a:rPr lang="en-GB" sz="17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training phase, we aim to train a deep learning model for road marking detection and classification using a UNet architecture. The model will be trained on a dataset consisting of road images and corresponding masks, where each color pixel in the mask represents a specific type of road marking. The model will be trained using a combination of pixel-wise Dice Loss and Adam optimizer. The training process involves iterating over the dataset and updating the model parameters to minimize the loss function. </a:t>
            </a:r>
            <a:endParaRPr b="1" sz="1206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6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6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23888" y="695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2700"/>
              <a:buFont typeface="Helvetica Neue"/>
              <a:buNone/>
            </a:pPr>
            <a:r>
              <a:rPr lang="en-GB" sz="2700">
                <a:solidFill>
                  <a:srgbClr val="801B19"/>
                </a:solidFill>
              </a:rPr>
              <a:t>U-net Architecture</a:t>
            </a:r>
            <a:endParaRPr sz="2700">
              <a:solidFill>
                <a:srgbClr val="801B19"/>
              </a:solidFill>
            </a:endParaRPr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</a:t>
            </a:r>
            <a:r>
              <a:rPr lang="en-GB"/>
              <a:t> 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19/03/24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5943602" y="1136138"/>
            <a:ext cx="3060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E1E1E"/>
                </a:solidFill>
              </a:rPr>
              <a:t>Model Architecture: </a:t>
            </a:r>
            <a:r>
              <a:rPr lang="en-GB" sz="2000">
                <a:solidFill>
                  <a:srgbClr val="1E1E1E"/>
                </a:solidFill>
              </a:rPr>
              <a:t>We use a UNet architecture for semantic segmentation, which consists of an encoder-decoder structure with skip connections. </a:t>
            </a:r>
            <a:endParaRPr sz="2000">
              <a:solidFill>
                <a:srgbClr val="1E1E1E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26" y="1124924"/>
            <a:ext cx="5022350" cy="33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113" y="370875"/>
            <a:ext cx="6431784" cy="44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