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329" r:id="rId3"/>
    <p:sldId id="320" r:id="rId4"/>
    <p:sldId id="319" r:id="rId5"/>
    <p:sldId id="321" r:id="rId6"/>
    <p:sldId id="314" r:id="rId7"/>
    <p:sldId id="313" r:id="rId8"/>
    <p:sldId id="322" r:id="rId9"/>
    <p:sldId id="328" r:id="rId10"/>
    <p:sldId id="327" r:id="rId11"/>
    <p:sldId id="311" r:id="rId12"/>
    <p:sldId id="315" r:id="rId13"/>
    <p:sldId id="303" r:id="rId1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000099"/>
    <a:srgbClr val="D0D8E8"/>
    <a:srgbClr val="0C3B2A"/>
    <a:srgbClr val="1B4955"/>
    <a:srgbClr val="3366CC"/>
    <a:srgbClr val="0066FF"/>
    <a:srgbClr val="E6B3FF"/>
    <a:srgbClr val="CC66FF"/>
    <a:srgbClr val="FFFF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6" autoAdjust="0"/>
    <p:restoredTop sz="94660"/>
  </p:normalViewPr>
  <p:slideViewPr>
    <p:cSldViewPr>
      <p:cViewPr>
        <p:scale>
          <a:sx n="70" d="100"/>
          <a:sy n="70" d="100"/>
        </p:scale>
        <p:origin x="-1344" y="-5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-5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0C5020-C996-4D33-8ADD-A551D28410C7}" type="datetimeFigureOut">
              <a:rPr lang="es-PE" smtClean="0"/>
              <a:pPr/>
              <a:t>25/02/2013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A9E6A-B6A5-439A-A91E-181F7138BE70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81209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A9E6A-B6A5-439A-A91E-181F7138BE70}" type="slidenum">
              <a:rPr lang="es-PE" smtClean="0"/>
              <a:pPr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04640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B6352-3BF0-4C26-A07B-86A00AFECFBD}" type="slidenum">
              <a:rPr lang="es-PE" smtClean="0"/>
              <a:pPr/>
              <a:t>10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5271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B6352-3BF0-4C26-A07B-86A00AFECFBD}" type="slidenum">
              <a:rPr lang="es-PE" smtClean="0"/>
              <a:pPr/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404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78BF-D388-4C13-925A-06EFAE0452F1}" type="datetimeFigureOut">
              <a:rPr lang="es-PE" smtClean="0"/>
              <a:pPr/>
              <a:t>25/02/2013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8EF51-D441-4123-90A5-95C031212F6F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81659780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78BF-D388-4C13-925A-06EFAE0452F1}" type="datetimeFigureOut">
              <a:rPr lang="es-PE" smtClean="0"/>
              <a:pPr/>
              <a:t>25/02/2013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8EF51-D441-4123-90A5-95C031212F6F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5161779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78BF-D388-4C13-925A-06EFAE0452F1}" type="datetimeFigureOut">
              <a:rPr lang="es-PE" smtClean="0"/>
              <a:pPr/>
              <a:t>25/02/2013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8EF51-D441-4123-90A5-95C031212F6F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81156279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L:\adri\Comunicaciones Foncreagro\Logotipos áreas\logotipo Foncreagro\logotipo foncreagro y ppts\fin foncre yan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198"/>
            <a:ext cx="12192000" cy="6871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220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78BF-D388-4C13-925A-06EFAE0452F1}" type="datetimeFigureOut">
              <a:rPr lang="es-PE" smtClean="0"/>
              <a:pPr/>
              <a:t>25/02/2013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8EF51-D441-4123-90A5-95C031212F6F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85279880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78BF-D388-4C13-925A-06EFAE0452F1}" type="datetimeFigureOut">
              <a:rPr lang="es-PE" smtClean="0"/>
              <a:pPr/>
              <a:t>25/02/2013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8EF51-D441-4123-90A5-95C031212F6F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38154445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78BF-D388-4C13-925A-06EFAE0452F1}" type="datetimeFigureOut">
              <a:rPr lang="es-PE" smtClean="0"/>
              <a:pPr/>
              <a:t>25/02/2013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8EF51-D441-4123-90A5-95C031212F6F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45265042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78BF-D388-4C13-925A-06EFAE0452F1}" type="datetimeFigureOut">
              <a:rPr lang="es-PE" smtClean="0"/>
              <a:pPr/>
              <a:t>25/02/2013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8EF51-D441-4123-90A5-95C031212F6F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48572888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78BF-D388-4C13-925A-06EFAE0452F1}" type="datetimeFigureOut">
              <a:rPr lang="es-PE" smtClean="0"/>
              <a:pPr/>
              <a:t>25/02/2013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8EF51-D441-4123-90A5-95C031212F6F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38897545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78BF-D388-4C13-925A-06EFAE0452F1}" type="datetimeFigureOut">
              <a:rPr lang="es-PE" smtClean="0"/>
              <a:pPr/>
              <a:t>25/02/2013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8EF51-D441-4123-90A5-95C031212F6F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1581515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78BF-D388-4C13-925A-06EFAE0452F1}" type="datetimeFigureOut">
              <a:rPr lang="es-PE" smtClean="0"/>
              <a:pPr/>
              <a:t>25/02/2013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8EF51-D441-4123-90A5-95C031212F6F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58806484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78BF-D388-4C13-925A-06EFAE0452F1}" type="datetimeFigureOut">
              <a:rPr lang="es-PE" smtClean="0"/>
              <a:pPr/>
              <a:t>25/02/2013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8EF51-D441-4123-90A5-95C031212F6F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10480239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978BF-D388-4C13-925A-06EFAE0452F1}" type="datetimeFigureOut">
              <a:rPr lang="es-PE" smtClean="0"/>
              <a:pPr/>
              <a:t>25/02/2013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8EF51-D441-4123-90A5-95C031212F6F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64685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fade/>
  </p:transition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cid:image001.jpg@01CD2239.41663530" TargetMode="Externa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1 Título"/>
          <p:cNvSpPr>
            <a:spLocks noGrp="1"/>
          </p:cNvSpPr>
          <p:nvPr>
            <p:ph type="ctrTitle"/>
          </p:nvPr>
        </p:nvSpPr>
        <p:spPr>
          <a:xfrm>
            <a:off x="325808" y="2276872"/>
            <a:ext cx="11530832" cy="2232248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>
              <a:defRPr/>
            </a:pPr>
            <a:r>
              <a:rPr lang="es-PE" sz="3000" b="1" dirty="0" smtClean="0">
                <a:latin typeface="Arial" pitchFamily="34" charset="0"/>
                <a:cs typeface="Arial" pitchFamily="34" charset="0"/>
              </a:rPr>
              <a:t>AVANCES DEL PROGRAMA</a:t>
            </a:r>
            <a:r>
              <a:rPr lang="es-PE" sz="3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s-PE" sz="3000" dirty="0" smtClean="0">
                <a:latin typeface="Arial" pitchFamily="34" charset="0"/>
                <a:cs typeface="Arial" pitchFamily="34" charset="0"/>
              </a:rPr>
            </a:br>
            <a:r>
              <a:rPr lang="es-PE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s-PE" sz="2000" dirty="0" smtClean="0">
                <a:latin typeface="Arial" pitchFamily="34" charset="0"/>
                <a:cs typeface="Arial" pitchFamily="34" charset="0"/>
              </a:rPr>
            </a:br>
            <a:r>
              <a:rPr lang="es-PE" sz="3000" b="1" i="1" dirty="0" smtClean="0">
                <a:latin typeface="Arial" pitchFamily="34" charset="0"/>
                <a:cs typeface="Arial" pitchFamily="34" charset="0"/>
              </a:rPr>
              <a:t>“Generación </a:t>
            </a:r>
            <a:r>
              <a:rPr lang="es-PE" sz="3000" b="1" i="1" dirty="0">
                <a:latin typeface="Arial" pitchFamily="34" charset="0"/>
                <a:cs typeface="Arial" pitchFamily="34" charset="0"/>
              </a:rPr>
              <a:t>de Oportunidades de  Desarrollo en los distritos de Huasmín, Sorochuco, La Encañada y Bambamarca</a:t>
            </a:r>
            <a:r>
              <a:rPr lang="es-PE" sz="3000" b="1" i="1" dirty="0" smtClean="0">
                <a:latin typeface="Arial" pitchFamily="34" charset="0"/>
                <a:cs typeface="Arial" pitchFamily="34" charset="0"/>
              </a:rPr>
              <a:t>”</a:t>
            </a:r>
            <a:endParaRPr lang="es-PE" sz="3000" b="1" i="1" dirty="0">
              <a:solidFill>
                <a:srgbClr val="0C3B2A"/>
              </a:solidFill>
              <a:latin typeface="+mn-lt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00" y="210839"/>
            <a:ext cx="3969992" cy="481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Imagen 36" descr="Description: Description: Description: Conga_2"/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8368" y="210839"/>
            <a:ext cx="2500599" cy="1003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1 Título"/>
          <p:cNvSpPr txBox="1">
            <a:spLocks/>
          </p:cNvSpPr>
          <p:nvPr/>
        </p:nvSpPr>
        <p:spPr>
          <a:xfrm>
            <a:off x="1493440" y="5571794"/>
            <a:ext cx="10363200" cy="59350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s-PE" sz="3000" i="1" dirty="0" smtClean="0">
                <a:latin typeface="Arial" pitchFamily="34" charset="0"/>
                <a:cs typeface="Arial" pitchFamily="34" charset="0"/>
              </a:rPr>
              <a:t>25 de Febrero 2013</a:t>
            </a:r>
            <a:endParaRPr lang="es-PE" sz="3000" b="1" i="1" dirty="0">
              <a:solidFill>
                <a:srgbClr val="0C3B2A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6417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497739"/>
              </p:ext>
            </p:extLst>
          </p:nvPr>
        </p:nvGraphicFramePr>
        <p:xfrm>
          <a:off x="839416" y="1196752"/>
          <a:ext cx="10585175" cy="49791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08512"/>
                <a:gridCol w="1718903"/>
                <a:gridCol w="2385553"/>
                <a:gridCol w="1872207"/>
              </a:tblGrid>
              <a:tr h="15823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PE" sz="12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Expectativas</a:t>
                      </a:r>
                      <a:endParaRPr lang="es-PE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045" marR="7045" marT="5284" marB="0" anchor="ctr">
                    <a:lnL w="12700" cap="flat" cmpd="sng" algn="ctr">
                      <a:solidFill>
                        <a:srgbClr val="0C3B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C3B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3B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3B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PE" sz="12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Próximos pasos</a:t>
                      </a:r>
                      <a:endParaRPr lang="es-PE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045" marR="7045" marT="5284" marB="0" anchor="ctr">
                    <a:lnL w="12700" cap="flat" cmpd="sng" algn="ctr">
                      <a:solidFill>
                        <a:srgbClr val="0C3B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C3B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3B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PE" sz="12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Comentarios</a:t>
                      </a:r>
                      <a:endParaRPr lang="es-PE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045" marR="7045" marT="5284" marB="0" anchor="ctr">
                    <a:lnL w="12700" cap="flat" cmpd="sng" algn="ctr">
                      <a:solidFill>
                        <a:srgbClr val="0C3B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C3B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Productivo</a:t>
                      </a:r>
                      <a:endParaRPr lang="es-PE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045" marR="7045" marT="5284" marB="0" anchor="ctr">
                    <a:lnL w="12700" cap="flat" cmpd="sng" algn="ctr">
                      <a:solidFill>
                        <a:srgbClr val="0C3B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C3B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3B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Social</a:t>
                      </a:r>
                      <a:endParaRPr lang="es-PE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045" marR="7045" marT="5284" marB="0" anchor="ctr">
                    <a:lnL w="12700" cap="flat" cmpd="sng" algn="ctr">
                      <a:solidFill>
                        <a:srgbClr val="0C3B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C3B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3B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4464235">
                <a:tc>
                  <a:txBody>
                    <a:bodyPr/>
                    <a:lstStyle/>
                    <a:p>
                      <a:pPr marL="355600" indent="-260350" algn="l" fontAlgn="ctr">
                        <a:buFont typeface="Wingdings" pitchFamily="2" charset="2"/>
                        <a:buChar char="q"/>
                      </a:pPr>
                      <a:r>
                        <a:rPr lang="es-PE" sz="12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Fortalecimiento de capacidades en temas agropecuarios (crianza de truchas, abejas, ganado vacuno, producción de pastos cultivados y derivados lácteos).</a:t>
                      </a:r>
                    </a:p>
                    <a:p>
                      <a:pPr marL="355600" indent="-260350" algn="l" fontAlgn="ctr">
                        <a:buFont typeface="Wingdings" pitchFamily="2" charset="2"/>
                        <a:buChar char="q"/>
                      </a:pPr>
                      <a:r>
                        <a:rPr lang="es-PE" sz="12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Formación de promotores veterinarios.</a:t>
                      </a:r>
                    </a:p>
                    <a:p>
                      <a:pPr marL="355600" indent="-260350" algn="l" fontAlgn="ctr">
                        <a:buFont typeface="Wingdings" pitchFamily="2" charset="2"/>
                        <a:buChar char="q"/>
                      </a:pPr>
                      <a:r>
                        <a:rPr lang="es-PE" sz="12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Fortalecimiento de capacidades en gestión comunal.</a:t>
                      </a:r>
                    </a:p>
                    <a:p>
                      <a:pPr marL="355600" indent="-260350" algn="l" fontAlgn="ctr">
                        <a:buFont typeface="Wingdings" pitchFamily="2" charset="2"/>
                        <a:buChar char="q"/>
                      </a:pPr>
                      <a:r>
                        <a:rPr lang="es-PE" sz="12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Mejoramiento de trochas y caminos.</a:t>
                      </a:r>
                    </a:p>
                    <a:p>
                      <a:pPr marL="355600" indent="-260350" algn="l" fontAlgn="ctr">
                        <a:buFont typeface="Wingdings" pitchFamily="2" charset="2"/>
                        <a:buChar char="q"/>
                      </a:pPr>
                      <a:r>
                        <a:rPr lang="es-PE" sz="12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Fortalecimiento de capacidades en nutrición, alimentación y salud familiar.</a:t>
                      </a:r>
                    </a:p>
                    <a:p>
                      <a:pPr marL="355600" indent="-260350" algn="l" fontAlgn="ctr">
                        <a:buFont typeface="Wingdings" pitchFamily="2" charset="2"/>
                        <a:buChar char="q"/>
                      </a:pPr>
                      <a:r>
                        <a:rPr lang="es-PE" sz="12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Construcción y uso adecuado de cocinas mejoradas.</a:t>
                      </a:r>
                    </a:p>
                    <a:p>
                      <a:pPr marL="355600" indent="-260350" algn="l" fontAlgn="ctr">
                        <a:buFont typeface="Wingdings" pitchFamily="2" charset="2"/>
                        <a:buChar char="q"/>
                      </a:pPr>
                      <a:r>
                        <a:rPr lang="es-PE" sz="12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Fortalecimiento en la crianza de animales menores.</a:t>
                      </a:r>
                    </a:p>
                    <a:p>
                      <a:pPr marL="355600" indent="-260350" algn="l" fontAlgn="ctr">
                        <a:buFont typeface="Wingdings" pitchFamily="2" charset="2"/>
                        <a:buChar char="q"/>
                      </a:pPr>
                      <a:r>
                        <a:rPr lang="es-PE" sz="12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Fortalecimiento en capacidades en ocupaciones laborales (instalaciones eléctricas, maquinaria pesada, etc.).</a:t>
                      </a:r>
                    </a:p>
                    <a:p>
                      <a:pPr marL="355600" indent="-260350" algn="l" fontAlgn="ctr">
                        <a:buFont typeface="Wingdings" pitchFamily="2" charset="2"/>
                        <a:buChar char="q"/>
                      </a:pPr>
                      <a:r>
                        <a:rPr lang="es-PE" sz="12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Elaboración de una línea base para  la implementación de proyectos</a:t>
                      </a:r>
                      <a:r>
                        <a:rPr lang="es-PE" sz="1200" u="none" strike="noStrike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p</a:t>
                      </a:r>
                      <a:r>
                        <a:rPr lang="es-PE" sz="12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roductivos futuros.</a:t>
                      </a:r>
                    </a:p>
                    <a:p>
                      <a:pPr marL="355600" indent="-260350" algn="l" fontAlgn="ctr">
                        <a:buFont typeface="Wingdings" pitchFamily="2" charset="2"/>
                        <a:buChar char="q"/>
                      </a:pPr>
                      <a:r>
                        <a:rPr lang="es-PE" sz="12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Implementación de actividades de promoción de viviendas saludables  y seguridad alimentaria.</a:t>
                      </a:r>
                    </a:p>
                    <a:p>
                      <a:pPr marL="355600" indent="-260350" algn="l" fontAlgn="ctr">
                        <a:buFont typeface="Wingdings" pitchFamily="2" charset="2"/>
                        <a:buChar char="q"/>
                      </a:pPr>
                      <a:r>
                        <a:rPr lang="es-PE" sz="12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Apoyo con insumos para la siembra de pastos, bajo la estrategia de premiación.</a:t>
                      </a:r>
                    </a:p>
                    <a:p>
                      <a:pPr marL="355600" indent="-260350" algn="l" fontAlgn="ctr">
                        <a:buFont typeface="Wingdings" pitchFamily="2" charset="2"/>
                        <a:buChar char="q"/>
                      </a:pPr>
                      <a:r>
                        <a:rPr lang="es-PE" sz="12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Mejoramiento e implementación de la casa comunal.</a:t>
                      </a:r>
                    </a:p>
                    <a:p>
                      <a:pPr marL="355600" indent="-260350" algn="l" fontAlgn="ctr">
                        <a:buFont typeface="Wingdings" pitchFamily="2" charset="2"/>
                        <a:buChar char="q"/>
                      </a:pPr>
                      <a:r>
                        <a:rPr lang="es-PE" sz="12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Fortalecimiento en el manejo del cultivo de papa nativa y cebada.</a:t>
                      </a:r>
                    </a:p>
                    <a:p>
                      <a:pPr marL="355600" indent="-260350" algn="l" fontAlgn="ctr">
                        <a:buFont typeface="Wingdings" pitchFamily="2" charset="2"/>
                        <a:buChar char="q"/>
                      </a:pPr>
                      <a:r>
                        <a:rPr lang="es-PE" sz="12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Organización del vaso de leche.</a:t>
                      </a:r>
                    </a:p>
                    <a:p>
                      <a:pPr marL="355600" indent="-260350" algn="l" fontAlgn="ctr">
                        <a:buFont typeface="Wingdings" pitchFamily="2" charset="2"/>
                        <a:buChar char="q"/>
                      </a:pPr>
                      <a:r>
                        <a:rPr lang="es-PE" sz="12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Incluir dentro de un circuito turístico los recursos del caserío.</a:t>
                      </a:r>
                      <a:endParaRPr lang="es-PE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045" marR="7045" marT="52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55600" marR="0" indent="-2603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  <a:defRPr/>
                      </a:pPr>
                      <a:r>
                        <a:rPr lang="es-PE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Mejoramiento de la infraestructura socio productiva e implementación con mobiliario escolar.</a:t>
                      </a:r>
                    </a:p>
                    <a:p>
                      <a:pPr marL="355600" marR="0" indent="-2603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  <a:defRPr/>
                      </a:pPr>
                      <a:r>
                        <a:rPr lang="es-PE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Implementación del laboratorio de computo y entrega de mobiliario para la I.E inicial y primaria.</a:t>
                      </a:r>
                    </a:p>
                    <a:p>
                      <a:pPr marL="355600" marR="0" indent="-2603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  <a:defRPr/>
                      </a:pPr>
                      <a:r>
                        <a:rPr lang="es-PE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Implementación de una biblioteca para la I.E. </a:t>
                      </a:r>
                    </a:p>
                  </a:txBody>
                  <a:tcPr marL="7045" marR="7045" marT="52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55600" indent="-260350" algn="l" fontAlgn="ctr">
                        <a:buFont typeface="Wingdings" pitchFamily="2" charset="2"/>
                        <a:buChar char="q"/>
                      </a:pPr>
                      <a:r>
                        <a:rPr lang="es-PE" sz="12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Visitas para la presentación de actividades a implementar en los caseríos.</a:t>
                      </a:r>
                    </a:p>
                    <a:p>
                      <a:pPr marL="355600" indent="-260350" algn="l" fontAlgn="ctr">
                        <a:buFont typeface="Wingdings" pitchFamily="2" charset="2"/>
                        <a:buChar char="q"/>
                      </a:pPr>
                      <a:r>
                        <a:rPr lang="es-PE" sz="12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Elaboración de compromisos a nivel de familias.</a:t>
                      </a:r>
                    </a:p>
                    <a:p>
                      <a:pPr marL="355600" indent="-260350" algn="l" fontAlgn="ctr">
                        <a:buFont typeface="Wingdings" pitchFamily="2" charset="2"/>
                        <a:buChar char="q"/>
                      </a:pPr>
                      <a:r>
                        <a:rPr lang="es-PE" sz="12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Identificación de trochas y caminos para el mejoramiento.</a:t>
                      </a:r>
                    </a:p>
                    <a:p>
                      <a:pPr marL="355600" indent="-260350" algn="l" fontAlgn="ctr">
                        <a:buFont typeface="Wingdings" pitchFamily="2" charset="2"/>
                        <a:buChar char="q"/>
                      </a:pPr>
                      <a:r>
                        <a:rPr lang="es-PE" sz="12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Elaboración de un plan  para el mejoramiento de trochas.</a:t>
                      </a:r>
                    </a:p>
                    <a:p>
                      <a:pPr marL="355600" indent="-260350" algn="l" fontAlgn="ctr">
                        <a:buFont typeface="Wingdings" pitchFamily="2" charset="2"/>
                        <a:buChar char="q"/>
                      </a:pPr>
                      <a:r>
                        <a:rPr lang="es-PE" sz="12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Ejecución de trabajos de mejoramiento de trochas.</a:t>
                      </a:r>
                    </a:p>
                    <a:p>
                      <a:pPr marL="355600" indent="-260350" algn="l" fontAlgn="ctr">
                        <a:buFont typeface="Wingdings" pitchFamily="2" charset="2"/>
                        <a:buChar char="q"/>
                      </a:pPr>
                      <a:r>
                        <a:rPr lang="es-PE" sz="12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Desarrollo de talleres de capacitación. </a:t>
                      </a:r>
                    </a:p>
                    <a:p>
                      <a:pPr marL="355600" indent="-260350" algn="l" fontAlgn="ctr">
                        <a:buFont typeface="Wingdings" pitchFamily="2" charset="2"/>
                        <a:buChar char="q"/>
                      </a:pPr>
                      <a:r>
                        <a:rPr lang="es-PE" sz="12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Identificación de la infraestructura productiva a mejorar.</a:t>
                      </a:r>
                    </a:p>
                    <a:p>
                      <a:pPr marL="355600" indent="-260350" algn="l" fontAlgn="ctr">
                        <a:buFont typeface="Wingdings" pitchFamily="2" charset="2"/>
                        <a:buChar char="q"/>
                      </a:pPr>
                      <a:r>
                        <a:rPr lang="es-PE" sz="12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Elaboración del plan de mejoramiento de la infraestructura productiva.</a:t>
                      </a:r>
                      <a:endParaRPr lang="es-PE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045" marR="7045" marT="52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55600" marR="0" indent="-2603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  <a:defRPr/>
                      </a:pPr>
                      <a:r>
                        <a:rPr lang="es-PE" sz="12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Autoridades, líderes y pobladores muestran predisposición al diálogo</a:t>
                      </a:r>
                      <a:r>
                        <a:rPr lang="es-PE" sz="1200" u="none" strike="noStrike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y</a:t>
                      </a:r>
                      <a:r>
                        <a:rPr lang="es-PE" sz="12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apertura para desarrollar actividades conjuntas en sus caseríos.</a:t>
                      </a:r>
                    </a:p>
                    <a:p>
                      <a:pPr marL="355600" marR="0" indent="-2603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  <a:defRPr/>
                      </a:pPr>
                      <a:r>
                        <a:rPr lang="es-PE" sz="12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Sin embargo, las autoridades de algunos caseríos muestran su incomodidad por el retraso en el inicio de las actividades acordadas.</a:t>
                      </a:r>
                      <a:endParaRPr lang="es-PE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045" marR="7045" marT="52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1 Título"/>
          <p:cNvSpPr txBox="1">
            <a:spLocks/>
          </p:cNvSpPr>
          <p:nvPr/>
        </p:nvSpPr>
        <p:spPr>
          <a:xfrm>
            <a:off x="527381" y="260648"/>
            <a:ext cx="11137237" cy="6480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5250" algn="l"/>
            <a:r>
              <a:rPr lang="es-ES" sz="2800" b="1" dirty="0" smtClean="0">
                <a:solidFill>
                  <a:srgbClr val="0C3B2A"/>
                </a:solidFill>
                <a:latin typeface="Arial" pitchFamily="34" charset="0"/>
                <a:cs typeface="Arial" pitchFamily="34" charset="0"/>
              </a:rPr>
              <a:t>Participación e identificación de expectativas:</a:t>
            </a:r>
            <a:endParaRPr lang="es-ES" sz="28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18290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 txBox="1">
            <a:spLocks/>
          </p:cNvSpPr>
          <p:nvPr/>
        </p:nvSpPr>
        <p:spPr>
          <a:xfrm>
            <a:off x="527381" y="260648"/>
            <a:ext cx="11137237" cy="6480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5250" algn="l"/>
            <a:r>
              <a:rPr lang="es-ES" sz="2800" b="1" dirty="0" smtClean="0">
                <a:solidFill>
                  <a:srgbClr val="0C3B2A"/>
                </a:solidFill>
                <a:latin typeface="Arial" pitchFamily="34" charset="0"/>
                <a:cs typeface="Arial" pitchFamily="34" charset="0"/>
              </a:rPr>
              <a:t>Participación e identificación de expectativas:</a:t>
            </a:r>
            <a:endParaRPr lang="es-ES" sz="28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687719"/>
              </p:ext>
            </p:extLst>
          </p:nvPr>
        </p:nvGraphicFramePr>
        <p:xfrm>
          <a:off x="839414" y="1196752"/>
          <a:ext cx="10441162" cy="5381848"/>
        </p:xfrm>
        <a:graphic>
          <a:graphicData uri="http://schemas.openxmlformats.org/drawingml/2006/table">
            <a:tbl>
              <a:tblPr/>
              <a:tblGrid>
                <a:gridCol w="1141453"/>
                <a:gridCol w="2130714"/>
                <a:gridCol w="1984419"/>
                <a:gridCol w="1368152"/>
                <a:gridCol w="292606"/>
                <a:gridCol w="787514"/>
                <a:gridCol w="184768"/>
                <a:gridCol w="967360"/>
                <a:gridCol w="451646"/>
                <a:gridCol w="1132530"/>
              </a:tblGrid>
              <a:tr h="238356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DISTRITO</a:t>
                      </a:r>
                    </a:p>
                  </a:txBody>
                  <a:tcPr marL="7010" marR="7010" marT="70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CENTRO POBLADO</a:t>
                      </a:r>
                    </a:p>
                  </a:txBody>
                  <a:tcPr marL="7010" marR="7010" marT="7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CASERÍOS</a:t>
                      </a:r>
                    </a:p>
                  </a:txBody>
                  <a:tcPr marL="7010" marR="7010" marT="7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AUTORIDADES</a:t>
                      </a:r>
                      <a:endParaRPr lang="es-PE" sz="10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7010" marR="7010" marT="7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s-P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LIDERES</a:t>
                      </a:r>
                    </a:p>
                  </a:txBody>
                  <a:tcPr marL="7010" marR="7010" marT="7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s-PE" sz="12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7010" marR="7010" marT="7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s-P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POBLADORES</a:t>
                      </a:r>
                    </a:p>
                  </a:txBody>
                  <a:tcPr marL="7010" marR="7010" marT="7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s-PE" sz="12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7010" marR="7010" marT="7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s-PE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Talleres</a:t>
                      </a:r>
                      <a:r>
                        <a:rPr lang="es-PE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 Informativos Conga</a:t>
                      </a:r>
                      <a:endParaRPr lang="es-PE" sz="10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7010" marR="7010" marT="7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s-PE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10" marR="7010" marT="7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0">
                <a:tc rowSpan="6">
                  <a:txBody>
                    <a:bodyPr/>
                    <a:lstStyle/>
                    <a:p>
                      <a:pPr algn="ctr" rtl="0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LA ENCAÑADA</a:t>
                      </a:r>
                    </a:p>
                  </a:txBody>
                  <a:tcPr marL="7010" marR="7010" marT="70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COMBAYO</a:t>
                      </a:r>
                    </a:p>
                  </a:txBody>
                  <a:tcPr marL="7010" marR="7010" marT="7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EL MILAGRO</a:t>
                      </a:r>
                    </a:p>
                  </a:txBody>
                  <a:tcPr marL="7010" marR="7010" marT="7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PE" sz="1000" dirty="0"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MARAYPATA</a:t>
                      </a:r>
                    </a:p>
                  </a:txBody>
                  <a:tcPr marL="7010" marR="7010" marT="7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7010" marR="7010" marT="7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7010" marR="7010" marT="7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7010" marR="7010" marT="7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PE" sz="1000" dirty="0"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7010" marR="7010" marT="7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10" marR="7010" marT="7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BELLA UNION DE JESUS MARIA DE TOLDOPATA</a:t>
                      </a:r>
                    </a:p>
                  </a:txBody>
                  <a:tcPr marL="7010" marR="7010" marT="7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CHAMCAS</a:t>
                      </a:r>
                    </a:p>
                  </a:txBody>
                  <a:tcPr marL="7010" marR="7010" marT="7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7010" marR="7010" marT="7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PE" sz="1000" dirty="0"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4021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EL PEDREGAL</a:t>
                      </a:r>
                    </a:p>
                  </a:txBody>
                  <a:tcPr marL="7010" marR="7010" marT="7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7010" marR="7010" marT="7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PE" sz="1000" dirty="0"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4021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GUAGAYOC</a:t>
                      </a:r>
                    </a:p>
                  </a:txBody>
                  <a:tcPr marL="7010" marR="7010" marT="7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7010" marR="7010" marT="7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PE" sz="1000" dirty="0"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4021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TOLDOPATA</a:t>
                      </a:r>
                    </a:p>
                  </a:txBody>
                  <a:tcPr marL="7010" marR="7010" marT="7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7010" marR="7010" marT="7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PE" sz="1000" dirty="0"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40210">
                <a:tc rowSpan="20">
                  <a:txBody>
                    <a:bodyPr/>
                    <a:lstStyle/>
                    <a:p>
                      <a:pPr algn="ctr" rtl="0" fontAlgn="ctr"/>
                      <a:r>
                        <a:rPr lang="es-PE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SOROCHUCO</a:t>
                      </a:r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7010" marR="7010" marT="70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REJOPAMPA</a:t>
                      </a:r>
                    </a:p>
                  </a:txBody>
                  <a:tcPr marL="7010" marR="7010" marT="7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EL INGENIO</a:t>
                      </a:r>
                    </a:p>
                  </a:txBody>
                  <a:tcPr marL="7010" marR="7010" marT="7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PE" sz="1000" dirty="0"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4021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FARO ALTO</a:t>
                      </a:r>
                    </a:p>
                  </a:txBody>
                  <a:tcPr marL="7010" marR="7010" marT="7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7010" marR="7010" marT="7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PE" sz="1000" dirty="0"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4021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REJOPAMPA</a:t>
                      </a:r>
                    </a:p>
                  </a:txBody>
                  <a:tcPr marL="7010" marR="7010" marT="7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7010" marR="7010" marT="7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PE" sz="1000" dirty="0"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3652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REJOPAMPA ALTA</a:t>
                      </a:r>
                    </a:p>
                  </a:txBody>
                  <a:tcPr marL="7010" marR="7010" marT="7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7010" marR="7010" marT="7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PE" sz="1000" dirty="0"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4021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LLAVIDQUE</a:t>
                      </a:r>
                    </a:p>
                  </a:txBody>
                  <a:tcPr marL="7010" marR="7010" marT="7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LLAVIDQUE</a:t>
                      </a:r>
                    </a:p>
                  </a:txBody>
                  <a:tcPr marL="7010" marR="7010" marT="7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7010" marR="7010" marT="7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PE" sz="1000" dirty="0"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4021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LA CARPA</a:t>
                      </a:r>
                    </a:p>
                  </a:txBody>
                  <a:tcPr marL="7010" marR="7010" marT="7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7010" marR="7010" marT="7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PE" sz="1000" dirty="0"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4021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LA OCSHA</a:t>
                      </a:r>
                    </a:p>
                  </a:txBody>
                  <a:tcPr marL="7010" marR="7010" marT="7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LA OCSHA</a:t>
                      </a:r>
                    </a:p>
                  </a:txBody>
                  <a:tcPr marL="7010" marR="7010" marT="7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7010" marR="7010" marT="7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PE" sz="1000" dirty="0"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4021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TANDAYOC</a:t>
                      </a:r>
                    </a:p>
                  </a:txBody>
                  <a:tcPr marL="7010" marR="7010" marT="7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7010" marR="7010" marT="7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PE" sz="1000" dirty="0"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4021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UÑIGAN CRIULLO</a:t>
                      </a:r>
                    </a:p>
                  </a:txBody>
                  <a:tcPr marL="7010" marR="7010" marT="7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7010" marR="7010" marT="7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PE" sz="1000" dirty="0"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4021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SALACAT</a:t>
                      </a:r>
                    </a:p>
                  </a:txBody>
                  <a:tcPr marL="7010" marR="7010" marT="7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SALACAT</a:t>
                      </a:r>
                    </a:p>
                  </a:txBody>
                  <a:tcPr marL="7010" marR="7010" marT="7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PE" sz="1000" dirty="0"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4021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YANACOLPA</a:t>
                      </a:r>
                    </a:p>
                  </a:txBody>
                  <a:tcPr marL="7010" marR="7010" marT="7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PE" sz="1000" dirty="0"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4021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LA CHORRERA</a:t>
                      </a:r>
                    </a:p>
                  </a:txBody>
                  <a:tcPr marL="7010" marR="7010" marT="7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LOS SARTENES</a:t>
                      </a:r>
                    </a:p>
                  </a:txBody>
                  <a:tcPr marL="7010" marR="7010" marT="7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PE" sz="1000" dirty="0"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4021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SAN LORENZO DE LIPIAC</a:t>
                      </a:r>
                    </a:p>
                  </a:txBody>
                  <a:tcPr marL="7010" marR="7010" marT="7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PE" sz="1000" dirty="0"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40210">
                <a:tc vMerge="1">
                  <a:txBody>
                    <a:bodyPr/>
                    <a:lstStyle/>
                    <a:p>
                      <a:pPr algn="ctr" rtl="0" fontAlgn="ctr"/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10" marR="7010" marT="70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QUENGO MAYO</a:t>
                      </a:r>
                    </a:p>
                  </a:txBody>
                  <a:tcPr marL="7010" marR="7010" marT="7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CARHUA CONGA</a:t>
                      </a:r>
                    </a:p>
                  </a:txBody>
                  <a:tcPr marL="7010" marR="7010" marT="7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7010" marR="7010" marT="7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PE" sz="1000" dirty="0"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4021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LA COLPA</a:t>
                      </a:r>
                    </a:p>
                  </a:txBody>
                  <a:tcPr marL="7010" marR="7010" marT="7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7010" marR="7010" marT="7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PE" sz="1000" dirty="0"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4021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QUENGO MAYO</a:t>
                      </a:r>
                    </a:p>
                  </a:txBody>
                  <a:tcPr marL="7010" marR="7010" marT="7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7010" marR="7010" marT="7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PE" sz="1000" dirty="0"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4021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CRUZPAMPA</a:t>
                      </a:r>
                    </a:p>
                  </a:txBody>
                  <a:tcPr marL="7010" marR="7010" marT="7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CHOGO PAMPA</a:t>
                      </a:r>
                    </a:p>
                  </a:txBody>
                  <a:tcPr marL="7010" marR="7010" marT="7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7010" marR="7010" marT="7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PE" sz="1000" dirty="0"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40210">
                <a:tc vMerge="1">
                  <a:txBody>
                    <a:bodyPr/>
                    <a:lstStyle/>
                    <a:p>
                      <a:pPr algn="ctr" rtl="0" fontAlgn="ctr"/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7010" marR="7010" marT="70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s-PE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SOL NACIENTE</a:t>
                      </a:r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7010" marR="7010" marT="7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SAN LUCAS</a:t>
                      </a:r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7010" marR="7010" marT="7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7010" marR="7010" marT="7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b"/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PE" sz="1000" dirty="0" smtClean="0"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s-PE" sz="1000" dirty="0"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140210">
                <a:tc vMerge="1">
                  <a:txBody>
                    <a:bodyPr/>
                    <a:lstStyle/>
                    <a:p>
                      <a:pPr algn="ctr" rtl="0" fontAlgn="ctr"/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7010" marR="7010" marT="70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7010" marR="7010" marT="7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SOL NACIENTE</a:t>
                      </a:r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7010" marR="7010" marT="7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7010" marR="7010" marT="7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b"/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PE" sz="1000" dirty="0" smtClean="0"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s-PE" sz="1000" dirty="0"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140210">
                <a:tc vMerge="1">
                  <a:txBody>
                    <a:bodyPr/>
                    <a:lstStyle/>
                    <a:p>
                      <a:pPr algn="ctr" rtl="0" fontAlgn="ctr"/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7010" marR="7010" marT="70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LLAGUAN</a:t>
                      </a:r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7010" marR="7010" marT="7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LLAGUAN</a:t>
                      </a:r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7010" marR="7010" marT="7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7010" marR="7010" marT="7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b"/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PE" sz="1000" dirty="0" smtClean="0"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s-PE" sz="1000" dirty="0"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140210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HUASMÍN</a:t>
                      </a:r>
                    </a:p>
                  </a:txBody>
                  <a:tcPr marL="7010" marR="7010" marT="70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SANTA ROSA DE HUASMÍN</a:t>
                      </a:r>
                    </a:p>
                  </a:txBody>
                  <a:tcPr marL="7010" marR="7010" marT="7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ALTO COÑICORGUE</a:t>
                      </a:r>
                    </a:p>
                  </a:txBody>
                  <a:tcPr marL="7010" marR="7010" marT="7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7010" marR="7010" marT="7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PE" sz="1000" dirty="0"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40210">
                <a:tc vMerge="1">
                  <a:txBody>
                    <a:bodyPr/>
                    <a:lstStyle/>
                    <a:p>
                      <a:pPr algn="ctr" rtl="0" fontAlgn="ctr"/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7010" marR="7010" marT="70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CHUGUR</a:t>
                      </a:r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7010" marR="7010" marT="7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JUAN VELASCO ALVARADO</a:t>
                      </a:r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7010" marR="7010" marT="7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7010" marR="7010" marT="7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b"/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PE" sz="1000" dirty="0" smtClean="0"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s-PE" sz="1000" dirty="0"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231346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3 </a:t>
                      </a:r>
                      <a:r>
                        <a:rPr lang="es-P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DISTRITOS</a:t>
                      </a:r>
                    </a:p>
                  </a:txBody>
                  <a:tcPr marL="7010" marR="7010" marT="70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13 </a:t>
                      </a:r>
                      <a:r>
                        <a:rPr lang="es-P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CENTROS POBLADOS</a:t>
                      </a:r>
                    </a:p>
                  </a:txBody>
                  <a:tcPr marL="7010" marR="7010" marT="7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28 </a:t>
                      </a:r>
                      <a:r>
                        <a:rPr lang="es-P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CASERÍOS</a:t>
                      </a:r>
                    </a:p>
                  </a:txBody>
                  <a:tcPr marL="7010" marR="7010" marT="7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149</a:t>
                      </a:r>
                      <a:endParaRPr lang="es-PE" sz="10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7010" marR="7010" marT="7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s-PE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s-PE" sz="10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7010" marR="7010" marT="7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s-PE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7010" marR="7010" marT="7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s-PE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69</a:t>
                      </a:r>
                      <a:endParaRPr lang="es-PE" sz="10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7010" marR="7010" marT="7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s-PE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7010" marR="7010" marT="7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PE" sz="1000" dirty="0" smtClean="0"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38</a:t>
                      </a:r>
                      <a:endParaRPr lang="es-PE" sz="1000" dirty="0"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7010" marR="7010" marT="7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s-PE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10" marR="7010" marT="7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7440">
                <a:tc>
                  <a:txBody>
                    <a:bodyPr/>
                    <a:lstStyle/>
                    <a:p>
                      <a:pPr algn="l" fontAlgn="b"/>
                      <a:endParaRPr lang="es-PE" sz="3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7010" marR="7010" marT="701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E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s-PE" sz="3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7010" marR="7010" marT="701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E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s-PE" sz="3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7010" marR="7010" marT="701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s-PE" sz="300" dirty="0"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7010" marR="7010" marT="701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s-PE" sz="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0" marR="7010" marT="701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0210">
                <a:tc>
                  <a:txBody>
                    <a:bodyPr/>
                    <a:lstStyle/>
                    <a:p>
                      <a:pPr algn="l" fontAlgn="b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267</a:t>
                      </a:r>
                      <a:endParaRPr lang="es-PE" sz="10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fontAlgn="b"/>
                      <a:r>
                        <a:rPr lang="es-P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PERSONAS EN TOTAL QUE PARTICIPARON EN LOS </a:t>
                      </a:r>
                      <a:r>
                        <a:rPr lang="es-PE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TALLERES DE TRABAJO EN FONCREAGRO</a:t>
                      </a:r>
                      <a:endParaRPr lang="es-PE" sz="10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7010" marR="7010" marT="70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PE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0" marR="7010" marT="70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2406">
                <a:tc>
                  <a:txBody>
                    <a:bodyPr/>
                    <a:lstStyle/>
                    <a:p>
                      <a:pPr algn="l" fontAlgn="b"/>
                      <a:endParaRPr lang="es-PE" sz="3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7010" marR="7010" marT="7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E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E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E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PE" sz="3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7010" marR="7010" marT="70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0210">
                <a:tc>
                  <a:txBody>
                    <a:bodyPr/>
                    <a:lstStyle/>
                    <a:p>
                      <a:pPr algn="l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9.54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fontAlgn="b"/>
                      <a:r>
                        <a:rPr lang="es-P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PERSONAS EN PROMEDIO </a:t>
                      </a:r>
                      <a:r>
                        <a:rPr lang="es-PE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POR CASERIO</a:t>
                      </a:r>
                      <a:r>
                        <a:rPr lang="es-PE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PE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QUE </a:t>
                      </a:r>
                      <a:r>
                        <a:rPr lang="es-P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PARTICIPARON </a:t>
                      </a:r>
                      <a:r>
                        <a:rPr lang="es-PE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EN LOS TALLERES DE TRABAJO</a:t>
                      </a:r>
                      <a:endParaRPr lang="es-PE" sz="10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7010" marR="7010" marT="70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PE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0" marR="7010" marT="70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802475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786333"/>
              </p:ext>
            </p:extLst>
          </p:nvPr>
        </p:nvGraphicFramePr>
        <p:xfrm>
          <a:off x="335359" y="1500174"/>
          <a:ext cx="11425270" cy="45772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85054"/>
                <a:gridCol w="2285054"/>
                <a:gridCol w="2285054"/>
                <a:gridCol w="2285054"/>
                <a:gridCol w="2285054"/>
              </a:tblGrid>
              <a:tr h="56618">
                <a:tc>
                  <a:txBody>
                    <a:bodyPr/>
                    <a:lstStyle/>
                    <a:p>
                      <a:pPr marL="85725" indent="0" algn="ctr" fontAlgn="ctr"/>
                      <a:r>
                        <a:rPr lang="es-PE" sz="15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Implementar</a:t>
                      </a:r>
                      <a:r>
                        <a:rPr lang="es-PE" sz="1500" b="1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actividades en caseríos CONTACTADOS</a:t>
                      </a:r>
                      <a:endParaRPr lang="es-PE" sz="15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045" marR="7045" marT="528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0" algn="ctr" fontAlgn="ctr"/>
                      <a:r>
                        <a:rPr lang="es-PE" sz="15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Iniciar</a:t>
                      </a:r>
                      <a:r>
                        <a:rPr lang="es-PE" sz="1500" b="1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la convocatoria a caseríos NO CONTACTADOS</a:t>
                      </a:r>
                      <a:endParaRPr lang="es-PE" sz="15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045" marR="7045" marT="528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0" algn="ctr" fontAlgn="ctr"/>
                      <a:r>
                        <a:rPr lang="es-PE" sz="15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Continuar</a:t>
                      </a:r>
                      <a:r>
                        <a:rPr lang="es-PE" sz="1500" b="1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 talleres de ATENCION y reforzamiento</a:t>
                      </a:r>
                      <a:endParaRPr lang="es-PE" sz="15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045" marR="7045" marT="528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5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Organizar MONITOREO SOCIAL y la supervisión</a:t>
                      </a:r>
                      <a:endParaRPr lang="es-PE" sz="15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045" marR="7045" marT="528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5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Desarrollar TALLERES INFORMATIVOS sobre Conga</a:t>
                      </a:r>
                    </a:p>
                  </a:txBody>
                  <a:tcPr marL="7045" marR="7045" marT="528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576320">
                <a:tc>
                  <a:txBody>
                    <a:bodyPr/>
                    <a:lstStyle/>
                    <a:p>
                      <a:pPr marL="85725" marR="0" indent="0" algn="ctr" defTabSz="97155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5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El Milagro, Maraypata, C</a:t>
                      </a:r>
                      <a:r>
                        <a:rPr lang="es-PE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hamcas,</a:t>
                      </a:r>
                      <a:r>
                        <a:rPr lang="es-PE" sz="15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 E</a:t>
                      </a:r>
                      <a:r>
                        <a:rPr lang="es-PE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l Pedregal, </a:t>
                      </a:r>
                      <a:r>
                        <a:rPr lang="es-PE" sz="15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Guagayoc</a:t>
                      </a:r>
                      <a:r>
                        <a:rPr lang="es-PE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, Toldopata, El Ingenio, Faro Alto, Rejopampa, Rejopampa Alta, Llavidque, La Carpa, La </a:t>
                      </a:r>
                      <a:r>
                        <a:rPr lang="es-PE" sz="15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Ocsha</a:t>
                      </a:r>
                      <a:r>
                        <a:rPr lang="es-PE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s-PE" sz="15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Tandayoc</a:t>
                      </a:r>
                      <a:r>
                        <a:rPr lang="es-PE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, Uñigan </a:t>
                      </a:r>
                      <a:r>
                        <a:rPr lang="es-PE" sz="15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Criullo</a:t>
                      </a:r>
                      <a:r>
                        <a:rPr lang="es-PE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s-PE" sz="15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Salacat</a:t>
                      </a:r>
                      <a:r>
                        <a:rPr lang="es-PE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s-PE" sz="15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Yanacolpa</a:t>
                      </a:r>
                      <a:r>
                        <a:rPr lang="es-PE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; Los Sartenes, San Lorenzo de </a:t>
                      </a:r>
                      <a:r>
                        <a:rPr lang="es-PE" sz="15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Lipiac</a:t>
                      </a:r>
                      <a:r>
                        <a:rPr lang="es-PE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s-PE" sz="15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Carhuaconga</a:t>
                      </a:r>
                      <a:r>
                        <a:rPr lang="es-PE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, La Colpa,</a:t>
                      </a:r>
                    </a:p>
                    <a:p>
                      <a:pPr marL="85725" marR="0" indent="0" algn="ctr" defTabSz="97155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5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Quengomayo</a:t>
                      </a:r>
                      <a:r>
                        <a:rPr lang="es-PE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s-PE" sz="15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Chogo</a:t>
                      </a:r>
                      <a:r>
                        <a:rPr lang="es-PE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, Pampa Alto </a:t>
                      </a:r>
                      <a:r>
                        <a:rPr lang="es-PE" sz="15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Coñicorgue</a:t>
                      </a:r>
                      <a:r>
                        <a:rPr lang="es-PE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5725" marR="0" indent="0" algn="ctr" defTabSz="97155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El Tambo, La Florida,</a:t>
                      </a:r>
                      <a:r>
                        <a:rPr lang="es-PE" sz="15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s-PE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Lanchecucho, Tambo Alto,</a:t>
                      </a:r>
                      <a:r>
                        <a:rPr lang="es-PE" sz="15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s-PE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Miraflores Llaucan,</a:t>
                      </a:r>
                      <a:r>
                        <a:rPr lang="es-PE" sz="15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Ñ</a:t>
                      </a:r>
                      <a:r>
                        <a:rPr lang="es-PE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  Ñun,</a:t>
                      </a:r>
                      <a:r>
                        <a:rPr lang="es-PE" sz="15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s-PE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Polonia La Colpa, </a:t>
                      </a:r>
                      <a:r>
                        <a:rPr lang="es-PE" sz="15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Totoramayo</a:t>
                      </a:r>
                      <a:r>
                        <a:rPr lang="es-PE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Yerba Buena Llaucan, La </a:t>
                      </a:r>
                      <a:r>
                        <a:rPr lang="es-PE" sz="15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Huaylla</a:t>
                      </a:r>
                      <a:r>
                        <a:rPr lang="es-PE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</a:t>
                      </a:r>
                      <a:r>
                        <a:rPr lang="es-PE" sz="15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s-PE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Corralpampa,</a:t>
                      </a:r>
                      <a:r>
                        <a:rPr lang="es-PE" sz="15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s-PE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Lirio Linda Flor, </a:t>
                      </a:r>
                      <a:r>
                        <a:rPr lang="es-PE" sz="15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Chihualacruz</a:t>
                      </a:r>
                      <a:r>
                        <a:rPr lang="es-PE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</a:t>
                      </a:r>
                      <a:r>
                        <a:rPr lang="es-PE" sz="15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s-PE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Alto Santa Rosa,</a:t>
                      </a:r>
                      <a:r>
                        <a:rPr lang="es-PE" sz="15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s-PE" sz="15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Coñicorge</a:t>
                      </a:r>
                      <a:r>
                        <a:rPr lang="es-PE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Alto  </a:t>
                      </a:r>
                      <a:r>
                        <a:rPr lang="es-PE" sz="15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Huasmin</a:t>
                      </a:r>
                      <a:r>
                        <a:rPr lang="es-PE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</a:t>
                      </a:r>
                      <a:r>
                        <a:rPr lang="es-PE" sz="15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s-PE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 Florida </a:t>
                      </a:r>
                      <a:r>
                        <a:rPr lang="es-PE" sz="15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Huasmin</a:t>
                      </a:r>
                      <a:r>
                        <a:rPr lang="es-PE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La Victoria,</a:t>
                      </a:r>
                      <a:r>
                        <a:rPr lang="es-PE" sz="15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s-PE" sz="15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Mashacat</a:t>
                      </a:r>
                      <a:r>
                        <a:rPr lang="es-PE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</a:t>
                      </a:r>
                      <a:r>
                        <a:rPr lang="es-PE" sz="15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s-PE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Los Reyes, </a:t>
                      </a:r>
                      <a:r>
                        <a:rPr lang="es-PE" sz="15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Shita</a:t>
                      </a:r>
                      <a:r>
                        <a:rPr lang="es-PE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</a:t>
                      </a:r>
                      <a:r>
                        <a:rPr lang="es-PE" sz="15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s-PE" sz="15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Tayapampa</a:t>
                      </a:r>
                      <a:r>
                        <a:rPr lang="es-PE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</a:t>
                      </a:r>
                      <a:r>
                        <a:rPr lang="es-PE" sz="15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s-PE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Alto </a:t>
                      </a:r>
                      <a:r>
                        <a:rPr lang="es-PE" sz="15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Huangashanga</a:t>
                      </a:r>
                      <a:r>
                        <a:rPr lang="es-PE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El Amaro, La Primavera,</a:t>
                      </a:r>
                      <a:r>
                        <a:rPr lang="es-PE" sz="15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s-PE" sz="15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Atumpampa</a:t>
                      </a:r>
                      <a:r>
                        <a:rPr lang="es-PE" sz="15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es-PE" sz="15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Marcopata</a:t>
                      </a:r>
                      <a:r>
                        <a:rPr lang="es-PE" sz="15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es-PE" sz="15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Quengomayo</a:t>
                      </a:r>
                      <a:r>
                        <a:rPr lang="es-PE" sz="15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y Santa Rosa de Hierba Buena.</a:t>
                      </a:r>
                      <a:endParaRPr lang="es-PE" sz="15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80975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5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 los caseríos LA CARPA, SALACAT,</a:t>
                      </a:r>
                      <a:r>
                        <a:rPr lang="es-PE" sz="15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PE" sz="15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CHOGOPAMPA</a:t>
                      </a:r>
                      <a:r>
                        <a:rPr lang="es-PE" sz="15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  </a:t>
                      </a:r>
                      <a:r>
                        <a:rPr lang="es-PE" sz="15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 COLPA, así como  en  otros con los que sea necesario reforzar los mensajes.</a:t>
                      </a:r>
                    </a:p>
                  </a:txBody>
                  <a:tcPr marL="7045" marR="7045" marT="5284" marB="0" anchor="ctr"/>
                </a:tc>
                <a:tc>
                  <a:txBody>
                    <a:bodyPr/>
                    <a:lstStyle/>
                    <a:p>
                      <a:pPr marL="85725" lvl="1" indent="0" algn="ctr" fontAlgn="ctr">
                        <a:buFont typeface="Wingdings" pitchFamily="2" charset="2"/>
                        <a:buNone/>
                      </a:pPr>
                      <a:r>
                        <a:rPr lang="es-PE" sz="15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Estas</a:t>
                      </a:r>
                      <a:r>
                        <a:rPr lang="es-PE" sz="15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 realizarán  a </a:t>
                      </a:r>
                      <a:r>
                        <a:rPr lang="es-PE" sz="15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aquellos</a:t>
                      </a:r>
                      <a:r>
                        <a:rPr lang="es-PE" sz="15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caseríos donde ya se tiene  definido el plan de trabajo y  que garantizan  condiciones de seguridad.</a:t>
                      </a:r>
                    </a:p>
                    <a:p>
                      <a:pPr marL="85725" lvl="1" indent="0" algn="ctr" fontAlgn="ctr">
                        <a:buFont typeface="Wingdings" pitchFamily="2" charset="2"/>
                        <a:buNone/>
                      </a:pPr>
                      <a:endParaRPr lang="es-PE" sz="1500" u="none" strike="noStrik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lvl="1" indent="0" algn="ctr" fontAlgn="ctr">
                        <a:buFont typeface="Wingdings" pitchFamily="2" charset="2"/>
                        <a:buNone/>
                      </a:pPr>
                      <a:r>
                        <a:rPr lang="es-PE" sz="15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 consensua con los líderes el plan de monitoreo social con los líderes, sobre el plan de trabajo con el caserío y con las familias.</a:t>
                      </a:r>
                    </a:p>
                    <a:p>
                      <a:pPr marL="542925" lvl="2" indent="0" algn="ctr" fontAlgn="ctr">
                        <a:buFont typeface="Wingdings" pitchFamily="2" charset="2"/>
                        <a:buNone/>
                      </a:pPr>
                      <a:endParaRPr lang="es-PE" sz="1500" u="none" strike="noStrik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5250" lvl="2" indent="0" algn="ctr" fontAlgn="ctr">
                        <a:buFont typeface="Wingdings" pitchFamily="2" charset="2"/>
                        <a:buNone/>
                      </a:pPr>
                      <a:r>
                        <a:rPr lang="es-PE" sz="15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seguimiento al clima social a nivel de caseríos.</a:t>
                      </a:r>
                    </a:p>
                    <a:p>
                      <a:pPr marL="542925" lvl="2" indent="0" algn="just" fontAlgn="ctr">
                        <a:buFont typeface="Wingdings" pitchFamily="2" charset="2"/>
                        <a:buNone/>
                      </a:pPr>
                      <a:endParaRPr lang="es-PE" sz="15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045" marR="7045" marT="5284" marB="0" anchor="ctr"/>
                </a:tc>
                <a:tc>
                  <a:txBody>
                    <a:bodyPr/>
                    <a:lstStyle/>
                    <a:p>
                      <a:pPr marL="180975" indent="0" algn="ctr"/>
                      <a:r>
                        <a:rPr lang="es-PE" sz="15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Considerando a</a:t>
                      </a:r>
                      <a:r>
                        <a:rPr lang="es-PE" sz="15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lo</a:t>
                      </a:r>
                      <a:r>
                        <a:rPr lang="es-PE" sz="15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s-PE" sz="15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caseríos que se encuentran en el ámbito del Anillo III,  en especial en los sub Anillo IIIB y Anillo IIIC. </a:t>
                      </a:r>
                      <a:endParaRPr lang="es-PE" sz="15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045" marR="7045" marT="5284" marB="0" anchor="ctr"/>
                </a:tc>
              </a:tr>
            </a:tbl>
          </a:graphicData>
        </a:graphic>
      </p:graphicFrame>
      <p:sp>
        <p:nvSpPr>
          <p:cNvPr id="4" name="1 Título"/>
          <p:cNvSpPr txBox="1">
            <a:spLocks/>
          </p:cNvSpPr>
          <p:nvPr/>
        </p:nvSpPr>
        <p:spPr>
          <a:xfrm>
            <a:off x="527381" y="260648"/>
            <a:ext cx="11137237" cy="6480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5250" algn="l"/>
            <a:r>
              <a:rPr lang="es-ES" sz="2800" b="1" dirty="0" smtClean="0">
                <a:solidFill>
                  <a:srgbClr val="0C3B2A"/>
                </a:solidFill>
                <a:latin typeface="Arial" pitchFamily="34" charset="0"/>
                <a:cs typeface="Arial" pitchFamily="34" charset="0"/>
              </a:rPr>
              <a:t>Próximos pasos:</a:t>
            </a:r>
            <a:endParaRPr lang="es-ES" sz="28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82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338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624417" y="1268760"/>
            <a:ext cx="1111518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s-PE" sz="2400" b="1" dirty="0" smtClean="0">
                <a:latin typeface="Arial" pitchFamily="34" charset="0"/>
                <a:cs typeface="Arial" pitchFamily="34" charset="0"/>
              </a:rPr>
              <a:t>General</a:t>
            </a:r>
            <a:r>
              <a:rPr lang="es-PE" sz="2400" dirty="0" smtClean="0">
                <a:latin typeface="Arial" pitchFamily="34" charset="0"/>
                <a:cs typeface="Arial" pitchFamily="34" charset="0"/>
              </a:rPr>
              <a:t>:</a:t>
            </a:r>
            <a:endParaRPr lang="es-PE" sz="24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s-PE" sz="2400" dirty="0" smtClean="0">
                <a:latin typeface="Arial" pitchFamily="34" charset="0"/>
                <a:cs typeface="Arial" pitchFamily="34" charset="0"/>
              </a:rPr>
              <a:t>Neutralizar la movilización </a:t>
            </a:r>
            <a:r>
              <a:rPr lang="es-PE" sz="2400" dirty="0">
                <a:latin typeface="Arial" pitchFamily="34" charset="0"/>
                <a:cs typeface="Arial" pitchFamily="34" charset="0"/>
              </a:rPr>
              <a:t>de personas convocadas por grupos radicales en el A</a:t>
            </a:r>
            <a:r>
              <a:rPr lang="es-PE" sz="2400" dirty="0" smtClean="0">
                <a:latin typeface="Arial" pitchFamily="34" charset="0"/>
                <a:cs typeface="Arial" pitchFamily="34" charset="0"/>
              </a:rPr>
              <a:t>nillo </a:t>
            </a:r>
            <a:r>
              <a:rPr lang="es-PE" sz="2400" dirty="0">
                <a:latin typeface="Arial" pitchFamily="34" charset="0"/>
                <a:cs typeface="Arial" pitchFamily="34" charset="0"/>
              </a:rPr>
              <a:t>3 </a:t>
            </a:r>
            <a:r>
              <a:rPr lang="es-PE" sz="2400" dirty="0" smtClean="0">
                <a:latin typeface="Arial" pitchFamily="34" charset="0"/>
                <a:cs typeface="Arial" pitchFamily="34" charset="0"/>
              </a:rPr>
              <a:t>de Conga</a:t>
            </a:r>
            <a:r>
              <a:rPr lang="es-PE" sz="2400" dirty="0">
                <a:latin typeface="Arial" pitchFamily="34" charset="0"/>
                <a:cs typeface="Arial" pitchFamily="34" charset="0"/>
              </a:rPr>
              <a:t>, para facilitar </a:t>
            </a:r>
            <a:r>
              <a:rPr lang="es-PE" sz="2400" dirty="0" smtClean="0">
                <a:latin typeface="Arial" pitchFamily="34" charset="0"/>
                <a:cs typeface="Arial" pitchFamily="34" charset="0"/>
              </a:rPr>
              <a:t>la viabilidad del proceso constructivo de la mina.</a:t>
            </a:r>
            <a:endParaRPr lang="es-PE" sz="2400" dirty="0">
              <a:latin typeface="Arial" pitchFamily="34" charset="0"/>
              <a:cs typeface="Arial" pitchFamily="34" charset="0"/>
            </a:endParaRPr>
          </a:p>
          <a:p>
            <a:pPr algn="just">
              <a:defRPr/>
            </a:pPr>
            <a:endParaRPr lang="es-PE" sz="2400" b="1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s-PE" sz="2400" b="1" dirty="0" smtClean="0">
                <a:latin typeface="Arial" pitchFamily="34" charset="0"/>
                <a:cs typeface="Arial" pitchFamily="34" charset="0"/>
              </a:rPr>
              <a:t>Específicos</a:t>
            </a:r>
            <a:r>
              <a:rPr lang="es-PE" sz="2400" dirty="0" smtClean="0">
                <a:latin typeface="Arial" pitchFamily="34" charset="0"/>
                <a:cs typeface="Arial" pitchFamily="34" charset="0"/>
              </a:rPr>
              <a:t>:</a:t>
            </a:r>
            <a:endParaRPr lang="es-PE" sz="2400" dirty="0">
              <a:latin typeface="Arial" pitchFamily="34" charset="0"/>
              <a:cs typeface="Arial" pitchFamily="34" charset="0"/>
            </a:endParaRPr>
          </a:p>
          <a:p>
            <a:pPr marL="531813" indent="-531813">
              <a:buFont typeface="Wingdings" panose="05000000000000000000" pitchFamily="2" charset="2"/>
              <a:buChar char="q"/>
              <a:defRPr/>
            </a:pPr>
            <a:r>
              <a:rPr lang="es-PE" sz="2400" dirty="0" smtClean="0">
                <a:latin typeface="Arial" pitchFamily="34" charset="0"/>
                <a:cs typeface="Arial" pitchFamily="34" charset="0"/>
              </a:rPr>
              <a:t>Generar alianzas estratégicas con los </a:t>
            </a:r>
            <a:r>
              <a:rPr lang="es-PE" sz="2400" dirty="0">
                <a:latin typeface="Arial" pitchFamily="34" charset="0"/>
                <a:cs typeface="Arial" pitchFamily="34" charset="0"/>
              </a:rPr>
              <a:t>acopiadores y cabezas de </a:t>
            </a:r>
            <a:r>
              <a:rPr lang="es-PE" sz="2400" dirty="0" smtClean="0">
                <a:latin typeface="Arial" pitchFamily="34" charset="0"/>
                <a:cs typeface="Arial" pitchFamily="34" charset="0"/>
              </a:rPr>
              <a:t>porongo líderes, para comprometer a los productores lecheros a favor de Conga.</a:t>
            </a:r>
            <a:endParaRPr lang="es-PE" sz="2400" dirty="0">
              <a:latin typeface="Arial" pitchFamily="34" charset="0"/>
              <a:cs typeface="Arial" pitchFamily="34" charset="0"/>
            </a:endParaRPr>
          </a:p>
          <a:p>
            <a:pPr marL="531813" indent="-531813">
              <a:buFont typeface="Wingdings" panose="05000000000000000000" pitchFamily="2" charset="2"/>
              <a:buChar char="q"/>
              <a:defRPr/>
            </a:pPr>
            <a:r>
              <a:rPr lang="es-PE" sz="2400" dirty="0" smtClean="0">
                <a:latin typeface="Arial" pitchFamily="34" charset="0"/>
                <a:cs typeface="Arial" pitchFamily="34" charset="0"/>
              </a:rPr>
              <a:t>Incidir </a:t>
            </a:r>
            <a:r>
              <a:rPr lang="es-PE" sz="2400" dirty="0">
                <a:latin typeface="Arial" pitchFamily="34" charset="0"/>
                <a:cs typeface="Arial" pitchFamily="34" charset="0"/>
              </a:rPr>
              <a:t>en </a:t>
            </a:r>
            <a:r>
              <a:rPr lang="es-PE" sz="2400" dirty="0" smtClean="0">
                <a:latin typeface="Arial" pitchFamily="34" charset="0"/>
                <a:cs typeface="Arial" pitchFamily="34" charset="0"/>
              </a:rPr>
              <a:t>los productores </a:t>
            </a:r>
            <a:r>
              <a:rPr lang="es-PE" sz="2400" dirty="0">
                <a:latin typeface="Arial" pitchFamily="34" charset="0"/>
                <a:cs typeface="Arial" pitchFamily="34" charset="0"/>
              </a:rPr>
              <a:t>lecheros </a:t>
            </a:r>
            <a:r>
              <a:rPr lang="es-PE" sz="2400" dirty="0" smtClean="0">
                <a:latin typeface="Arial" pitchFamily="34" charset="0"/>
                <a:cs typeface="Arial" pitchFamily="34" charset="0"/>
              </a:rPr>
              <a:t>y docentes aliados para </a:t>
            </a:r>
            <a:r>
              <a:rPr lang="es-PE" sz="2400" dirty="0">
                <a:latin typeface="Arial" pitchFamily="34" charset="0"/>
                <a:cs typeface="Arial" pitchFamily="34" charset="0"/>
              </a:rPr>
              <a:t>que </a:t>
            </a:r>
            <a:r>
              <a:rPr lang="es-PE" sz="2400" dirty="0" smtClean="0">
                <a:latin typeface="Arial" pitchFamily="34" charset="0"/>
                <a:cs typeface="Arial" pitchFamily="34" charset="0"/>
              </a:rPr>
              <a:t>reconozcan la inversión minería como una </a:t>
            </a:r>
            <a:r>
              <a:rPr lang="es-PE" sz="2400" dirty="0">
                <a:latin typeface="Arial" pitchFamily="34" charset="0"/>
                <a:cs typeface="Arial" pitchFamily="34" charset="0"/>
              </a:rPr>
              <a:t>opción </a:t>
            </a:r>
            <a:r>
              <a:rPr lang="es-PE" sz="2400" dirty="0" smtClean="0">
                <a:latin typeface="Arial" pitchFamily="34" charset="0"/>
                <a:cs typeface="Arial" pitchFamily="34" charset="0"/>
              </a:rPr>
              <a:t>para el desarrollo del caserío.</a:t>
            </a:r>
          </a:p>
          <a:p>
            <a:pPr marL="531813" indent="-531813">
              <a:buFont typeface="Wingdings" panose="05000000000000000000" pitchFamily="2" charset="2"/>
              <a:buChar char="q"/>
              <a:defRPr/>
            </a:pPr>
            <a:r>
              <a:rPr lang="es-PE" sz="2400" dirty="0" smtClean="0">
                <a:latin typeface="Arial" pitchFamily="34" charset="0"/>
                <a:cs typeface="Arial" pitchFamily="34" charset="0"/>
              </a:rPr>
              <a:t>Generar alianzas estratégicas con los docentes, </a:t>
            </a:r>
            <a:r>
              <a:rPr lang="es-PE" sz="2400" dirty="0">
                <a:latin typeface="Arial" pitchFamily="34" charset="0"/>
                <a:cs typeface="Arial" pitchFamily="34" charset="0"/>
              </a:rPr>
              <a:t>para </a:t>
            </a:r>
            <a:r>
              <a:rPr lang="es-PE" sz="2400" dirty="0" smtClean="0">
                <a:latin typeface="Arial" pitchFamily="34" charset="0"/>
                <a:cs typeface="Arial" pitchFamily="34" charset="0"/>
              </a:rPr>
              <a:t>comprometer a los miembros de la APAFA en el mejoramiento de la infraestructura e implementación básica de material educativo.</a:t>
            </a:r>
            <a:endParaRPr lang="es-PE" sz="2400" dirty="0">
              <a:latin typeface="Arial" pitchFamily="34" charset="0"/>
              <a:cs typeface="Arial" pitchFamily="34" charset="0"/>
            </a:endParaRPr>
          </a:p>
          <a:p>
            <a:pPr marL="531813" indent="-531813">
              <a:buFont typeface="Wingdings" panose="05000000000000000000" pitchFamily="2" charset="2"/>
              <a:buChar char="q"/>
              <a:defRPr/>
            </a:pPr>
            <a:r>
              <a:rPr lang="es-PE" sz="2400" dirty="0" smtClean="0">
                <a:latin typeface="Arial" pitchFamily="34" charset="0"/>
                <a:cs typeface="Arial" pitchFamily="34" charset="0"/>
              </a:rPr>
              <a:t>Identificar aliados para una propuesta </a:t>
            </a:r>
            <a:r>
              <a:rPr lang="es-PE" sz="2400" dirty="0">
                <a:latin typeface="Arial" pitchFamily="34" charset="0"/>
                <a:cs typeface="Arial" pitchFamily="34" charset="0"/>
              </a:rPr>
              <a:t>de </a:t>
            </a:r>
            <a:r>
              <a:rPr lang="es-PE" sz="2400" dirty="0" smtClean="0">
                <a:latin typeface="Arial" pitchFamily="34" charset="0"/>
                <a:cs typeface="Arial" pitchFamily="34" charset="0"/>
              </a:rPr>
              <a:t>educación </a:t>
            </a:r>
            <a:r>
              <a:rPr lang="es-PE" sz="2400" dirty="0">
                <a:latin typeface="Arial" pitchFamily="34" charset="0"/>
                <a:cs typeface="Arial" pitchFamily="34" charset="0"/>
              </a:rPr>
              <a:t>b</a:t>
            </a:r>
            <a:r>
              <a:rPr lang="es-PE" sz="2400" dirty="0" smtClean="0">
                <a:latin typeface="Arial" pitchFamily="34" charset="0"/>
                <a:cs typeface="Arial" pitchFamily="34" charset="0"/>
              </a:rPr>
              <a:t>ásica </a:t>
            </a:r>
            <a:r>
              <a:rPr lang="es-PE" sz="2400" dirty="0">
                <a:latin typeface="Arial" pitchFamily="34" charset="0"/>
                <a:cs typeface="Arial" pitchFamily="34" charset="0"/>
              </a:rPr>
              <a:t>a</a:t>
            </a:r>
            <a:r>
              <a:rPr lang="es-PE" sz="2400" dirty="0" smtClean="0">
                <a:latin typeface="Arial" pitchFamily="34" charset="0"/>
                <a:cs typeface="Arial" pitchFamily="34" charset="0"/>
              </a:rPr>
              <a:t>lternativa de carácter productivo, con enfoque de 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género, interculturalidad, y 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ciudadanía.</a:t>
            </a:r>
            <a:endParaRPr lang="es-PE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527381" y="260648"/>
            <a:ext cx="11137237" cy="6480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5250" algn="l"/>
            <a:r>
              <a:rPr lang="es-ES" sz="2800" b="1" dirty="0" smtClean="0">
                <a:solidFill>
                  <a:srgbClr val="0C3B2A"/>
                </a:solidFill>
                <a:latin typeface="Arial" pitchFamily="34" charset="0"/>
                <a:cs typeface="Arial" pitchFamily="34" charset="0"/>
              </a:rPr>
              <a:t>PROPOSITO:</a:t>
            </a:r>
            <a:endParaRPr lang="es-ES" sz="28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98584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527381" y="260648"/>
            <a:ext cx="11137237" cy="6480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5250" algn="l"/>
            <a:r>
              <a:rPr lang="es-ES" sz="2800" b="1" dirty="0" smtClean="0">
                <a:solidFill>
                  <a:srgbClr val="0C3B2A"/>
                </a:solidFill>
                <a:latin typeface="Arial" pitchFamily="34" charset="0"/>
                <a:cs typeface="Arial" pitchFamily="34" charset="0"/>
              </a:rPr>
              <a:t>OBJETIVOS ESTRATEGICOS:</a:t>
            </a:r>
            <a:endParaRPr lang="es-ES" sz="28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551384" y="1268760"/>
            <a:ext cx="5180385" cy="7920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PROYECTO FOCAL</a:t>
            </a:r>
          </a:p>
          <a:p>
            <a:pPr algn="ctr"/>
            <a:r>
              <a:rPr lang="es-PE" sz="16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sz="16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Fortalecimiento de la Cadena Productiva de la Leche, con Cabezas de Porongo, Acopiadores y Productores</a:t>
            </a:r>
            <a:endParaRPr lang="es-PE" sz="1600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566421" y="2492896"/>
            <a:ext cx="2336577" cy="3600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>
                <a:solidFill>
                  <a:srgbClr val="0C3B2A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just">
              <a:defRPr/>
            </a:pPr>
            <a:r>
              <a:rPr lang="es-ES" sz="1800" b="1" dirty="0" smtClean="0">
                <a:solidFill>
                  <a:schemeClr val="tx1"/>
                </a:solidFill>
                <a:latin typeface="+mn-lt"/>
              </a:rPr>
              <a:t>Objetivo General:</a:t>
            </a:r>
            <a:endParaRPr lang="es-PE" sz="1800" b="1" i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551384" y="2996952"/>
            <a:ext cx="554461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PE" sz="1800" dirty="0">
                <a:solidFill>
                  <a:prstClr val="black"/>
                </a:solidFill>
              </a:rPr>
              <a:t>Mejorar los ingresos de los distintos actores involucrados en </a:t>
            </a:r>
            <a:r>
              <a:rPr lang="es-PE" sz="1800" dirty="0" smtClean="0">
                <a:solidFill>
                  <a:prstClr val="black"/>
                </a:solidFill>
              </a:rPr>
              <a:t>la </a:t>
            </a:r>
            <a:r>
              <a:rPr lang="es-PE" sz="1800" dirty="0">
                <a:solidFill>
                  <a:prstClr val="black"/>
                </a:solidFill>
              </a:rPr>
              <a:t>cadena productiva de la leche, mediante la generación de empleo y el desarrollo de sus capacidades </a:t>
            </a:r>
            <a:r>
              <a:rPr lang="es-PE" sz="1800" dirty="0" smtClean="0">
                <a:solidFill>
                  <a:prstClr val="black"/>
                </a:solidFill>
              </a:rPr>
              <a:t>socio productivas.</a:t>
            </a:r>
            <a:endParaRPr lang="es-PE" sz="1800" b="1" i="1" dirty="0">
              <a:solidFill>
                <a:prstClr val="black"/>
              </a:solidFill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553146" y="4149080"/>
            <a:ext cx="2349852" cy="41184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defRPr/>
            </a:pPr>
            <a:r>
              <a:rPr lang="es-ES" sz="1800" b="1" dirty="0" smtClean="0">
                <a:solidFill>
                  <a:prstClr val="black"/>
                </a:solidFill>
              </a:rPr>
              <a:t>Objetivos Específicos:</a:t>
            </a:r>
            <a:endParaRPr lang="es-PE" sz="1800" b="1" i="1" dirty="0">
              <a:solidFill>
                <a:prstClr val="black"/>
              </a:solidFill>
            </a:endParaRPr>
          </a:p>
        </p:txBody>
      </p:sp>
      <p:sp>
        <p:nvSpPr>
          <p:cNvPr id="9" name="1 Título"/>
          <p:cNvSpPr txBox="1">
            <a:spLocks/>
          </p:cNvSpPr>
          <p:nvPr/>
        </p:nvSpPr>
        <p:spPr>
          <a:xfrm>
            <a:off x="551384" y="4797152"/>
            <a:ext cx="5544616" cy="17281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es-ES" sz="1800" dirty="0" smtClean="0">
                <a:solidFill>
                  <a:prstClr val="black"/>
                </a:solidFill>
              </a:rPr>
              <a:t>Mejorar </a:t>
            </a:r>
            <a:r>
              <a:rPr lang="es-ES" sz="1800" dirty="0">
                <a:solidFill>
                  <a:prstClr val="black"/>
                </a:solidFill>
              </a:rPr>
              <a:t>las condiciones físicas que determinan el funcionamiento de</a:t>
            </a:r>
            <a:r>
              <a:rPr lang="es-PE" sz="1800" dirty="0">
                <a:solidFill>
                  <a:prstClr val="black"/>
                </a:solidFill>
              </a:rPr>
              <a:t> la cadena productiva de la leche, generando </a:t>
            </a:r>
            <a:r>
              <a:rPr lang="es-PE" sz="1800" dirty="0" smtClean="0">
                <a:solidFill>
                  <a:prstClr val="black"/>
                </a:solidFill>
              </a:rPr>
              <a:t>oportunidades </a:t>
            </a:r>
            <a:r>
              <a:rPr lang="es-PE" sz="1800" dirty="0">
                <a:solidFill>
                  <a:prstClr val="black"/>
                </a:solidFill>
              </a:rPr>
              <a:t>de trabajo e incrementando los ingresos de las familias participantes</a:t>
            </a:r>
            <a:r>
              <a:rPr lang="es-PE" sz="1800" dirty="0" smtClean="0">
                <a:solidFill>
                  <a:prstClr val="black"/>
                </a:solidFill>
              </a:rPr>
              <a:t>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s-PE" sz="1800" dirty="0" smtClean="0">
                <a:solidFill>
                  <a:prstClr val="black"/>
                </a:solidFill>
              </a:rPr>
              <a:t>Fortalecer </a:t>
            </a:r>
            <a:r>
              <a:rPr lang="es-PE" sz="1800" dirty="0">
                <a:solidFill>
                  <a:prstClr val="black"/>
                </a:solidFill>
              </a:rPr>
              <a:t>las capacidades </a:t>
            </a:r>
            <a:r>
              <a:rPr lang="es-PE" sz="1800" dirty="0" smtClean="0">
                <a:solidFill>
                  <a:prstClr val="black"/>
                </a:solidFill>
              </a:rPr>
              <a:t>socio productivas </a:t>
            </a:r>
            <a:r>
              <a:rPr lang="es-PE" sz="1800" dirty="0">
                <a:solidFill>
                  <a:prstClr val="black"/>
                </a:solidFill>
              </a:rPr>
              <a:t>de las familias participantes en relación al rol que cumplen dentro de la cadena productiva de la leche</a:t>
            </a:r>
            <a:r>
              <a:rPr lang="es-ES" sz="1800" dirty="0">
                <a:solidFill>
                  <a:prstClr val="black"/>
                </a:solidFill>
              </a:rPr>
              <a:t>.</a:t>
            </a:r>
            <a:endParaRPr lang="es-PE" sz="1800" b="1" i="1" dirty="0">
              <a:solidFill>
                <a:prstClr val="black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6407453" y="1268760"/>
            <a:ext cx="5165348" cy="57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PROYECTO ADES</a:t>
            </a:r>
          </a:p>
          <a:p>
            <a:pPr algn="ctr"/>
            <a:r>
              <a:rPr lang="es-PE" sz="16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Alianzas estratégicas para el Desarrollo Social Productivo</a:t>
            </a:r>
            <a:endParaRPr lang="es-PE" sz="1600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1 Título"/>
          <p:cNvSpPr txBox="1">
            <a:spLocks/>
          </p:cNvSpPr>
          <p:nvPr/>
        </p:nvSpPr>
        <p:spPr>
          <a:xfrm>
            <a:off x="6407453" y="2132856"/>
            <a:ext cx="1944215" cy="3600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defRPr/>
            </a:pPr>
            <a:r>
              <a:rPr lang="es-ES" sz="1800" b="1" dirty="0" smtClean="0"/>
              <a:t>Objetivo General:</a:t>
            </a:r>
            <a:endParaRPr lang="es-PE" sz="1800" b="1" i="1" dirty="0">
              <a:latin typeface="+mn-lt"/>
            </a:endParaRPr>
          </a:p>
        </p:txBody>
      </p:sp>
      <p:sp>
        <p:nvSpPr>
          <p:cNvPr id="13" name="1 Título"/>
          <p:cNvSpPr txBox="1">
            <a:spLocks/>
          </p:cNvSpPr>
          <p:nvPr/>
        </p:nvSpPr>
        <p:spPr>
          <a:xfrm>
            <a:off x="6392416" y="2492896"/>
            <a:ext cx="5392216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defRPr/>
            </a:pPr>
            <a:r>
              <a:rPr lang="es-PE" sz="1800" dirty="0">
                <a:solidFill>
                  <a:prstClr val="black"/>
                </a:solidFill>
              </a:rPr>
              <a:t>Contribuir al desarrollo de capacidades relativas al desarrollo agropecuario, implementando y mejorando la infraestructura </a:t>
            </a:r>
            <a:r>
              <a:rPr lang="es-PE" sz="1800" dirty="0" smtClean="0">
                <a:solidFill>
                  <a:prstClr val="black"/>
                </a:solidFill>
              </a:rPr>
              <a:t>socio productiva.</a:t>
            </a:r>
            <a:endParaRPr lang="es-PE" sz="1800" b="1" i="1" dirty="0">
              <a:solidFill>
                <a:prstClr val="black"/>
              </a:solidFill>
            </a:endParaRPr>
          </a:p>
        </p:txBody>
      </p:sp>
      <p:sp>
        <p:nvSpPr>
          <p:cNvPr id="14" name="1 Título"/>
          <p:cNvSpPr txBox="1">
            <a:spLocks/>
          </p:cNvSpPr>
          <p:nvPr/>
        </p:nvSpPr>
        <p:spPr>
          <a:xfrm>
            <a:off x="6394178" y="3665224"/>
            <a:ext cx="2349852" cy="41184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defRPr/>
            </a:pPr>
            <a:r>
              <a:rPr lang="es-ES" sz="1800" b="1" dirty="0" smtClean="0">
                <a:solidFill>
                  <a:prstClr val="black"/>
                </a:solidFill>
              </a:rPr>
              <a:t>Objetivos Específicos:</a:t>
            </a:r>
            <a:endParaRPr lang="es-PE" sz="1800" b="1" i="1" dirty="0">
              <a:solidFill>
                <a:prstClr val="black"/>
              </a:solidFill>
            </a:endParaRPr>
          </a:p>
        </p:txBody>
      </p:sp>
      <p:sp>
        <p:nvSpPr>
          <p:cNvPr id="15" name="1 Título"/>
          <p:cNvSpPr txBox="1">
            <a:spLocks/>
          </p:cNvSpPr>
          <p:nvPr/>
        </p:nvSpPr>
        <p:spPr>
          <a:xfrm>
            <a:off x="6392416" y="4149080"/>
            <a:ext cx="5680248" cy="24482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es-ES" sz="1800" dirty="0" smtClean="0">
                <a:solidFill>
                  <a:prstClr val="black"/>
                </a:solidFill>
              </a:rPr>
              <a:t>Mejorar la infraestructura social productiva para dotar de condiciones adecuadas que garanticen el proceso de gestión y capacitación productiva y organizacional, así como contribuir a la generación de empleo temporal.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s-ES" sz="1800" dirty="0" smtClean="0">
                <a:solidFill>
                  <a:prstClr val="black"/>
                </a:solidFill>
              </a:rPr>
              <a:t>Favorecer y estimular la participación de los pobladores en las jornadas de capacitación a la través de la entrega de materiales de capacitación a los participantes.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s-ES" sz="1800" dirty="0" smtClean="0">
                <a:solidFill>
                  <a:prstClr val="black"/>
                </a:solidFill>
              </a:rPr>
              <a:t>Fortalecer las capacidades de los actores comunales para sumar esfuerzos </a:t>
            </a:r>
            <a:r>
              <a:rPr lang="es-ES" sz="1800" dirty="0">
                <a:solidFill>
                  <a:prstClr val="black"/>
                </a:solidFill>
              </a:rPr>
              <a:t>a</a:t>
            </a:r>
            <a:r>
              <a:rPr lang="es-ES" sz="1800" dirty="0" smtClean="0">
                <a:solidFill>
                  <a:prstClr val="black"/>
                </a:solidFill>
              </a:rPr>
              <a:t> beneficio de la comunidad.</a:t>
            </a:r>
          </a:p>
        </p:txBody>
      </p:sp>
    </p:spTree>
    <p:extLst>
      <p:ext uri="{BB962C8B-B14F-4D97-AF65-F5344CB8AC3E}">
        <p14:creationId xmlns:p14="http://schemas.microsoft.com/office/powerpoint/2010/main" val="217786766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 Título"/>
          <p:cNvSpPr txBox="1">
            <a:spLocks/>
          </p:cNvSpPr>
          <p:nvPr/>
        </p:nvSpPr>
        <p:spPr>
          <a:xfrm>
            <a:off x="527381" y="260648"/>
            <a:ext cx="11137237" cy="6480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5250" algn="l"/>
            <a:r>
              <a:rPr lang="es-PE" sz="2800" b="1" dirty="0" smtClean="0">
                <a:solidFill>
                  <a:srgbClr val="0C3B2A"/>
                </a:solidFill>
                <a:latin typeface="Arial" pitchFamily="34" charset="0"/>
                <a:cs typeface="Arial" pitchFamily="34" charset="0"/>
              </a:rPr>
              <a:t>ERSC</a:t>
            </a:r>
            <a:r>
              <a:rPr lang="es-ES" sz="2800" b="1" dirty="0" smtClean="0">
                <a:solidFill>
                  <a:srgbClr val="0C3B2A"/>
                </a:solidFill>
                <a:latin typeface="Arial" pitchFamily="34" charset="0"/>
                <a:cs typeface="Arial" pitchFamily="34" charset="0"/>
              </a:rPr>
              <a:t>: Estrategia de Relacionamiento Social Comunitario</a:t>
            </a:r>
            <a:endParaRPr lang="es-ES" sz="28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Flecha arriba 13"/>
          <p:cNvSpPr/>
          <p:nvPr/>
        </p:nvSpPr>
        <p:spPr>
          <a:xfrm>
            <a:off x="5591944" y="2356429"/>
            <a:ext cx="972108" cy="351039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endParaRPr lang="es-PE" sz="1400">
              <a:solidFill>
                <a:prstClr val="white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3161674" y="3328537"/>
            <a:ext cx="5616624" cy="91810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endParaRPr lang="es-PE" sz="1200" dirty="0">
              <a:solidFill>
                <a:prstClr val="white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3323692" y="3490555"/>
            <a:ext cx="1458162" cy="594066"/>
          </a:xfrm>
          <a:prstGeom prst="rect">
            <a:avLst/>
          </a:prstGeom>
          <a:solidFill>
            <a:srgbClr val="4F81BD"/>
          </a:solidFill>
          <a:ln w="1905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s-ES" sz="1200" dirty="0">
                <a:solidFill>
                  <a:prstClr val="white"/>
                </a:solidFill>
              </a:rPr>
              <a:t>Contactar y explorar </a:t>
            </a:r>
            <a:r>
              <a:rPr lang="es-ES" sz="1200" dirty="0" err="1" smtClean="0">
                <a:solidFill>
                  <a:prstClr val="white"/>
                </a:solidFill>
              </a:rPr>
              <a:t>expectat</a:t>
            </a:r>
            <a:r>
              <a:rPr lang="es-ES" sz="1200" dirty="0" smtClean="0">
                <a:solidFill>
                  <a:prstClr val="white"/>
                </a:solidFill>
              </a:rPr>
              <a:t>–demanda </a:t>
            </a:r>
          </a:p>
          <a:p>
            <a:pPr algn="ctr" defTabSz="685783"/>
            <a:r>
              <a:rPr lang="es-ES" sz="1200" dirty="0" smtClean="0">
                <a:solidFill>
                  <a:prstClr val="white"/>
                </a:solidFill>
              </a:rPr>
              <a:t>ACERCAMIENTO</a:t>
            </a:r>
          </a:p>
        </p:txBody>
      </p:sp>
      <p:sp>
        <p:nvSpPr>
          <p:cNvPr id="23" name="Rectángulo 22"/>
          <p:cNvSpPr/>
          <p:nvPr/>
        </p:nvSpPr>
        <p:spPr>
          <a:xfrm>
            <a:off x="7374142" y="3490555"/>
            <a:ext cx="1296144" cy="594066"/>
          </a:xfrm>
          <a:prstGeom prst="rect">
            <a:avLst/>
          </a:prstGeom>
          <a:ln w="1905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s-ES" sz="1200" dirty="0">
                <a:solidFill>
                  <a:prstClr val="white"/>
                </a:solidFill>
              </a:rPr>
              <a:t>Gestión de </a:t>
            </a:r>
            <a:r>
              <a:rPr lang="es-ES" sz="1200" dirty="0" smtClean="0">
                <a:solidFill>
                  <a:prstClr val="white"/>
                </a:solidFill>
              </a:rPr>
              <a:t>percepciones</a:t>
            </a:r>
          </a:p>
          <a:p>
            <a:pPr algn="ctr" defTabSz="685783"/>
            <a:r>
              <a:rPr lang="es-ES" sz="1200" dirty="0" smtClean="0">
                <a:solidFill>
                  <a:prstClr val="white"/>
                </a:solidFill>
              </a:rPr>
              <a:t>BALANCE</a:t>
            </a:r>
            <a:endParaRPr lang="es-PE" sz="1200" dirty="0">
              <a:solidFill>
                <a:prstClr val="white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5321914" y="3490554"/>
            <a:ext cx="1512168" cy="594067"/>
          </a:xfrm>
          <a:prstGeom prst="rect">
            <a:avLst/>
          </a:prstGeom>
          <a:ln w="1905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s-ES" sz="1200" dirty="0">
                <a:solidFill>
                  <a:prstClr val="white"/>
                </a:solidFill>
              </a:rPr>
              <a:t>Establecer estrategias de </a:t>
            </a:r>
            <a:r>
              <a:rPr lang="es-ES" sz="1200" dirty="0" smtClean="0">
                <a:solidFill>
                  <a:prstClr val="white"/>
                </a:solidFill>
              </a:rPr>
              <a:t>comunicación</a:t>
            </a:r>
          </a:p>
          <a:p>
            <a:pPr algn="ctr" defTabSz="685783"/>
            <a:r>
              <a:rPr lang="es-ES" sz="1200" dirty="0" smtClean="0">
                <a:solidFill>
                  <a:prstClr val="white"/>
                </a:solidFill>
              </a:rPr>
              <a:t>VINCULACION</a:t>
            </a:r>
          </a:p>
        </p:txBody>
      </p:sp>
      <p:sp>
        <p:nvSpPr>
          <p:cNvPr id="25" name="Rectángulo 24"/>
          <p:cNvSpPr/>
          <p:nvPr/>
        </p:nvSpPr>
        <p:spPr>
          <a:xfrm>
            <a:off x="3161674" y="3004501"/>
            <a:ext cx="5616624" cy="32403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s-ES" sz="1200" b="1" dirty="0">
                <a:solidFill>
                  <a:prstClr val="white"/>
                </a:solidFill>
              </a:rPr>
              <a:t>CONSTRUCCION DE CONFIANZA SOCIAL - INSTITUCIONAL</a:t>
            </a:r>
            <a:endParaRPr lang="es-PE" sz="1200" b="1" dirty="0">
              <a:solidFill>
                <a:prstClr val="white"/>
              </a:solidFill>
            </a:endParaRPr>
          </a:p>
        </p:txBody>
      </p:sp>
      <p:sp>
        <p:nvSpPr>
          <p:cNvPr id="26" name="Flecha derecha 25"/>
          <p:cNvSpPr/>
          <p:nvPr/>
        </p:nvSpPr>
        <p:spPr>
          <a:xfrm>
            <a:off x="4835860" y="3598567"/>
            <a:ext cx="432048" cy="37804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endParaRPr lang="es-PE" sz="1400">
              <a:solidFill>
                <a:prstClr val="white"/>
              </a:solidFill>
            </a:endParaRPr>
          </a:p>
        </p:txBody>
      </p:sp>
      <p:sp>
        <p:nvSpPr>
          <p:cNvPr id="27" name="Flecha derecha 26"/>
          <p:cNvSpPr/>
          <p:nvPr/>
        </p:nvSpPr>
        <p:spPr>
          <a:xfrm>
            <a:off x="6888088" y="3598567"/>
            <a:ext cx="432048" cy="37804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endParaRPr lang="es-PE" sz="1400">
              <a:solidFill>
                <a:prstClr val="white"/>
              </a:solidFill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1555845" y="3490555"/>
            <a:ext cx="1173781" cy="5940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s-ES" sz="1200" b="1" dirty="0">
                <a:solidFill>
                  <a:prstClr val="white"/>
                </a:solidFill>
              </a:rPr>
              <a:t>COLABORADOR </a:t>
            </a:r>
            <a:r>
              <a:rPr lang="es-ES" sz="1200" b="1" dirty="0" smtClean="0">
                <a:solidFill>
                  <a:prstClr val="white"/>
                </a:solidFill>
              </a:rPr>
              <a:t>–APTITUD–</a:t>
            </a:r>
          </a:p>
          <a:p>
            <a:pPr algn="ctr" defTabSz="685783"/>
            <a:r>
              <a:rPr lang="es-ES" sz="1200" b="1" dirty="0" smtClean="0">
                <a:solidFill>
                  <a:prstClr val="white"/>
                </a:solidFill>
              </a:rPr>
              <a:t>--ACTITUD--</a:t>
            </a:r>
            <a:endParaRPr lang="es-PE" sz="1200" b="1" dirty="0">
              <a:solidFill>
                <a:prstClr val="white"/>
              </a:solidFill>
            </a:endParaRPr>
          </a:p>
        </p:txBody>
      </p:sp>
      <p:sp>
        <p:nvSpPr>
          <p:cNvPr id="29" name="Flecha derecha 28"/>
          <p:cNvSpPr/>
          <p:nvPr/>
        </p:nvSpPr>
        <p:spPr>
          <a:xfrm>
            <a:off x="2837638" y="3598567"/>
            <a:ext cx="432048" cy="37804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endParaRPr lang="es-PE" sz="1400">
              <a:solidFill>
                <a:prstClr val="white"/>
              </a:solidFill>
            </a:endParaRPr>
          </a:p>
        </p:txBody>
      </p:sp>
      <p:sp>
        <p:nvSpPr>
          <p:cNvPr id="30" name="Flecha derecha 29"/>
          <p:cNvSpPr/>
          <p:nvPr/>
        </p:nvSpPr>
        <p:spPr>
          <a:xfrm>
            <a:off x="8724292" y="3598567"/>
            <a:ext cx="432048" cy="37804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endParaRPr lang="es-PE" sz="1400">
              <a:solidFill>
                <a:prstClr val="white"/>
              </a:solidFill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9228856" y="3490555"/>
            <a:ext cx="1115616" cy="5940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s-ES" sz="1200" b="1" dirty="0">
                <a:solidFill>
                  <a:prstClr val="white"/>
                </a:solidFill>
              </a:rPr>
              <a:t>GESTIÓN DE OBJETIVOS COMPARTIDOS</a:t>
            </a:r>
            <a:endParaRPr lang="es-PE" sz="1200" b="1" dirty="0">
              <a:solidFill>
                <a:prstClr val="white"/>
              </a:solidFill>
            </a:endParaRPr>
          </a:p>
        </p:txBody>
      </p:sp>
      <p:cxnSp>
        <p:nvCxnSpPr>
          <p:cNvPr id="32" name="Conector angular 31"/>
          <p:cNvCxnSpPr>
            <a:stCxn id="28" idx="0"/>
            <a:endCxn id="25" idx="1"/>
          </p:cNvCxnSpPr>
          <p:nvPr/>
        </p:nvCxnSpPr>
        <p:spPr>
          <a:xfrm rot="5400000" flipH="1" flipV="1">
            <a:off x="2490187" y="2819068"/>
            <a:ext cx="324036" cy="1018938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angular 32"/>
          <p:cNvCxnSpPr>
            <a:stCxn id="25" idx="3"/>
            <a:endCxn id="31" idx="0"/>
          </p:cNvCxnSpPr>
          <p:nvPr/>
        </p:nvCxnSpPr>
        <p:spPr>
          <a:xfrm>
            <a:off x="8778298" y="3166519"/>
            <a:ext cx="1008366" cy="324036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ángulo 33"/>
          <p:cNvSpPr/>
          <p:nvPr/>
        </p:nvSpPr>
        <p:spPr>
          <a:xfrm>
            <a:off x="9318358" y="4462663"/>
            <a:ext cx="953598" cy="4860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s-ES" sz="1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INSERCION A PROYECTOS</a:t>
            </a:r>
            <a:endParaRPr lang="es-PE" sz="1200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5" name="Conector angular 29"/>
          <p:cNvCxnSpPr>
            <a:stCxn id="31" idx="2"/>
            <a:endCxn id="34" idx="0"/>
          </p:cNvCxnSpPr>
          <p:nvPr/>
        </p:nvCxnSpPr>
        <p:spPr>
          <a:xfrm>
            <a:off x="9786665" y="4084621"/>
            <a:ext cx="8493" cy="378042"/>
          </a:xfrm>
          <a:prstGeom prst="straightConnector1">
            <a:avLst/>
          </a:prstGeom>
          <a:ln w="38100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ángulo 35"/>
          <p:cNvSpPr/>
          <p:nvPr/>
        </p:nvSpPr>
        <p:spPr>
          <a:xfrm>
            <a:off x="7644172" y="4570675"/>
            <a:ext cx="953598" cy="2700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s-ES" sz="1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PROMOCION</a:t>
            </a:r>
            <a:endParaRPr lang="es-PE" sz="1200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Rectángulo 36"/>
          <p:cNvSpPr/>
          <p:nvPr/>
        </p:nvSpPr>
        <p:spPr>
          <a:xfrm>
            <a:off x="7644172" y="4948717"/>
            <a:ext cx="953598" cy="2700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s-ES" sz="1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ATENCION</a:t>
            </a:r>
            <a:endParaRPr lang="es-PE" sz="1200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7644172" y="5326759"/>
            <a:ext cx="953598" cy="2700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s-ES" sz="1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MANEJO</a:t>
            </a:r>
            <a:endParaRPr lang="es-PE" sz="1200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5178406" y="4570675"/>
            <a:ext cx="1817694" cy="2700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s-ES" sz="1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AVANCES RECONOCIDOS</a:t>
            </a:r>
            <a:endParaRPr lang="es-PE" sz="1200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5178406" y="4948717"/>
            <a:ext cx="1817694" cy="2700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s-ES" sz="1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SATISFACCION DE ACCION</a:t>
            </a:r>
            <a:endParaRPr lang="es-PE" sz="1200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Rectángulo 40"/>
          <p:cNvSpPr/>
          <p:nvPr/>
        </p:nvSpPr>
        <p:spPr>
          <a:xfrm>
            <a:off x="5178406" y="5326759"/>
            <a:ext cx="1817694" cy="2700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s-ES" sz="1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CONFORMIDAD </a:t>
            </a:r>
            <a:endParaRPr lang="es-PE" sz="1200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2" name="Conector angular 40"/>
          <p:cNvCxnSpPr>
            <a:stCxn id="34" idx="1"/>
            <a:endCxn id="36" idx="3"/>
          </p:cNvCxnSpPr>
          <p:nvPr/>
        </p:nvCxnSpPr>
        <p:spPr>
          <a:xfrm flipH="1">
            <a:off x="8597770" y="4705690"/>
            <a:ext cx="720588" cy="0"/>
          </a:xfrm>
          <a:prstGeom prst="straightConnector1">
            <a:avLst/>
          </a:prstGeom>
          <a:ln w="38100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angular 42"/>
          <p:cNvCxnSpPr>
            <a:stCxn id="34" idx="1"/>
            <a:endCxn id="38" idx="3"/>
          </p:cNvCxnSpPr>
          <p:nvPr/>
        </p:nvCxnSpPr>
        <p:spPr>
          <a:xfrm rot="10800000" flipV="1">
            <a:off x="8597770" y="4705690"/>
            <a:ext cx="720588" cy="756084"/>
          </a:xfrm>
          <a:prstGeom prst="bentConnector3">
            <a:avLst>
              <a:gd name="adj1" fmla="val 50000"/>
            </a:avLst>
          </a:prstGeom>
          <a:ln w="38100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angular 43"/>
          <p:cNvCxnSpPr>
            <a:stCxn id="34" idx="1"/>
            <a:endCxn id="37" idx="3"/>
          </p:cNvCxnSpPr>
          <p:nvPr/>
        </p:nvCxnSpPr>
        <p:spPr>
          <a:xfrm rot="10800000" flipV="1">
            <a:off x="8597770" y="4705690"/>
            <a:ext cx="720588" cy="378042"/>
          </a:xfrm>
          <a:prstGeom prst="bentConnector3">
            <a:avLst>
              <a:gd name="adj1" fmla="val 50000"/>
            </a:avLst>
          </a:prstGeom>
          <a:ln w="38100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ángulo 44"/>
          <p:cNvSpPr/>
          <p:nvPr/>
        </p:nvSpPr>
        <p:spPr>
          <a:xfrm>
            <a:off x="7554670" y="5650795"/>
            <a:ext cx="1115616" cy="2700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r" defTabSz="685783"/>
            <a:r>
              <a:rPr lang="es-ES" sz="900" dirty="0">
                <a:solidFill>
                  <a:srgbClr val="0000CC"/>
                </a:solidFill>
              </a:rPr>
              <a:t>mitigación</a:t>
            </a:r>
          </a:p>
          <a:p>
            <a:pPr algn="r" defTabSz="685783"/>
            <a:r>
              <a:rPr lang="es-ES" sz="900" dirty="0">
                <a:solidFill>
                  <a:srgbClr val="0000CC"/>
                </a:solidFill>
              </a:rPr>
              <a:t>compensación</a:t>
            </a:r>
            <a:endParaRPr lang="es-PE" sz="900" dirty="0">
              <a:solidFill>
                <a:srgbClr val="0000CC"/>
              </a:solidFill>
            </a:endParaRPr>
          </a:p>
        </p:txBody>
      </p:sp>
      <p:cxnSp>
        <p:nvCxnSpPr>
          <p:cNvPr id="46" name="Conector angular 54"/>
          <p:cNvCxnSpPr>
            <a:stCxn id="36" idx="1"/>
            <a:endCxn id="39" idx="3"/>
          </p:cNvCxnSpPr>
          <p:nvPr/>
        </p:nvCxnSpPr>
        <p:spPr>
          <a:xfrm flipH="1">
            <a:off x="6996100" y="4705690"/>
            <a:ext cx="648072" cy="0"/>
          </a:xfrm>
          <a:prstGeom prst="straightConnector1">
            <a:avLst/>
          </a:prstGeom>
          <a:ln w="38100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angular 54"/>
          <p:cNvCxnSpPr>
            <a:stCxn id="37" idx="1"/>
            <a:endCxn id="40" idx="3"/>
          </p:cNvCxnSpPr>
          <p:nvPr/>
        </p:nvCxnSpPr>
        <p:spPr>
          <a:xfrm flipH="1">
            <a:off x="6996100" y="5083732"/>
            <a:ext cx="648072" cy="0"/>
          </a:xfrm>
          <a:prstGeom prst="straightConnector1">
            <a:avLst/>
          </a:prstGeom>
          <a:ln w="38100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angular 54"/>
          <p:cNvCxnSpPr>
            <a:stCxn id="38" idx="1"/>
            <a:endCxn id="41" idx="3"/>
          </p:cNvCxnSpPr>
          <p:nvPr/>
        </p:nvCxnSpPr>
        <p:spPr>
          <a:xfrm flipH="1">
            <a:off x="6996100" y="5461774"/>
            <a:ext cx="648072" cy="0"/>
          </a:xfrm>
          <a:prstGeom prst="straightConnector1">
            <a:avLst/>
          </a:prstGeom>
          <a:ln w="38100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ángulo 48"/>
          <p:cNvSpPr/>
          <p:nvPr/>
        </p:nvSpPr>
        <p:spPr>
          <a:xfrm>
            <a:off x="3161674" y="3004501"/>
            <a:ext cx="5616624" cy="324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endParaRPr lang="es-PE" sz="1200" dirty="0">
              <a:solidFill>
                <a:prstClr val="white"/>
              </a:solidFill>
            </a:endParaRPr>
          </a:p>
        </p:txBody>
      </p:sp>
      <p:sp>
        <p:nvSpPr>
          <p:cNvPr id="50" name="Rectángulo 49"/>
          <p:cNvSpPr/>
          <p:nvPr/>
        </p:nvSpPr>
        <p:spPr>
          <a:xfrm>
            <a:off x="5321914" y="2032393"/>
            <a:ext cx="1458162" cy="2700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s-ES" sz="1200" b="1" dirty="0">
                <a:solidFill>
                  <a:prstClr val="white"/>
                </a:solidFill>
              </a:rPr>
              <a:t>LEGITIMIDAD</a:t>
            </a:r>
            <a:endParaRPr lang="es-PE" sz="1200" b="1" dirty="0">
              <a:solidFill>
                <a:prstClr val="white"/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479377" y="908720"/>
            <a:ext cx="11185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dirty="0" smtClean="0"/>
              <a:t>Enfoque: en la </a:t>
            </a:r>
            <a:r>
              <a:rPr lang="es-PE" b="1" dirty="0" smtClean="0"/>
              <a:t>construcción de confianza </a:t>
            </a:r>
            <a:r>
              <a:rPr lang="es-PE" dirty="0" smtClean="0"/>
              <a:t>para un relacionamiento social comunitario legitimado </a:t>
            </a:r>
            <a:endParaRPr lang="es-PE" dirty="0"/>
          </a:p>
        </p:txBody>
      </p:sp>
      <p:sp>
        <p:nvSpPr>
          <p:cNvPr id="52" name="Rectángulo 51"/>
          <p:cNvSpPr/>
          <p:nvPr/>
        </p:nvSpPr>
        <p:spPr>
          <a:xfrm>
            <a:off x="3323692" y="3490554"/>
            <a:ext cx="1458162" cy="6045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endParaRPr lang="es-PE" sz="1200" dirty="0">
              <a:solidFill>
                <a:prstClr val="white"/>
              </a:solidFill>
            </a:endParaRPr>
          </a:p>
        </p:txBody>
      </p:sp>
      <p:sp>
        <p:nvSpPr>
          <p:cNvPr id="53" name="Rectángulo 52"/>
          <p:cNvSpPr/>
          <p:nvPr/>
        </p:nvSpPr>
        <p:spPr>
          <a:xfrm>
            <a:off x="5326870" y="3501008"/>
            <a:ext cx="1512168" cy="5940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endParaRPr lang="es-PE" sz="1200" dirty="0">
              <a:solidFill>
                <a:prstClr val="white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7374562" y="3490554"/>
            <a:ext cx="1296144" cy="6045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endParaRPr lang="es-PE" sz="1200" dirty="0">
              <a:solidFill>
                <a:prstClr val="white"/>
              </a:solidFill>
            </a:endParaRPr>
          </a:p>
        </p:txBody>
      </p:sp>
      <p:sp>
        <p:nvSpPr>
          <p:cNvPr id="55" name="Flecha derecha 54"/>
          <p:cNvSpPr/>
          <p:nvPr/>
        </p:nvSpPr>
        <p:spPr>
          <a:xfrm>
            <a:off x="4830904" y="3595719"/>
            <a:ext cx="432048" cy="378042"/>
          </a:xfrm>
          <a:prstGeom prst="rightArrow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endParaRPr lang="es-PE" sz="1400">
              <a:solidFill>
                <a:prstClr val="white"/>
              </a:solidFill>
            </a:endParaRPr>
          </a:p>
        </p:txBody>
      </p:sp>
      <p:sp>
        <p:nvSpPr>
          <p:cNvPr id="56" name="Flecha derecha 55"/>
          <p:cNvSpPr/>
          <p:nvPr/>
        </p:nvSpPr>
        <p:spPr>
          <a:xfrm>
            <a:off x="6888088" y="3595719"/>
            <a:ext cx="432048" cy="378042"/>
          </a:xfrm>
          <a:prstGeom prst="rightArrow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endParaRPr lang="es-PE" sz="1400">
              <a:solidFill>
                <a:prstClr val="white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4475820" y="1484784"/>
            <a:ext cx="32763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0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RECONOCIMIENTO DE LA INVERSIÓN YANACOCHA</a:t>
            </a:r>
          </a:p>
          <a:p>
            <a:pPr algn="ctr"/>
            <a:r>
              <a:rPr lang="es-PE" sz="10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COMPROMISOS–APORTES EN CONTRAPARTIDA</a:t>
            </a:r>
          </a:p>
          <a:p>
            <a:pPr algn="ctr"/>
            <a:r>
              <a:rPr lang="es-PE" sz="10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RELACIONES SOCIALES DE COLABORACION </a:t>
            </a:r>
            <a:endParaRPr lang="es-PE" sz="10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7" name="CuadroTexto 56"/>
          <p:cNvSpPr txBox="1"/>
          <p:nvPr/>
        </p:nvSpPr>
        <p:spPr>
          <a:xfrm>
            <a:off x="267511" y="3284984"/>
            <a:ext cx="12919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0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PLAN DE DESARROLLO DE CAPACIDADES DE FACILITADOR SOCIAL EN EL AMBITO DEL PROYECTO CONGA</a:t>
            </a:r>
            <a:endParaRPr lang="es-PE" sz="10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8" name="CuadroTexto 57"/>
          <p:cNvSpPr txBox="1"/>
          <p:nvPr/>
        </p:nvSpPr>
        <p:spPr>
          <a:xfrm>
            <a:off x="10344472" y="3429000"/>
            <a:ext cx="14761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0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GENERACION DE COMPROMISO GRUPAL (PLAN DE TRABAJO A NIVEL DEL CASERÍO)</a:t>
            </a:r>
            <a:endParaRPr lang="es-PE" sz="10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9" name="CuadroTexto 58"/>
          <p:cNvSpPr txBox="1"/>
          <p:nvPr/>
        </p:nvSpPr>
        <p:spPr>
          <a:xfrm>
            <a:off x="10272464" y="4377298"/>
            <a:ext cx="1656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0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GENERACION DE COMPROMISO INDIVIDUAL</a:t>
            </a:r>
          </a:p>
          <a:p>
            <a:pPr algn="ctr"/>
            <a:r>
              <a:rPr lang="es-PE" sz="10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(PLAN DE TRABAJO A NIVEL DE LA FAMILIA)</a:t>
            </a:r>
            <a:endParaRPr lang="es-PE" sz="10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0" name="CuadroTexto 59"/>
          <p:cNvSpPr txBox="1"/>
          <p:nvPr/>
        </p:nvSpPr>
        <p:spPr>
          <a:xfrm>
            <a:off x="2748136" y="4521314"/>
            <a:ext cx="24117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0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RETORNO AL ESPACIO DE VINCULACION PARA LOGRAR EL DOBLE ANCLAJE DE LOS AVANCES/SATISFACCION/CONFORMIDAD EN EL SENO FAMILIAR Y/O RED SOCIAL (COMO LOGRO DE GESTION DEL ALIADO, Y COMO RESULTADO RECONOCIDO POR LA POBLACIÓN Y SUS REPRESENTANTES</a:t>
            </a:r>
            <a:endParaRPr lang="es-PE" sz="10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8" name="Conector recto de flecha 7"/>
          <p:cNvCxnSpPr>
            <a:stCxn id="60" idx="0"/>
          </p:cNvCxnSpPr>
          <p:nvPr/>
        </p:nvCxnSpPr>
        <p:spPr>
          <a:xfrm flipV="1">
            <a:off x="3954016" y="4136886"/>
            <a:ext cx="1362942" cy="384428"/>
          </a:xfrm>
          <a:prstGeom prst="straightConnector1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uadroTexto 65"/>
          <p:cNvSpPr txBox="1"/>
          <p:nvPr/>
        </p:nvSpPr>
        <p:spPr>
          <a:xfrm>
            <a:off x="527381" y="6341258"/>
            <a:ext cx="11137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0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EL PROCESO DE CONSTRUCCION DE CONFIANZA SOCIAL – INSTITUCIONAL REQUIERE DE UN TONO COMUNICACIONAL AMIGABLE Y PROACTIVO, RECUPERANDO LOS SABERES PREVIOS DE LOS ACTORES E INCORPORANDOLOS COMO AGENTES DE SU DESARROLLO, SIN FALTAR A LA VERDAD PARA GENERAR CONFIANZA, APOYANDOLOS EN MEJORAR SU PRODUCCIÓN Y TAMBIEN SUS INGRESOS FAMILIARES </a:t>
            </a:r>
            <a:endParaRPr lang="es-PE" sz="10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2772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500"/>
                            </p:stCondLst>
                            <p:childTnLst>
                              <p:par>
                                <p:cTn id="8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500"/>
                            </p:stCondLst>
                            <p:childTnLst>
                              <p:par>
                                <p:cTn id="8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00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500"/>
                            </p:stCondLst>
                            <p:childTnLst>
                              <p:par>
                                <p:cTn id="10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1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1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1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3500"/>
                            </p:stCondLst>
                            <p:childTnLst>
                              <p:par>
                                <p:cTn id="1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50"/>
                            </p:stCondLst>
                            <p:childTnLst>
                              <p:par>
                                <p:cTn id="12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750"/>
                            </p:stCondLst>
                            <p:childTnLst>
                              <p:par>
                                <p:cTn id="13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00"/>
                            </p:stCondLst>
                            <p:childTnLst>
                              <p:par>
                                <p:cTn id="13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250"/>
                            </p:stCondLst>
                            <p:childTnLst>
                              <p:par>
                                <p:cTn id="14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500"/>
                            </p:stCondLst>
                            <p:childTnLst>
                              <p:par>
                                <p:cTn id="17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2000"/>
                            </p:stCondLst>
                            <p:childTnLst>
                              <p:par>
                                <p:cTn id="17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2500"/>
                            </p:stCondLst>
                            <p:childTnLst>
                              <p:par>
                                <p:cTn id="18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4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5" grpId="0"/>
      <p:bldP spid="49" grpId="0" animBg="1"/>
      <p:bldP spid="50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3" grpId="0"/>
      <p:bldP spid="57" grpId="0"/>
      <p:bldP spid="58" grpId="0"/>
      <p:bldP spid="59" grpId="0"/>
      <p:bldP spid="6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527381" y="260648"/>
            <a:ext cx="11137237" cy="6480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5250" algn="l"/>
            <a:r>
              <a:rPr lang="es-ES" sz="2800" b="1" dirty="0" smtClean="0">
                <a:solidFill>
                  <a:srgbClr val="0C3B2A"/>
                </a:solidFill>
                <a:latin typeface="Arial" pitchFamily="34" charset="0"/>
                <a:cs typeface="Arial" pitchFamily="34" charset="0"/>
              </a:rPr>
              <a:t>Estrategias operativas:</a:t>
            </a:r>
            <a:endParaRPr lang="es-ES" sz="28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2 Rectángulo"/>
          <p:cNvSpPr/>
          <p:nvPr/>
        </p:nvSpPr>
        <p:spPr>
          <a:xfrm>
            <a:off x="527381" y="1268760"/>
            <a:ext cx="556861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s-PE" sz="2400" b="1" dirty="0" smtClean="0">
                <a:latin typeface="Arial" pitchFamily="34" charset="0"/>
                <a:cs typeface="Arial" pitchFamily="34" charset="0"/>
              </a:rPr>
              <a:t>Cabezas de Porongos:</a:t>
            </a:r>
            <a:endParaRPr lang="es-PE" sz="2400" dirty="0">
              <a:latin typeface="Arial" pitchFamily="34" charset="0"/>
              <a:cs typeface="Arial" pitchFamily="34" charset="0"/>
            </a:endParaRPr>
          </a:p>
          <a:p>
            <a:pPr marL="531813" indent="-531813">
              <a:buFont typeface="Wingdings" panose="05000000000000000000" pitchFamily="2" charset="2"/>
              <a:buChar char="q"/>
              <a:defRPr/>
            </a:pPr>
            <a:r>
              <a:rPr lang="es-PE" sz="2400" dirty="0" smtClean="0">
                <a:latin typeface="Arial" pitchFamily="34" charset="0"/>
                <a:cs typeface="Arial" pitchFamily="34" charset="0"/>
              </a:rPr>
              <a:t>Definir el plan de trabajo con dirigentes del caserío.</a:t>
            </a:r>
          </a:p>
          <a:p>
            <a:pPr marL="531813" indent="-531813">
              <a:buFont typeface="Wingdings" panose="05000000000000000000" pitchFamily="2" charset="2"/>
              <a:buChar char="q"/>
              <a:defRPr/>
            </a:pPr>
            <a:r>
              <a:rPr lang="es-PE" sz="2400" dirty="0" smtClean="0">
                <a:latin typeface="Arial" pitchFamily="34" charset="0"/>
                <a:cs typeface="Arial" pitchFamily="34" charset="0"/>
              </a:rPr>
              <a:t>Acordar actividades, con énfasis en lo productivo y de jornales.</a:t>
            </a:r>
          </a:p>
          <a:p>
            <a:pPr marL="531813" indent="-531813">
              <a:buFont typeface="Wingdings" panose="05000000000000000000" pitchFamily="2" charset="2"/>
              <a:buChar char="q"/>
              <a:defRPr/>
            </a:pPr>
            <a:r>
              <a:rPr lang="es-PE" sz="2400" dirty="0" smtClean="0">
                <a:latin typeface="Arial" pitchFamily="34" charset="0"/>
                <a:cs typeface="Arial" pitchFamily="34" charset="0"/>
              </a:rPr>
              <a:t>Identificar y comprometer a los líderes; dirigentes y CdeP.</a:t>
            </a:r>
          </a:p>
          <a:p>
            <a:pPr marL="531813" indent="-531813">
              <a:buFont typeface="Wingdings" panose="05000000000000000000" pitchFamily="2" charset="2"/>
              <a:buChar char="q"/>
              <a:defRPr/>
            </a:pPr>
            <a:r>
              <a:rPr lang="es-PE" sz="2400" dirty="0" smtClean="0">
                <a:latin typeface="Arial" pitchFamily="34" charset="0"/>
                <a:cs typeface="Arial" pitchFamily="34" charset="0"/>
              </a:rPr>
              <a:t>Organizar el trabajo y las tareas de manera participativa.</a:t>
            </a:r>
          </a:p>
          <a:p>
            <a:pPr marL="531813" indent="-531813">
              <a:buFont typeface="Wingdings" panose="05000000000000000000" pitchFamily="2" charset="2"/>
              <a:buChar char="q"/>
              <a:defRPr/>
            </a:pPr>
            <a:r>
              <a:rPr lang="es-PE" sz="2400" dirty="0" smtClean="0">
                <a:latin typeface="Arial" pitchFamily="34" charset="0"/>
                <a:cs typeface="Arial" pitchFamily="34" charset="0"/>
              </a:rPr>
              <a:t>Promover el “monitoreo social” con los líderes y CdeP.</a:t>
            </a:r>
          </a:p>
          <a:p>
            <a:pPr marL="531813" indent="-531813">
              <a:buFont typeface="Wingdings" panose="05000000000000000000" pitchFamily="2" charset="2"/>
              <a:buChar char="q"/>
              <a:defRPr/>
            </a:pPr>
            <a:r>
              <a:rPr lang="es-PE" sz="2400" dirty="0" smtClean="0">
                <a:latin typeface="Arial" pitchFamily="34" charset="0"/>
                <a:cs typeface="Arial" pitchFamily="34" charset="0"/>
              </a:rPr>
              <a:t>Actuar de supervisor del trabajo.</a:t>
            </a:r>
          </a:p>
          <a:p>
            <a:pPr marL="531813" indent="-531813">
              <a:buFont typeface="Wingdings" panose="05000000000000000000" pitchFamily="2" charset="2"/>
              <a:buChar char="q"/>
              <a:defRPr/>
            </a:pPr>
            <a:r>
              <a:rPr lang="es-PE" sz="2400" dirty="0" smtClean="0">
                <a:latin typeface="Arial" pitchFamily="34" charset="0"/>
                <a:cs typeface="Arial" pitchFamily="34" charset="0"/>
              </a:rPr>
              <a:t>Socializar los cambios logrados, en sus espacios de participación.</a:t>
            </a:r>
          </a:p>
        </p:txBody>
      </p:sp>
      <p:sp>
        <p:nvSpPr>
          <p:cNvPr id="6" name="2 Rectángulo"/>
          <p:cNvSpPr/>
          <p:nvPr/>
        </p:nvSpPr>
        <p:spPr>
          <a:xfrm>
            <a:off x="6288021" y="1268760"/>
            <a:ext cx="556861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s-PE" sz="24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Aliados Estratégicos:</a:t>
            </a:r>
            <a:endParaRPr lang="es-PE" sz="2400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 marL="531813" indent="-531813">
              <a:buFont typeface="Wingdings" panose="05000000000000000000" pitchFamily="2" charset="2"/>
              <a:buChar char="q"/>
              <a:defRPr/>
            </a:pPr>
            <a:r>
              <a:rPr lang="es-PE" sz="24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Definir el plan de trabajo con los  docentes y APAFA.</a:t>
            </a:r>
          </a:p>
          <a:p>
            <a:pPr marL="531813" indent="-531813">
              <a:buFont typeface="Wingdings" panose="05000000000000000000" pitchFamily="2" charset="2"/>
              <a:buChar char="q"/>
              <a:defRPr/>
            </a:pPr>
            <a:r>
              <a:rPr lang="es-PE" sz="24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Acordar actividades, con énfasis en mantenimiento de aulas y jornales.</a:t>
            </a:r>
          </a:p>
          <a:p>
            <a:pPr marL="531813" indent="-531813">
              <a:buFont typeface="Wingdings" panose="05000000000000000000" pitchFamily="2" charset="2"/>
              <a:buChar char="q"/>
              <a:defRPr/>
            </a:pPr>
            <a:r>
              <a:rPr lang="es-PE" sz="24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Identificar y comprometer a los aliados y organización de padres.</a:t>
            </a:r>
          </a:p>
          <a:p>
            <a:pPr marL="531813" indent="-531813">
              <a:buFont typeface="Wingdings" panose="05000000000000000000" pitchFamily="2" charset="2"/>
              <a:buChar char="q"/>
              <a:defRPr/>
            </a:pPr>
            <a:r>
              <a:rPr lang="es-PE" sz="24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Organizar el trabajo y las tareas de manera participativa.</a:t>
            </a:r>
          </a:p>
          <a:p>
            <a:pPr marL="531813" indent="-531813">
              <a:buFont typeface="Wingdings" panose="05000000000000000000" pitchFamily="2" charset="2"/>
              <a:buChar char="q"/>
              <a:defRPr/>
            </a:pPr>
            <a:r>
              <a:rPr lang="es-PE" sz="24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Promover el “monitoreo social” con los aliados.</a:t>
            </a:r>
          </a:p>
          <a:p>
            <a:pPr marL="531813" indent="-531813">
              <a:buFont typeface="Wingdings" panose="05000000000000000000" pitchFamily="2" charset="2"/>
              <a:buChar char="q"/>
              <a:defRPr/>
            </a:pPr>
            <a:r>
              <a:rPr lang="es-PE" sz="24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Actuar de supervisor del trabajo.</a:t>
            </a:r>
          </a:p>
          <a:p>
            <a:pPr marL="531813" indent="-531813">
              <a:buFont typeface="Wingdings" panose="05000000000000000000" pitchFamily="2" charset="2"/>
              <a:buChar char="q"/>
              <a:defRPr/>
            </a:pPr>
            <a:r>
              <a:rPr lang="es-PE" sz="24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Socializar los cambios logrados, en sus espacios de participación.</a:t>
            </a:r>
          </a:p>
        </p:txBody>
      </p:sp>
    </p:spTree>
    <p:extLst>
      <p:ext uri="{BB962C8B-B14F-4D97-AF65-F5344CB8AC3E}">
        <p14:creationId xmlns:p14="http://schemas.microsoft.com/office/powerpoint/2010/main" val="215335666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 Título"/>
          <p:cNvSpPr txBox="1">
            <a:spLocks/>
          </p:cNvSpPr>
          <p:nvPr/>
        </p:nvSpPr>
        <p:spPr>
          <a:xfrm>
            <a:off x="527381" y="260648"/>
            <a:ext cx="11137237" cy="6480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5250" algn="l"/>
            <a:r>
              <a:rPr lang="es-ES" sz="2800" b="1" dirty="0" smtClean="0">
                <a:solidFill>
                  <a:srgbClr val="0C3B2A"/>
                </a:solidFill>
                <a:latin typeface="Arial" pitchFamily="34" charset="0"/>
                <a:cs typeface="Arial" pitchFamily="34" charset="0"/>
              </a:rPr>
              <a:t>Actividades:</a:t>
            </a:r>
            <a:endParaRPr lang="es-ES" sz="28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305" y="4836471"/>
            <a:ext cx="2832314" cy="19048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305" y="2780928"/>
            <a:ext cx="2861150" cy="18981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304" y="836712"/>
            <a:ext cx="2833129" cy="17932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7" name="Tab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677746"/>
              </p:ext>
            </p:extLst>
          </p:nvPr>
        </p:nvGraphicFramePr>
        <p:xfrm>
          <a:off x="560288" y="1209392"/>
          <a:ext cx="8128000" cy="5560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CONTACTO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TALLER 1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TALLER 2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TALLER</a:t>
                      </a:r>
                      <a:r>
                        <a:rPr lang="es-PE" baseline="0" dirty="0" smtClean="0"/>
                        <a:t> 3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IMPLEMENTACION</a:t>
                      </a:r>
                      <a:endParaRPr lang="es-PE" dirty="0"/>
                    </a:p>
                  </a:txBody>
                  <a:tcPr/>
                </a:tc>
              </a:tr>
              <a:tr h="768648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 smtClean="0"/>
                        <a:t>Realización de llamadas telefónicas</a:t>
                      </a:r>
                      <a:r>
                        <a:rPr lang="es-PE" baseline="0" dirty="0" smtClean="0"/>
                        <a:t> </a:t>
                      </a:r>
                      <a:r>
                        <a:rPr lang="es-PE" dirty="0" smtClean="0"/>
                        <a:t>para coordinar las primeras reuniones con las autoridades de los caseríos.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 smtClean="0"/>
                        <a:t>Presentación del Equipo</a:t>
                      </a:r>
                      <a:r>
                        <a:rPr lang="es-PE" baseline="0" dirty="0" smtClean="0"/>
                        <a:t> y los directivos participantes del taller.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Respuesta de atención sobre</a:t>
                      </a:r>
                      <a:r>
                        <a:rPr lang="es-PE" baseline="0" dirty="0" smtClean="0"/>
                        <a:t> las </a:t>
                      </a:r>
                      <a:r>
                        <a:rPr lang="es-PE" dirty="0" smtClean="0"/>
                        <a:t>expectativas y demandas de</a:t>
                      </a:r>
                      <a:r>
                        <a:rPr lang="es-PE" baseline="0" dirty="0" smtClean="0"/>
                        <a:t> los caseríos.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Reunión</a:t>
                      </a:r>
                      <a:r>
                        <a:rPr lang="es-PE" baseline="0" dirty="0" smtClean="0"/>
                        <a:t> en la comunidad para validar los acuerdos tomados con los dirigentes.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Visitas</a:t>
                      </a:r>
                      <a:r>
                        <a:rPr lang="es-PE" baseline="0" dirty="0" smtClean="0"/>
                        <a:t> domiciliarias para la organización del trabajo con la familia.</a:t>
                      </a:r>
                      <a:endParaRPr lang="es-PE" dirty="0"/>
                    </a:p>
                  </a:txBody>
                  <a:tcPr/>
                </a:tc>
              </a:tr>
              <a:tr h="738912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 smtClean="0"/>
                        <a:t>Exposición de líneas de intervención, la modalidad de trabajo y la</a:t>
                      </a:r>
                      <a:r>
                        <a:rPr lang="es-PE" baseline="0" dirty="0" smtClean="0"/>
                        <a:t> entidad </a:t>
                      </a:r>
                      <a:r>
                        <a:rPr lang="es-PE" dirty="0" smtClean="0"/>
                        <a:t>financiera de FONCREAGRO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Priorización de líneas de trabajo en el marco de los proyectos.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Verificación de las líneas de trabajo y las actividades identificadas.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Seguimiento a los compromisos del Plan Familiar. Transferencia de los recursos para Implementar las actividades.</a:t>
                      </a:r>
                      <a:endParaRPr lang="es-P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Espacio de escucha de preocupaciones del caserío.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Programación de las</a:t>
                      </a:r>
                      <a:r>
                        <a:rPr lang="es-PE" baseline="0" dirty="0" smtClean="0"/>
                        <a:t> </a:t>
                      </a:r>
                      <a:r>
                        <a:rPr lang="es-PE" dirty="0" smtClean="0"/>
                        <a:t>actividades de campo (cronograma).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Generación de compromisos a nivel de la familia. Plan Familiar: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Medición y socialización de los cambios logrados.</a:t>
                      </a:r>
                      <a:endParaRPr lang="es-P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Identificación de las principales expectativas de los caserío.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 smtClean="0"/>
                        <a:t>Sondeo de clima social en el ámbito.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Sondeo de clima social en el ámbito.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 smtClean="0"/>
                        <a:t>Sondeo de clima social en el ámbito.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Sondeo de clima social en el ámbito.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587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6294684"/>
              </p:ext>
            </p:extLst>
          </p:nvPr>
        </p:nvGraphicFramePr>
        <p:xfrm>
          <a:off x="479376" y="1129933"/>
          <a:ext cx="5472608" cy="56114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2086"/>
                <a:gridCol w="936106"/>
                <a:gridCol w="360040"/>
                <a:gridCol w="1800200"/>
                <a:gridCol w="1584176"/>
              </a:tblGrid>
              <a:tr h="3437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DISTRITO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</a:rPr>
                        <a:t>CENTROS</a:t>
                      </a:r>
                      <a:r>
                        <a:rPr lang="en-US" sz="1400" u="none" strike="noStrike" baseline="0" dirty="0" smtClean="0">
                          <a:effectLst/>
                        </a:rPr>
                        <a:t> POBLADOS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</a:rPr>
                        <a:t>No.</a:t>
                      </a:r>
                    </a:p>
                  </a:txBody>
                  <a:tcPr marL="2563" marR="2563" marT="2563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CASERÍOS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u="none" strike="noStrike" dirty="0" smtClean="0">
                          <a:effectLst/>
                        </a:rPr>
                        <a:t>Cabeza de Porongo</a:t>
                      </a:r>
                    </a:p>
                    <a:p>
                      <a:pPr algn="ctr" fontAlgn="ctr"/>
                      <a:r>
                        <a:rPr lang="es-ES" sz="1400" u="none" strike="noStrike" dirty="0" smtClean="0">
                          <a:effectLst/>
                        </a:rPr>
                        <a:t>Alianzas Estratégicas</a:t>
                      </a:r>
                      <a:endParaRPr lang="es-E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05194"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BAMBAMARCA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vert="vert270" anchor="ctr"/>
                </a:tc>
                <a:tc rowSpan="9"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EL TAMBO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LA FLORIDA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X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ctr"/>
                </a:tc>
              </a:tr>
              <a:tr h="1051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LA HUAYLLA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X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ctr"/>
                </a:tc>
              </a:tr>
              <a:tr h="1051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LANCHECUCHO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X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ctr"/>
                </a:tc>
              </a:tr>
              <a:tr h="1051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MIRAFLORES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X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ctr"/>
                </a:tc>
              </a:tr>
              <a:tr h="502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ÑUN ÑUN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X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ctr"/>
                </a:tc>
              </a:tr>
              <a:tr h="50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EL TAMBO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X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ctr"/>
                </a:tc>
              </a:tr>
              <a:tr h="50461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7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TAMBO ALTO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X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ctr"/>
                </a:tc>
              </a:tr>
              <a:tr h="1051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TOTORAMAYO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X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ctr"/>
                </a:tc>
              </a:tr>
              <a:tr h="1051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9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YERBA BUENA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X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ctr"/>
                </a:tc>
              </a:tr>
              <a:tr h="1051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EL ALUMBRE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CORRALPAMPA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X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ctr"/>
                </a:tc>
              </a:tr>
              <a:tr h="1051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11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LIRIO LINDA FLOR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X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ctr"/>
                </a:tc>
              </a:tr>
              <a:tr h="1060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POLONIA LA COLPA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X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ctr"/>
                </a:tc>
              </a:tr>
              <a:tr h="105194"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HUASMÍN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vert="vert270" anchor="ctr"/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JEREZ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13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CHIHUALACRUZ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X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ctr"/>
                </a:tc>
              </a:tr>
              <a:tr h="1051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LOS REYES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X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ctr"/>
                </a:tc>
              </a:tr>
              <a:tr h="1051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15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MASHACAT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X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ctr"/>
                </a:tc>
              </a:tr>
              <a:tr h="1051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16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SHITA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X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ctr"/>
                </a:tc>
              </a:tr>
              <a:tr h="1051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17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TAYAPAMPA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X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ctr"/>
                </a:tc>
              </a:tr>
              <a:tr h="1051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SANTA ROSA DE HUASMIN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18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ALTO COÑICORGUE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X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ctr"/>
                </a:tc>
              </a:tr>
              <a:tr h="1051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19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ALTO HUANGASHANGA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X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ctr"/>
                </a:tc>
              </a:tr>
              <a:tr h="517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ALTO SANTA ROSA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X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ctr"/>
                </a:tc>
              </a:tr>
              <a:tr h="1051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EL AMARO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X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ctr"/>
                </a:tc>
              </a:tr>
              <a:tr h="1051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LA FLORIDA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X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ctr"/>
                </a:tc>
              </a:tr>
              <a:tr h="773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LA PRIMAVERA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X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ctr"/>
                </a:tc>
              </a:tr>
              <a:tr h="1060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24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LA VICTORIA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X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ctr"/>
                </a:tc>
              </a:tr>
            </a:tbl>
          </a:graphicData>
        </a:graphic>
      </p:graphicFrame>
      <p:sp>
        <p:nvSpPr>
          <p:cNvPr id="5" name="1 Título"/>
          <p:cNvSpPr txBox="1">
            <a:spLocks/>
          </p:cNvSpPr>
          <p:nvPr/>
        </p:nvSpPr>
        <p:spPr>
          <a:xfrm>
            <a:off x="527381" y="260648"/>
            <a:ext cx="11137237" cy="6480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5250" algn="l"/>
            <a:r>
              <a:rPr lang="es-ES" sz="2800" b="1" dirty="0" smtClean="0">
                <a:solidFill>
                  <a:srgbClr val="0C3B2A"/>
                </a:solidFill>
                <a:latin typeface="Arial" pitchFamily="34" charset="0"/>
                <a:cs typeface="Arial" pitchFamily="34" charset="0"/>
              </a:rPr>
              <a:t>Caseríos priorizados A3:</a:t>
            </a:r>
            <a:endParaRPr lang="es-ES" sz="28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2888646"/>
              </p:ext>
            </p:extLst>
          </p:nvPr>
        </p:nvGraphicFramePr>
        <p:xfrm>
          <a:off x="6312024" y="1110305"/>
          <a:ext cx="5352594" cy="56216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80"/>
                <a:gridCol w="1251929"/>
                <a:gridCol w="352142"/>
                <a:gridCol w="2042439"/>
                <a:gridCol w="986004"/>
              </a:tblGrid>
              <a:tr h="186732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LA ENCAÑADA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vert="vert27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350" u="none" strike="noStrike" dirty="0">
                          <a:effectLst/>
                        </a:rPr>
                        <a:t>SAN JUAN DE </a:t>
                      </a:r>
                      <a:r>
                        <a:rPr lang="es-ES" sz="1350" u="none" strike="noStrike" dirty="0" smtClean="0">
                          <a:effectLst/>
                        </a:rPr>
                        <a:t>HIERBA BUENA</a:t>
                      </a:r>
                      <a:endParaRPr lang="es-ES" sz="135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50" u="none" strike="noStrike" dirty="0">
                          <a:effectLst/>
                        </a:rPr>
                        <a:t>25</a:t>
                      </a:r>
                      <a:endParaRPr lang="en-US" sz="135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350" u="none" strike="noStrike" dirty="0">
                          <a:effectLst/>
                        </a:rPr>
                        <a:t>SANTA ROSA DE HIERBA BUENA</a:t>
                      </a:r>
                      <a:endParaRPr lang="es-ES" sz="135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50" u="none" strike="noStrike" dirty="0">
                          <a:effectLst/>
                        </a:rPr>
                        <a:t>X</a:t>
                      </a:r>
                      <a:endParaRPr lang="en-US" sz="135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ctr"/>
                </a:tc>
              </a:tr>
              <a:tr h="1051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350" u="none" strike="noStrike" dirty="0">
                          <a:effectLst/>
                        </a:rPr>
                        <a:t>COMBAYO</a:t>
                      </a:r>
                      <a:endParaRPr lang="en-US" sz="135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50" u="none" strike="noStrike" dirty="0">
                          <a:effectLst/>
                        </a:rPr>
                        <a:t>26</a:t>
                      </a:r>
                      <a:endParaRPr lang="en-US" sz="135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50" u="none" strike="noStrike" dirty="0">
                          <a:effectLst/>
                        </a:rPr>
                        <a:t>EL MILAGRO</a:t>
                      </a:r>
                      <a:endParaRPr lang="en-US" sz="135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50" u="none" strike="noStrike">
                          <a:effectLst/>
                        </a:rPr>
                        <a:t>X</a:t>
                      </a:r>
                      <a:endParaRPr lang="en-US" sz="135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ctr"/>
                </a:tc>
              </a:tr>
              <a:tr h="1051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50" u="none" strike="noStrike" dirty="0">
                          <a:effectLst/>
                        </a:rPr>
                        <a:t>27</a:t>
                      </a:r>
                      <a:endParaRPr lang="en-US" sz="135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50" u="none" strike="noStrike" dirty="0">
                          <a:effectLst/>
                        </a:rPr>
                        <a:t>MARAYPATA</a:t>
                      </a:r>
                      <a:endParaRPr lang="en-US" sz="135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50" u="none" strike="noStrike" dirty="0">
                          <a:effectLst/>
                        </a:rPr>
                        <a:t>X</a:t>
                      </a:r>
                      <a:endParaRPr lang="en-US" sz="135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ctr"/>
                </a:tc>
              </a:tr>
              <a:tr h="1051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pt-BR" sz="1350" u="none" strike="noStrike">
                          <a:effectLst/>
                        </a:rPr>
                        <a:t>BELLA UNION DE JESUS MARIA DE TOLDOPATA</a:t>
                      </a:r>
                      <a:endParaRPr lang="pt-BR" sz="135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50" u="none" strike="noStrike" dirty="0">
                          <a:effectLst/>
                        </a:rPr>
                        <a:t>28</a:t>
                      </a:r>
                      <a:endParaRPr lang="en-US" sz="135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50" u="none" strike="noStrike" dirty="0">
                          <a:effectLst/>
                        </a:rPr>
                        <a:t>CHAMCAS</a:t>
                      </a:r>
                      <a:endParaRPr lang="en-US" sz="135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50" u="none" strike="noStrike">
                          <a:effectLst/>
                        </a:rPr>
                        <a:t>X</a:t>
                      </a:r>
                      <a:endParaRPr lang="en-US" sz="135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ctr"/>
                </a:tc>
              </a:tr>
              <a:tr h="1051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50" u="none" strike="noStrike" dirty="0">
                          <a:effectLst/>
                        </a:rPr>
                        <a:t>29</a:t>
                      </a:r>
                      <a:endParaRPr lang="en-US" sz="135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50" u="none" strike="noStrike" dirty="0">
                          <a:effectLst/>
                        </a:rPr>
                        <a:t>EL PEDREGAL</a:t>
                      </a:r>
                      <a:endParaRPr lang="en-US" sz="135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50" u="none" strike="noStrike" dirty="0">
                          <a:effectLst/>
                        </a:rPr>
                        <a:t>X</a:t>
                      </a:r>
                      <a:endParaRPr lang="en-US" sz="135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ctr"/>
                </a:tc>
              </a:tr>
              <a:tr h="1051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50" u="none" strike="noStrike">
                          <a:effectLst/>
                        </a:rPr>
                        <a:t>30</a:t>
                      </a:r>
                      <a:endParaRPr lang="en-US" sz="135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50" u="none" strike="noStrike" dirty="0">
                          <a:effectLst/>
                        </a:rPr>
                        <a:t>GUAGAYOC</a:t>
                      </a:r>
                      <a:endParaRPr lang="en-US" sz="135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50" u="none" strike="noStrike" dirty="0">
                          <a:effectLst/>
                        </a:rPr>
                        <a:t>X</a:t>
                      </a:r>
                      <a:endParaRPr lang="en-US" sz="135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ctr"/>
                </a:tc>
              </a:tr>
              <a:tr h="1060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50" u="none" strike="noStrike">
                          <a:effectLst/>
                        </a:rPr>
                        <a:t>31</a:t>
                      </a:r>
                      <a:endParaRPr lang="en-US" sz="135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50" u="none" strike="noStrike" dirty="0">
                          <a:effectLst/>
                        </a:rPr>
                        <a:t>TOLDOPATA</a:t>
                      </a:r>
                      <a:endParaRPr lang="en-US" sz="135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50" u="none" strike="noStrike" dirty="0">
                          <a:effectLst/>
                        </a:rPr>
                        <a:t>X</a:t>
                      </a:r>
                      <a:endParaRPr lang="en-US" sz="135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ctr"/>
                </a:tc>
              </a:tr>
              <a:tr h="105194">
                <a:tc rowSpan="19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SOROCHUCO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vert="vert27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1350" u="none" strike="noStrike">
                          <a:effectLst/>
                        </a:rPr>
                        <a:t>REJOPAMPA</a:t>
                      </a:r>
                      <a:endParaRPr lang="en-US" sz="135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50" u="none" strike="noStrike">
                          <a:effectLst/>
                        </a:rPr>
                        <a:t>32</a:t>
                      </a:r>
                      <a:endParaRPr lang="en-US" sz="135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50" u="none" strike="noStrike" dirty="0">
                          <a:effectLst/>
                        </a:rPr>
                        <a:t>EL INGENIO</a:t>
                      </a:r>
                      <a:endParaRPr lang="en-US" sz="135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50" u="none" strike="noStrike">
                          <a:effectLst/>
                        </a:rPr>
                        <a:t>X</a:t>
                      </a:r>
                      <a:endParaRPr lang="en-US" sz="135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ctr"/>
                </a:tc>
              </a:tr>
              <a:tr h="754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50" u="none" strike="noStrike">
                          <a:effectLst/>
                        </a:rPr>
                        <a:t>33</a:t>
                      </a:r>
                      <a:endParaRPr lang="en-US" sz="135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50" u="none" strike="noStrike" dirty="0">
                          <a:effectLst/>
                        </a:rPr>
                        <a:t>FARO ALTO</a:t>
                      </a:r>
                      <a:endParaRPr lang="en-US" sz="135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50" u="none" strike="noStrike" dirty="0">
                          <a:effectLst/>
                        </a:rPr>
                        <a:t>X</a:t>
                      </a:r>
                      <a:endParaRPr lang="en-US" sz="135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ctr"/>
                </a:tc>
              </a:tr>
              <a:tr h="1051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50" u="none" strike="noStrike">
                          <a:effectLst/>
                        </a:rPr>
                        <a:t>34</a:t>
                      </a:r>
                      <a:endParaRPr lang="en-US" sz="135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50" u="none" strike="noStrike" dirty="0">
                          <a:effectLst/>
                        </a:rPr>
                        <a:t>REJOPAMPA</a:t>
                      </a:r>
                      <a:endParaRPr lang="en-US" sz="135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50" u="none" strike="noStrike" dirty="0">
                          <a:effectLst/>
                        </a:rPr>
                        <a:t>X</a:t>
                      </a:r>
                      <a:endParaRPr lang="en-US" sz="135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ctr"/>
                </a:tc>
              </a:tr>
              <a:tr h="507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50" u="none" strike="noStrike">
                          <a:effectLst/>
                        </a:rPr>
                        <a:t>35</a:t>
                      </a:r>
                      <a:endParaRPr lang="en-US" sz="135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50" u="none" strike="noStrike" dirty="0">
                          <a:effectLst/>
                        </a:rPr>
                        <a:t>REJOPAMPA ALTA</a:t>
                      </a:r>
                      <a:endParaRPr lang="en-US" sz="135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50" u="none" strike="noStrike" dirty="0">
                          <a:effectLst/>
                        </a:rPr>
                        <a:t>X</a:t>
                      </a:r>
                      <a:endParaRPr lang="en-US" sz="135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ctr"/>
                </a:tc>
              </a:tr>
              <a:tr h="1051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350" u="none" strike="noStrike">
                          <a:effectLst/>
                        </a:rPr>
                        <a:t>LLAVIDQUE</a:t>
                      </a:r>
                      <a:endParaRPr lang="en-US" sz="135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50" u="none" strike="noStrike">
                          <a:effectLst/>
                        </a:rPr>
                        <a:t>36</a:t>
                      </a:r>
                      <a:endParaRPr lang="en-US" sz="135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50" u="none" strike="noStrike" dirty="0">
                          <a:effectLst/>
                        </a:rPr>
                        <a:t>LLAVIDQUE</a:t>
                      </a:r>
                      <a:endParaRPr lang="en-US" sz="135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50" u="none" strike="noStrike" dirty="0">
                          <a:effectLst/>
                        </a:rPr>
                        <a:t>X</a:t>
                      </a:r>
                      <a:endParaRPr lang="en-US" sz="135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ctr"/>
                </a:tc>
              </a:tr>
              <a:tr h="1051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50" u="none" strike="noStrike">
                          <a:effectLst/>
                        </a:rPr>
                        <a:t>37</a:t>
                      </a:r>
                      <a:endParaRPr lang="en-US" sz="135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50" u="none" strike="noStrike" dirty="0">
                          <a:effectLst/>
                        </a:rPr>
                        <a:t>LA CARPA</a:t>
                      </a:r>
                      <a:endParaRPr lang="en-US" sz="135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50" u="none" strike="noStrike" dirty="0">
                          <a:effectLst/>
                        </a:rPr>
                        <a:t>X</a:t>
                      </a:r>
                      <a:endParaRPr lang="en-US" sz="135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ctr"/>
                </a:tc>
              </a:tr>
              <a:tr h="1051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350" u="none" strike="noStrike">
                          <a:effectLst/>
                        </a:rPr>
                        <a:t>QUENGOMAYO</a:t>
                      </a:r>
                      <a:endParaRPr lang="en-US" sz="135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50" u="none" strike="noStrike">
                          <a:effectLst/>
                        </a:rPr>
                        <a:t>38</a:t>
                      </a:r>
                      <a:endParaRPr lang="en-US" sz="135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50" u="none" strike="noStrike" dirty="0">
                          <a:effectLst/>
                        </a:rPr>
                        <a:t>CARHUACONGA</a:t>
                      </a:r>
                      <a:endParaRPr lang="en-US" sz="135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50" u="none" strike="noStrike" dirty="0">
                          <a:effectLst/>
                        </a:rPr>
                        <a:t>X</a:t>
                      </a:r>
                      <a:endParaRPr lang="en-US" sz="135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ctr"/>
                </a:tc>
              </a:tr>
              <a:tr h="1051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50" u="none" strike="noStrike">
                          <a:effectLst/>
                        </a:rPr>
                        <a:t>39</a:t>
                      </a:r>
                      <a:endParaRPr lang="en-US" sz="135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50" u="none" strike="noStrike" dirty="0">
                          <a:effectLst/>
                        </a:rPr>
                        <a:t>LA COLPA</a:t>
                      </a:r>
                      <a:endParaRPr lang="en-US" sz="135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50" u="none" strike="noStrike">
                          <a:effectLst/>
                        </a:rPr>
                        <a:t>X</a:t>
                      </a:r>
                      <a:endParaRPr lang="en-US" sz="135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ctr"/>
                </a:tc>
              </a:tr>
              <a:tr h="1051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50" u="none" strike="noStrike">
                          <a:effectLst/>
                        </a:rPr>
                        <a:t>40</a:t>
                      </a:r>
                      <a:endParaRPr lang="en-US" sz="135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50" u="none" strike="noStrike" dirty="0">
                          <a:effectLst/>
                        </a:rPr>
                        <a:t>QUENGOMAYO</a:t>
                      </a:r>
                      <a:endParaRPr lang="en-US" sz="135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50" u="none" strike="noStrike" dirty="0">
                          <a:effectLst/>
                        </a:rPr>
                        <a:t>X</a:t>
                      </a:r>
                      <a:endParaRPr lang="en-US" sz="135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ctr"/>
                </a:tc>
              </a:tr>
              <a:tr h="1051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350" u="none" strike="noStrike">
                          <a:effectLst/>
                        </a:rPr>
                        <a:t>LA OCSHA</a:t>
                      </a:r>
                      <a:endParaRPr lang="en-US" sz="135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50" u="none" strike="noStrike">
                          <a:effectLst/>
                        </a:rPr>
                        <a:t>41</a:t>
                      </a:r>
                      <a:endParaRPr lang="en-US" sz="135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50" u="none" strike="noStrike" dirty="0">
                          <a:effectLst/>
                        </a:rPr>
                        <a:t>LA OCSHA</a:t>
                      </a:r>
                      <a:endParaRPr lang="en-US" sz="135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50" u="none" strike="noStrike">
                          <a:effectLst/>
                        </a:rPr>
                        <a:t>X</a:t>
                      </a:r>
                      <a:endParaRPr lang="en-US" sz="135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ctr"/>
                </a:tc>
              </a:tr>
              <a:tr h="1051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50" u="none" strike="noStrike">
                          <a:effectLst/>
                        </a:rPr>
                        <a:t>42</a:t>
                      </a:r>
                      <a:endParaRPr lang="en-US" sz="135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50" u="none" strike="noStrike" dirty="0">
                          <a:effectLst/>
                        </a:rPr>
                        <a:t>TANDAYOC</a:t>
                      </a:r>
                      <a:endParaRPr lang="en-US" sz="135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50" u="none" strike="noStrike">
                          <a:effectLst/>
                        </a:rPr>
                        <a:t>X</a:t>
                      </a:r>
                      <a:endParaRPr lang="en-US" sz="135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ctr"/>
                </a:tc>
              </a:tr>
              <a:tr h="1051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50" u="none" strike="noStrike">
                          <a:effectLst/>
                        </a:rPr>
                        <a:t>43</a:t>
                      </a:r>
                      <a:endParaRPr lang="en-US" sz="135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50" u="none" strike="noStrike" dirty="0">
                          <a:effectLst/>
                        </a:rPr>
                        <a:t>UÑIGAN CRIULLO</a:t>
                      </a:r>
                      <a:endParaRPr lang="en-US" sz="135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50" u="none" strike="noStrike" dirty="0">
                          <a:effectLst/>
                        </a:rPr>
                        <a:t>X</a:t>
                      </a:r>
                      <a:endParaRPr lang="en-US" sz="135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ctr"/>
                </a:tc>
              </a:tr>
              <a:tr h="1051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350" u="none" strike="noStrike">
                          <a:effectLst/>
                        </a:rPr>
                        <a:t>SALACAT</a:t>
                      </a:r>
                      <a:endParaRPr lang="en-US" sz="135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50" u="none" strike="noStrike">
                          <a:effectLst/>
                        </a:rPr>
                        <a:t>44</a:t>
                      </a:r>
                      <a:endParaRPr lang="en-US" sz="135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50" u="none" strike="noStrike" dirty="0">
                          <a:effectLst/>
                        </a:rPr>
                        <a:t>MARCOPATA</a:t>
                      </a:r>
                      <a:endParaRPr lang="en-US" sz="135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50" u="none" strike="noStrike" dirty="0">
                          <a:effectLst/>
                        </a:rPr>
                        <a:t>X</a:t>
                      </a:r>
                      <a:endParaRPr lang="en-US" sz="135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ctr"/>
                </a:tc>
              </a:tr>
              <a:tr h="1051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50" u="none" strike="noStrike">
                          <a:effectLst/>
                        </a:rPr>
                        <a:t>45</a:t>
                      </a:r>
                      <a:endParaRPr lang="en-US" sz="135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50" u="none" strike="noStrike" dirty="0">
                          <a:effectLst/>
                        </a:rPr>
                        <a:t>SALACAT</a:t>
                      </a:r>
                      <a:endParaRPr lang="en-US" sz="135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50" u="none" strike="noStrike" dirty="0">
                          <a:effectLst/>
                        </a:rPr>
                        <a:t>X</a:t>
                      </a:r>
                      <a:endParaRPr lang="en-US" sz="135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ctr"/>
                </a:tc>
              </a:tr>
              <a:tr h="1051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50" u="none" strike="noStrike">
                          <a:effectLst/>
                        </a:rPr>
                        <a:t>46</a:t>
                      </a:r>
                      <a:endParaRPr lang="en-US" sz="135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50" u="none" strike="noStrike" dirty="0">
                          <a:effectLst/>
                        </a:rPr>
                        <a:t>YANACOLPA</a:t>
                      </a:r>
                      <a:endParaRPr lang="en-US" sz="135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50" u="none" strike="noStrike" dirty="0">
                          <a:effectLst/>
                        </a:rPr>
                        <a:t>X</a:t>
                      </a:r>
                      <a:endParaRPr lang="en-US" sz="135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ctr"/>
                </a:tc>
              </a:tr>
              <a:tr h="1051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350" u="none" strike="noStrike">
                          <a:effectLst/>
                        </a:rPr>
                        <a:t>LA CHORRERA</a:t>
                      </a:r>
                      <a:endParaRPr lang="en-US" sz="135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50" u="none" strike="noStrike">
                          <a:effectLst/>
                        </a:rPr>
                        <a:t>47</a:t>
                      </a:r>
                      <a:endParaRPr lang="en-US" sz="135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50" u="none" strike="noStrike" dirty="0">
                          <a:effectLst/>
                        </a:rPr>
                        <a:t>LOS SARTENES</a:t>
                      </a:r>
                      <a:endParaRPr lang="en-US" sz="135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50" u="none" strike="noStrike" dirty="0">
                          <a:effectLst/>
                        </a:rPr>
                        <a:t>X</a:t>
                      </a:r>
                      <a:endParaRPr lang="en-US" sz="135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ctr"/>
                </a:tc>
              </a:tr>
              <a:tr h="1051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50" u="none" strike="noStrike">
                          <a:effectLst/>
                        </a:rPr>
                        <a:t>48</a:t>
                      </a:r>
                      <a:endParaRPr lang="en-US" sz="135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50" u="none" strike="noStrike" dirty="0">
                          <a:effectLst/>
                        </a:rPr>
                        <a:t>SAN LORENZO DE LIPIAC</a:t>
                      </a:r>
                      <a:endParaRPr lang="en-US" sz="135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50" u="none" strike="noStrike" dirty="0">
                          <a:effectLst/>
                        </a:rPr>
                        <a:t>X</a:t>
                      </a:r>
                      <a:endParaRPr lang="en-US" sz="135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ctr"/>
                </a:tc>
              </a:tr>
              <a:tr h="1051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350" u="none" strike="noStrike">
                          <a:effectLst/>
                        </a:rPr>
                        <a:t>CRUZPAMPA</a:t>
                      </a:r>
                      <a:endParaRPr lang="en-US" sz="135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50" u="none" strike="noStrike">
                          <a:effectLst/>
                        </a:rPr>
                        <a:t>49</a:t>
                      </a:r>
                      <a:endParaRPr lang="en-US" sz="135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50" u="none" strike="noStrike" dirty="0">
                          <a:effectLst/>
                        </a:rPr>
                        <a:t>ATUMPAMPA</a:t>
                      </a:r>
                      <a:endParaRPr lang="en-US" sz="135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50" u="none" strike="noStrike" dirty="0">
                          <a:effectLst/>
                        </a:rPr>
                        <a:t>X</a:t>
                      </a:r>
                      <a:endParaRPr lang="en-US" sz="135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ctr"/>
                </a:tc>
              </a:tr>
              <a:tr h="1060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50" u="none" strike="noStrike">
                          <a:effectLst/>
                        </a:rPr>
                        <a:t>50</a:t>
                      </a:r>
                      <a:endParaRPr lang="en-US" sz="135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50" u="none" strike="noStrike" dirty="0">
                          <a:effectLst/>
                        </a:rPr>
                        <a:t>CHOGOPAMPA</a:t>
                      </a:r>
                      <a:endParaRPr lang="en-US" sz="135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50" u="none" strike="noStrike" dirty="0">
                          <a:effectLst/>
                        </a:rPr>
                        <a:t>X</a:t>
                      </a:r>
                      <a:endParaRPr lang="en-US" sz="135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563" marR="2563" marT="2563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199554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 txBox="1">
            <a:spLocks/>
          </p:cNvSpPr>
          <p:nvPr/>
        </p:nvSpPr>
        <p:spPr>
          <a:xfrm>
            <a:off x="527381" y="260648"/>
            <a:ext cx="11137237" cy="6480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5250" algn="l"/>
            <a:r>
              <a:rPr lang="es-ES" sz="2800" b="1" dirty="0" smtClean="0">
                <a:solidFill>
                  <a:srgbClr val="0C3B2A"/>
                </a:solidFill>
                <a:latin typeface="Arial" pitchFamily="34" charset="0"/>
                <a:cs typeface="Arial" pitchFamily="34" charset="0"/>
              </a:rPr>
              <a:t>Caseríos que van modificando actitud:</a:t>
            </a:r>
            <a:endParaRPr lang="es-ES" sz="28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126956"/>
              </p:ext>
            </p:extLst>
          </p:nvPr>
        </p:nvGraphicFramePr>
        <p:xfrm>
          <a:off x="839416" y="1052736"/>
          <a:ext cx="10441159" cy="5692434"/>
        </p:xfrm>
        <a:graphic>
          <a:graphicData uri="http://schemas.openxmlformats.org/drawingml/2006/table">
            <a:tbl>
              <a:tblPr/>
              <a:tblGrid>
                <a:gridCol w="1008112"/>
                <a:gridCol w="1872208"/>
                <a:gridCol w="2376264"/>
                <a:gridCol w="1036915"/>
                <a:gridCol w="1036915"/>
                <a:gridCol w="1036915"/>
                <a:gridCol w="1036915"/>
                <a:gridCol w="1036915"/>
              </a:tblGrid>
              <a:tr h="11356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P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DISTRITO</a:t>
                      </a:r>
                    </a:p>
                  </a:txBody>
                  <a:tcPr marL="4858" marR="4858" marT="4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P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CENTROS POBLADOS</a:t>
                      </a:r>
                    </a:p>
                  </a:txBody>
                  <a:tcPr marL="4858" marR="4858" marT="4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P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CASERÍOS</a:t>
                      </a:r>
                    </a:p>
                  </a:txBody>
                  <a:tcPr marL="4858" marR="4858" marT="4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s-PE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TRANSICIÒN ACTITUDINAL</a:t>
                      </a:r>
                      <a:endParaRPr lang="es-PE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858" marR="4858" marT="4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43526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SETIEMBRE</a:t>
                      </a:r>
                    </a:p>
                  </a:txBody>
                  <a:tcPr marL="4858" marR="4858" marT="4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OCTUBRE</a:t>
                      </a:r>
                    </a:p>
                  </a:txBody>
                  <a:tcPr marL="4858" marR="4858" marT="4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NOVIEMBRE</a:t>
                      </a:r>
                    </a:p>
                  </a:txBody>
                  <a:tcPr marL="4858" marR="4858" marT="4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DICIEMBRE</a:t>
                      </a:r>
                    </a:p>
                  </a:txBody>
                  <a:tcPr marL="4858" marR="4858" marT="4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ENERO</a:t>
                      </a:r>
                    </a:p>
                  </a:txBody>
                  <a:tcPr marL="4858" marR="4858" marT="4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 </a:t>
                      </a:r>
                      <a:r>
                        <a:rPr lang="es-PE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BAMABAMARCA</a:t>
                      </a:r>
                      <a:endParaRPr lang="es-PE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4858" marR="4858" marT="4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88900" indent="0" algn="l" defTabSz="914355" rtl="0" eaLnBrk="1" fontAlgn="ctr" latinLnBrk="0" hangingPunct="1"/>
                      <a:r>
                        <a:rPr lang="es-PE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EL TAMBO</a:t>
                      </a:r>
                    </a:p>
                  </a:txBody>
                  <a:tcPr marL="4858" marR="4858" marT="4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0" algn="l" defTabSz="914355" rtl="0" eaLnBrk="1" fontAlgn="ctr" latinLnBrk="0" hangingPunct="1"/>
                      <a:r>
                        <a:rPr lang="es-PE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MIRAFLORES</a:t>
                      </a:r>
                    </a:p>
                  </a:txBody>
                  <a:tcPr marL="4858" marR="4858" marT="4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600A"/>
                    </a:solidFill>
                  </a:tcPr>
                </a:tc>
              </a:tr>
              <a:tr h="5857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8900" indent="0" algn="l" defTabSz="914355" rtl="0" eaLnBrk="1" fontAlgn="ctr" latinLnBrk="0" hangingPunct="1"/>
                      <a:r>
                        <a:rPr lang="es-PE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TAMBO </a:t>
                      </a:r>
                    </a:p>
                  </a:txBody>
                  <a:tcPr marL="4858" marR="4858" marT="4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600A"/>
                    </a:solidFill>
                  </a:tcPr>
                </a:tc>
              </a:tr>
              <a:tr h="113561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8900" indent="0" algn="l" defTabSz="914355" rtl="0" eaLnBrk="1" fontAlgn="ctr" latinLnBrk="0" hangingPunct="1"/>
                      <a:r>
                        <a:rPr lang="es-PE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EL ALUMBRE</a:t>
                      </a:r>
                    </a:p>
                  </a:txBody>
                  <a:tcPr marL="4858" marR="4858" marT="4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0" algn="l" defTabSz="914355" rtl="0" eaLnBrk="1" fontAlgn="ctr" latinLnBrk="0" hangingPunct="1"/>
                      <a:r>
                        <a:rPr lang="es-PE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CORRALPAMPA</a:t>
                      </a:r>
                    </a:p>
                  </a:txBody>
                  <a:tcPr marL="4858" marR="4858" marT="4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600A"/>
                    </a:solidFill>
                  </a:tcPr>
                </a:tc>
              </a:tr>
              <a:tr h="113561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HUASMÍN</a:t>
                      </a:r>
                      <a:r>
                        <a:rPr lang="es-PE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4858" marR="4858" marT="4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88900" indent="0" algn="l" defTabSz="914355" rtl="0" eaLnBrk="1" fontAlgn="ctr" latinLnBrk="0" hangingPunct="1"/>
                      <a:r>
                        <a:rPr lang="es-PE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SANTA ROSA DE HUASMIN</a:t>
                      </a:r>
                    </a:p>
                  </a:txBody>
                  <a:tcPr marL="4858" marR="4858" marT="4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0" algn="l" defTabSz="914355" rtl="0" eaLnBrk="1" fontAlgn="ctr" latinLnBrk="0" hangingPunct="1"/>
                      <a:r>
                        <a:rPr lang="es-PE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ALTO COÑICORGUE</a:t>
                      </a:r>
                    </a:p>
                  </a:txBody>
                  <a:tcPr marL="4858" marR="4858" marT="4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600A"/>
                    </a:solidFill>
                  </a:tcPr>
                </a:tc>
              </a:tr>
              <a:tr h="113561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8900" indent="0" algn="l" defTabSz="914355" rtl="0" eaLnBrk="1" fontAlgn="ctr" latinLnBrk="0" hangingPunct="1"/>
                      <a:r>
                        <a:rPr lang="es-PE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ALTO SANTA ROSA</a:t>
                      </a:r>
                    </a:p>
                  </a:txBody>
                  <a:tcPr marL="4858" marR="4858" marT="4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600A"/>
                    </a:solidFill>
                  </a:tcPr>
                </a:tc>
              </a:tr>
              <a:tr h="113561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8900" indent="0" algn="l" defTabSz="914355" rtl="0" eaLnBrk="1" fontAlgn="ctr" latinLnBrk="0" hangingPunct="1"/>
                      <a:r>
                        <a:rPr lang="es-PE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LA FLORIDA </a:t>
                      </a:r>
                    </a:p>
                  </a:txBody>
                  <a:tcPr marL="4858" marR="4858" marT="4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600A"/>
                    </a:solidFill>
                  </a:tcPr>
                </a:tc>
              </a:tr>
              <a:tr h="113561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8900" indent="0" algn="l" defTabSz="914355" rtl="0" eaLnBrk="1" fontAlgn="ctr" latinLnBrk="0" hangingPunct="1"/>
                      <a:r>
                        <a:rPr lang="es-PE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LA PRIMAVERA</a:t>
                      </a:r>
                    </a:p>
                  </a:txBody>
                  <a:tcPr marL="4858" marR="4858" marT="4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600A"/>
                    </a:solidFill>
                  </a:tcPr>
                </a:tc>
              </a:tr>
              <a:tr h="113561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8900" indent="0" algn="l" defTabSz="914355" rtl="0" eaLnBrk="1" fontAlgn="ctr" latinLnBrk="0" hangingPunct="1"/>
                      <a:r>
                        <a:rPr lang="es-PE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LA VICTORIA</a:t>
                      </a:r>
                    </a:p>
                  </a:txBody>
                  <a:tcPr marL="4858" marR="4858" marT="4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600A"/>
                    </a:solidFill>
                  </a:tcPr>
                </a:tc>
              </a:tr>
              <a:tr h="170342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LA ENCAÑADA</a:t>
                      </a:r>
                    </a:p>
                  </a:txBody>
                  <a:tcPr marL="4858" marR="4858" marT="4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0" algn="l" defTabSz="914355" rtl="0" eaLnBrk="1" fontAlgn="ctr" latinLnBrk="0" hangingPunct="1"/>
                      <a:r>
                        <a:rPr lang="es-PE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SAN JUAN DE HIERBA BUENA</a:t>
                      </a:r>
                    </a:p>
                  </a:txBody>
                  <a:tcPr marL="4858" marR="4858" marT="4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0" algn="l" defTabSz="914355" rtl="0" eaLnBrk="1" fontAlgn="ctr" latinLnBrk="0" hangingPunct="1"/>
                      <a:r>
                        <a:rPr lang="es-PE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SANTA ROSA DE HIERBA BUENA</a:t>
                      </a:r>
                    </a:p>
                  </a:txBody>
                  <a:tcPr marL="4858" marR="4858" marT="4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600A"/>
                    </a:solidFill>
                  </a:tcPr>
                </a:tc>
              </a:tr>
              <a:tr h="113561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88900" indent="0" algn="l" defTabSz="914355" rtl="0" eaLnBrk="1" fontAlgn="ctr" latinLnBrk="0" hangingPunct="1"/>
                      <a:r>
                        <a:rPr lang="es-PE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COMBAYO</a:t>
                      </a:r>
                    </a:p>
                  </a:txBody>
                  <a:tcPr marL="4858" marR="4858" marT="4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0" algn="l" defTabSz="914355" rtl="0" eaLnBrk="1" fontAlgn="ctr" latinLnBrk="0" hangingPunct="1"/>
                      <a:r>
                        <a:rPr lang="es-PE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EL MILAGRO</a:t>
                      </a:r>
                    </a:p>
                  </a:txBody>
                  <a:tcPr marL="4858" marR="4858" marT="4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600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60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13561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8900" indent="0" algn="l" defTabSz="914355" rtl="0" eaLnBrk="1" fontAlgn="ctr" latinLnBrk="0" hangingPunct="1"/>
                      <a:r>
                        <a:rPr lang="es-PE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MARAYPATA</a:t>
                      </a:r>
                    </a:p>
                  </a:txBody>
                  <a:tcPr marL="4858" marR="4858" marT="4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600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13561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88900" indent="0" algn="l" defTabSz="914355" rtl="0" eaLnBrk="1" fontAlgn="ctr" latinLnBrk="0" hangingPunct="1"/>
                      <a:r>
                        <a:rPr lang="pt-B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BELLA UNION DE JESUS MARIA DE TOLDOPATA</a:t>
                      </a:r>
                    </a:p>
                  </a:txBody>
                  <a:tcPr marL="4858" marR="4858" marT="4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0" algn="l" defTabSz="914355" rtl="0" eaLnBrk="1" fontAlgn="ctr" latinLnBrk="0" hangingPunct="1"/>
                      <a:r>
                        <a:rPr lang="es-PE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CHAMCAS</a:t>
                      </a:r>
                    </a:p>
                  </a:txBody>
                  <a:tcPr marL="4858" marR="4858" marT="4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60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600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13561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8900" indent="0" algn="l" defTabSz="914355" rtl="0" eaLnBrk="1" fontAlgn="ctr" latinLnBrk="0" hangingPunct="1"/>
                      <a:r>
                        <a:rPr lang="es-PE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EL PEDREGAL</a:t>
                      </a:r>
                    </a:p>
                  </a:txBody>
                  <a:tcPr marL="4858" marR="4858" marT="4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60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600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13561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8900" indent="0" algn="l" defTabSz="914355" rtl="0" eaLnBrk="1" fontAlgn="ctr" latinLnBrk="0" hangingPunct="1"/>
                      <a:r>
                        <a:rPr lang="es-PE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GUAGAYOC</a:t>
                      </a:r>
                    </a:p>
                  </a:txBody>
                  <a:tcPr marL="4858" marR="4858" marT="4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60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600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13561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8900" indent="0" algn="l" defTabSz="914355" rtl="0" eaLnBrk="1" fontAlgn="ctr" latinLnBrk="0" hangingPunct="1"/>
                      <a:r>
                        <a:rPr lang="es-PE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TOLDOPATA</a:t>
                      </a:r>
                    </a:p>
                  </a:txBody>
                  <a:tcPr marL="4858" marR="4858" marT="4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60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600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13561">
                <a:tc rowSpan="16"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SOROCHUCO</a:t>
                      </a:r>
                    </a:p>
                  </a:txBody>
                  <a:tcPr marL="4858" marR="4858" marT="4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88900" indent="0" algn="l" defTabSz="914355" rtl="0" eaLnBrk="1" fontAlgn="ctr" latinLnBrk="0" hangingPunct="1"/>
                      <a:r>
                        <a:rPr lang="es-PE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REJOPAMPA</a:t>
                      </a:r>
                    </a:p>
                  </a:txBody>
                  <a:tcPr marL="4858" marR="4858" marT="4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0" algn="l" defTabSz="914355" rtl="0" eaLnBrk="1" fontAlgn="ctr" latinLnBrk="0" hangingPunct="1"/>
                      <a:r>
                        <a:rPr lang="es-PE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EL INGENIO</a:t>
                      </a:r>
                    </a:p>
                  </a:txBody>
                  <a:tcPr marL="4858" marR="4858" marT="4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600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600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63388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8900" indent="0" algn="l" defTabSz="914355" rtl="0" eaLnBrk="1" fontAlgn="ctr" latinLnBrk="0" hangingPunct="1"/>
                      <a:r>
                        <a:rPr lang="es-PE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FARO ALTO</a:t>
                      </a:r>
                    </a:p>
                  </a:txBody>
                  <a:tcPr marL="4858" marR="4858" marT="4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600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600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13561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8900" indent="0" algn="l" defTabSz="914355" rtl="0" eaLnBrk="1" fontAlgn="ctr" latinLnBrk="0" hangingPunct="1"/>
                      <a:r>
                        <a:rPr lang="es-PE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REJOPAMPA</a:t>
                      </a:r>
                    </a:p>
                  </a:txBody>
                  <a:tcPr marL="4858" marR="4858" marT="4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60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78432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8900" indent="0" algn="l" defTabSz="914355" rtl="0" eaLnBrk="1" fontAlgn="ctr" latinLnBrk="0" hangingPunct="1"/>
                      <a:r>
                        <a:rPr lang="es-PE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REJOPAMPA ALTA</a:t>
                      </a:r>
                    </a:p>
                  </a:txBody>
                  <a:tcPr marL="4858" marR="4858" marT="4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600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4995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88900" indent="0" algn="l" defTabSz="914355" rtl="0" eaLnBrk="1" fontAlgn="ctr" latinLnBrk="0" hangingPunct="1"/>
                      <a:r>
                        <a:rPr lang="es-PE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LLAVIDQUE</a:t>
                      </a:r>
                    </a:p>
                  </a:txBody>
                  <a:tcPr marL="4858" marR="4858" marT="4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0" algn="l" defTabSz="914355" rtl="0" eaLnBrk="1" fontAlgn="ctr" latinLnBrk="0" hangingPunct="1"/>
                      <a:r>
                        <a:rPr lang="es-PE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LLAVIDQUE</a:t>
                      </a:r>
                    </a:p>
                  </a:txBody>
                  <a:tcPr marL="4858" marR="4858" marT="4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600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13561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8900" indent="0" algn="l" defTabSz="914355" rtl="0" eaLnBrk="1" fontAlgn="ctr" latinLnBrk="0" hangingPunct="1"/>
                      <a:r>
                        <a:rPr lang="es-PE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LA CARPA</a:t>
                      </a:r>
                    </a:p>
                  </a:txBody>
                  <a:tcPr marL="4858" marR="4858" marT="4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600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600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13561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88900" indent="0" algn="l" defTabSz="914355" rtl="0" eaLnBrk="1" fontAlgn="ctr" latinLnBrk="0" hangingPunct="1"/>
                      <a:r>
                        <a:rPr lang="es-PE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QUENGOMAYO</a:t>
                      </a:r>
                    </a:p>
                  </a:txBody>
                  <a:tcPr marL="4858" marR="4858" marT="4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0" algn="l" defTabSz="914355" rtl="0" eaLnBrk="1" fontAlgn="ctr" latinLnBrk="0" hangingPunct="1"/>
                      <a:r>
                        <a:rPr lang="es-PE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CARHUACONGA</a:t>
                      </a:r>
                    </a:p>
                  </a:txBody>
                  <a:tcPr marL="4858" marR="4858" marT="4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600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600A"/>
                    </a:solidFill>
                  </a:tcPr>
                </a:tc>
              </a:tr>
              <a:tr h="113561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8900" indent="0" algn="l" defTabSz="914355" rtl="0" eaLnBrk="1" fontAlgn="ctr" latinLnBrk="0" hangingPunct="1"/>
                      <a:r>
                        <a:rPr lang="es-PE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LA COLPA</a:t>
                      </a:r>
                    </a:p>
                  </a:txBody>
                  <a:tcPr marL="4858" marR="4858" marT="4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600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600A"/>
                    </a:solidFill>
                  </a:tcPr>
                </a:tc>
              </a:tr>
              <a:tr h="113561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8900" indent="0" algn="l" defTabSz="914355" rtl="0" eaLnBrk="1" fontAlgn="ctr" latinLnBrk="0" hangingPunct="1"/>
                      <a:r>
                        <a:rPr lang="es-PE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QUENGOMAYO</a:t>
                      </a:r>
                    </a:p>
                  </a:txBody>
                  <a:tcPr marL="4858" marR="4858" marT="4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600A"/>
                    </a:solidFill>
                  </a:tcPr>
                </a:tc>
              </a:tr>
              <a:tr h="113561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88900" indent="0" algn="l" defTabSz="914355" rtl="0" eaLnBrk="1" fontAlgn="ctr" latinLnBrk="0" hangingPunct="1"/>
                      <a:r>
                        <a:rPr lang="es-PE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LA OCSHA</a:t>
                      </a:r>
                    </a:p>
                  </a:txBody>
                  <a:tcPr marL="4858" marR="4858" marT="4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0" algn="l" defTabSz="914355" rtl="0" eaLnBrk="1" fontAlgn="ctr" latinLnBrk="0" hangingPunct="1"/>
                      <a:r>
                        <a:rPr lang="es-PE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LA OCSHA</a:t>
                      </a:r>
                    </a:p>
                  </a:txBody>
                  <a:tcPr marL="4858" marR="4858" marT="4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600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13561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8900" indent="0" algn="l" defTabSz="914355" rtl="0" eaLnBrk="1" fontAlgn="ctr" latinLnBrk="0" hangingPunct="1"/>
                      <a:r>
                        <a:rPr lang="es-PE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TANDAYOC</a:t>
                      </a:r>
                    </a:p>
                  </a:txBody>
                  <a:tcPr marL="4858" marR="4858" marT="4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600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13561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8900" indent="0" algn="l" defTabSz="914355" rtl="0" eaLnBrk="1" fontAlgn="ctr" latinLnBrk="0" hangingPunct="1"/>
                      <a:r>
                        <a:rPr lang="es-PE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UÑIGAN CRIULLO</a:t>
                      </a:r>
                    </a:p>
                  </a:txBody>
                  <a:tcPr marL="4858" marR="4858" marT="4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600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13561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8900" indent="0" algn="l" defTabSz="914355" rtl="0" eaLnBrk="1" fontAlgn="ctr" latinLnBrk="0" hangingPunct="1"/>
                      <a:r>
                        <a:rPr lang="es-PE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SALACAT</a:t>
                      </a:r>
                    </a:p>
                  </a:txBody>
                  <a:tcPr marL="4858" marR="4858" marT="4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0" algn="l" defTabSz="914355" rtl="0" eaLnBrk="1" fontAlgn="ctr" latinLnBrk="0" hangingPunct="1"/>
                      <a:r>
                        <a:rPr lang="es-PE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YANACOLPA</a:t>
                      </a:r>
                    </a:p>
                  </a:txBody>
                  <a:tcPr marL="4858" marR="4858" marT="4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600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13561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88900" indent="0" algn="l" defTabSz="914355" rtl="0" eaLnBrk="1" fontAlgn="ctr" latinLnBrk="0" hangingPunct="1"/>
                      <a:r>
                        <a:rPr lang="es-PE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LA CHORRERA</a:t>
                      </a:r>
                    </a:p>
                  </a:txBody>
                  <a:tcPr marL="4858" marR="4858" marT="4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0" algn="l" defTabSz="914355" rtl="0" eaLnBrk="1" fontAlgn="ctr" latinLnBrk="0" hangingPunct="1"/>
                      <a:r>
                        <a:rPr lang="es-PE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LOS SARTENES</a:t>
                      </a:r>
                    </a:p>
                  </a:txBody>
                  <a:tcPr marL="4858" marR="4858" marT="4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600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51036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8900" indent="0" algn="l" defTabSz="914355" rtl="0" eaLnBrk="1" fontAlgn="ctr" latinLnBrk="0" hangingPunct="1"/>
                      <a:r>
                        <a:rPr lang="es-PE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SAN LORENZO DE LIPIAC</a:t>
                      </a:r>
                    </a:p>
                  </a:txBody>
                  <a:tcPr marL="4858" marR="4858" marT="4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600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13561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8900" indent="0" algn="l" fontAlgn="ctr"/>
                      <a:r>
                        <a:rPr lang="es-P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CRUZPAMPA</a:t>
                      </a:r>
                    </a:p>
                  </a:txBody>
                  <a:tcPr marL="4858" marR="4858" marT="4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0" algn="l" defTabSz="914355" rtl="0" eaLnBrk="1" fontAlgn="ctr" latinLnBrk="0" hangingPunct="1"/>
                      <a:r>
                        <a:rPr lang="es-PE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CHOGOPAMPA</a:t>
                      </a:r>
                    </a:p>
                  </a:txBody>
                  <a:tcPr marL="4858" marR="4858" marT="4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4858" marR="4858" marT="48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600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761352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usuario\AppData\Local\Microsoft\Windows\Temporary Internet Files\Content.Outlook\IOLP22T2\AMBITO ANILLO IIIA MAP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64" y="1844824"/>
            <a:ext cx="5757483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2 Imagen" descr="F:\CONGA\MAPA\MAPA DE RIESGO ACCESO Y PERMANENCIA ÁMBITO CONGA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807396"/>
            <a:ext cx="5904656" cy="586196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1 Título"/>
          <p:cNvSpPr txBox="1">
            <a:spLocks/>
          </p:cNvSpPr>
          <p:nvPr/>
        </p:nvSpPr>
        <p:spPr>
          <a:xfrm>
            <a:off x="527381" y="260648"/>
            <a:ext cx="11137237" cy="6480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5250" algn="l"/>
            <a:r>
              <a:rPr lang="es-ES" sz="2800" b="1" dirty="0" smtClean="0">
                <a:solidFill>
                  <a:srgbClr val="0C3B2A"/>
                </a:solidFill>
                <a:latin typeface="Arial" pitchFamily="34" charset="0"/>
                <a:cs typeface="Arial" pitchFamily="34" charset="0"/>
              </a:rPr>
              <a:t>Caseríos que van modificando actitud:</a:t>
            </a:r>
            <a:endParaRPr lang="es-ES" sz="28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57270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3274</TotalTime>
  <Words>2094</Words>
  <Application>Microsoft Office PowerPoint</Application>
  <PresentationFormat>Personalizado</PresentationFormat>
  <Paragraphs>694</Paragraphs>
  <Slides>13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Tema de Office</vt:lpstr>
      <vt:lpstr>AVANCES DEL PROGRAMA  “Generación de Oportunidades de  Desarrollo en los distritos de Huasmín, Sorochuco, La Encañada y Bambamarca”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Danny</dc:creator>
  <cp:lastModifiedBy>Eliana Salvador</cp:lastModifiedBy>
  <cp:revision>494</cp:revision>
  <dcterms:created xsi:type="dcterms:W3CDTF">2012-07-12T17:54:45Z</dcterms:created>
  <dcterms:modified xsi:type="dcterms:W3CDTF">2013-02-25T13:22:09Z</dcterms:modified>
</cp:coreProperties>
</file>